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6" r:id="rId3"/>
    <p:sldId id="289" r:id="rId4"/>
    <p:sldId id="310" r:id="rId5"/>
    <p:sldId id="302" r:id="rId6"/>
    <p:sldId id="292" r:id="rId7"/>
    <p:sldId id="293" r:id="rId8"/>
    <p:sldId id="297" r:id="rId9"/>
    <p:sldId id="291" r:id="rId10"/>
    <p:sldId id="315" r:id="rId11"/>
    <p:sldId id="312" r:id="rId12"/>
    <p:sldId id="316" r:id="rId13"/>
    <p:sldId id="3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8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618" y="114"/>
      </p:cViewPr>
      <p:guideLst>
        <p:guide orient="horz" pos="2160"/>
        <p:guide pos="3840"/>
      </p:guideLst>
    </p:cSldViewPr>
  </p:slideViewPr>
  <p:notesTextViewPr>
    <p:cViewPr>
      <p:scale>
        <a:sx n="119" d="100"/>
        <a:sy n="119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F6992CE-C38E-6237-7DEC-AA1D1289DB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39DF45-96D0-6D0C-891F-6192A842FB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14A5A-07C8-4137-955B-9B1B5BD2E3FD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A82C07-EA07-30BC-49EC-D81C2C57D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20B238-3F86-AD06-FB80-612A9F00EB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98A81-EA5A-4D69-A18F-CEC451BE0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1610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D64E4-BCD3-4167-AFFE-26369D5F25BD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24982-7DDF-4DC4-A2D1-6658E6625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54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934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56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876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48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52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124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18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614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664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45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546548" y="1282477"/>
            <a:ext cx="9144000" cy="11430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dirty="0"/>
              <a:t>Paper Title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544232" y="3080785"/>
            <a:ext cx="9144000" cy="1128328"/>
          </a:xfr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/>
              <a:t>Author, Conference, time, citation count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27448" y="1196752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448" y="1196752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1127448" y="2996952"/>
            <a:ext cx="9753600" cy="129599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127448" y="2996952"/>
            <a:ext cx="311324" cy="129599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791" y="63908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/>
              <a:t>KDD Lab@NCHU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4565293"/>
            <a:ext cx="5615880" cy="12957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altLang="zh-TW" sz="1800" dirty="0"/>
              <a:t>Speaker, Professor, Date</a:t>
            </a:r>
            <a:endParaRPr lang="zh-TW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eaLnBrk="1" latinLnBrk="0" hangingPunct="1">
              <a:defRPr/>
            </a:lvl1pPr>
            <a:lvl3pPr>
              <a:defRPr sz="2000"/>
            </a:lvl3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/>
              <a:t>Subtitle</a:t>
            </a:r>
            <a:endParaRPr kumimoji="0"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/>
              <a:t>Subtitle</a:t>
            </a:r>
            <a:endParaRPr kumimoji="0" lang="zh-TW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 hasCustomPrompt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kumimoji="0" lang="en-US" altLang="zh-TW" dirty="0"/>
              <a:t>2</a:t>
            </a:r>
            <a:endParaRPr kumimoji="0" lang="zh-TW" altLang="en-US" dirty="0"/>
          </a:p>
          <a:p>
            <a:pPr lvl="2" eaLnBrk="1" latinLnBrk="0" hangingPunct="1"/>
            <a:r>
              <a:rPr kumimoji="0" lang="en-US" altLang="zh-TW" dirty="0"/>
              <a:t>3</a:t>
            </a:r>
            <a:endParaRPr kumimoji="0" lang="zh-TW" altLang="en-US" dirty="0"/>
          </a:p>
          <a:p>
            <a:pPr lvl="3" eaLnBrk="1" latinLnBrk="0" hangingPunct="1"/>
            <a:r>
              <a:rPr kumimoji="0" lang="en-US" altLang="zh-TW" dirty="0"/>
              <a:t>4</a:t>
            </a:r>
            <a:endParaRPr kumimoji="0" lang="zh-TW" altLang="en-US" dirty="0"/>
          </a:p>
          <a:p>
            <a:pPr lvl="4" eaLnBrk="1" latinLnBrk="0" hangingPunct="1"/>
            <a:r>
              <a:rPr kumimoji="0" lang="en-US" dirty="0"/>
              <a:t>5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2022/12/09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58464" y="6432208"/>
            <a:ext cx="50800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KDD Lab@NCHU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l"/>
        <a:defRPr kumimoji="0"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ü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Motor Data Report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26225" y="3017723"/>
            <a:ext cx="9584646" cy="1128328"/>
          </a:xfrm>
        </p:spPr>
        <p:txBody>
          <a:bodyPr>
            <a:normAutofit/>
          </a:bodyPr>
          <a:lstStyle/>
          <a:p>
            <a:endParaRPr lang="en-US" altLang="zh-TW" b="0" i="0" dirty="0">
              <a:solidFill>
                <a:srgbClr val="374151"/>
              </a:solidFill>
              <a:effectLst/>
              <a:ea typeface="WordVisi_MSFontService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Speaker:</a:t>
            </a:r>
            <a:r>
              <a:rPr lang="zh-TW" altLang="en-US" dirty="0"/>
              <a:t> </a:t>
            </a:r>
            <a:r>
              <a:rPr lang="en-US" altLang="zh-TW" dirty="0"/>
              <a:t>Eric</a:t>
            </a:r>
          </a:p>
          <a:p>
            <a:r>
              <a:rPr lang="en-US" altLang="zh-TW" dirty="0"/>
              <a:t>Professor: Hsiao-Ping Tsai</a:t>
            </a:r>
          </a:p>
          <a:p>
            <a:r>
              <a:rPr lang="en-US" altLang="zh-TW" dirty="0"/>
              <a:t>Date: 2024/05/29</a:t>
            </a:r>
          </a:p>
        </p:txBody>
      </p:sp>
    </p:spTree>
    <p:extLst>
      <p:ext uri="{BB962C8B-B14F-4D97-AF65-F5344CB8AC3E}">
        <p14:creationId xmlns:p14="http://schemas.microsoft.com/office/powerpoint/2010/main" val="137628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Scooter Stand Test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F861E13-15F2-4435-A601-A38F9944F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9" y="1445450"/>
            <a:ext cx="5237018" cy="358734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7305FA2-F2F3-4260-90C5-0A1247316789}"/>
              </a:ext>
            </a:extLst>
          </p:cNvPr>
          <p:cNvSpPr txBox="1"/>
          <p:nvPr/>
        </p:nvSpPr>
        <p:spPr>
          <a:xfrm>
            <a:off x="1610435" y="5104407"/>
            <a:ext cx="233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Raw Data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7D95FD6-F306-42CF-AE5C-FC226939F011}"/>
              </a:ext>
            </a:extLst>
          </p:cNvPr>
          <p:cNvSpPr txBox="1"/>
          <p:nvPr/>
        </p:nvSpPr>
        <p:spPr>
          <a:xfrm>
            <a:off x="7730246" y="5179409"/>
            <a:ext cx="233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After Processed</a:t>
            </a:r>
            <a:endParaRPr lang="zh-TW" altLang="en-US" sz="24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9F8ED89-10DF-4409-9894-05CCBA565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283" y="1445450"/>
            <a:ext cx="5237018" cy="358734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68A9FED-6DBC-43CB-8A65-4D1BE1BB4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037" y="1298831"/>
            <a:ext cx="1728291" cy="90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5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IMU Static Error Test (in 2 min 40 sec)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7305FA2-F2F3-4260-90C5-0A1247316789}"/>
              </a:ext>
            </a:extLst>
          </p:cNvPr>
          <p:cNvSpPr txBox="1"/>
          <p:nvPr/>
        </p:nvSpPr>
        <p:spPr>
          <a:xfrm>
            <a:off x="1610435" y="5104407"/>
            <a:ext cx="233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Old App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7D95FD6-F306-42CF-AE5C-FC226939F011}"/>
              </a:ext>
            </a:extLst>
          </p:cNvPr>
          <p:cNvSpPr txBox="1"/>
          <p:nvPr/>
        </p:nvSpPr>
        <p:spPr>
          <a:xfrm>
            <a:off x="7730246" y="5179409"/>
            <a:ext cx="233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New App</a:t>
            </a:r>
            <a:endParaRPr lang="zh-TW" altLang="en-US" sz="2400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4A4C7408-BD2C-4E0E-B984-66B9E04BB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2" y="1317257"/>
            <a:ext cx="5373316" cy="3658351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EA42034-389A-4C8F-A935-80C353C38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723" y="1336952"/>
            <a:ext cx="5358853" cy="364850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2CCCB8F5-2FB0-42D2-80EB-F24F1CE51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318" y="1188458"/>
            <a:ext cx="1728291" cy="90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1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IMU Static Error Test (in 2 min 40 sec)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7D95FD6-F306-42CF-AE5C-FC226939F011}"/>
              </a:ext>
            </a:extLst>
          </p:cNvPr>
          <p:cNvSpPr txBox="1"/>
          <p:nvPr/>
        </p:nvSpPr>
        <p:spPr>
          <a:xfrm>
            <a:off x="7388500" y="5167982"/>
            <a:ext cx="338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New App Detailed View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F745429-A1F3-4D4E-82D4-A8193E0C9B46}"/>
              </a:ext>
            </a:extLst>
          </p:cNvPr>
          <p:cNvSpPr txBox="1"/>
          <p:nvPr/>
        </p:nvSpPr>
        <p:spPr>
          <a:xfrm>
            <a:off x="1422401" y="5167982"/>
            <a:ext cx="316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Old App Detailed View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4ABA7E5-F126-459D-9AE9-E16654449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842" y="1216925"/>
            <a:ext cx="5816029" cy="394910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A3C9E23-2358-4B62-8541-6C33BD8B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4" y="1239781"/>
            <a:ext cx="5782367" cy="392625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7C3925D-0ED3-4568-96D5-5376D44C8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209" y="1243492"/>
            <a:ext cx="1728291" cy="90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7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94D567-CCB3-45B9-8AB8-522FADBB63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Document the SOP for collecting data</a:t>
            </a:r>
          </a:p>
          <a:p>
            <a:r>
              <a:rPr lang="en-US" altLang="zh-TW" dirty="0"/>
              <a:t>Collect Data again</a:t>
            </a:r>
          </a:p>
          <a:p>
            <a:r>
              <a:rPr lang="en-US" altLang="zh-TW" dirty="0"/>
              <a:t>Making Data Labeling App</a:t>
            </a:r>
          </a:p>
          <a:p>
            <a:r>
              <a:rPr lang="en-US" altLang="zh-TW" dirty="0"/>
              <a:t>Survey papers about deep learning model</a:t>
            </a:r>
          </a:p>
          <a:p>
            <a:r>
              <a:rPr lang="en-US" altLang="zh-TW" dirty="0"/>
              <a:t>Survey open datasets</a:t>
            </a:r>
          </a:p>
        </p:txBody>
      </p:sp>
    </p:spTree>
    <p:extLst>
      <p:ext uri="{BB962C8B-B14F-4D97-AF65-F5344CB8AC3E}">
        <p14:creationId xmlns:p14="http://schemas.microsoft.com/office/powerpoint/2010/main" val="142987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Route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1A86B3E-C23F-4284-8D42-3C0EC43D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59" y="1219200"/>
            <a:ext cx="6776905" cy="505624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FC28729-CB98-4E4A-8548-488ACEAC09A4}"/>
              </a:ext>
            </a:extLst>
          </p:cNvPr>
          <p:cNvSpPr txBox="1"/>
          <p:nvPr/>
        </p:nvSpPr>
        <p:spPr>
          <a:xfrm>
            <a:off x="8307046" y="2622819"/>
            <a:ext cx="35067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The Number of Snapshot</a:t>
            </a:r>
          </a:p>
          <a:p>
            <a:r>
              <a:rPr lang="en-US" altLang="zh-TW" sz="2400" dirty="0"/>
              <a:t>Idle: 5838</a:t>
            </a:r>
          </a:p>
          <a:p>
            <a:r>
              <a:rPr lang="en-US" altLang="zh-TW" sz="2400" dirty="0"/>
              <a:t>Go Straight: 3558</a:t>
            </a:r>
          </a:p>
          <a:p>
            <a:r>
              <a:rPr lang="en-US" altLang="zh-TW" sz="2400" dirty="0"/>
              <a:t>Turn Left: 208</a:t>
            </a:r>
          </a:p>
          <a:p>
            <a:r>
              <a:rPr lang="en-US" altLang="zh-TW" sz="2400" dirty="0"/>
              <a:t>Turn Right: 240</a:t>
            </a:r>
          </a:p>
          <a:p>
            <a:r>
              <a:rPr lang="en-US" altLang="zh-TW" sz="2400" dirty="0"/>
              <a:t>Two-Stage Left: 208</a:t>
            </a:r>
          </a:p>
          <a:p>
            <a:r>
              <a:rPr lang="en-US" altLang="zh-TW" sz="2400" dirty="0"/>
              <a:t>U-turn: 278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031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C7A3820-CBD3-4A14-B9C6-3E986C338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27" y="1219200"/>
            <a:ext cx="7799745" cy="507538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A5823E2F-A1AB-4ACD-9F54-BC35335608A6}"/>
              </a:ext>
            </a:extLst>
          </p:cNvPr>
          <p:cNvSpPr txBox="1"/>
          <p:nvPr/>
        </p:nvSpPr>
        <p:spPr>
          <a:xfrm>
            <a:off x="2279066" y="2639505"/>
            <a:ext cx="15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ECU Receiver Setting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4843152-9FC0-4888-83EA-37A973E23D10}"/>
              </a:ext>
            </a:extLst>
          </p:cNvPr>
          <p:cNvSpPr txBox="1"/>
          <p:nvPr/>
        </p:nvSpPr>
        <p:spPr>
          <a:xfrm>
            <a:off x="4017211" y="2737364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Gopro</a:t>
            </a:r>
            <a:r>
              <a:rPr lang="en-US" altLang="zh-TW" dirty="0"/>
              <a:t> Setting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845EF7C-E5C9-43B0-971C-CE66885A0DB7}"/>
              </a:ext>
            </a:extLst>
          </p:cNvPr>
          <p:cNvSpPr txBox="1"/>
          <p:nvPr/>
        </p:nvSpPr>
        <p:spPr>
          <a:xfrm>
            <a:off x="2279066" y="337641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Phone Setting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DE6A164-C6AD-4BD1-83DF-C423CA306EAB}"/>
              </a:ext>
            </a:extLst>
          </p:cNvPr>
          <p:cNvSpPr txBox="1"/>
          <p:nvPr/>
        </p:nvSpPr>
        <p:spPr>
          <a:xfrm>
            <a:off x="4017211" y="337641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Tablet Setting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9FEF7B-2D59-4DCB-BA69-2765023ECB2D}"/>
              </a:ext>
            </a:extLst>
          </p:cNvPr>
          <p:cNvSpPr txBox="1"/>
          <p:nvPr/>
        </p:nvSpPr>
        <p:spPr>
          <a:xfrm>
            <a:off x="3945813" y="4442424"/>
            <a:ext cx="16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Video Recording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362043E-8152-4BF5-95FA-8B68EA15601A}"/>
              </a:ext>
            </a:extLst>
          </p:cNvPr>
          <p:cNvSpPr txBox="1"/>
          <p:nvPr/>
        </p:nvSpPr>
        <p:spPr>
          <a:xfrm>
            <a:off x="2243367" y="4580924"/>
            <a:ext cx="166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IMU (30Hz) 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A3F3762-610B-4EBA-8F54-2720AF00633F}"/>
              </a:ext>
            </a:extLst>
          </p:cNvPr>
          <p:cNvSpPr txBox="1"/>
          <p:nvPr/>
        </p:nvSpPr>
        <p:spPr>
          <a:xfrm>
            <a:off x="3957355" y="5064833"/>
            <a:ext cx="16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ECU App (2Hz) 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D9DB482-F154-4161-9799-D301DA5F943F}"/>
              </a:ext>
            </a:extLst>
          </p:cNvPr>
          <p:cNvSpPr txBox="1"/>
          <p:nvPr/>
        </p:nvSpPr>
        <p:spPr>
          <a:xfrm>
            <a:off x="2243367" y="5040838"/>
            <a:ext cx="16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GPS </a:t>
            </a:r>
            <a:r>
              <a:rPr lang="en-US" altLang="zh-TW" dirty="0" err="1"/>
              <a:t>Rrcording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721595A-8978-4BCD-8991-0C39EF8AEEEC}"/>
              </a:ext>
            </a:extLst>
          </p:cNvPr>
          <p:cNvSpPr txBox="1"/>
          <p:nvPr/>
        </p:nvSpPr>
        <p:spPr>
          <a:xfrm>
            <a:off x="6648021" y="367151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ECU App 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0E2E95E-1899-47F6-8D43-A1116B75AB32}"/>
              </a:ext>
            </a:extLst>
          </p:cNvPr>
          <p:cNvSpPr txBox="1"/>
          <p:nvPr/>
        </p:nvSpPr>
        <p:spPr>
          <a:xfrm>
            <a:off x="8321946" y="3561084"/>
            <a:ext cx="15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GPS Recording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F11D2AC-D266-4E24-87D3-572023B1663A}"/>
              </a:ext>
            </a:extLst>
          </p:cNvPr>
          <p:cNvSpPr txBox="1"/>
          <p:nvPr/>
        </p:nvSpPr>
        <p:spPr>
          <a:xfrm>
            <a:off x="6619500" y="4178474"/>
            <a:ext cx="15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Video Recording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16E5A76-74D2-41CB-A72C-205533225E8A}"/>
              </a:ext>
            </a:extLst>
          </p:cNvPr>
          <p:cNvSpPr txBox="1"/>
          <p:nvPr/>
        </p:nvSpPr>
        <p:spPr>
          <a:xfrm>
            <a:off x="8321946" y="425775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IMU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959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IMU Direction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14" name="日期版面配置區 2">
            <a:extLst>
              <a:ext uri="{FF2B5EF4-FFF2-40B4-BE49-F238E27FC236}">
                <a16:creationId xmlns:a16="http://schemas.microsoft.com/office/drawing/2014/main" id="{8DF39EB2-AC2E-4963-A5D9-1CDC8BAF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432208"/>
            <a:ext cx="3052064" cy="289902"/>
          </a:xfrm>
        </p:spPr>
        <p:txBody>
          <a:bodyPr/>
          <a:lstStyle/>
          <a:p>
            <a:r>
              <a:rPr lang="en-US" altLang="zh-TW" dirty="0"/>
              <a:t>2024/03/20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2373250-62E0-40DB-9050-9268E350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56794"/>
            <a:ext cx="5258534" cy="398200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5DE8EDE-3B4B-4821-AB8F-53B2FFDCFE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13" r="10331" b="4354"/>
          <a:stretch/>
        </p:blipFill>
        <p:spPr>
          <a:xfrm>
            <a:off x="7197811" y="1987420"/>
            <a:ext cx="3890065" cy="340987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F98DE3B-55F5-499E-9820-5FE9FE085C7F}"/>
              </a:ext>
            </a:extLst>
          </p:cNvPr>
          <p:cNvSpPr txBox="1"/>
          <p:nvPr/>
        </p:nvSpPr>
        <p:spPr>
          <a:xfrm>
            <a:off x="8858072" y="1296950"/>
            <a:ext cx="66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Y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AA45DD8-DE3D-401B-94F2-F7172DEF13D6}"/>
              </a:ext>
            </a:extLst>
          </p:cNvPr>
          <p:cNvSpPr txBox="1"/>
          <p:nvPr/>
        </p:nvSpPr>
        <p:spPr>
          <a:xfrm>
            <a:off x="11160968" y="3422453"/>
            <a:ext cx="66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70C0"/>
                </a:solidFill>
              </a:rPr>
              <a:t>X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7BF0F065-2DAD-4106-A97C-A58954A828E3}"/>
              </a:ext>
            </a:extLst>
          </p:cNvPr>
          <p:cNvSpPr/>
          <p:nvPr/>
        </p:nvSpPr>
        <p:spPr>
          <a:xfrm rot="16200000">
            <a:off x="8833957" y="1996708"/>
            <a:ext cx="716925" cy="3638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21E00E03-84D7-4915-91DA-D603DD52D8BA}"/>
              </a:ext>
            </a:extLst>
          </p:cNvPr>
          <p:cNvSpPr/>
          <p:nvPr/>
        </p:nvSpPr>
        <p:spPr>
          <a:xfrm>
            <a:off x="10561062" y="3513547"/>
            <a:ext cx="716925" cy="36384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形: 空心 12">
            <a:extLst>
              <a:ext uri="{FF2B5EF4-FFF2-40B4-BE49-F238E27FC236}">
                <a16:creationId xmlns:a16="http://schemas.microsoft.com/office/drawing/2014/main" id="{65AC0DF7-F592-49A3-8240-FC2667B44DD5}"/>
              </a:ext>
            </a:extLst>
          </p:cNvPr>
          <p:cNvSpPr/>
          <p:nvPr/>
        </p:nvSpPr>
        <p:spPr>
          <a:xfrm>
            <a:off x="8960919" y="3429001"/>
            <a:ext cx="468832" cy="492912"/>
          </a:xfrm>
          <a:prstGeom prst="donut">
            <a:avLst>
              <a:gd name="adj" fmla="val 486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340FBB69-2BD5-4EAE-B534-B51F4DC3BAF9}"/>
              </a:ext>
            </a:extLst>
          </p:cNvPr>
          <p:cNvSpPr/>
          <p:nvPr/>
        </p:nvSpPr>
        <p:spPr>
          <a:xfrm>
            <a:off x="9143207" y="3637225"/>
            <a:ext cx="98426" cy="936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36EF690-5662-435D-B401-D4948597202A}"/>
              </a:ext>
            </a:extLst>
          </p:cNvPr>
          <p:cNvSpPr txBox="1"/>
          <p:nvPr/>
        </p:nvSpPr>
        <p:spPr>
          <a:xfrm>
            <a:off x="8463256" y="3367925"/>
            <a:ext cx="66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B050"/>
                </a:solidFill>
              </a:rPr>
              <a:t>Z</a:t>
            </a:r>
            <a:endParaRPr lang="zh-TW" alt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0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2610172-8B08-4976-9F24-39DBA0780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61" y="1224730"/>
            <a:ext cx="8663233" cy="383557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9E95628-8CC3-43DA-8373-0DDA8C368608}"/>
              </a:ext>
            </a:extLst>
          </p:cNvPr>
          <p:cNvSpPr txBox="1"/>
          <p:nvPr/>
        </p:nvSpPr>
        <p:spPr>
          <a:xfrm>
            <a:off x="542040" y="5415599"/>
            <a:ext cx="115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Adobe Premiere Pro video editing software to mark the timestamps of High-level driving behaviors, and converting them into corresponding real-time using Python program.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C9910E-EC94-44C0-AEB6-BA373EE9D2F6}"/>
              </a:ext>
            </a:extLst>
          </p:cNvPr>
          <p:cNvSpPr/>
          <p:nvPr/>
        </p:nvSpPr>
        <p:spPr>
          <a:xfrm>
            <a:off x="3148553" y="4289196"/>
            <a:ext cx="1102936" cy="518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33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EB3E591-8FB5-4B73-9912-7BDC439D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12" y="1224366"/>
            <a:ext cx="8930480" cy="40984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9E95628-8CC3-43DA-8373-0DDA8C368608}"/>
              </a:ext>
            </a:extLst>
          </p:cNvPr>
          <p:cNvSpPr txBox="1"/>
          <p:nvPr/>
        </p:nvSpPr>
        <p:spPr>
          <a:xfrm>
            <a:off x="542040" y="5415599"/>
            <a:ext cx="115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According to the real time after converted, then we can search the most recent timestamp and mark into the “Action” column with the corresponding drive behavior.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C9910E-EC94-44C0-AEB6-BA373EE9D2F6}"/>
              </a:ext>
            </a:extLst>
          </p:cNvPr>
          <p:cNvSpPr/>
          <p:nvPr/>
        </p:nvSpPr>
        <p:spPr>
          <a:xfrm>
            <a:off x="2014193" y="3157979"/>
            <a:ext cx="2171307" cy="271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94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8EE38F-8988-44E8-B78B-DF53E37D4602}"/>
              </a:ext>
            </a:extLst>
          </p:cNvPr>
          <p:cNvSpPr/>
          <p:nvPr/>
        </p:nvSpPr>
        <p:spPr>
          <a:xfrm>
            <a:off x="5199875" y="1616148"/>
            <a:ext cx="1626782" cy="4625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86FCD3-ECF5-4DD8-98A7-2305F674AB9E}"/>
              </a:ext>
            </a:extLst>
          </p:cNvPr>
          <p:cNvSpPr/>
          <p:nvPr/>
        </p:nvSpPr>
        <p:spPr>
          <a:xfrm>
            <a:off x="8716923" y="1616148"/>
            <a:ext cx="1626782" cy="4625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AE0BBF-1536-40B7-BDB8-F04FF13EC5AC}"/>
              </a:ext>
            </a:extLst>
          </p:cNvPr>
          <p:cNvSpPr/>
          <p:nvPr/>
        </p:nvSpPr>
        <p:spPr>
          <a:xfrm>
            <a:off x="1682827" y="1616148"/>
            <a:ext cx="1626782" cy="4625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8E1FE7B-64A0-4B19-A8C1-71CF85DE3C63}"/>
              </a:ext>
            </a:extLst>
          </p:cNvPr>
          <p:cNvSpPr txBox="1"/>
          <p:nvPr/>
        </p:nvSpPr>
        <p:spPr>
          <a:xfrm>
            <a:off x="5291693" y="1097747"/>
            <a:ext cx="144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52A58A1-6385-436F-BF4B-C02A76A090BD}"/>
              </a:ext>
            </a:extLst>
          </p:cNvPr>
          <p:cNvSpPr txBox="1"/>
          <p:nvPr/>
        </p:nvSpPr>
        <p:spPr>
          <a:xfrm>
            <a:off x="8808742" y="1120374"/>
            <a:ext cx="144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0E87C5-333F-4735-A43D-2BF042691ED9}"/>
              </a:ext>
            </a:extLst>
          </p:cNvPr>
          <p:cNvSpPr txBox="1"/>
          <p:nvPr/>
        </p:nvSpPr>
        <p:spPr>
          <a:xfrm>
            <a:off x="1331125" y="1097747"/>
            <a:ext cx="233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Ground truth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C428175-40EB-4924-B502-2EF2FB72F685}"/>
              </a:ext>
            </a:extLst>
          </p:cNvPr>
          <p:cNvSpPr txBox="1"/>
          <p:nvPr/>
        </p:nvSpPr>
        <p:spPr>
          <a:xfrm>
            <a:off x="1682827" y="1750309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068B8CC-07C1-4D22-B4C2-5EBFB052830C}"/>
              </a:ext>
            </a:extLst>
          </p:cNvPr>
          <p:cNvSpPr txBox="1"/>
          <p:nvPr/>
        </p:nvSpPr>
        <p:spPr>
          <a:xfrm>
            <a:off x="1682827" y="2918876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E93A27B-43B0-4F26-A388-01ADA9705F35}"/>
              </a:ext>
            </a:extLst>
          </p:cNvPr>
          <p:cNvSpPr txBox="1"/>
          <p:nvPr/>
        </p:nvSpPr>
        <p:spPr>
          <a:xfrm>
            <a:off x="1682827" y="5529420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2349C53-9C6A-4C1F-BDE5-F3E5FBC94052}"/>
              </a:ext>
            </a:extLst>
          </p:cNvPr>
          <p:cNvSpPr txBox="1"/>
          <p:nvPr/>
        </p:nvSpPr>
        <p:spPr>
          <a:xfrm>
            <a:off x="1682827" y="4417540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9DCCA90-7379-4007-8375-93301292DDBF}"/>
              </a:ext>
            </a:extLst>
          </p:cNvPr>
          <p:cNvSpPr txBox="1"/>
          <p:nvPr/>
        </p:nvSpPr>
        <p:spPr>
          <a:xfrm>
            <a:off x="1682827" y="3705649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8057414-8C18-429B-9A90-A97281FFBC74}"/>
              </a:ext>
            </a:extLst>
          </p:cNvPr>
          <p:cNvSpPr txBox="1"/>
          <p:nvPr/>
        </p:nvSpPr>
        <p:spPr>
          <a:xfrm>
            <a:off x="5199875" y="3705649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587CF90-0250-492D-9598-549A1F8976F7}"/>
              </a:ext>
            </a:extLst>
          </p:cNvPr>
          <p:cNvSpPr txBox="1"/>
          <p:nvPr/>
        </p:nvSpPr>
        <p:spPr>
          <a:xfrm>
            <a:off x="5199875" y="1750308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995A5BA-3E5C-444B-A1B0-722C1FF0237E}"/>
              </a:ext>
            </a:extLst>
          </p:cNvPr>
          <p:cNvSpPr txBox="1"/>
          <p:nvPr/>
        </p:nvSpPr>
        <p:spPr>
          <a:xfrm>
            <a:off x="5199875" y="5554131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4C6BE65-F877-48F9-A9F5-529D7C931E6A}"/>
              </a:ext>
            </a:extLst>
          </p:cNvPr>
          <p:cNvSpPr txBox="1"/>
          <p:nvPr/>
        </p:nvSpPr>
        <p:spPr>
          <a:xfrm>
            <a:off x="8716923" y="2967335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55C63D4-A080-410D-AC87-AD8F47C078AA}"/>
              </a:ext>
            </a:extLst>
          </p:cNvPr>
          <p:cNvSpPr txBox="1"/>
          <p:nvPr/>
        </p:nvSpPr>
        <p:spPr>
          <a:xfrm>
            <a:off x="8716923" y="4417540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051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9B362A-0EFD-4674-A13E-7E69735857D7}"/>
              </a:ext>
            </a:extLst>
          </p:cNvPr>
          <p:cNvSpPr txBox="1"/>
          <p:nvPr/>
        </p:nvSpPr>
        <p:spPr>
          <a:xfrm>
            <a:off x="8075628" y="2349252"/>
            <a:ext cx="35067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The Number of Action</a:t>
            </a:r>
          </a:p>
          <a:p>
            <a:r>
              <a:rPr lang="en-US" altLang="zh-TW" sz="2400" dirty="0"/>
              <a:t>Idle: 8</a:t>
            </a:r>
          </a:p>
          <a:p>
            <a:r>
              <a:rPr lang="en-US" altLang="zh-TW" sz="2400" dirty="0"/>
              <a:t>Go Straight: 26</a:t>
            </a:r>
          </a:p>
          <a:p>
            <a:r>
              <a:rPr lang="en-US" altLang="zh-TW" sz="2400" dirty="0"/>
              <a:t>Turn Left: 2</a:t>
            </a:r>
          </a:p>
          <a:p>
            <a:r>
              <a:rPr lang="en-US" altLang="zh-TW" sz="2400" dirty="0"/>
              <a:t>Turn Right: 3</a:t>
            </a:r>
          </a:p>
          <a:p>
            <a:r>
              <a:rPr lang="en-US" altLang="zh-TW" sz="2400" dirty="0"/>
              <a:t>Two-Stage Left: 2</a:t>
            </a:r>
          </a:p>
          <a:p>
            <a:r>
              <a:rPr lang="en-US" altLang="zh-TW" sz="2400" dirty="0"/>
              <a:t>U-turn: 2</a:t>
            </a:r>
            <a:endParaRPr lang="zh-TW" altLang="en-US" sz="2400" dirty="0"/>
          </a:p>
        </p:txBody>
      </p:sp>
      <p:sp>
        <p:nvSpPr>
          <p:cNvPr id="10" name="日期版面配置區 2">
            <a:extLst>
              <a:ext uri="{FF2B5EF4-FFF2-40B4-BE49-F238E27FC236}">
                <a16:creationId xmlns:a16="http://schemas.microsoft.com/office/drawing/2014/main" id="{E7546851-B3B7-43FE-865A-43C97EA5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432208"/>
            <a:ext cx="3052064" cy="289902"/>
          </a:xfrm>
        </p:spPr>
        <p:txBody>
          <a:bodyPr/>
          <a:lstStyle/>
          <a:p>
            <a:r>
              <a:rPr lang="en-US" altLang="zh-TW" dirty="0"/>
              <a:t>2024/03/20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CD4C20B-9A76-4B15-9BC7-6FD041F81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6" y="1393753"/>
            <a:ext cx="7030378" cy="476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ED6E7E2-590E-425D-B7A3-835863589ADC}"/>
                  </a:ext>
                </a:extLst>
              </p:cNvPr>
              <p:cNvSpPr txBox="1"/>
              <p:nvPr/>
            </p:nvSpPr>
            <p:spPr>
              <a:xfrm>
                <a:off x="268664" y="5045501"/>
                <a:ext cx="11654672" cy="74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𝑠𝑛𝑎𝑝𝑠h𝑜𝑡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𝐼𝑑𝑙𝑒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𝑠𝑛𝑎𝑝𝑠h𝑜𝑡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𝐼𝑑𝑙𝑒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𝐺𝑜𝑢𝑛𝑑</m:t>
                          </m:r>
                          <m: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𝑡𝑢𝑟𝑡h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40+5060+504+77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497+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.8042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ED6E7E2-590E-425D-B7A3-835863589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64" y="5045501"/>
                <a:ext cx="11654672" cy="7489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5FF62213-AC03-42ED-87D2-CE805BEE8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1274147"/>
            <a:ext cx="10972801" cy="3355794"/>
          </a:xfrm>
          <a:prstGeom prst="rect">
            <a:avLst/>
          </a:prstGeom>
        </p:spPr>
      </p:pic>
      <p:sp>
        <p:nvSpPr>
          <p:cNvPr id="9" name="日期版面配置區 2">
            <a:extLst>
              <a:ext uri="{FF2B5EF4-FFF2-40B4-BE49-F238E27FC236}">
                <a16:creationId xmlns:a16="http://schemas.microsoft.com/office/drawing/2014/main" id="{47CEE4DE-9981-4ED1-AC5B-B387F7FB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432208"/>
            <a:ext cx="3052064" cy="289902"/>
          </a:xfrm>
        </p:spPr>
        <p:txBody>
          <a:bodyPr/>
          <a:lstStyle/>
          <a:p>
            <a:r>
              <a:rPr lang="en-US" altLang="zh-TW" dirty="0"/>
              <a:t>2024/03/20</a:t>
            </a:r>
          </a:p>
        </p:txBody>
      </p:sp>
    </p:spTree>
    <p:extLst>
      <p:ext uri="{BB962C8B-B14F-4D97-AF65-F5344CB8AC3E}">
        <p14:creationId xmlns:p14="http://schemas.microsoft.com/office/powerpoint/2010/main" val="1941923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ere Next.potx" id="{11D72CA8-CD2C-4C69-9C5F-029780199ECC}" vid="{682B5628-034D-4554-B672-97396526A7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20151120_PaperTitle_xxx</Template>
  <TotalTime>0</TotalTime>
  <Words>347</Words>
  <Application>Microsoft Office PowerPoint</Application>
  <PresentationFormat>寬螢幕</PresentationFormat>
  <Paragraphs>118</Paragraphs>
  <Slides>13</Slides>
  <Notes>10</Notes>
  <HiddenSlides>7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Calibri</vt:lpstr>
      <vt:lpstr>Cambria Math</vt:lpstr>
      <vt:lpstr>Wingdings</vt:lpstr>
      <vt:lpstr>Wingdings 3</vt:lpstr>
      <vt:lpstr>佈景主題1</vt:lpstr>
      <vt:lpstr>Motor Data Report</vt:lpstr>
      <vt:lpstr>Route</vt:lpstr>
      <vt:lpstr>Data Collection Method</vt:lpstr>
      <vt:lpstr>IMU Direction</vt:lpstr>
      <vt:lpstr>Data Collection Method</vt:lpstr>
      <vt:lpstr>Data Collection Method</vt:lpstr>
      <vt:lpstr>Data Collection Method</vt:lpstr>
      <vt:lpstr>Result</vt:lpstr>
      <vt:lpstr>Result</vt:lpstr>
      <vt:lpstr>The Scooter Stand Test</vt:lpstr>
      <vt:lpstr>The IMU Static Error Test (in 2 min 40 sec)</vt:lpstr>
      <vt:lpstr>The IMU Static Error Test (in 2 min 40 sec)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2017-11-13T04:01:15Z</dcterms:created>
  <dcterms:modified xsi:type="dcterms:W3CDTF">2024-05-28T16:31:27Z</dcterms:modified>
</cp:coreProperties>
</file>