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1" r:id="rId2"/>
    <p:sldId id="286" r:id="rId3"/>
    <p:sldId id="289" r:id="rId4"/>
    <p:sldId id="310" r:id="rId5"/>
    <p:sldId id="302" r:id="rId6"/>
    <p:sldId id="292" r:id="rId7"/>
    <p:sldId id="293" r:id="rId8"/>
    <p:sldId id="323" r:id="rId9"/>
    <p:sldId id="327" r:id="rId10"/>
    <p:sldId id="326" r:id="rId11"/>
    <p:sldId id="328" r:id="rId12"/>
    <p:sldId id="329" r:id="rId13"/>
    <p:sldId id="324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8" autoAdjust="0"/>
    <p:restoredTop sz="85732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notesTextViewPr>
    <p:cViewPr>
      <p:scale>
        <a:sx n="119" d="100"/>
        <a:sy n="119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6992CE-C38E-6237-7DEC-AA1D1289D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39DF45-96D0-6D0C-891F-6192A842F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4A5A-07C8-4137-955B-9B1B5BD2E3FD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5A82C07-EA07-30BC-49EC-D81C2C57D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0B238-3F86-AD06-FB80-612A9F00E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8A81-EA5A-4D69-A18F-CEC451BE0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1610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D64E4-BCD3-4167-AFFE-26369D5F25BD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4982-7DDF-4DC4-A2D1-6658E6625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54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93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51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70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21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3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5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7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48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52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8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4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26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24982-7DDF-4DC4-A2D1-6658E66252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8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546548" y="1282477"/>
            <a:ext cx="9144000" cy="11430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kumimoji="0" lang="en-US" dirty="0"/>
              <a:t>Paper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544232" y="3080785"/>
            <a:ext cx="9144000" cy="1128328"/>
          </a:xfr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dirty="0"/>
              <a:t>Author, Conference, time, citation count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448" y="1196752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448" y="1196752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1" name="Rectangle 32"/>
          <p:cNvSpPr/>
          <p:nvPr/>
        </p:nvSpPr>
        <p:spPr>
          <a:xfrm>
            <a:off x="1127448" y="2996952"/>
            <a:ext cx="9753600" cy="129599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2" name="Rectangle 31"/>
          <p:cNvSpPr/>
          <p:nvPr/>
        </p:nvSpPr>
        <p:spPr>
          <a:xfrm>
            <a:off x="1127448" y="2996952"/>
            <a:ext cx="311324" cy="1295995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25791" y="6390853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/>
              <a:t>KDD Lab@NCHU</a:t>
            </a:r>
            <a:endParaRPr lang="zh-TW" altLang="en-US" sz="1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3215680" y="4565293"/>
            <a:ext cx="5615880" cy="12957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/>
            </a:lvl1pPr>
            <a:lvl2pPr marL="274320" indent="0">
              <a:buNone/>
              <a:defRPr/>
            </a:lvl2pPr>
            <a:lvl3pPr marL="594360" indent="0">
              <a:buNone/>
              <a:defRPr/>
            </a:lvl3pPr>
            <a:lvl4pPr marL="86868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altLang="zh-TW" sz="1800" dirty="0"/>
              <a:t>Speaker, Professor, Date</a:t>
            </a:r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eaLnBrk="1" latinLnBrk="0" hangingPunct="1">
              <a:defRPr/>
            </a:lvl1pPr>
            <a:lvl3pPr>
              <a:defRPr sz="2000"/>
            </a:lvl3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dirty="0"/>
              <a:t>Subtitle</a:t>
            </a:r>
            <a:endParaRPr kumimoji="0" lang="zh-TW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 eaLnBrk="1" latinLnBrk="0" hangingPunct="1">
              <a:defRPr/>
            </a:lvl1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2023/07/03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 hasCustomPrompt="1"/>
          </p:nvPr>
        </p:nvSpPr>
        <p:spPr>
          <a:xfrm>
            <a:off x="406400" y="304800"/>
            <a:ext cx="7620000" cy="5715000"/>
          </a:xfrm>
        </p:spPr>
        <p:txBody>
          <a:bodyPr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l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 eaLnBrk="1" latinLnBrk="0" hangingPunct="1"/>
            <a:r>
              <a:rPr lang="en-US" altLang="zh-TW" dirty="0"/>
              <a:t>Content</a:t>
            </a:r>
            <a:endParaRPr lang="zh-TW" altLang="en-US" dirty="0"/>
          </a:p>
          <a:p>
            <a:pPr lvl="1" eaLnBrk="1" latinLnBrk="0" hangingPunct="1"/>
            <a:r>
              <a:rPr lang="en-US" altLang="zh-TW" dirty="0"/>
              <a:t>2</a:t>
            </a:r>
            <a:endParaRPr lang="zh-TW" altLang="en-US" dirty="0"/>
          </a:p>
          <a:p>
            <a:pPr lvl="2" eaLnBrk="1" latinLnBrk="0" hangingPunct="1"/>
            <a:r>
              <a:rPr lang="en-US" altLang="zh-TW" dirty="0"/>
              <a:t>3</a:t>
            </a:r>
            <a:endParaRPr lang="zh-TW" altLang="en-US" dirty="0"/>
          </a:p>
          <a:p>
            <a:pPr lvl="3" eaLnBrk="1" latinLnBrk="0" hangingPunct="1"/>
            <a:r>
              <a:rPr lang="en-US" altLang="zh-TW" dirty="0"/>
              <a:t>4</a:t>
            </a:r>
            <a:endParaRPr lang="zh-TW" altLang="en-US" dirty="0"/>
          </a:p>
          <a:p>
            <a:pPr lvl="4" eaLnBrk="1" latinLnBrk="0" hangingPunct="1"/>
            <a:r>
              <a:rPr lang="en-US" altLang="zh-TW" dirty="0"/>
              <a:t>5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2022/11/24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altLang="zh-TW" dirty="0"/>
              <a:t>Title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dirty="0"/>
              <a:t>Content</a:t>
            </a:r>
            <a:endParaRPr kumimoji="0" lang="zh-TW" altLang="en-US" dirty="0"/>
          </a:p>
          <a:p>
            <a:pPr lvl="1" eaLnBrk="1" latinLnBrk="0" hangingPunct="1"/>
            <a:r>
              <a:rPr kumimoji="0" lang="en-US" altLang="zh-TW" dirty="0"/>
              <a:t>2</a:t>
            </a:r>
            <a:endParaRPr kumimoji="0" lang="zh-TW" altLang="en-US" dirty="0"/>
          </a:p>
          <a:p>
            <a:pPr lvl="2" eaLnBrk="1" latinLnBrk="0" hangingPunct="1"/>
            <a:r>
              <a:rPr kumimoji="0" lang="en-US" altLang="zh-TW" dirty="0"/>
              <a:t>3</a:t>
            </a:r>
            <a:endParaRPr kumimoji="0" lang="zh-TW" altLang="en-US" dirty="0"/>
          </a:p>
          <a:p>
            <a:pPr lvl="3" eaLnBrk="1" latinLnBrk="0" hangingPunct="1"/>
            <a:r>
              <a:rPr kumimoji="0" lang="en-US" altLang="zh-TW" dirty="0"/>
              <a:t>4</a:t>
            </a:r>
            <a:endParaRPr kumimoji="0" lang="zh-TW" altLang="en-US" dirty="0"/>
          </a:p>
          <a:p>
            <a:pPr lvl="4" eaLnBrk="1" latinLnBrk="0" hangingPunct="1"/>
            <a:r>
              <a:rPr kumimoji="0" lang="en-US" dirty="0"/>
              <a:t>5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432208"/>
            <a:ext cx="3052064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zh-TW" dirty="0"/>
              <a:t>2022/12/09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58464" y="6432208"/>
            <a:ext cx="50800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KDD Lab@NCHU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432208"/>
            <a:ext cx="2641600" cy="289902"/>
          </a:xfrm>
          <a:prstGeom prst="rect">
            <a:avLst/>
          </a:prstGeom>
          <a:solidFill>
            <a:srgbClr val="ECF2F4"/>
          </a:solidFill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>
              <a:latin typeface="Calibri" panose="020F0502020204030204" pitchFamily="34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" panose="05000000000000000000" pitchFamily="2" charset="2"/>
        <a:buChar char="l"/>
        <a:defRPr kumimoji="0"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ü"/>
        <a:defRPr kumimoji="0" sz="2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Motor Data Report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6225" y="3017723"/>
            <a:ext cx="9584646" cy="1128328"/>
          </a:xfrm>
        </p:spPr>
        <p:txBody>
          <a:bodyPr>
            <a:normAutofit/>
          </a:bodyPr>
          <a:lstStyle/>
          <a:p>
            <a:endParaRPr lang="en-US" altLang="zh-TW" b="0" i="0" dirty="0">
              <a:solidFill>
                <a:srgbClr val="374151"/>
              </a:solidFill>
              <a:effectLst/>
              <a:ea typeface="WordVisi_MSFontService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Speaker:</a:t>
            </a:r>
            <a:r>
              <a:rPr lang="zh-TW" altLang="en-US" dirty="0"/>
              <a:t> </a:t>
            </a:r>
            <a:r>
              <a:rPr lang="en-US" altLang="zh-TW" dirty="0"/>
              <a:t>Eric</a:t>
            </a:r>
          </a:p>
          <a:p>
            <a:r>
              <a:rPr lang="en-US" altLang="zh-TW" dirty="0"/>
              <a:t>Professor: Hsiao-Ping Tsai</a:t>
            </a:r>
          </a:p>
          <a:p>
            <a:r>
              <a:rPr lang="en-US" altLang="zh-TW" dirty="0"/>
              <a:t>Date: 2024/06/26</a:t>
            </a:r>
          </a:p>
        </p:txBody>
      </p:sp>
    </p:spTree>
    <p:extLst>
      <p:ext uri="{BB962C8B-B14F-4D97-AF65-F5344CB8AC3E}">
        <p14:creationId xmlns:p14="http://schemas.microsoft.com/office/powerpoint/2010/main" val="137628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(First 50% train, second 50%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83AF15-B406-41E6-9DD3-D1519BA33993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A28CAD-53C8-4314-B96E-9562B900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4" y="1315718"/>
            <a:ext cx="6018776" cy="407924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CF9EAA9-3683-4792-AEE9-7A1DA0D2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5719"/>
            <a:ext cx="6018776" cy="40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9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3F7B798-7DB8-4751-B03D-7E3C64D0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90" y="1307000"/>
            <a:ext cx="7170420" cy="48597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3DC9BE-4C24-420D-ABF5-354B6F7EF0AE}"/>
              </a:ext>
            </a:extLst>
          </p:cNvPr>
          <p:cNvSpPr txBox="1"/>
          <p:nvPr/>
        </p:nvSpPr>
        <p:spPr>
          <a:xfrm>
            <a:off x="75184" y="4709263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83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(Eric train, Kino test)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841FAA-33F7-43A5-A7EB-0C083306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34" y="1366520"/>
            <a:ext cx="11193518" cy="3489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7A32EE7-2220-4EE9-A116-2B03EE73F2AE}"/>
                  </a:ext>
                </a:extLst>
              </p:cNvPr>
              <p:cNvSpPr txBox="1"/>
              <p:nvPr/>
            </p:nvSpPr>
            <p:spPr>
              <a:xfrm>
                <a:off x="268664" y="5117018"/>
                <a:ext cx="11654672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𝑠𝑛𝑎𝑝𝑠h𝑜𝑡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𝐼𝑑𝑙𝑒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𝐺𝑜𝑢𝑛𝑑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𝑡𝑢𝑟𝑡h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3774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3113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3774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1568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2282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624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2073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2809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7A32EE7-2220-4EE9-A116-2B03EE73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4" y="5117018"/>
                <a:ext cx="11654672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52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KDD </a:t>
            </a:r>
            <a:r>
              <a:rPr lang="en-US" altLang="zh-TW" dirty="0" err="1"/>
              <a:t>RideTrack</a:t>
            </a:r>
            <a:r>
              <a:rPr lang="en-US" altLang="zh-TW" dirty="0"/>
              <a:t> Label System App v2.0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F1BA7B-63B8-4B4B-997D-F242108C3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10" y="1257437"/>
            <a:ext cx="9337290" cy="50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94D567-CCB3-45B9-8AB8-522FADBB632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Document the SOP for collecting data</a:t>
            </a:r>
          </a:p>
          <a:p>
            <a:r>
              <a:rPr lang="en-US" altLang="zh-TW" dirty="0"/>
              <a:t>Data Labeling App</a:t>
            </a:r>
            <a:r>
              <a:rPr lang="zh-TW" altLang="en-US" dirty="0"/>
              <a:t> </a:t>
            </a:r>
            <a:r>
              <a:rPr lang="en-US" altLang="zh-TW" dirty="0"/>
              <a:t>2.1</a:t>
            </a:r>
            <a:r>
              <a:rPr lang="zh-TW" altLang="en-US" dirty="0"/>
              <a:t> </a:t>
            </a:r>
            <a:r>
              <a:rPr lang="en-US" altLang="zh-TW" dirty="0"/>
              <a:t>is currently under development</a:t>
            </a:r>
          </a:p>
          <a:p>
            <a:r>
              <a:rPr lang="en-US" altLang="zh-TW" dirty="0"/>
              <a:t>Survey papers about deep learning model</a:t>
            </a:r>
          </a:p>
          <a:p>
            <a:r>
              <a:rPr lang="en-US" altLang="zh-TW" dirty="0"/>
              <a:t>Survey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42987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A86B3E-C23F-4284-8D42-3C0EC43D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59" y="1219200"/>
            <a:ext cx="6776905" cy="50562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FC28729-CB98-4E4A-8548-488ACEAC09A4}"/>
              </a:ext>
            </a:extLst>
          </p:cNvPr>
          <p:cNvSpPr txBox="1"/>
          <p:nvPr/>
        </p:nvSpPr>
        <p:spPr>
          <a:xfrm>
            <a:off x="8307046" y="2622819"/>
            <a:ext cx="3506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The Number of Snapshot</a:t>
            </a:r>
          </a:p>
          <a:p>
            <a:r>
              <a:rPr lang="en-US" altLang="zh-TW" sz="2400" dirty="0"/>
              <a:t>Idle: 5838</a:t>
            </a:r>
          </a:p>
          <a:p>
            <a:r>
              <a:rPr lang="en-US" altLang="zh-TW" sz="2400" dirty="0"/>
              <a:t>Go Straight: 3558</a:t>
            </a:r>
          </a:p>
          <a:p>
            <a:r>
              <a:rPr lang="en-US" altLang="zh-TW" sz="2400" dirty="0"/>
              <a:t>Turn Left: 208</a:t>
            </a:r>
          </a:p>
          <a:p>
            <a:r>
              <a:rPr lang="en-US" altLang="zh-TW" sz="2400" dirty="0"/>
              <a:t>Turn Right: 240</a:t>
            </a:r>
          </a:p>
          <a:p>
            <a:r>
              <a:rPr lang="en-US" altLang="zh-TW" sz="2400" dirty="0"/>
              <a:t>Two-Stage Left: 208</a:t>
            </a:r>
          </a:p>
          <a:p>
            <a:r>
              <a:rPr lang="en-US" altLang="zh-TW" sz="2400" dirty="0"/>
              <a:t>U-turn: 278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03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C7A3820-CBD3-4A14-B9C6-3E986C338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7" y="1219200"/>
            <a:ext cx="7799745" cy="507538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823E2F-A1AB-4ACD-9F54-BC35335608A6}"/>
              </a:ext>
            </a:extLst>
          </p:cNvPr>
          <p:cNvSpPr txBox="1"/>
          <p:nvPr/>
        </p:nvSpPr>
        <p:spPr>
          <a:xfrm>
            <a:off x="2279066" y="2639505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ECU Receiver Setting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843152-9FC0-4888-83EA-37A973E23D10}"/>
              </a:ext>
            </a:extLst>
          </p:cNvPr>
          <p:cNvSpPr txBox="1"/>
          <p:nvPr/>
        </p:nvSpPr>
        <p:spPr>
          <a:xfrm>
            <a:off x="4017211" y="2737364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Gopro</a:t>
            </a:r>
            <a:r>
              <a:rPr lang="en-US" altLang="zh-TW" dirty="0"/>
              <a:t> Setting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45EF7C-E5C9-43B0-971C-CE66885A0DB7}"/>
              </a:ext>
            </a:extLst>
          </p:cNvPr>
          <p:cNvSpPr txBox="1"/>
          <p:nvPr/>
        </p:nvSpPr>
        <p:spPr>
          <a:xfrm>
            <a:off x="2279066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Phone Setting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E6A164-C6AD-4BD1-83DF-C423CA306EAB}"/>
              </a:ext>
            </a:extLst>
          </p:cNvPr>
          <p:cNvSpPr txBox="1"/>
          <p:nvPr/>
        </p:nvSpPr>
        <p:spPr>
          <a:xfrm>
            <a:off x="4017211" y="33764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Tablet Setting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FEF7B-2D59-4DCB-BA69-2765023ECB2D}"/>
              </a:ext>
            </a:extLst>
          </p:cNvPr>
          <p:cNvSpPr txBox="1"/>
          <p:nvPr/>
        </p:nvSpPr>
        <p:spPr>
          <a:xfrm>
            <a:off x="3945813" y="4442424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Video Recording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362043E-8152-4BF5-95FA-8B68EA15601A}"/>
              </a:ext>
            </a:extLst>
          </p:cNvPr>
          <p:cNvSpPr txBox="1"/>
          <p:nvPr/>
        </p:nvSpPr>
        <p:spPr>
          <a:xfrm>
            <a:off x="2243367" y="4580924"/>
            <a:ext cx="166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IMU (30Hz) 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A3F3762-610B-4EBA-8F54-2720AF00633F}"/>
              </a:ext>
            </a:extLst>
          </p:cNvPr>
          <p:cNvSpPr txBox="1"/>
          <p:nvPr/>
        </p:nvSpPr>
        <p:spPr>
          <a:xfrm>
            <a:off x="3957355" y="5064833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ECU App (2Hz) 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D9DB482-F154-4161-9799-D301DA5F943F}"/>
              </a:ext>
            </a:extLst>
          </p:cNvPr>
          <p:cNvSpPr txBox="1"/>
          <p:nvPr/>
        </p:nvSpPr>
        <p:spPr>
          <a:xfrm>
            <a:off x="2243367" y="5040838"/>
            <a:ext cx="16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 GPS </a:t>
            </a:r>
            <a:r>
              <a:rPr lang="en-US" altLang="zh-TW" dirty="0" err="1"/>
              <a:t>Rrcording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721595A-8978-4BCD-8991-0C39EF8AEEEC}"/>
              </a:ext>
            </a:extLst>
          </p:cNvPr>
          <p:cNvSpPr txBox="1"/>
          <p:nvPr/>
        </p:nvSpPr>
        <p:spPr>
          <a:xfrm>
            <a:off x="6648021" y="367151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ECU App 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E2E95E-1899-47F6-8D43-A1116B75AB32}"/>
              </a:ext>
            </a:extLst>
          </p:cNvPr>
          <p:cNvSpPr txBox="1"/>
          <p:nvPr/>
        </p:nvSpPr>
        <p:spPr>
          <a:xfrm>
            <a:off x="8321946" y="356108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GPS Recording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F11D2AC-D266-4E24-87D3-572023B1663A}"/>
              </a:ext>
            </a:extLst>
          </p:cNvPr>
          <p:cNvSpPr txBox="1"/>
          <p:nvPr/>
        </p:nvSpPr>
        <p:spPr>
          <a:xfrm>
            <a:off x="6619500" y="4178474"/>
            <a:ext cx="159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Video Recording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A76-74D2-41CB-A72C-205533225E8A}"/>
              </a:ext>
            </a:extLst>
          </p:cNvPr>
          <p:cNvSpPr txBox="1"/>
          <p:nvPr/>
        </p:nvSpPr>
        <p:spPr>
          <a:xfrm>
            <a:off x="8321946" y="4257758"/>
            <a:ext cx="15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Stop IMU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9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Direction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B63F77-960C-812A-DFBD-60849ED80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4" name="日期版面配置區 2">
            <a:extLst>
              <a:ext uri="{FF2B5EF4-FFF2-40B4-BE49-F238E27FC236}">
                <a16:creationId xmlns:a16="http://schemas.microsoft.com/office/drawing/2014/main" id="{8DF39EB2-AC2E-4963-A5D9-1CDC8BAF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4400" y="6432208"/>
            <a:ext cx="3052064" cy="289902"/>
          </a:xfrm>
        </p:spPr>
        <p:txBody>
          <a:bodyPr/>
          <a:lstStyle/>
          <a:p>
            <a:r>
              <a:rPr lang="en-US" altLang="zh-TW" dirty="0"/>
              <a:t>2024/03/20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5DE8EDE-3B4B-4821-AB8F-53B2FFDCF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3" r="10331" b="4354"/>
          <a:stretch/>
        </p:blipFill>
        <p:spPr>
          <a:xfrm>
            <a:off x="7197811" y="1987420"/>
            <a:ext cx="3890065" cy="340987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8DE3B-55F5-499E-9820-5FE9FE085C7F}"/>
              </a:ext>
            </a:extLst>
          </p:cNvPr>
          <p:cNvSpPr txBox="1"/>
          <p:nvPr/>
        </p:nvSpPr>
        <p:spPr>
          <a:xfrm>
            <a:off x="8858072" y="1296950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Y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AA45DD8-DE3D-401B-94F2-F7172DEF13D6}"/>
              </a:ext>
            </a:extLst>
          </p:cNvPr>
          <p:cNvSpPr txBox="1"/>
          <p:nvPr/>
        </p:nvSpPr>
        <p:spPr>
          <a:xfrm>
            <a:off x="11160968" y="3422453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X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BF0F065-2DAD-4106-A97C-A58954A828E3}"/>
              </a:ext>
            </a:extLst>
          </p:cNvPr>
          <p:cNvSpPr/>
          <p:nvPr/>
        </p:nvSpPr>
        <p:spPr>
          <a:xfrm rot="16200000">
            <a:off x="8833957" y="1996708"/>
            <a:ext cx="716925" cy="363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21E00E03-84D7-4915-91DA-D603DD52D8BA}"/>
              </a:ext>
            </a:extLst>
          </p:cNvPr>
          <p:cNvSpPr/>
          <p:nvPr/>
        </p:nvSpPr>
        <p:spPr>
          <a:xfrm>
            <a:off x="10561062" y="3513547"/>
            <a:ext cx="716925" cy="36384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形: 空心 12">
            <a:extLst>
              <a:ext uri="{FF2B5EF4-FFF2-40B4-BE49-F238E27FC236}">
                <a16:creationId xmlns:a16="http://schemas.microsoft.com/office/drawing/2014/main" id="{65AC0DF7-F592-49A3-8240-FC2667B44DD5}"/>
              </a:ext>
            </a:extLst>
          </p:cNvPr>
          <p:cNvSpPr/>
          <p:nvPr/>
        </p:nvSpPr>
        <p:spPr>
          <a:xfrm>
            <a:off x="8960919" y="3429001"/>
            <a:ext cx="468832" cy="492912"/>
          </a:xfrm>
          <a:prstGeom prst="donut">
            <a:avLst>
              <a:gd name="adj" fmla="val 48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40FBB69-2BD5-4EAE-B534-B51F4DC3BAF9}"/>
              </a:ext>
            </a:extLst>
          </p:cNvPr>
          <p:cNvSpPr/>
          <p:nvPr/>
        </p:nvSpPr>
        <p:spPr>
          <a:xfrm>
            <a:off x="9143207" y="3637225"/>
            <a:ext cx="98426" cy="936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36EF690-5662-435D-B401-D4948597202A}"/>
              </a:ext>
            </a:extLst>
          </p:cNvPr>
          <p:cNvSpPr txBox="1"/>
          <p:nvPr/>
        </p:nvSpPr>
        <p:spPr>
          <a:xfrm>
            <a:off x="8463256" y="3367925"/>
            <a:ext cx="6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Z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5064DEF-A8B7-4F95-B2C1-445EC3A48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7" y="1641857"/>
            <a:ext cx="5882420" cy="417809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85C2864B-2184-4C2C-A947-95AE13FABA89}"/>
              </a:ext>
            </a:extLst>
          </p:cNvPr>
          <p:cNvSpPr txBox="1"/>
          <p:nvPr/>
        </p:nvSpPr>
        <p:spPr>
          <a:xfrm>
            <a:off x="11005351" y="2990327"/>
            <a:ext cx="120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</a:rPr>
              <a:t>Pitch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CF0995-98D4-4AD9-AF2B-C785DDA47140}"/>
              </a:ext>
            </a:extLst>
          </p:cNvPr>
          <p:cNvSpPr txBox="1"/>
          <p:nvPr/>
        </p:nvSpPr>
        <p:spPr>
          <a:xfrm>
            <a:off x="9203025" y="1544532"/>
            <a:ext cx="119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Roll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7A93FAD-4024-4134-9717-BF741F62980A}"/>
              </a:ext>
            </a:extLst>
          </p:cNvPr>
          <p:cNvSpPr txBox="1"/>
          <p:nvPr/>
        </p:nvSpPr>
        <p:spPr>
          <a:xfrm>
            <a:off x="8165455" y="3865745"/>
            <a:ext cx="910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B050"/>
                </a:solidFill>
              </a:rPr>
              <a:t>Yaw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0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610172-8B08-4976-9F24-39DBA078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1" y="1224730"/>
            <a:ext cx="8663233" cy="383557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Adobe Premiere Pro video editing software to mark the timestamps of High-level driving behaviors, and converting them into corresponding real-time using Python program.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3148553" y="4289196"/>
            <a:ext cx="1102936" cy="518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3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EB3E591-8FB5-4B73-9912-7BDC439D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224366"/>
            <a:ext cx="8930480" cy="40984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E95628-8CC3-43DA-8373-0DDA8C368608}"/>
              </a:ext>
            </a:extLst>
          </p:cNvPr>
          <p:cNvSpPr txBox="1"/>
          <p:nvPr/>
        </p:nvSpPr>
        <p:spPr>
          <a:xfrm>
            <a:off x="542040" y="5415599"/>
            <a:ext cx="1153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According to the real time after converted, then we can search the most recent timestamp and mark into the “Action” column with the corresponding drive behavior.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9910E-EC94-44C0-AEB6-BA373EE9D2F6}"/>
              </a:ext>
            </a:extLst>
          </p:cNvPr>
          <p:cNvSpPr/>
          <p:nvPr/>
        </p:nvSpPr>
        <p:spPr>
          <a:xfrm>
            <a:off x="2014193" y="3157979"/>
            <a:ext cx="2171307" cy="271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8190B-164B-C77C-523D-ECEB5F24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Collection Method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EB7CF2-C526-C759-8840-71E0E57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2024/02/19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B9D6D2-3622-FFF3-E00D-92B9F783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9E2289-EABF-B16F-84F8-8ADD6682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8EE38F-8988-44E8-B78B-DF53E37D4602}"/>
              </a:ext>
            </a:extLst>
          </p:cNvPr>
          <p:cNvSpPr/>
          <p:nvPr/>
        </p:nvSpPr>
        <p:spPr>
          <a:xfrm>
            <a:off x="5199875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6FCD3-ECF5-4DD8-98A7-2305F674AB9E}"/>
              </a:ext>
            </a:extLst>
          </p:cNvPr>
          <p:cNvSpPr/>
          <p:nvPr/>
        </p:nvSpPr>
        <p:spPr>
          <a:xfrm>
            <a:off x="8716923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E0BBF-1536-40B7-BDB8-F04FF13EC5AC}"/>
              </a:ext>
            </a:extLst>
          </p:cNvPr>
          <p:cNvSpPr/>
          <p:nvPr/>
        </p:nvSpPr>
        <p:spPr>
          <a:xfrm>
            <a:off x="1682827" y="1616148"/>
            <a:ext cx="1626782" cy="4625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E1FE7B-64A0-4B19-A8C1-71CF85DE3C63}"/>
              </a:ext>
            </a:extLst>
          </p:cNvPr>
          <p:cNvSpPr txBox="1"/>
          <p:nvPr/>
        </p:nvSpPr>
        <p:spPr>
          <a:xfrm>
            <a:off x="5291693" y="1097747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2A58A1-6385-436F-BF4B-C02A76A090BD}"/>
              </a:ext>
            </a:extLst>
          </p:cNvPr>
          <p:cNvSpPr txBox="1"/>
          <p:nvPr/>
        </p:nvSpPr>
        <p:spPr>
          <a:xfrm>
            <a:off x="8808742" y="1120374"/>
            <a:ext cx="14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0E87C5-333F-4735-A43D-2BF042691ED9}"/>
              </a:ext>
            </a:extLst>
          </p:cNvPr>
          <p:cNvSpPr txBox="1"/>
          <p:nvPr/>
        </p:nvSpPr>
        <p:spPr>
          <a:xfrm>
            <a:off x="1331125" y="1097747"/>
            <a:ext cx="2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428175-40EB-4924-B502-2EF2FB72F685}"/>
              </a:ext>
            </a:extLst>
          </p:cNvPr>
          <p:cNvSpPr txBox="1"/>
          <p:nvPr/>
        </p:nvSpPr>
        <p:spPr>
          <a:xfrm>
            <a:off x="1682827" y="175030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68B8CC-07C1-4D22-B4C2-5EBFB052830C}"/>
              </a:ext>
            </a:extLst>
          </p:cNvPr>
          <p:cNvSpPr txBox="1"/>
          <p:nvPr/>
        </p:nvSpPr>
        <p:spPr>
          <a:xfrm>
            <a:off x="1682827" y="2918876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93A27B-43B0-4F26-A388-01ADA9705F35}"/>
              </a:ext>
            </a:extLst>
          </p:cNvPr>
          <p:cNvSpPr txBox="1"/>
          <p:nvPr/>
        </p:nvSpPr>
        <p:spPr>
          <a:xfrm>
            <a:off x="1682827" y="552942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49C53-9C6A-4C1F-BDE5-F3E5FBC94052}"/>
              </a:ext>
            </a:extLst>
          </p:cNvPr>
          <p:cNvSpPr txBox="1"/>
          <p:nvPr/>
        </p:nvSpPr>
        <p:spPr>
          <a:xfrm>
            <a:off x="1682827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9DCCA90-7379-4007-8375-93301292DDBF}"/>
              </a:ext>
            </a:extLst>
          </p:cNvPr>
          <p:cNvSpPr txBox="1"/>
          <p:nvPr/>
        </p:nvSpPr>
        <p:spPr>
          <a:xfrm>
            <a:off x="1682827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8057414-8C18-429B-9A90-A97281FFBC74}"/>
              </a:ext>
            </a:extLst>
          </p:cNvPr>
          <p:cNvSpPr txBox="1"/>
          <p:nvPr/>
        </p:nvSpPr>
        <p:spPr>
          <a:xfrm>
            <a:off x="5199875" y="3705649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87CF90-0250-492D-9598-549A1F8976F7}"/>
              </a:ext>
            </a:extLst>
          </p:cNvPr>
          <p:cNvSpPr txBox="1"/>
          <p:nvPr/>
        </p:nvSpPr>
        <p:spPr>
          <a:xfrm>
            <a:off x="5199875" y="1750308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95A5BA-3E5C-444B-A1B0-722C1FF0237E}"/>
              </a:ext>
            </a:extLst>
          </p:cNvPr>
          <p:cNvSpPr txBox="1"/>
          <p:nvPr/>
        </p:nvSpPr>
        <p:spPr>
          <a:xfrm>
            <a:off x="5199875" y="5554131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4C6BE65-F877-48F9-A9F5-529D7C931E6A}"/>
              </a:ext>
            </a:extLst>
          </p:cNvPr>
          <p:cNvSpPr txBox="1"/>
          <p:nvPr/>
        </p:nvSpPr>
        <p:spPr>
          <a:xfrm>
            <a:off x="8716923" y="2967335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5C63D4-A080-410D-AC87-AD8F47C078AA}"/>
              </a:ext>
            </a:extLst>
          </p:cNvPr>
          <p:cNvSpPr txBox="1"/>
          <p:nvPr/>
        </p:nvSpPr>
        <p:spPr>
          <a:xfrm>
            <a:off x="8716923" y="4417540"/>
            <a:ext cx="16267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Left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051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 Engle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889A1A-270C-4EAF-B061-DBB39113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18" y="1241644"/>
            <a:ext cx="7365122" cy="50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6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649F-930C-4726-8616-5F4F809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(Train &amp; test are the same)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098A38-97CB-4A15-9BBC-F0543B41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2023/07/03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654C6E-58CD-4BF5-9FC3-0C30901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KDD Lab@NCHU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A3192D-BE7F-44FA-A857-90A4F2DD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5C2DCF6-AF0A-4F81-9552-F1F56E90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5719"/>
            <a:ext cx="6018777" cy="407924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49C1E8-48EF-4D94-9DA2-0808D32367B5}"/>
              </a:ext>
            </a:extLst>
          </p:cNvPr>
          <p:cNvSpPr txBox="1"/>
          <p:nvPr/>
        </p:nvSpPr>
        <p:spPr>
          <a:xfrm>
            <a:off x="1188720" y="5394959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 angle data</a:t>
            </a:r>
            <a:endParaRPr lang="zh-TW" altLang="en-US" sz="2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1DDBB2-703D-4F31-8787-624FCB7A565A}"/>
              </a:ext>
            </a:extLst>
          </p:cNvPr>
          <p:cNvSpPr txBox="1"/>
          <p:nvPr/>
        </p:nvSpPr>
        <p:spPr>
          <a:xfrm>
            <a:off x="7051040" y="5394958"/>
            <a:ext cx="428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Without angle data</a:t>
            </a:r>
            <a:endParaRPr lang="zh-TW" altLang="en-US" sz="2400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60646859-4B97-4959-8B0E-BA548798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" y="1315719"/>
            <a:ext cx="5971540" cy="40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2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ere Next.potx" id="{11D72CA8-CD2C-4C69-9C5F-029780199ECC}" vid="{682B5628-034D-4554-B672-97396526A7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20151120_PaperTitle_xxx</Template>
  <TotalTime>0</TotalTime>
  <Words>349</Words>
  <Application>Microsoft Office PowerPoint</Application>
  <PresentationFormat>寬螢幕</PresentationFormat>
  <Paragraphs>120</Paragraphs>
  <Slides>14</Slides>
  <Notes>14</Notes>
  <HiddenSlides>5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Wingdings</vt:lpstr>
      <vt:lpstr>Wingdings 3</vt:lpstr>
      <vt:lpstr>佈景主題1</vt:lpstr>
      <vt:lpstr>Motor Data Report</vt:lpstr>
      <vt:lpstr>Route</vt:lpstr>
      <vt:lpstr>Data Collection Method</vt:lpstr>
      <vt:lpstr>IMU Direction</vt:lpstr>
      <vt:lpstr>Data Collection Method</vt:lpstr>
      <vt:lpstr>Data Collection Method</vt:lpstr>
      <vt:lpstr>Data Collection Method</vt:lpstr>
      <vt:lpstr>Euler Engle</vt:lpstr>
      <vt:lpstr>Result (Train &amp; test are the same)</vt:lpstr>
      <vt:lpstr>Result (First 50% train, second 50% test)</vt:lpstr>
      <vt:lpstr>Result (Eric train, Kino test)</vt:lpstr>
      <vt:lpstr>Result (Eric train, Kino test)</vt:lpstr>
      <vt:lpstr>KDD RideTrack Label System App v2.0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2017-11-13T04:01:15Z</dcterms:created>
  <dcterms:modified xsi:type="dcterms:W3CDTF">2024-06-14T07:09:15Z</dcterms:modified>
</cp:coreProperties>
</file>