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3" r:id="rId2"/>
    <p:sldId id="519" r:id="rId3"/>
    <p:sldId id="259" r:id="rId4"/>
    <p:sldId id="482" r:id="rId5"/>
    <p:sldId id="483" r:id="rId6"/>
    <p:sldId id="516" r:id="rId7"/>
    <p:sldId id="517" r:id="rId8"/>
    <p:sldId id="518" r:id="rId9"/>
    <p:sldId id="486" r:id="rId10"/>
    <p:sldId id="512" r:id="rId11"/>
    <p:sldId id="515" r:id="rId1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Nicholas Arthur Bachus" initials="NAB" lastIdx="12" clrIdx="6">
    <p:extLst>
      <p:ext uri="{19B8F6BF-5375-455C-9EA6-DF929625EA0E}">
        <p15:presenceInfo xmlns:p15="http://schemas.microsoft.com/office/powerpoint/2012/main" userId="S::nabachus@ucdavis.edu::0af0771d-020f-4050-8e44-30cc402027ef" providerId="AD"/>
      </p:ext>
    </p:extLst>
  </p:cmAuthor>
  <p:cmAuthor id="1" name="Boyce, Brad L" initials="BBL" lastIdx="32" clrIdx="0"/>
  <p:cmAuthor id="2" name="Nycz, Andrzej" initials="NA" lastIdx="47" clrIdx="1"/>
  <p:cmAuthor id="3" name="Microsoft Office User" initials="" lastIdx="5" clrIdx="2"/>
  <p:cmAuthor id="4" name="Srdjan Simunovic" initials="SS" lastIdx="23" clrIdx="3"/>
  <p:cmAuthor id="5" name="Nicholas Bachus" initials="NB" lastIdx="1" clrIdx="4">
    <p:extLst>
      <p:ext uri="{19B8F6BF-5375-455C-9EA6-DF929625EA0E}">
        <p15:presenceInfo xmlns:p15="http://schemas.microsoft.com/office/powerpoint/2012/main" userId="3992b03c62fe7cc6" providerId="Windows Live"/>
      </p:ext>
    </p:extLst>
  </p:cmAuthor>
  <p:cmAuthor id="6" name="Microsoft Office User" initials="MOU" lastIdx="13"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CA"/>
    <a:srgbClr val="222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8221" autoAdjust="0"/>
  </p:normalViewPr>
  <p:slideViewPr>
    <p:cSldViewPr snapToGrid="0">
      <p:cViewPr varScale="1">
        <p:scale>
          <a:sx n="165" d="100"/>
          <a:sy n="165" d="100"/>
        </p:scale>
        <p:origin x="216" y="2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6" d="100"/>
        <a:sy n="156" d="100"/>
      </p:scale>
      <p:origin x="0" y="-7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E3A1C4-B2A9-4A3A-BDFB-ACE0A7D27738}"/>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CE3E9D7-8DFA-4606-8731-E34D93D2FFE8}"/>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3C2C5B1B-190A-4861-92A0-32A72C0099E7}" type="datetimeFigureOut">
              <a:rPr lang="en-US"/>
              <a:pPr>
                <a:defRPr/>
              </a:pPr>
              <a:t>7/8/20</a:t>
            </a:fld>
            <a:endParaRPr lang="en-US"/>
          </a:p>
        </p:txBody>
      </p:sp>
      <p:sp>
        <p:nvSpPr>
          <p:cNvPr id="4" name="Slide Image Placeholder 3">
            <a:extLst>
              <a:ext uri="{FF2B5EF4-FFF2-40B4-BE49-F238E27FC236}">
                <a16:creationId xmlns:a16="http://schemas.microsoft.com/office/drawing/2014/main" id="{789BF6A4-07AD-4C2E-8200-7CD9B288C40B}"/>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9E4B8236-6A6D-4335-887E-33450CA45921}"/>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C66F2A-1B69-4634-9754-9CE47C96FE84}"/>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0070B5A7-6C06-43D0-839C-1DCE4FB0639A}"/>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BA6D957E-5576-4CB0-97CE-529ED2FC0F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FC5F9375-AE63-4B57-89B0-8FE20B15D4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EFC0EF5B-E1BA-4FBA-AF31-4AC0841577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F6FF7C6D-45E7-4B82-A46B-23A53B3A0C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55650" indent="-290513">
              <a:defRPr>
                <a:solidFill>
                  <a:schemeClr val="tx1"/>
                </a:solidFill>
                <a:latin typeface="Calibri" panose="020F0502020204030204" pitchFamily="34" charset="0"/>
                <a:cs typeface="Arial" panose="020B0604020202020204" pitchFamily="34" charset="0"/>
              </a:defRPr>
            </a:lvl2pPr>
            <a:lvl3pPr marL="1163638" indent="-231775">
              <a:defRPr>
                <a:solidFill>
                  <a:schemeClr val="tx1"/>
                </a:solidFill>
                <a:latin typeface="Calibri" panose="020F0502020204030204" pitchFamily="34" charset="0"/>
                <a:cs typeface="Arial" panose="020B0604020202020204" pitchFamily="34" charset="0"/>
              </a:defRPr>
            </a:lvl3pPr>
            <a:lvl4pPr marL="1630363" indent="-231775">
              <a:defRPr>
                <a:solidFill>
                  <a:schemeClr val="tx1"/>
                </a:solidFill>
                <a:latin typeface="Calibri" panose="020F0502020204030204" pitchFamily="34" charset="0"/>
                <a:cs typeface="Arial" panose="020B0604020202020204" pitchFamily="34" charset="0"/>
              </a:defRPr>
            </a:lvl4pPr>
            <a:lvl5pPr marL="2095500" indent="-231775">
              <a:defRPr>
                <a:solidFill>
                  <a:schemeClr val="tx1"/>
                </a:solidFill>
                <a:latin typeface="Calibri" panose="020F0502020204030204" pitchFamily="34" charset="0"/>
                <a:cs typeface="Arial" panose="020B0604020202020204" pitchFamily="34" charset="0"/>
              </a:defRPr>
            </a:lvl5pPr>
            <a:lvl6pPr marL="2552700"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09900"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67100"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24300" indent="-231775"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6B7893E-5DFA-4E72-AFE0-27DE2D3131DA}"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952D96-F1BE-49D8-BEF0-C1AE1106AB0B}" type="slidenum">
              <a:rPr lang="en-US" smtClean="0"/>
              <a:t>4</a:t>
            </a:fld>
            <a:endParaRPr lang="en-US"/>
          </a:p>
        </p:txBody>
      </p:sp>
    </p:spTree>
    <p:extLst>
      <p:ext uri="{BB962C8B-B14F-4D97-AF65-F5344CB8AC3E}">
        <p14:creationId xmlns:p14="http://schemas.microsoft.com/office/powerpoint/2010/main" val="307895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picture of as </a:t>
            </a:r>
            <a:r>
              <a:rPr lang="en-US"/>
              <a:t>cut surface state</a:t>
            </a:r>
          </a:p>
        </p:txBody>
      </p:sp>
      <p:sp>
        <p:nvSpPr>
          <p:cNvPr id="4" name="Slide Number Placeholder 3"/>
          <p:cNvSpPr>
            <a:spLocks noGrp="1"/>
          </p:cNvSpPr>
          <p:nvPr>
            <p:ph type="sldNum" sz="quarter" idx="5"/>
          </p:nvPr>
        </p:nvSpPr>
        <p:spPr/>
        <p:txBody>
          <a:bodyPr/>
          <a:lstStyle/>
          <a:p>
            <a:fld id="{A3952D96-F1BE-49D8-BEF0-C1AE1106AB0B}" type="slidenum">
              <a:rPr lang="en-US" smtClean="0"/>
              <a:t>5</a:t>
            </a:fld>
            <a:endParaRPr lang="en-US"/>
          </a:p>
        </p:txBody>
      </p:sp>
    </p:spTree>
    <p:extLst>
      <p:ext uri="{BB962C8B-B14F-4D97-AF65-F5344CB8AC3E}">
        <p14:creationId xmlns:p14="http://schemas.microsoft.com/office/powerpoint/2010/main" val="429094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66A8B35-128A-41DA-91BC-5B03DE5F7000}"/>
              </a:ext>
            </a:extLst>
          </p:cNvPr>
          <p:cNvSpPr>
            <a:spLocks noGrp="1"/>
          </p:cNvSpPr>
          <p:nvPr>
            <p:ph type="dt" sz="half" idx="10"/>
          </p:nvPr>
        </p:nvSpPr>
        <p:spPr/>
        <p:txBody>
          <a:bodyPr/>
          <a:lstStyle>
            <a:lvl1pPr>
              <a:defRPr/>
            </a:lvl1pPr>
          </a:lstStyle>
          <a:p>
            <a:pPr>
              <a:defRPr/>
            </a:pPr>
            <a:fld id="{06741C13-E993-4EB3-ABBA-49B47B93979E}" type="datetimeFigureOut">
              <a:rPr lang="en-US"/>
              <a:pPr>
                <a:defRPr/>
              </a:pPr>
              <a:t>7/8/20</a:t>
            </a:fld>
            <a:endParaRPr lang="en-US"/>
          </a:p>
        </p:txBody>
      </p:sp>
      <p:sp>
        <p:nvSpPr>
          <p:cNvPr id="5" name="Footer Placeholder 4">
            <a:extLst>
              <a:ext uri="{FF2B5EF4-FFF2-40B4-BE49-F238E27FC236}">
                <a16:creationId xmlns:a16="http://schemas.microsoft.com/office/drawing/2014/main" id="{72AC064F-8F66-432D-9A8C-4CA7C33CBC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D32390-2638-48DC-8F4D-C574A2E5BA2A}"/>
              </a:ext>
            </a:extLst>
          </p:cNvPr>
          <p:cNvSpPr>
            <a:spLocks noGrp="1"/>
          </p:cNvSpPr>
          <p:nvPr>
            <p:ph type="sldNum" sz="quarter" idx="12"/>
          </p:nvPr>
        </p:nvSpPr>
        <p:spPr/>
        <p:txBody>
          <a:bodyPr/>
          <a:lstStyle>
            <a:lvl1pPr>
              <a:defRPr/>
            </a:lvl1pPr>
          </a:lstStyle>
          <a:p>
            <a:pPr>
              <a:defRPr/>
            </a:pPr>
            <a:fld id="{09E6D29D-3068-4DEE-B90A-9A6203AD7550}" type="slidenum">
              <a:rPr lang="en-US" altLang="en-US"/>
              <a:pPr>
                <a:defRPr/>
              </a:pPr>
              <a:t>‹#›</a:t>
            </a:fld>
            <a:endParaRPr lang="en-US" altLang="en-US"/>
          </a:p>
        </p:txBody>
      </p:sp>
    </p:spTree>
    <p:extLst>
      <p:ext uri="{BB962C8B-B14F-4D97-AF65-F5344CB8AC3E}">
        <p14:creationId xmlns:p14="http://schemas.microsoft.com/office/powerpoint/2010/main" val="303722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A2282-0073-4A4D-8D72-55F617B7BC16}"/>
              </a:ext>
            </a:extLst>
          </p:cNvPr>
          <p:cNvSpPr>
            <a:spLocks noGrp="1"/>
          </p:cNvSpPr>
          <p:nvPr>
            <p:ph type="dt" sz="half" idx="10"/>
          </p:nvPr>
        </p:nvSpPr>
        <p:spPr/>
        <p:txBody>
          <a:bodyPr/>
          <a:lstStyle>
            <a:lvl1pPr>
              <a:defRPr/>
            </a:lvl1pPr>
          </a:lstStyle>
          <a:p>
            <a:pPr>
              <a:defRPr/>
            </a:pPr>
            <a:fld id="{02B48D32-03C8-4596-BD39-18EDCB6BE59A}" type="datetimeFigureOut">
              <a:rPr lang="en-US"/>
              <a:pPr>
                <a:defRPr/>
              </a:pPr>
              <a:t>7/8/20</a:t>
            </a:fld>
            <a:endParaRPr lang="en-US"/>
          </a:p>
        </p:txBody>
      </p:sp>
      <p:sp>
        <p:nvSpPr>
          <p:cNvPr id="5" name="Footer Placeholder 4">
            <a:extLst>
              <a:ext uri="{FF2B5EF4-FFF2-40B4-BE49-F238E27FC236}">
                <a16:creationId xmlns:a16="http://schemas.microsoft.com/office/drawing/2014/main" id="{9D5F73D4-24BB-4939-8687-4C204F0FD3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23A1A7-879E-4761-8421-7CD8420F571E}"/>
              </a:ext>
            </a:extLst>
          </p:cNvPr>
          <p:cNvSpPr>
            <a:spLocks noGrp="1"/>
          </p:cNvSpPr>
          <p:nvPr>
            <p:ph type="sldNum" sz="quarter" idx="12"/>
          </p:nvPr>
        </p:nvSpPr>
        <p:spPr/>
        <p:txBody>
          <a:bodyPr/>
          <a:lstStyle>
            <a:lvl1pPr>
              <a:defRPr/>
            </a:lvl1pPr>
          </a:lstStyle>
          <a:p>
            <a:pPr>
              <a:defRPr/>
            </a:pPr>
            <a:fld id="{8AAC48B0-5393-49F7-B374-81E8697D7786}" type="slidenum">
              <a:rPr lang="en-US" altLang="en-US"/>
              <a:pPr>
                <a:defRPr/>
              </a:pPr>
              <a:t>‹#›</a:t>
            </a:fld>
            <a:endParaRPr lang="en-US" altLang="en-US"/>
          </a:p>
        </p:txBody>
      </p:sp>
    </p:spTree>
    <p:extLst>
      <p:ext uri="{BB962C8B-B14F-4D97-AF65-F5344CB8AC3E}">
        <p14:creationId xmlns:p14="http://schemas.microsoft.com/office/powerpoint/2010/main" val="397107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2D29B-A0AE-4372-A21A-7A1715BC9E0E}"/>
              </a:ext>
            </a:extLst>
          </p:cNvPr>
          <p:cNvSpPr>
            <a:spLocks noGrp="1"/>
          </p:cNvSpPr>
          <p:nvPr>
            <p:ph type="dt" sz="half" idx="10"/>
          </p:nvPr>
        </p:nvSpPr>
        <p:spPr/>
        <p:txBody>
          <a:bodyPr/>
          <a:lstStyle>
            <a:lvl1pPr>
              <a:defRPr/>
            </a:lvl1pPr>
          </a:lstStyle>
          <a:p>
            <a:pPr>
              <a:defRPr/>
            </a:pPr>
            <a:fld id="{B48C1709-1E09-4AA5-9D01-928B7D0C9AA4}" type="datetimeFigureOut">
              <a:rPr lang="en-US"/>
              <a:pPr>
                <a:defRPr/>
              </a:pPr>
              <a:t>7/8/20</a:t>
            </a:fld>
            <a:endParaRPr lang="en-US"/>
          </a:p>
        </p:txBody>
      </p:sp>
      <p:sp>
        <p:nvSpPr>
          <p:cNvPr id="5" name="Footer Placeholder 4">
            <a:extLst>
              <a:ext uri="{FF2B5EF4-FFF2-40B4-BE49-F238E27FC236}">
                <a16:creationId xmlns:a16="http://schemas.microsoft.com/office/drawing/2014/main" id="{EB6597DA-85AC-441A-9C21-8A33ECB0EA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D95BDD-9B43-49CB-9D65-000022B8A8FA}"/>
              </a:ext>
            </a:extLst>
          </p:cNvPr>
          <p:cNvSpPr>
            <a:spLocks noGrp="1"/>
          </p:cNvSpPr>
          <p:nvPr>
            <p:ph type="sldNum" sz="quarter" idx="12"/>
          </p:nvPr>
        </p:nvSpPr>
        <p:spPr/>
        <p:txBody>
          <a:bodyPr/>
          <a:lstStyle>
            <a:lvl1pPr>
              <a:defRPr/>
            </a:lvl1pPr>
          </a:lstStyle>
          <a:p>
            <a:pPr>
              <a:defRPr/>
            </a:pPr>
            <a:fld id="{29E9253C-D4E6-40E4-B4C4-98D1902C5FD0}" type="slidenum">
              <a:rPr lang="en-US" altLang="en-US"/>
              <a:pPr>
                <a:defRPr/>
              </a:pPr>
              <a:t>‹#›</a:t>
            </a:fld>
            <a:endParaRPr lang="en-US" altLang="en-US"/>
          </a:p>
        </p:txBody>
      </p:sp>
    </p:spTree>
    <p:extLst>
      <p:ext uri="{BB962C8B-B14F-4D97-AF65-F5344CB8AC3E}">
        <p14:creationId xmlns:p14="http://schemas.microsoft.com/office/powerpoint/2010/main" val="397763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400"/>
            </a:lvl1pPr>
            <a:lvl2pPr>
              <a:defRPr sz="18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9F1F146-6C30-4009-B75A-3DE836832FA4}"/>
              </a:ext>
            </a:extLst>
          </p:cNvPr>
          <p:cNvSpPr>
            <a:spLocks noGrp="1"/>
          </p:cNvSpPr>
          <p:nvPr>
            <p:ph type="dt" sz="half" idx="10"/>
          </p:nvPr>
        </p:nvSpPr>
        <p:spPr/>
        <p:txBody>
          <a:bodyPr/>
          <a:lstStyle>
            <a:lvl1pPr>
              <a:defRPr/>
            </a:lvl1pPr>
          </a:lstStyle>
          <a:p>
            <a:pPr>
              <a:defRPr/>
            </a:pPr>
            <a:fld id="{26A402DA-1C15-4DB9-A9BA-D0BE41C8C3AC}" type="datetimeFigureOut">
              <a:rPr lang="en-US"/>
              <a:pPr>
                <a:defRPr/>
              </a:pPr>
              <a:t>7/8/20</a:t>
            </a:fld>
            <a:endParaRPr lang="en-US"/>
          </a:p>
        </p:txBody>
      </p:sp>
      <p:sp>
        <p:nvSpPr>
          <p:cNvPr id="5" name="Footer Placeholder 4">
            <a:extLst>
              <a:ext uri="{FF2B5EF4-FFF2-40B4-BE49-F238E27FC236}">
                <a16:creationId xmlns:a16="http://schemas.microsoft.com/office/drawing/2014/main" id="{1D498572-50FF-473D-8586-E65606B2BE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42D6677-F0D7-4629-B187-51B88FDD8A37}"/>
              </a:ext>
            </a:extLst>
          </p:cNvPr>
          <p:cNvSpPr>
            <a:spLocks noGrp="1"/>
          </p:cNvSpPr>
          <p:nvPr>
            <p:ph type="sldNum" sz="quarter" idx="12"/>
          </p:nvPr>
        </p:nvSpPr>
        <p:spPr/>
        <p:txBody>
          <a:bodyPr/>
          <a:lstStyle>
            <a:lvl1pPr>
              <a:defRPr/>
            </a:lvl1pPr>
          </a:lstStyle>
          <a:p>
            <a:pPr>
              <a:defRPr/>
            </a:pPr>
            <a:fld id="{51C1182B-C823-4369-A348-92AFBE0E0D4E}" type="slidenum">
              <a:rPr lang="en-US" altLang="en-US"/>
              <a:pPr>
                <a:defRPr/>
              </a:pPr>
              <a:t>‹#›</a:t>
            </a:fld>
            <a:endParaRPr lang="en-US" altLang="en-US"/>
          </a:p>
        </p:txBody>
      </p:sp>
    </p:spTree>
    <p:extLst>
      <p:ext uri="{BB962C8B-B14F-4D97-AF65-F5344CB8AC3E}">
        <p14:creationId xmlns:p14="http://schemas.microsoft.com/office/powerpoint/2010/main" val="245110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87DF7-00BE-4A6D-ACA9-E956D5FE9BEF}"/>
              </a:ext>
            </a:extLst>
          </p:cNvPr>
          <p:cNvSpPr>
            <a:spLocks noGrp="1"/>
          </p:cNvSpPr>
          <p:nvPr>
            <p:ph type="dt" sz="half" idx="10"/>
          </p:nvPr>
        </p:nvSpPr>
        <p:spPr/>
        <p:txBody>
          <a:bodyPr/>
          <a:lstStyle>
            <a:lvl1pPr>
              <a:defRPr/>
            </a:lvl1pPr>
          </a:lstStyle>
          <a:p>
            <a:pPr>
              <a:defRPr/>
            </a:pPr>
            <a:fld id="{B00ABFB0-6FA1-400C-8F48-D578499F8F9A}" type="datetimeFigureOut">
              <a:rPr lang="en-US"/>
              <a:pPr>
                <a:defRPr/>
              </a:pPr>
              <a:t>7/8/20</a:t>
            </a:fld>
            <a:endParaRPr lang="en-US"/>
          </a:p>
        </p:txBody>
      </p:sp>
      <p:sp>
        <p:nvSpPr>
          <p:cNvPr id="5" name="Footer Placeholder 4">
            <a:extLst>
              <a:ext uri="{FF2B5EF4-FFF2-40B4-BE49-F238E27FC236}">
                <a16:creationId xmlns:a16="http://schemas.microsoft.com/office/drawing/2014/main" id="{27CE12EF-EAD2-4721-8F8C-DF6438BB19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65EAA0-CD29-4F84-A310-96DDEDC7C14C}"/>
              </a:ext>
            </a:extLst>
          </p:cNvPr>
          <p:cNvSpPr>
            <a:spLocks noGrp="1"/>
          </p:cNvSpPr>
          <p:nvPr>
            <p:ph type="sldNum" sz="quarter" idx="12"/>
          </p:nvPr>
        </p:nvSpPr>
        <p:spPr/>
        <p:txBody>
          <a:bodyPr/>
          <a:lstStyle>
            <a:lvl1pPr>
              <a:defRPr/>
            </a:lvl1pPr>
          </a:lstStyle>
          <a:p>
            <a:pPr>
              <a:defRPr/>
            </a:pPr>
            <a:fld id="{CE629680-9CF3-4329-9F93-5405EBFCDF20}" type="slidenum">
              <a:rPr lang="en-US" altLang="en-US"/>
              <a:pPr>
                <a:defRPr/>
              </a:pPr>
              <a:t>‹#›</a:t>
            </a:fld>
            <a:endParaRPr lang="en-US" altLang="en-US"/>
          </a:p>
        </p:txBody>
      </p:sp>
    </p:spTree>
    <p:extLst>
      <p:ext uri="{BB962C8B-B14F-4D97-AF65-F5344CB8AC3E}">
        <p14:creationId xmlns:p14="http://schemas.microsoft.com/office/powerpoint/2010/main" val="65061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BC95B5D-8A52-4596-88EE-8511A94E2C5D}"/>
              </a:ext>
            </a:extLst>
          </p:cNvPr>
          <p:cNvSpPr>
            <a:spLocks noGrp="1"/>
          </p:cNvSpPr>
          <p:nvPr>
            <p:ph type="dt" sz="half" idx="10"/>
          </p:nvPr>
        </p:nvSpPr>
        <p:spPr/>
        <p:txBody>
          <a:bodyPr/>
          <a:lstStyle>
            <a:lvl1pPr>
              <a:defRPr/>
            </a:lvl1pPr>
          </a:lstStyle>
          <a:p>
            <a:pPr>
              <a:defRPr/>
            </a:pPr>
            <a:fld id="{BA77910D-08DD-4A8D-9FAA-DA186C8ACBCF}" type="datetimeFigureOut">
              <a:rPr lang="en-US"/>
              <a:pPr>
                <a:defRPr/>
              </a:pPr>
              <a:t>7/8/20</a:t>
            </a:fld>
            <a:endParaRPr lang="en-US"/>
          </a:p>
        </p:txBody>
      </p:sp>
      <p:sp>
        <p:nvSpPr>
          <p:cNvPr id="6" name="Footer Placeholder 4">
            <a:extLst>
              <a:ext uri="{FF2B5EF4-FFF2-40B4-BE49-F238E27FC236}">
                <a16:creationId xmlns:a16="http://schemas.microsoft.com/office/drawing/2014/main" id="{0969B9AC-6AA6-414B-B29F-83193902A1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111C95-2109-4D21-9C7C-22A997378562}"/>
              </a:ext>
            </a:extLst>
          </p:cNvPr>
          <p:cNvSpPr>
            <a:spLocks noGrp="1"/>
          </p:cNvSpPr>
          <p:nvPr>
            <p:ph type="sldNum" sz="quarter" idx="12"/>
          </p:nvPr>
        </p:nvSpPr>
        <p:spPr/>
        <p:txBody>
          <a:bodyPr/>
          <a:lstStyle>
            <a:lvl1pPr>
              <a:defRPr/>
            </a:lvl1pPr>
          </a:lstStyle>
          <a:p>
            <a:pPr>
              <a:defRPr/>
            </a:pPr>
            <a:fld id="{70B27AF8-24AA-4A4A-91CA-8C97F5417ACA}" type="slidenum">
              <a:rPr lang="en-US" altLang="en-US"/>
              <a:pPr>
                <a:defRPr/>
              </a:pPr>
              <a:t>‹#›</a:t>
            </a:fld>
            <a:endParaRPr lang="en-US" altLang="en-US"/>
          </a:p>
        </p:txBody>
      </p:sp>
    </p:spTree>
    <p:extLst>
      <p:ext uri="{BB962C8B-B14F-4D97-AF65-F5344CB8AC3E}">
        <p14:creationId xmlns:p14="http://schemas.microsoft.com/office/powerpoint/2010/main" val="327114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627FDF1-EA15-4D39-BB54-C8B707D46608}"/>
              </a:ext>
            </a:extLst>
          </p:cNvPr>
          <p:cNvSpPr>
            <a:spLocks noGrp="1"/>
          </p:cNvSpPr>
          <p:nvPr>
            <p:ph type="dt" sz="half" idx="10"/>
          </p:nvPr>
        </p:nvSpPr>
        <p:spPr/>
        <p:txBody>
          <a:bodyPr/>
          <a:lstStyle>
            <a:lvl1pPr>
              <a:defRPr/>
            </a:lvl1pPr>
          </a:lstStyle>
          <a:p>
            <a:pPr>
              <a:defRPr/>
            </a:pPr>
            <a:fld id="{1AE7AD8A-5D10-4E2E-9F53-EC6F7F95C25C}" type="datetimeFigureOut">
              <a:rPr lang="en-US"/>
              <a:pPr>
                <a:defRPr/>
              </a:pPr>
              <a:t>7/8/20</a:t>
            </a:fld>
            <a:endParaRPr lang="en-US"/>
          </a:p>
        </p:txBody>
      </p:sp>
      <p:sp>
        <p:nvSpPr>
          <p:cNvPr id="8" name="Footer Placeholder 4">
            <a:extLst>
              <a:ext uri="{FF2B5EF4-FFF2-40B4-BE49-F238E27FC236}">
                <a16:creationId xmlns:a16="http://schemas.microsoft.com/office/drawing/2014/main" id="{88ECFB50-FE54-40C9-9A34-1BCDC8FC3F2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88EB844-2D88-41F9-9985-EB8DF404A05B}"/>
              </a:ext>
            </a:extLst>
          </p:cNvPr>
          <p:cNvSpPr>
            <a:spLocks noGrp="1"/>
          </p:cNvSpPr>
          <p:nvPr>
            <p:ph type="sldNum" sz="quarter" idx="12"/>
          </p:nvPr>
        </p:nvSpPr>
        <p:spPr/>
        <p:txBody>
          <a:bodyPr/>
          <a:lstStyle>
            <a:lvl1pPr>
              <a:defRPr/>
            </a:lvl1pPr>
          </a:lstStyle>
          <a:p>
            <a:pPr>
              <a:defRPr/>
            </a:pPr>
            <a:fld id="{B13F05CF-2DAF-49B2-B238-E0330BC5C7C1}" type="slidenum">
              <a:rPr lang="en-US" altLang="en-US"/>
              <a:pPr>
                <a:defRPr/>
              </a:pPr>
              <a:t>‹#›</a:t>
            </a:fld>
            <a:endParaRPr lang="en-US" altLang="en-US"/>
          </a:p>
        </p:txBody>
      </p:sp>
    </p:spTree>
    <p:extLst>
      <p:ext uri="{BB962C8B-B14F-4D97-AF65-F5344CB8AC3E}">
        <p14:creationId xmlns:p14="http://schemas.microsoft.com/office/powerpoint/2010/main" val="88749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BC44D73A-4EFA-4B35-BA72-8570D1009FB8}"/>
              </a:ext>
            </a:extLst>
          </p:cNvPr>
          <p:cNvSpPr>
            <a:spLocks noGrp="1"/>
          </p:cNvSpPr>
          <p:nvPr>
            <p:ph type="dt" sz="half" idx="10"/>
          </p:nvPr>
        </p:nvSpPr>
        <p:spPr/>
        <p:txBody>
          <a:bodyPr/>
          <a:lstStyle>
            <a:lvl1pPr>
              <a:defRPr/>
            </a:lvl1pPr>
          </a:lstStyle>
          <a:p>
            <a:pPr>
              <a:defRPr/>
            </a:pPr>
            <a:fld id="{A2573D00-4C25-4091-BBA3-9A05E9525280}" type="datetimeFigureOut">
              <a:rPr lang="en-US"/>
              <a:pPr>
                <a:defRPr/>
              </a:pPr>
              <a:t>7/8/20</a:t>
            </a:fld>
            <a:endParaRPr lang="en-US"/>
          </a:p>
        </p:txBody>
      </p:sp>
      <p:sp>
        <p:nvSpPr>
          <p:cNvPr id="4" name="Footer Placeholder 4">
            <a:extLst>
              <a:ext uri="{FF2B5EF4-FFF2-40B4-BE49-F238E27FC236}">
                <a16:creationId xmlns:a16="http://schemas.microsoft.com/office/drawing/2014/main" id="{36779AAC-93A9-44C1-AB87-0C7BC8A378F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3CDE7C1-49E2-405F-9081-8816A468C652}"/>
              </a:ext>
            </a:extLst>
          </p:cNvPr>
          <p:cNvSpPr>
            <a:spLocks noGrp="1"/>
          </p:cNvSpPr>
          <p:nvPr>
            <p:ph type="sldNum" sz="quarter" idx="12"/>
          </p:nvPr>
        </p:nvSpPr>
        <p:spPr/>
        <p:txBody>
          <a:bodyPr/>
          <a:lstStyle>
            <a:lvl1pPr>
              <a:defRPr/>
            </a:lvl1pPr>
          </a:lstStyle>
          <a:p>
            <a:pPr>
              <a:defRPr/>
            </a:pPr>
            <a:fld id="{59F54E5E-CD73-47F1-96BA-89A61A5A8697}" type="slidenum">
              <a:rPr lang="en-US" altLang="en-US"/>
              <a:pPr>
                <a:defRPr/>
              </a:pPr>
              <a:t>‹#›</a:t>
            </a:fld>
            <a:endParaRPr lang="en-US" altLang="en-US"/>
          </a:p>
        </p:txBody>
      </p:sp>
    </p:spTree>
    <p:extLst>
      <p:ext uri="{BB962C8B-B14F-4D97-AF65-F5344CB8AC3E}">
        <p14:creationId xmlns:p14="http://schemas.microsoft.com/office/powerpoint/2010/main" val="148716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1E9C42-8884-4480-9A32-D60861B3B04D}"/>
              </a:ext>
            </a:extLst>
          </p:cNvPr>
          <p:cNvSpPr>
            <a:spLocks noGrp="1"/>
          </p:cNvSpPr>
          <p:nvPr>
            <p:ph type="dt" sz="half" idx="10"/>
          </p:nvPr>
        </p:nvSpPr>
        <p:spPr/>
        <p:txBody>
          <a:bodyPr/>
          <a:lstStyle>
            <a:lvl1pPr>
              <a:defRPr/>
            </a:lvl1pPr>
          </a:lstStyle>
          <a:p>
            <a:pPr>
              <a:defRPr/>
            </a:pPr>
            <a:fld id="{45F4214D-E80B-427B-9804-66A759FDEB36}" type="datetimeFigureOut">
              <a:rPr lang="en-US"/>
              <a:pPr>
                <a:defRPr/>
              </a:pPr>
              <a:t>7/8/20</a:t>
            </a:fld>
            <a:endParaRPr lang="en-US"/>
          </a:p>
        </p:txBody>
      </p:sp>
      <p:sp>
        <p:nvSpPr>
          <p:cNvPr id="3" name="Footer Placeholder 4">
            <a:extLst>
              <a:ext uri="{FF2B5EF4-FFF2-40B4-BE49-F238E27FC236}">
                <a16:creationId xmlns:a16="http://schemas.microsoft.com/office/drawing/2014/main" id="{BAF61D2E-2CF9-4DC0-A8A2-0CC7F24781A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2677413-0AC0-44A2-BB7E-B79F7E7CB775}"/>
              </a:ext>
            </a:extLst>
          </p:cNvPr>
          <p:cNvSpPr>
            <a:spLocks noGrp="1"/>
          </p:cNvSpPr>
          <p:nvPr>
            <p:ph type="sldNum" sz="quarter" idx="12"/>
          </p:nvPr>
        </p:nvSpPr>
        <p:spPr/>
        <p:txBody>
          <a:bodyPr/>
          <a:lstStyle>
            <a:lvl1pPr>
              <a:defRPr/>
            </a:lvl1pPr>
          </a:lstStyle>
          <a:p>
            <a:pPr>
              <a:defRPr/>
            </a:pPr>
            <a:fld id="{CE88E8BF-A5A2-4D51-9DD3-7EF6B14E7EA1}" type="slidenum">
              <a:rPr lang="en-US" altLang="en-US"/>
              <a:pPr>
                <a:defRPr/>
              </a:pPr>
              <a:t>‹#›</a:t>
            </a:fld>
            <a:endParaRPr lang="en-US" altLang="en-US"/>
          </a:p>
        </p:txBody>
      </p:sp>
    </p:spTree>
    <p:extLst>
      <p:ext uri="{BB962C8B-B14F-4D97-AF65-F5344CB8AC3E}">
        <p14:creationId xmlns:p14="http://schemas.microsoft.com/office/powerpoint/2010/main" val="104450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BAB6BF-BBCB-40A0-A4AD-CA6FA40B6625}"/>
              </a:ext>
            </a:extLst>
          </p:cNvPr>
          <p:cNvSpPr>
            <a:spLocks noGrp="1"/>
          </p:cNvSpPr>
          <p:nvPr>
            <p:ph type="dt" sz="half" idx="10"/>
          </p:nvPr>
        </p:nvSpPr>
        <p:spPr/>
        <p:txBody>
          <a:bodyPr/>
          <a:lstStyle>
            <a:lvl1pPr>
              <a:defRPr/>
            </a:lvl1pPr>
          </a:lstStyle>
          <a:p>
            <a:pPr>
              <a:defRPr/>
            </a:pPr>
            <a:fld id="{A33CEA45-8B11-4B1A-8A48-10CF8F0FFAB7}" type="datetimeFigureOut">
              <a:rPr lang="en-US"/>
              <a:pPr>
                <a:defRPr/>
              </a:pPr>
              <a:t>7/8/20</a:t>
            </a:fld>
            <a:endParaRPr lang="en-US"/>
          </a:p>
        </p:txBody>
      </p:sp>
      <p:sp>
        <p:nvSpPr>
          <p:cNvPr id="6" name="Footer Placeholder 4">
            <a:extLst>
              <a:ext uri="{FF2B5EF4-FFF2-40B4-BE49-F238E27FC236}">
                <a16:creationId xmlns:a16="http://schemas.microsoft.com/office/drawing/2014/main" id="{F24BA0CA-AB7F-4EAF-9D46-5D7AC13A26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124AD5-20E6-419E-935A-2C2A6816953E}"/>
              </a:ext>
            </a:extLst>
          </p:cNvPr>
          <p:cNvSpPr>
            <a:spLocks noGrp="1"/>
          </p:cNvSpPr>
          <p:nvPr>
            <p:ph type="sldNum" sz="quarter" idx="12"/>
          </p:nvPr>
        </p:nvSpPr>
        <p:spPr/>
        <p:txBody>
          <a:bodyPr/>
          <a:lstStyle>
            <a:lvl1pPr>
              <a:defRPr/>
            </a:lvl1pPr>
          </a:lstStyle>
          <a:p>
            <a:pPr>
              <a:defRPr/>
            </a:pPr>
            <a:fld id="{7E39573B-D54F-4C19-B306-5D8136732056}" type="slidenum">
              <a:rPr lang="en-US" altLang="en-US"/>
              <a:pPr>
                <a:defRPr/>
              </a:pPr>
              <a:t>‹#›</a:t>
            </a:fld>
            <a:endParaRPr lang="en-US" altLang="en-US"/>
          </a:p>
        </p:txBody>
      </p:sp>
    </p:spTree>
    <p:extLst>
      <p:ext uri="{BB962C8B-B14F-4D97-AF65-F5344CB8AC3E}">
        <p14:creationId xmlns:p14="http://schemas.microsoft.com/office/powerpoint/2010/main" val="86050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C90B7BA-5A20-4136-B6C3-51E5C9633B97}"/>
              </a:ext>
            </a:extLst>
          </p:cNvPr>
          <p:cNvSpPr>
            <a:spLocks noGrp="1"/>
          </p:cNvSpPr>
          <p:nvPr>
            <p:ph type="dt" sz="half" idx="10"/>
          </p:nvPr>
        </p:nvSpPr>
        <p:spPr/>
        <p:txBody>
          <a:bodyPr/>
          <a:lstStyle>
            <a:lvl1pPr>
              <a:defRPr/>
            </a:lvl1pPr>
          </a:lstStyle>
          <a:p>
            <a:pPr>
              <a:defRPr/>
            </a:pPr>
            <a:fld id="{BB6B7409-69E4-4778-96CD-2EE582F6FB5C}" type="datetimeFigureOut">
              <a:rPr lang="en-US"/>
              <a:pPr>
                <a:defRPr/>
              </a:pPr>
              <a:t>7/8/20</a:t>
            </a:fld>
            <a:endParaRPr lang="en-US"/>
          </a:p>
        </p:txBody>
      </p:sp>
      <p:sp>
        <p:nvSpPr>
          <p:cNvPr id="6" name="Footer Placeholder 4">
            <a:extLst>
              <a:ext uri="{FF2B5EF4-FFF2-40B4-BE49-F238E27FC236}">
                <a16:creationId xmlns:a16="http://schemas.microsoft.com/office/drawing/2014/main" id="{F8EFC6B1-65AA-4E4B-A557-3A9EDF9911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AD9C1F-ECE3-4E7D-BE40-900E7CF06B19}"/>
              </a:ext>
            </a:extLst>
          </p:cNvPr>
          <p:cNvSpPr>
            <a:spLocks noGrp="1"/>
          </p:cNvSpPr>
          <p:nvPr>
            <p:ph type="sldNum" sz="quarter" idx="12"/>
          </p:nvPr>
        </p:nvSpPr>
        <p:spPr/>
        <p:txBody>
          <a:bodyPr/>
          <a:lstStyle>
            <a:lvl1pPr>
              <a:defRPr/>
            </a:lvl1pPr>
          </a:lstStyle>
          <a:p>
            <a:pPr>
              <a:defRPr/>
            </a:pPr>
            <a:fld id="{2EF36976-F0AD-457D-B30B-F6308FC5CE1B}" type="slidenum">
              <a:rPr lang="en-US" altLang="en-US"/>
              <a:pPr>
                <a:defRPr/>
              </a:pPr>
              <a:t>‹#›</a:t>
            </a:fld>
            <a:endParaRPr lang="en-US" altLang="en-US"/>
          </a:p>
        </p:txBody>
      </p:sp>
    </p:spTree>
    <p:extLst>
      <p:ext uri="{BB962C8B-B14F-4D97-AF65-F5344CB8AC3E}">
        <p14:creationId xmlns:p14="http://schemas.microsoft.com/office/powerpoint/2010/main" val="228223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E5D26958-16BB-402D-BF1E-4A2D9C0D70B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9281C5E4-4EA7-4F23-AD82-9FD457DD8B7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7915313-F6FD-4E59-9EB7-EC9BBE83B884}" type="datetimeFigureOut">
              <a:rPr lang="en-US"/>
              <a:pPr>
                <a:defRPr/>
              </a:pPr>
              <a:t>7/8/20</a:t>
            </a:fld>
            <a:endParaRPr lang="en-US"/>
          </a:p>
        </p:txBody>
      </p:sp>
      <p:sp>
        <p:nvSpPr>
          <p:cNvPr id="5" name="Footer Placeholder 4">
            <a:extLst>
              <a:ext uri="{FF2B5EF4-FFF2-40B4-BE49-F238E27FC236}">
                <a16:creationId xmlns:a16="http://schemas.microsoft.com/office/drawing/2014/main" id="{A5E64BC3-4440-4080-ACC1-0FEAE8DB168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A1281E6-9551-4E0E-9F6A-3C41049AE09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r>
              <a:rPr lang="en-US" altLang="en-US"/>
              <a:t>Page </a:t>
            </a:r>
            <a:fld id="{EE73F394-FCBD-4BE8-88B4-7A63CA3A86FF}" type="slidenum">
              <a:rPr lang="en-US" altLang="en-US" smtClean="0"/>
              <a:pPr>
                <a:defRPr/>
              </a:pPr>
              <a:t>‹#›</a:t>
            </a:fld>
            <a:endParaRPr lang="en-US" altLang="en-US"/>
          </a:p>
        </p:txBody>
      </p:sp>
      <p:pic>
        <p:nvPicPr>
          <p:cNvPr id="1030" name="Picture 2">
            <a:extLst>
              <a:ext uri="{FF2B5EF4-FFF2-40B4-BE49-F238E27FC236}">
                <a16:creationId xmlns:a16="http://schemas.microsoft.com/office/drawing/2014/main" id="{2A7A040C-9644-4EA6-9D16-281AD645529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t="15112" b="41058"/>
          <a:stretch>
            <a:fillRect/>
          </a:stretch>
        </p:blipFill>
        <p:spPr bwMode="auto">
          <a:xfrm>
            <a:off x="0" y="0"/>
            <a:ext cx="91519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6">
            <a:extLst>
              <a:ext uri="{FF2B5EF4-FFF2-40B4-BE49-F238E27FC236}">
                <a16:creationId xmlns:a16="http://schemas.microsoft.com/office/drawing/2014/main" id="{91B725A5-8FD7-422B-8820-B5F5277D0499}"/>
              </a:ext>
            </a:extLst>
          </p:cNvPr>
          <p:cNvSpPr txBox="1">
            <a:spLocks noChangeArrowheads="1"/>
          </p:cNvSpPr>
          <p:nvPr userDrawn="1"/>
        </p:nvSpPr>
        <p:spPr bwMode="auto">
          <a:xfrm>
            <a:off x="6167438" y="628650"/>
            <a:ext cx="3046412" cy="32385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500" b="1">
                <a:solidFill>
                  <a:schemeClr val="bg1"/>
                </a:solidFill>
              </a:rPr>
              <a:t>2019 Large-Scale Additive Challenge</a:t>
            </a:r>
          </a:p>
        </p:txBody>
      </p:sp>
      <p:sp>
        <p:nvSpPr>
          <p:cNvPr id="1032" name="TextBox 9">
            <a:extLst>
              <a:ext uri="{FF2B5EF4-FFF2-40B4-BE49-F238E27FC236}">
                <a16:creationId xmlns:a16="http://schemas.microsoft.com/office/drawing/2014/main" id="{D0EBB860-C447-41B1-BB21-DA3B917EDA34}"/>
              </a:ext>
            </a:extLst>
          </p:cNvPr>
          <p:cNvSpPr txBox="1">
            <a:spLocks noChangeArrowheads="1"/>
          </p:cNvSpPr>
          <p:nvPr userDrawn="1"/>
        </p:nvSpPr>
        <p:spPr bwMode="auto">
          <a:xfrm>
            <a:off x="7727950" y="-41275"/>
            <a:ext cx="1462088" cy="277813"/>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200">
                <a:solidFill>
                  <a:schemeClr val="bg1"/>
                </a:solidFill>
              </a:rPr>
              <a:t>www.sandia.gov/srp</a:t>
            </a:r>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an@or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ycza@ornl.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11" Type="http://schemas.openxmlformats.org/officeDocument/2006/relationships/image" Target="../media/image15.png"/><Relationship Id="rId10" Type="http://schemas.openxmlformats.org/officeDocument/2006/relationships/image" Target="../media/image14.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2"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11" Type="http://schemas.openxmlformats.org/officeDocument/2006/relationships/image" Target="../media/image19.png"/><Relationship Id="rId10"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a:extLst>
              <a:ext uri="{FF2B5EF4-FFF2-40B4-BE49-F238E27FC236}">
                <a16:creationId xmlns:a16="http://schemas.microsoft.com/office/drawing/2014/main" id="{665AD09A-6E24-470A-B210-CABDF4F7869A}"/>
              </a:ext>
            </a:extLst>
          </p:cNvPr>
          <p:cNvSpPr txBox="1">
            <a:spLocks noChangeArrowheads="1"/>
          </p:cNvSpPr>
          <p:nvPr/>
        </p:nvSpPr>
        <p:spPr bwMode="auto">
          <a:xfrm>
            <a:off x="1530868" y="1181100"/>
            <a:ext cx="5710794"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b="1" i="1" dirty="0">
              <a:solidFill>
                <a:schemeClr val="tx2"/>
              </a:solidFill>
            </a:endParaRPr>
          </a:p>
          <a:p>
            <a:pPr algn="ctr" eaLnBrk="1" hangingPunct="1">
              <a:spcBef>
                <a:spcPct val="0"/>
              </a:spcBef>
              <a:buFontTx/>
              <a:buNone/>
            </a:pPr>
            <a:r>
              <a:rPr lang="en-US" altLang="en-US" sz="2600" b="1" i="1" dirty="0">
                <a:solidFill>
                  <a:schemeClr val="tx2"/>
                </a:solidFill>
              </a:rPr>
              <a:t>Challenge Information Packet</a:t>
            </a:r>
          </a:p>
          <a:p>
            <a:pPr algn="ctr" eaLnBrk="1" hangingPunct="1">
              <a:spcBef>
                <a:spcPct val="0"/>
              </a:spcBef>
              <a:buFontTx/>
              <a:buNone/>
            </a:pPr>
            <a:endParaRPr lang="en-US" altLang="en-US" sz="1800" b="1" i="1" dirty="0">
              <a:solidFill>
                <a:schemeClr val="tx2"/>
              </a:solidFill>
            </a:endParaRPr>
          </a:p>
          <a:p>
            <a:pPr algn="ctr" eaLnBrk="1" hangingPunct="1">
              <a:spcBef>
                <a:spcPct val="0"/>
              </a:spcBef>
              <a:buFontTx/>
              <a:buNone/>
            </a:pPr>
            <a:r>
              <a:rPr lang="en-US" altLang="en-US" sz="1800" b="1" i="1" dirty="0">
                <a:solidFill>
                  <a:schemeClr val="tx2"/>
                </a:solidFill>
              </a:rPr>
              <a:t>On</a:t>
            </a:r>
          </a:p>
          <a:p>
            <a:pPr algn="ctr" eaLnBrk="1" hangingPunct="1">
              <a:spcBef>
                <a:spcPct val="0"/>
              </a:spcBef>
              <a:buFontTx/>
              <a:buNone/>
            </a:pPr>
            <a:endParaRPr lang="en-US" altLang="en-US" sz="1800" b="1" i="1" dirty="0">
              <a:solidFill>
                <a:schemeClr val="tx2"/>
              </a:solidFill>
            </a:endParaRPr>
          </a:p>
          <a:p>
            <a:pPr algn="ctr" eaLnBrk="1" hangingPunct="1">
              <a:spcBef>
                <a:spcPct val="0"/>
              </a:spcBef>
              <a:buFontTx/>
              <a:buNone/>
            </a:pPr>
            <a:r>
              <a:rPr lang="en-US" altLang="en-US" sz="2800" b="1" i="1" dirty="0">
                <a:solidFill>
                  <a:schemeClr val="tx2"/>
                </a:solidFill>
              </a:rPr>
              <a:t>Residual Stress Measurement Results</a:t>
            </a:r>
          </a:p>
          <a:p>
            <a:pPr algn="ctr" eaLnBrk="1" hangingPunct="1">
              <a:spcBef>
                <a:spcPct val="0"/>
              </a:spcBef>
              <a:buFontTx/>
              <a:buNone/>
            </a:pPr>
            <a:endParaRPr lang="en-US" altLang="en-US" sz="2800" dirty="0">
              <a:solidFill>
                <a:schemeClr val="tx2"/>
              </a:solidFill>
            </a:endParaRPr>
          </a:p>
          <a:p>
            <a:pPr algn="ctr" eaLnBrk="1" hangingPunct="1">
              <a:spcBef>
                <a:spcPct val="0"/>
              </a:spcBef>
              <a:buFontTx/>
              <a:buNone/>
            </a:pPr>
            <a:r>
              <a:rPr lang="en-US" altLang="en-US" sz="2000" dirty="0">
                <a:solidFill>
                  <a:schemeClr val="tx2"/>
                </a:solidFill>
              </a:rPr>
              <a:t>Last updated: 07/08/2020</a:t>
            </a:r>
          </a:p>
        </p:txBody>
      </p:sp>
      <p:sp>
        <p:nvSpPr>
          <p:cNvPr id="3" name="Subtitle 2">
            <a:extLst>
              <a:ext uri="{FF2B5EF4-FFF2-40B4-BE49-F238E27FC236}">
                <a16:creationId xmlns:a16="http://schemas.microsoft.com/office/drawing/2014/main" id="{0BC9B6C4-994B-4C83-9465-B3412FD9EAF7}"/>
              </a:ext>
            </a:extLst>
          </p:cNvPr>
          <p:cNvSpPr>
            <a:spLocks noGrp="1"/>
          </p:cNvSpPr>
          <p:nvPr>
            <p:ph type="subTitle" idx="1"/>
          </p:nvPr>
        </p:nvSpPr>
        <p:spPr>
          <a:xfrm>
            <a:off x="-556424" y="4226412"/>
            <a:ext cx="6400800" cy="1752600"/>
          </a:xfrm>
        </p:spPr>
        <p:txBody>
          <a:bodyPr/>
          <a:lstStyle/>
          <a:p>
            <a:endParaRPr lang="en-US" sz="1800" i="1" dirty="0">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Nicholas A. Bachus (nabachus@ucdavis.edu)</a:t>
            </a:r>
            <a:endParaRPr lang="en-US" sz="1800" i="1" dirty="0">
              <a:solidFill>
                <a:schemeClr val="tx1"/>
              </a:solidFill>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Christopher R. </a:t>
            </a:r>
            <a:r>
              <a:rPr lang="en-US" sz="1800" dirty="0" err="1">
                <a:solidFill>
                  <a:schemeClr val="tx1"/>
                </a:solidFill>
                <a:latin typeface="Arial" panose="020B0604020202020204" pitchFamily="34" charset="0"/>
                <a:cs typeface="Arial" panose="020B0604020202020204" pitchFamily="34" charset="0"/>
              </a:rPr>
              <a:t>D’Elia</a:t>
            </a:r>
            <a:r>
              <a:rPr lang="en-US" sz="1800" dirty="0">
                <a:solidFill>
                  <a:schemeClr val="tx1"/>
                </a:solidFill>
                <a:latin typeface="Arial" panose="020B0604020202020204" pitchFamily="34" charset="0"/>
                <a:cs typeface="Arial" panose="020B0604020202020204" pitchFamily="34" charset="0"/>
              </a:rPr>
              <a:t> (crdelia@ucdavis.edu)</a:t>
            </a:r>
          </a:p>
          <a:p>
            <a:r>
              <a:rPr lang="en-US" sz="1800" dirty="0">
                <a:solidFill>
                  <a:schemeClr val="tx1"/>
                </a:solidFill>
                <a:latin typeface="Arial" panose="020B0604020202020204" pitchFamily="34" charset="0"/>
                <a:cs typeface="Arial" panose="020B0604020202020204" pitchFamily="34" charset="0"/>
              </a:rPr>
              <a:t>Professor Michael R. Hill (mrhill@ucdavis.edu)</a:t>
            </a:r>
          </a:p>
          <a:p>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5AD7FE5-EDED-4AA8-9D64-1614470A6CB3}"/>
              </a:ext>
            </a:extLst>
          </p:cNvPr>
          <p:cNvSpPr txBox="1"/>
          <p:nvPr/>
        </p:nvSpPr>
        <p:spPr>
          <a:xfrm>
            <a:off x="1720229" y="4041746"/>
            <a:ext cx="1847493" cy="369332"/>
          </a:xfrm>
          <a:prstGeom prst="rect">
            <a:avLst/>
          </a:prstGeom>
          <a:noFill/>
        </p:spPr>
        <p:txBody>
          <a:bodyPr wrap="none" rtlCol="0">
            <a:spAutoFit/>
          </a:bodyPr>
          <a:lstStyle/>
          <a:p>
            <a:r>
              <a:rPr lang="en-US" b="1" dirty="0">
                <a:solidFill>
                  <a:schemeClr val="tx2"/>
                </a:solidFill>
                <a:latin typeface="Arial" panose="020B0604020202020204" pitchFamily="34" charset="0"/>
                <a:cs typeface="Arial" panose="020B0604020202020204" pitchFamily="34" charset="0"/>
              </a:rPr>
              <a:t>UC Davis Team</a:t>
            </a:r>
          </a:p>
        </p:txBody>
      </p:sp>
      <p:sp>
        <p:nvSpPr>
          <p:cNvPr id="5" name="TextBox 4">
            <a:extLst>
              <a:ext uri="{FF2B5EF4-FFF2-40B4-BE49-F238E27FC236}">
                <a16:creationId xmlns:a16="http://schemas.microsoft.com/office/drawing/2014/main" id="{7CF7FA28-9855-4386-890F-1B584F649B2B}"/>
              </a:ext>
            </a:extLst>
          </p:cNvPr>
          <p:cNvSpPr txBox="1"/>
          <p:nvPr/>
        </p:nvSpPr>
        <p:spPr>
          <a:xfrm>
            <a:off x="6123835" y="4041746"/>
            <a:ext cx="1484252" cy="369332"/>
          </a:xfrm>
          <a:prstGeom prst="rect">
            <a:avLst/>
          </a:prstGeom>
          <a:noFill/>
        </p:spPr>
        <p:txBody>
          <a:bodyPr wrap="none" rtlCol="0">
            <a:spAutoFit/>
          </a:bodyPr>
          <a:lstStyle/>
          <a:p>
            <a:r>
              <a:rPr lang="en-US" b="1" dirty="0">
                <a:solidFill>
                  <a:schemeClr val="tx2"/>
                </a:solidFill>
                <a:latin typeface="Arial" panose="020B0604020202020204" pitchFamily="34" charset="0"/>
                <a:cs typeface="Arial" panose="020B0604020202020204" pitchFamily="34" charset="0"/>
              </a:rPr>
              <a:t>ORNL Team</a:t>
            </a:r>
          </a:p>
        </p:txBody>
      </p:sp>
      <p:sp>
        <p:nvSpPr>
          <p:cNvPr id="6" name="Subtitle 2">
            <a:extLst>
              <a:ext uri="{FF2B5EF4-FFF2-40B4-BE49-F238E27FC236}">
                <a16:creationId xmlns:a16="http://schemas.microsoft.com/office/drawing/2014/main" id="{2AC423AE-EF85-45A4-9340-4B0BC0B13E12}"/>
              </a:ext>
            </a:extLst>
          </p:cNvPr>
          <p:cNvSpPr txBox="1">
            <a:spLocks/>
          </p:cNvSpPr>
          <p:nvPr/>
        </p:nvSpPr>
        <p:spPr bwMode="auto">
          <a:xfrm>
            <a:off x="4572000" y="4496378"/>
            <a:ext cx="4556078" cy="2307774"/>
          </a:xfrm>
          <a:prstGeom prst="rect">
            <a:avLst/>
          </a:prstGeom>
          <a:noFill/>
          <a:ln w="12700" cap="sq">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40000"/>
              </a:spcBef>
              <a:spcAft>
                <a:spcPct val="0"/>
              </a:spcAft>
              <a:buClr>
                <a:schemeClr val="bg2"/>
              </a:buClr>
              <a:buSzPct val="80000"/>
              <a:buFont typeface="Wingdings" pitchFamily="2" charset="2"/>
              <a:buNone/>
              <a:defRPr sz="2000" b="0">
                <a:solidFill>
                  <a:schemeClr val="tx1"/>
                </a:solidFill>
                <a:latin typeface="Arial" panose="020B0604020202020204" pitchFamily="34" charset="0"/>
                <a:ea typeface="MS PGothic" pitchFamily="34" charset="-128"/>
                <a:cs typeface="Arial" panose="020B0604020202020204" pitchFamily="34" charset="0"/>
              </a:defRPr>
            </a:lvl1pPr>
            <a:lvl2pPr marL="742950" indent="-285750" algn="l" rtl="0" eaLnBrk="1" fontAlgn="base" hangingPunct="1">
              <a:spcBef>
                <a:spcPct val="20000"/>
              </a:spcBef>
              <a:spcAft>
                <a:spcPct val="0"/>
              </a:spcAft>
              <a:buClr>
                <a:schemeClr val="tx1"/>
              </a:buClr>
              <a:buFont typeface="Wingdings" charset="0"/>
              <a:buChar char="Ø"/>
              <a:defRPr>
                <a:solidFill>
                  <a:schemeClr val="tx1"/>
                </a:solidFill>
                <a:latin typeface="Arial" panose="020B0604020202020204" pitchFamily="34" charset="0"/>
                <a:ea typeface="MS PGothic" pitchFamily="34" charset="-128"/>
                <a:cs typeface="Arial" panose="020B0604020202020204" pitchFamily="34" charset="0"/>
              </a:defRPr>
            </a:lvl2pPr>
            <a:lvl3pPr marL="1085850" indent="-228600" algn="l" rtl="0" eaLnBrk="1" fontAlgn="base" hangingPunct="1">
              <a:spcBef>
                <a:spcPct val="20000"/>
              </a:spcBef>
              <a:spcAft>
                <a:spcPct val="0"/>
              </a:spcAft>
              <a:buClr>
                <a:schemeClr val="tx1"/>
              </a:buClr>
              <a:buFont typeface="Times" charset="0"/>
              <a:buChar char="•"/>
              <a:defRPr sz="1600">
                <a:solidFill>
                  <a:schemeClr val="tx1"/>
                </a:solidFill>
                <a:latin typeface="Arial" panose="020B0604020202020204" pitchFamily="34" charset="0"/>
                <a:ea typeface="MS PGothic" pitchFamily="34" charset="-128"/>
                <a:cs typeface="Arial" panose="020B0604020202020204" pitchFamily="34" charset="0"/>
              </a:defRPr>
            </a:lvl3pPr>
            <a:lvl4pPr marL="1428750" indent="-228600" algn="l" rtl="0" eaLnBrk="1" fontAlgn="base" hangingPunct="1">
              <a:spcBef>
                <a:spcPct val="20000"/>
              </a:spcBef>
              <a:spcAft>
                <a:spcPct val="0"/>
              </a:spcAft>
              <a:buClr>
                <a:schemeClr val="tx1"/>
              </a:buClr>
              <a:buFont typeface="Times" charset="0"/>
              <a:buChar char="•"/>
              <a:defRPr sz="1600">
                <a:solidFill>
                  <a:schemeClr val="tx1"/>
                </a:solidFill>
                <a:latin typeface="Arial" panose="020B0604020202020204" pitchFamily="34" charset="0"/>
                <a:ea typeface="MS PGothic" pitchFamily="34" charset="-128"/>
                <a:cs typeface="Arial" panose="020B0604020202020204" pitchFamily="34" charset="0"/>
              </a:defRPr>
            </a:lvl4pPr>
            <a:lvl5pPr marL="1771650" indent="-228600" algn="l" rtl="0" eaLnBrk="1" fontAlgn="base" hangingPunct="1">
              <a:spcBef>
                <a:spcPct val="20000"/>
              </a:spcBef>
              <a:spcAft>
                <a:spcPct val="0"/>
              </a:spcAft>
              <a:buClr>
                <a:schemeClr val="tx1"/>
              </a:buClr>
              <a:buFont typeface="Times" charset="0"/>
              <a:buChar char="•"/>
              <a:defRPr sz="1600">
                <a:solidFill>
                  <a:schemeClr val="tx1"/>
                </a:solidFill>
                <a:latin typeface="Arial" panose="020B0604020202020204" pitchFamily="34" charset="0"/>
                <a:ea typeface="MS PGothic" pitchFamily="34" charset="-128"/>
                <a:cs typeface="Arial" panose="020B0604020202020204" pitchFamily="34" charset="0"/>
              </a:defRPr>
            </a:lvl5pPr>
            <a:lvl6pPr marL="2228850" indent="-228600" algn="l" rtl="0" eaLnBrk="1" fontAlgn="base" hangingPunct="1">
              <a:spcBef>
                <a:spcPct val="20000"/>
              </a:spcBef>
              <a:spcAft>
                <a:spcPct val="0"/>
              </a:spcAft>
              <a:buClr>
                <a:schemeClr val="tx1"/>
              </a:buClr>
              <a:buFont typeface="Times" pitchFamily="48" charset="0"/>
              <a:buChar char="•"/>
              <a:defRPr sz="1600">
                <a:solidFill>
                  <a:schemeClr val="tx1"/>
                </a:solidFill>
                <a:latin typeface="+mn-lt"/>
              </a:defRPr>
            </a:lvl6pPr>
            <a:lvl7pPr marL="2686050" indent="-228600" algn="l" rtl="0" eaLnBrk="1" fontAlgn="base" hangingPunct="1">
              <a:spcBef>
                <a:spcPct val="20000"/>
              </a:spcBef>
              <a:spcAft>
                <a:spcPct val="0"/>
              </a:spcAft>
              <a:buClr>
                <a:schemeClr val="tx1"/>
              </a:buClr>
              <a:buFont typeface="Times" pitchFamily="48" charset="0"/>
              <a:buChar char="•"/>
              <a:defRPr sz="1600">
                <a:solidFill>
                  <a:schemeClr val="tx1"/>
                </a:solidFill>
                <a:latin typeface="+mn-lt"/>
              </a:defRPr>
            </a:lvl7pPr>
            <a:lvl8pPr marL="3143250" indent="-228600" algn="l" rtl="0" eaLnBrk="1" fontAlgn="base" hangingPunct="1">
              <a:spcBef>
                <a:spcPct val="20000"/>
              </a:spcBef>
              <a:spcAft>
                <a:spcPct val="0"/>
              </a:spcAft>
              <a:buClr>
                <a:schemeClr val="tx1"/>
              </a:buClr>
              <a:buFont typeface="Times" pitchFamily="48" charset="0"/>
              <a:buChar char="•"/>
              <a:defRPr sz="1600">
                <a:solidFill>
                  <a:schemeClr val="tx1"/>
                </a:solidFill>
                <a:latin typeface="+mn-lt"/>
              </a:defRPr>
            </a:lvl8pPr>
            <a:lvl9pPr marL="3600450" indent="-228600" algn="l" rtl="0" eaLnBrk="1" fontAlgn="base" hangingPunct="1">
              <a:spcBef>
                <a:spcPct val="20000"/>
              </a:spcBef>
              <a:spcAft>
                <a:spcPct val="0"/>
              </a:spcAft>
              <a:buClr>
                <a:schemeClr val="tx1"/>
              </a:buClr>
              <a:buFont typeface="Times" pitchFamily="48" charset="0"/>
              <a:buChar char="•"/>
              <a:defRPr sz="1600">
                <a:solidFill>
                  <a:schemeClr val="tx1"/>
                </a:solidFill>
                <a:latin typeface="+mn-lt"/>
              </a:defRPr>
            </a:lvl9pPr>
          </a:lstStyle>
          <a:p>
            <a:pPr defTabSz="914400"/>
            <a:r>
              <a:rPr lang="en-US" sz="1800" kern="0" dirty="0"/>
              <a:t>Sougata Roy (roys1@ornl.gov)</a:t>
            </a:r>
          </a:p>
          <a:p>
            <a:pPr defTabSz="914400"/>
            <a:r>
              <a:rPr lang="en-US" sz="1800" kern="0" dirty="0"/>
              <a:t>Jason Allen (allenjp@ornl.gov)</a:t>
            </a:r>
          </a:p>
          <a:p>
            <a:pPr defTabSz="914400"/>
            <a:r>
              <a:rPr lang="en-US" sz="1800" kern="0" dirty="0"/>
              <a:t>Yan Chen (cheny1@ornl.gov)</a:t>
            </a:r>
          </a:p>
          <a:p>
            <a:pPr defTabSz="914400"/>
            <a:r>
              <a:rPr lang="en-US" sz="1800" kern="0" dirty="0"/>
              <a:t> Ke An (</a:t>
            </a:r>
            <a:r>
              <a:rPr lang="en-US" sz="1800" kern="0" dirty="0">
                <a:hlinkClick r:id="rId3"/>
              </a:rPr>
              <a:t>kean@ornl.gov</a:t>
            </a:r>
            <a:r>
              <a:rPr lang="en-US" sz="1800" kern="0" dirty="0"/>
              <a:t>)</a:t>
            </a:r>
          </a:p>
          <a:p>
            <a:pPr defTabSz="914400"/>
            <a:r>
              <a:rPr lang="en-US" sz="1800" kern="0" dirty="0"/>
              <a:t>Andrzej Nycz (</a:t>
            </a:r>
            <a:r>
              <a:rPr lang="en-US" sz="1800" kern="0" dirty="0">
                <a:hlinkClick r:id="rId4"/>
              </a:rPr>
              <a:t>nycza@ornl.gov</a:t>
            </a:r>
            <a:r>
              <a:rPr lang="en-US" sz="1800" kern="0" dirty="0"/>
              <a:t>)</a:t>
            </a:r>
          </a:p>
          <a:p>
            <a:pPr defTabSz="914400"/>
            <a:r>
              <a:rPr lang="en-US" sz="1800" kern="0" dirty="0"/>
              <a:t>Luke Meyer (meyerlt@ornl.gov)</a:t>
            </a:r>
          </a:p>
          <a:p>
            <a:pPr defTabSz="914400"/>
            <a:endParaRPr lang="en-US" sz="1800" kern="0" dirty="0"/>
          </a:p>
          <a:p>
            <a:pPr defTabSz="914400"/>
            <a:endParaRPr lang="en-US" sz="18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C5C47F2C-D14B-42B9-BBDB-7377A06B6DD4}"/>
                  </a:ext>
                </a:extLst>
              </p:cNvPr>
              <p:cNvSpPr txBox="1">
                <a:spLocks/>
              </p:cNvSpPr>
              <p:nvPr/>
            </p:nvSpPr>
            <p:spPr bwMode="auto">
              <a:xfrm>
                <a:off x="457200" y="1529080"/>
                <a:ext cx="8229600" cy="45259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Using boxcar averaging routine for CM and ND measurements, with the error bars representing the standard deviation of points within the boxcar volume</a:t>
                </a:r>
              </a:p>
              <a:p>
                <a:pPr lvl="1"/>
                <a:r>
                  <a:rPr lang="en-US" sz="1400" dirty="0"/>
                  <a:t>Horizontal Lineouts</a:t>
                </a:r>
              </a:p>
              <a:p>
                <a:pPr lvl="2"/>
                <a:r>
                  <a:rPr lang="en-US" sz="1200" dirty="0"/>
                  <a:t>Boxcar volume 2 mm (</a:t>
                </a:r>
                <a14:m>
                  <m:oMath xmlns:m="http://schemas.openxmlformats.org/officeDocument/2006/math">
                    <m:r>
                      <a:rPr lang="en-US" sz="1200" b="0" i="1" smtClean="0">
                        <a:latin typeface="Cambria Math" panose="02040503050406030204" pitchFamily="18" charset="0"/>
                      </a:rPr>
                      <m:t>𝑋</m:t>
                    </m:r>
                  </m:oMath>
                </a14:m>
                <a:r>
                  <a:rPr lang="en-US" sz="1200" dirty="0"/>
                  <a:t> dimension) x 2 mm (</a:t>
                </a:r>
                <a14:m>
                  <m:oMath xmlns:m="http://schemas.openxmlformats.org/officeDocument/2006/math">
                    <m:r>
                      <a:rPr lang="en-US" sz="1200" b="0" i="1" smtClean="0">
                        <a:latin typeface="Cambria Math" panose="02040503050406030204" pitchFamily="18" charset="0"/>
                      </a:rPr>
                      <m:t>𝑍</m:t>
                    </m:r>
                  </m:oMath>
                </a14:m>
                <a:r>
                  <a:rPr lang="en-US" sz="1200" dirty="0"/>
                  <a:t> dimension) – 2 mm was chosen since the largest variations are seen along the height of the sample and we did not want to obscure the horizontal lineouts with this variation</a:t>
                </a:r>
              </a:p>
              <a:p>
                <a:pPr lvl="2"/>
                <a:r>
                  <a:rPr lang="en-US" sz="1200" dirty="0"/>
                  <a:t>2 mm spacing along X direction</a:t>
                </a:r>
              </a:p>
              <a:p>
                <a:pPr lvl="1"/>
                <a:r>
                  <a:rPr lang="en-US" sz="1400" dirty="0"/>
                  <a:t>Vertical lineouts</a:t>
                </a:r>
              </a:p>
              <a:p>
                <a:pPr lvl="2"/>
                <a:r>
                  <a:rPr lang="en-US" sz="1200" dirty="0"/>
                  <a:t>Boxcar volume 15 mm (</a:t>
                </a:r>
                <a14:m>
                  <m:oMath xmlns:m="http://schemas.openxmlformats.org/officeDocument/2006/math">
                    <m:r>
                      <a:rPr lang="en-US" sz="1200" i="1">
                        <a:latin typeface="Cambria Math" panose="02040503050406030204" pitchFamily="18" charset="0"/>
                      </a:rPr>
                      <m:t>𝑋</m:t>
                    </m:r>
                  </m:oMath>
                </a14:m>
                <a:r>
                  <a:rPr lang="en-US" sz="1200" dirty="0"/>
                  <a:t> dimension) x 2 mm (</a:t>
                </a:r>
                <a14:m>
                  <m:oMath xmlns:m="http://schemas.openxmlformats.org/officeDocument/2006/math">
                    <m:r>
                      <a:rPr lang="en-US" sz="1200" b="0" i="1" smtClean="0">
                        <a:latin typeface="Cambria Math" panose="02040503050406030204" pitchFamily="18" charset="0"/>
                      </a:rPr>
                      <m:t>𝑍</m:t>
                    </m:r>
                  </m:oMath>
                </a14:m>
                <a:r>
                  <a:rPr lang="en-US" sz="1200" dirty="0"/>
                  <a:t> dimension) -  15 mm was chosen to provide a representation of residual stress averaged across several of the beads in the weld deposit, near the build center</a:t>
                </a:r>
              </a:p>
              <a:p>
                <a:pPr lvl="2"/>
                <a:r>
                  <a:rPr lang="en-US" sz="1200" dirty="0"/>
                  <a:t>2 mm spacing along Z direction</a:t>
                </a:r>
                <a:endParaRPr lang="en-US" sz="1800" dirty="0"/>
              </a:p>
            </p:txBody>
          </p:sp>
        </mc:Choice>
        <mc:Fallback>
          <p:sp>
            <p:nvSpPr>
              <p:cNvPr id="14" name="Content Placeholder 2">
                <a:extLst>
                  <a:ext uri="{FF2B5EF4-FFF2-40B4-BE49-F238E27FC236}">
                    <a16:creationId xmlns:a16="http://schemas.microsoft.com/office/drawing/2014/main" id="{C5C47F2C-D14B-42B9-BBDB-7377A06B6DD4}"/>
                  </a:ext>
                </a:extLst>
              </p:cNvPr>
              <p:cNvSpPr txBox="1">
                <a:spLocks noRot="1" noChangeAspect="1" noMove="1" noResize="1" noEditPoints="1" noAdjustHandles="1" noChangeArrowheads="1" noChangeShapeType="1" noTextEdit="1"/>
              </p:cNvSpPr>
              <p:nvPr/>
            </p:nvSpPr>
            <p:spPr bwMode="auto">
              <a:xfrm>
                <a:off x="457200" y="1529080"/>
                <a:ext cx="8229600" cy="4525963"/>
              </a:xfrm>
              <a:prstGeom prst="rect">
                <a:avLst/>
              </a:prstGeom>
              <a:blipFill>
                <a:blip r:embed="rId2"/>
                <a:stretch>
                  <a:fillRect l="-463" t="-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a:extLst>
              <a:ext uri="{FF2B5EF4-FFF2-40B4-BE49-F238E27FC236}">
                <a16:creationId xmlns:a16="http://schemas.microsoft.com/office/drawing/2014/main" id="{3A7F7DF5-EBE4-984E-A23E-56C4A43EEEC2}"/>
              </a:ext>
            </a:extLst>
          </p:cNvPr>
          <p:cNvSpPr>
            <a:spLocks noGrp="1"/>
          </p:cNvSpPr>
          <p:nvPr>
            <p:ph type="title"/>
          </p:nvPr>
        </p:nvSpPr>
        <p:spPr/>
        <p:txBody>
          <a:bodyPr/>
          <a:lstStyle/>
          <a:p>
            <a:br>
              <a:rPr lang="en-US" sz="3200" dirty="0"/>
            </a:br>
            <a:r>
              <a:rPr lang="en-US" sz="3200" b="1" dirty="0"/>
              <a:t>Lineouts using boxcar averaging volume</a:t>
            </a:r>
            <a:br>
              <a:rPr lang="en-US" sz="3200" b="1" dirty="0"/>
            </a:br>
            <a:endParaRPr lang="en-US" sz="3200" dirty="0"/>
          </a:p>
        </p:txBody>
      </p:sp>
      <p:grpSp>
        <p:nvGrpSpPr>
          <p:cNvPr id="19" name="Group 18">
            <a:extLst>
              <a:ext uri="{FF2B5EF4-FFF2-40B4-BE49-F238E27FC236}">
                <a16:creationId xmlns:a16="http://schemas.microsoft.com/office/drawing/2014/main" id="{46CEB0D4-E100-D44B-93C0-46FE2C7AA5F0}"/>
              </a:ext>
            </a:extLst>
          </p:cNvPr>
          <p:cNvGrpSpPr/>
          <p:nvPr/>
        </p:nvGrpSpPr>
        <p:grpSpPr>
          <a:xfrm>
            <a:off x="894913" y="4290586"/>
            <a:ext cx="7937500" cy="2615941"/>
            <a:chOff x="894913" y="4290586"/>
            <a:chExt cx="7937500" cy="2615941"/>
          </a:xfrm>
        </p:grpSpPr>
        <p:pic>
          <p:nvPicPr>
            <p:cNvPr id="17" name="Picture 16" descr="A screenshot of a cell phone&#10;&#10;Description automatically generated">
              <a:extLst>
                <a:ext uri="{FF2B5EF4-FFF2-40B4-BE49-F238E27FC236}">
                  <a16:creationId xmlns:a16="http://schemas.microsoft.com/office/drawing/2014/main" id="{0CA3BB32-C743-2647-B0A9-E06F983BB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13" y="4290586"/>
              <a:ext cx="7937500" cy="2108200"/>
            </a:xfrm>
            <a:prstGeom prst="rect">
              <a:avLst/>
            </a:prstGeom>
          </p:spPr>
        </p:pic>
        <p:grpSp>
          <p:nvGrpSpPr>
            <p:cNvPr id="4" name="Group 3">
              <a:extLst>
                <a:ext uri="{FF2B5EF4-FFF2-40B4-BE49-F238E27FC236}">
                  <a16:creationId xmlns:a16="http://schemas.microsoft.com/office/drawing/2014/main" id="{70046C3F-F2ED-4C92-855D-48DD00292383}"/>
                </a:ext>
              </a:extLst>
            </p:cNvPr>
            <p:cNvGrpSpPr/>
            <p:nvPr/>
          </p:nvGrpSpPr>
          <p:grpSpPr>
            <a:xfrm>
              <a:off x="976012" y="5112043"/>
              <a:ext cx="3582099" cy="1745957"/>
              <a:chOff x="922833" y="4776904"/>
              <a:chExt cx="3582099" cy="1745957"/>
            </a:xfrm>
          </p:grpSpPr>
          <p:cxnSp>
            <p:nvCxnSpPr>
              <p:cNvPr id="9" name="Straight Arrow Connector 8">
                <a:extLst>
                  <a:ext uri="{FF2B5EF4-FFF2-40B4-BE49-F238E27FC236}">
                    <a16:creationId xmlns:a16="http://schemas.microsoft.com/office/drawing/2014/main" id="{E9F0525F-9F1F-4B78-A9B6-DCE37984C57D}"/>
                  </a:ext>
                </a:extLst>
              </p:cNvPr>
              <p:cNvCxnSpPr>
                <a:cxnSpLocks/>
              </p:cNvCxnSpPr>
              <p:nvPr/>
            </p:nvCxnSpPr>
            <p:spPr bwMode="auto">
              <a:xfrm flipV="1">
                <a:off x="3064916" y="4776904"/>
                <a:ext cx="1178499" cy="1053445"/>
              </a:xfrm>
              <a:prstGeom prst="straightConnector1">
                <a:avLst/>
              </a:prstGeom>
              <a:solidFill>
                <a:schemeClr val="accent1"/>
              </a:solidFill>
              <a:ln w="38100" cap="flat" cmpd="sng" algn="ctr">
                <a:solidFill>
                  <a:srgbClr val="0030CA"/>
                </a:solidFill>
                <a:prstDash val="solid"/>
                <a:round/>
                <a:headEnd type="none" w="med" len="med"/>
                <a:tailEnd type="triangle"/>
              </a:ln>
              <a:effectLst/>
            </p:spPr>
          </p:cxnSp>
          <p:sp>
            <p:nvSpPr>
              <p:cNvPr id="12" name="TextBox 11">
                <a:extLst>
                  <a:ext uri="{FF2B5EF4-FFF2-40B4-BE49-F238E27FC236}">
                    <a16:creationId xmlns:a16="http://schemas.microsoft.com/office/drawing/2014/main" id="{89F57E2F-4B07-4B64-AB13-56F8D0030035}"/>
                  </a:ext>
                </a:extLst>
              </p:cNvPr>
              <p:cNvSpPr txBox="1"/>
              <p:nvPr/>
            </p:nvSpPr>
            <p:spPr>
              <a:xfrm>
                <a:off x="922833" y="5876530"/>
                <a:ext cx="3582099" cy="646331"/>
              </a:xfrm>
              <a:prstGeom prst="rect">
                <a:avLst/>
              </a:prstGeom>
              <a:noFill/>
            </p:spPr>
            <p:txBody>
              <a:bodyPr wrap="square" rtlCol="0">
                <a:spAutoFit/>
              </a:bodyPr>
              <a:lstStyle/>
              <a:p>
                <a:r>
                  <a:rPr lang="en-US" dirty="0"/>
                  <a:t>Boxcars for vertical lineouts</a:t>
                </a:r>
              </a:p>
              <a:p>
                <a:r>
                  <a:rPr lang="en-US" dirty="0"/>
                  <a:t>(15 mm x 2 mm)</a:t>
                </a:r>
              </a:p>
            </p:txBody>
          </p:sp>
        </p:grpSp>
        <p:cxnSp>
          <p:nvCxnSpPr>
            <p:cNvPr id="42" name="Straight Arrow Connector 41">
              <a:extLst>
                <a:ext uri="{FF2B5EF4-FFF2-40B4-BE49-F238E27FC236}">
                  <a16:creationId xmlns:a16="http://schemas.microsoft.com/office/drawing/2014/main" id="{B6F9EBD1-6B31-114D-80B4-C361AB1AA8D9}"/>
                </a:ext>
              </a:extLst>
            </p:cNvPr>
            <p:cNvCxnSpPr>
              <a:cxnSpLocks/>
            </p:cNvCxnSpPr>
            <p:nvPr/>
          </p:nvCxnSpPr>
          <p:spPr bwMode="auto">
            <a:xfrm flipH="1" flipV="1">
              <a:off x="4863663" y="5486400"/>
              <a:ext cx="477614" cy="798251"/>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4" name="TextBox 43">
              <a:extLst>
                <a:ext uri="{FF2B5EF4-FFF2-40B4-BE49-F238E27FC236}">
                  <a16:creationId xmlns:a16="http://schemas.microsoft.com/office/drawing/2014/main" id="{C38EAC23-8685-594A-B332-2CB5ADED087B}"/>
                </a:ext>
              </a:extLst>
            </p:cNvPr>
            <p:cNvSpPr txBox="1"/>
            <p:nvPr/>
          </p:nvSpPr>
          <p:spPr>
            <a:xfrm>
              <a:off x="5102470" y="6260196"/>
              <a:ext cx="3582099" cy="646331"/>
            </a:xfrm>
            <a:prstGeom prst="rect">
              <a:avLst/>
            </a:prstGeom>
            <a:noFill/>
          </p:spPr>
          <p:txBody>
            <a:bodyPr wrap="square" rtlCol="0">
              <a:spAutoFit/>
            </a:bodyPr>
            <a:lstStyle/>
            <a:p>
              <a:r>
                <a:rPr lang="en-US" dirty="0"/>
                <a:t>Boxcars for horizontal lineouts</a:t>
              </a:r>
            </a:p>
            <a:p>
              <a:r>
                <a:rPr lang="en-US" dirty="0"/>
                <a:t>(2 mm x 2 mm)</a:t>
              </a:r>
            </a:p>
          </p:txBody>
        </p:sp>
      </p:grpSp>
    </p:spTree>
    <p:extLst>
      <p:ext uri="{BB962C8B-B14F-4D97-AF65-F5344CB8AC3E}">
        <p14:creationId xmlns:p14="http://schemas.microsoft.com/office/powerpoint/2010/main" val="249775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59F091CE-4EB3-4A98-8812-E1625DFCEE91}"/>
              </a:ext>
            </a:extLst>
          </p:cNvPr>
          <p:cNvSpPr txBox="1">
            <a:spLocks/>
          </p:cNvSpPr>
          <p:nvPr/>
        </p:nvSpPr>
        <p:spPr bwMode="auto">
          <a:xfrm>
            <a:off x="457200" y="152908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400" dirty="0"/>
              <a:t>Horizontal lineout boxcar volumes 2 mm x 2 mm</a:t>
            </a:r>
          </a:p>
          <a:p>
            <a:r>
              <a:rPr lang="en-US" sz="1400" dirty="0"/>
              <a:t>Vertical boxcar volumes 15 mm x 2 mm</a:t>
            </a:r>
          </a:p>
          <a:p>
            <a:r>
              <a:rPr lang="en-US" sz="1400" dirty="0"/>
              <a:t>Discontinuities in contour method lineouts represent removed potential plasticity error regions</a:t>
            </a:r>
          </a:p>
          <a:p>
            <a:r>
              <a:rPr lang="en-US" sz="1400" dirty="0"/>
              <a:t>See similar trends in the vertical lineouts between the contour method and neutron diffraction residual stress measurements with the neutron diffraction magnitudes being roughly 2x as large as the contour method  </a:t>
            </a:r>
          </a:p>
          <a:p>
            <a:endParaRPr lang="en-US" sz="800" dirty="0"/>
          </a:p>
          <a:p>
            <a:endParaRPr lang="en-US" sz="1200" dirty="0"/>
          </a:p>
        </p:txBody>
      </p:sp>
      <p:sp>
        <p:nvSpPr>
          <p:cNvPr id="2" name="Title 1">
            <a:extLst>
              <a:ext uri="{FF2B5EF4-FFF2-40B4-BE49-F238E27FC236}">
                <a16:creationId xmlns:a16="http://schemas.microsoft.com/office/drawing/2014/main" id="{B3E56C1A-8ECE-2848-9B1D-19849B17291D}"/>
              </a:ext>
            </a:extLst>
          </p:cNvPr>
          <p:cNvSpPr>
            <a:spLocks noGrp="1"/>
          </p:cNvSpPr>
          <p:nvPr>
            <p:ph type="title"/>
          </p:nvPr>
        </p:nvSpPr>
        <p:spPr/>
        <p:txBody>
          <a:bodyPr/>
          <a:lstStyle/>
          <a:p>
            <a:br>
              <a:rPr lang="en-US" sz="3200" dirty="0"/>
            </a:br>
            <a:r>
              <a:rPr lang="en-US" sz="3200" b="1" dirty="0"/>
              <a:t>CAL1 lineouts</a:t>
            </a:r>
            <a:br>
              <a:rPr lang="en-US" sz="3200" b="1" dirty="0"/>
            </a:br>
            <a:endParaRPr lang="en-US" sz="3200" dirty="0"/>
          </a:p>
        </p:txBody>
      </p:sp>
      <p:grpSp>
        <p:nvGrpSpPr>
          <p:cNvPr id="8" name="Group 7">
            <a:extLst>
              <a:ext uri="{FF2B5EF4-FFF2-40B4-BE49-F238E27FC236}">
                <a16:creationId xmlns:a16="http://schemas.microsoft.com/office/drawing/2014/main" id="{F49F0FC9-2CE1-0541-93B9-8EE21C51E37E}"/>
              </a:ext>
            </a:extLst>
          </p:cNvPr>
          <p:cNvGrpSpPr/>
          <p:nvPr/>
        </p:nvGrpSpPr>
        <p:grpSpPr>
          <a:xfrm>
            <a:off x="361869" y="3283175"/>
            <a:ext cx="8344305" cy="3375892"/>
            <a:chOff x="361869" y="3283175"/>
            <a:chExt cx="8344305" cy="3375892"/>
          </a:xfrm>
        </p:grpSpPr>
        <p:pic>
          <p:nvPicPr>
            <p:cNvPr id="4" name="Picture 3">
              <a:extLst>
                <a:ext uri="{FF2B5EF4-FFF2-40B4-BE49-F238E27FC236}">
                  <a16:creationId xmlns:a16="http://schemas.microsoft.com/office/drawing/2014/main" id="{1137537C-2C19-F542-B3C6-B77154E0F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69" y="3283175"/>
              <a:ext cx="4143908" cy="3333694"/>
            </a:xfrm>
            <a:prstGeom prst="rect">
              <a:avLst/>
            </a:prstGeom>
          </p:spPr>
        </p:pic>
        <p:pic>
          <p:nvPicPr>
            <p:cNvPr id="7" name="Picture 6">
              <a:extLst>
                <a:ext uri="{FF2B5EF4-FFF2-40B4-BE49-F238E27FC236}">
                  <a16:creationId xmlns:a16="http://schemas.microsoft.com/office/drawing/2014/main" id="{5B1A77C2-D8EB-0B4F-8D8C-EDE1180E2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24" y="3283175"/>
              <a:ext cx="4067950" cy="3375892"/>
            </a:xfrm>
            <a:prstGeom prst="rect">
              <a:avLst/>
            </a:prstGeom>
          </p:spPr>
        </p:pic>
      </p:grpSp>
    </p:spTree>
    <p:extLst>
      <p:ext uri="{BB962C8B-B14F-4D97-AF65-F5344CB8AC3E}">
        <p14:creationId xmlns:p14="http://schemas.microsoft.com/office/powerpoint/2010/main" val="3624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375B-5678-2741-97D2-7F8EB07E306C}"/>
              </a:ext>
            </a:extLst>
          </p:cNvPr>
          <p:cNvSpPr>
            <a:spLocks noGrp="1"/>
          </p:cNvSpPr>
          <p:nvPr>
            <p:ph type="title"/>
          </p:nvPr>
        </p:nvSpPr>
        <p:spPr/>
        <p:txBody>
          <a:bodyPr/>
          <a:lstStyle/>
          <a:p>
            <a:br>
              <a:rPr lang="en-US" dirty="0"/>
            </a:br>
            <a:r>
              <a:rPr lang="en-US" dirty="0"/>
              <a:t>Introduction</a:t>
            </a:r>
          </a:p>
        </p:txBody>
      </p:sp>
      <p:sp>
        <p:nvSpPr>
          <p:cNvPr id="3" name="Content Placeholder 2">
            <a:extLst>
              <a:ext uri="{FF2B5EF4-FFF2-40B4-BE49-F238E27FC236}">
                <a16:creationId xmlns:a16="http://schemas.microsoft.com/office/drawing/2014/main" id="{4F0B2C40-29DA-EF4E-9503-97EE757986B6}"/>
              </a:ext>
            </a:extLst>
          </p:cNvPr>
          <p:cNvSpPr>
            <a:spLocks noGrp="1"/>
          </p:cNvSpPr>
          <p:nvPr>
            <p:ph idx="1"/>
          </p:nvPr>
        </p:nvSpPr>
        <p:spPr/>
        <p:txBody>
          <a:bodyPr/>
          <a:lstStyle/>
          <a:p>
            <a:r>
              <a:rPr lang="en-US" dirty="0"/>
              <a:t>These charts contain a summary of residual stress measurement data for Metal Big Area Additive Manufacturing (MBAAM) calibration builds</a:t>
            </a:r>
          </a:p>
          <a:p>
            <a:pPr lvl="1"/>
            <a:r>
              <a:rPr lang="en-US" dirty="0"/>
              <a:t>Residual stress data are available in a separate file</a:t>
            </a:r>
          </a:p>
          <a:p>
            <a:pPr lvl="1"/>
            <a:r>
              <a:rPr lang="en-US" dirty="0"/>
              <a:t>\SRP\</a:t>
            </a:r>
            <a:r>
              <a:rPr lang="en-US" dirty="0" err="1"/>
              <a:t>SRPCALLPackage</a:t>
            </a:r>
            <a:r>
              <a:rPr lang="en-US" dirty="0"/>
              <a:t>\</a:t>
            </a:r>
            <a:r>
              <a:rPr lang="en-US" dirty="0" err="1"/>
              <a:t>ResidualStress</a:t>
            </a:r>
            <a:r>
              <a:rPr lang="en-US" dirty="0"/>
              <a:t>\</a:t>
            </a:r>
            <a:r>
              <a:rPr lang="en-US" dirty="0" err="1"/>
              <a:t>CalTask</a:t>
            </a:r>
            <a:r>
              <a:rPr lang="en-US" dirty="0"/>
              <a:t>\Residual Stress _calibration </a:t>
            </a:r>
            <a:r>
              <a:rPr lang="en-US" dirty="0" err="1"/>
              <a:t>sample.xlsx</a:t>
            </a:r>
            <a:endParaRPr lang="en-US" dirty="0"/>
          </a:p>
          <a:p>
            <a:pPr lvl="1"/>
            <a:endParaRPr lang="en-US" dirty="0"/>
          </a:p>
          <a:p>
            <a:r>
              <a:rPr lang="en-US" dirty="0"/>
              <a:t>A companion document provides a summary of the procedures used to gather residual stress data</a:t>
            </a:r>
          </a:p>
          <a:p>
            <a:pPr lvl="1"/>
            <a:r>
              <a:rPr lang="en-US" sz="1600" dirty="0"/>
              <a:t>ORNL_MBAAM_Challenge_Residual_Stress_Measurement_Procedures_V0.pptx</a:t>
            </a:r>
          </a:p>
        </p:txBody>
      </p:sp>
    </p:spTree>
    <p:extLst>
      <p:ext uri="{BB962C8B-B14F-4D97-AF65-F5344CB8AC3E}">
        <p14:creationId xmlns:p14="http://schemas.microsoft.com/office/powerpoint/2010/main" val="13926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099DFD-8E49-384F-AF72-D7E24B050848}"/>
              </a:ext>
            </a:extLst>
          </p:cNvPr>
          <p:cNvSpPr>
            <a:spLocks noGrp="1"/>
          </p:cNvSpPr>
          <p:nvPr>
            <p:ph type="title"/>
          </p:nvPr>
        </p:nvSpPr>
        <p:spPr/>
        <p:txBody>
          <a:bodyPr/>
          <a:lstStyle/>
          <a:p>
            <a:br>
              <a:rPr lang="en-US" sz="3200" dirty="0"/>
            </a:br>
            <a:r>
              <a:rPr lang="en-US" sz="3200" b="1" dirty="0"/>
              <a:t>Measurement tracking scheme</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a:t>Distance to cut/measurement plane</a:t>
                </a:r>
              </a:p>
              <a:p>
                <a:pPr lvl="1"/>
                <a:r>
                  <a:rPr lang="en-US" sz="1600" dirty="0"/>
                  <a:t>Along the </a:t>
                </a:r>
                <a14:m>
                  <m:oMath xmlns:m="http://schemas.openxmlformats.org/officeDocument/2006/math">
                    <m:r>
                      <a:rPr lang="en-US" sz="1600" b="0" i="1" smtClean="0">
                        <a:latin typeface="Cambria Math" panose="02040503050406030204" pitchFamily="18" charset="0"/>
                      </a:rPr>
                      <m:t>𝑌</m:t>
                    </m:r>
                  </m:oMath>
                </a14:m>
                <a:r>
                  <a:rPr lang="en-US" sz="1600" dirty="0"/>
                  <a:t> direction from origin of the build</a:t>
                </a:r>
                <a:endParaRPr lang="en-US" sz="1600" baseline="-25000" dirty="0"/>
              </a:p>
              <a:p>
                <a:r>
                  <a:rPr lang="en-US" sz="2000" dirty="0"/>
                  <a:t>Measurement identifier</a:t>
                </a:r>
              </a:p>
              <a:p>
                <a:pPr lvl="1"/>
                <a:r>
                  <a:rPr lang="en-US" sz="1600" dirty="0"/>
                  <a:t>Sample - stress component direction - location of measurement as a length (millimeters) along </a:t>
                </a:r>
                <a14:m>
                  <m:oMath xmlns:m="http://schemas.openxmlformats.org/officeDocument/2006/math">
                    <m:r>
                      <a:rPr lang="en-US" sz="1600" b="0" i="1" smtClean="0">
                        <a:latin typeface="Cambria Math" panose="02040503050406030204" pitchFamily="18" charset="0"/>
                      </a:rPr>
                      <m:t>𝑌</m:t>
                    </m:r>
                  </m:oMath>
                </a14:m>
                <a:r>
                  <a:rPr lang="en-US" sz="1600" dirty="0"/>
                  <a:t> direction - measurement type</a:t>
                </a:r>
              </a:p>
              <a:p>
                <a:pPr lvl="1"/>
                <a:r>
                  <a:rPr lang="en-US" sz="1600" dirty="0"/>
                  <a:t>Example: CAL1-SYY-Neg125mm-CM</a:t>
                </a:r>
              </a:p>
              <a:p>
                <a:pPr lvl="2"/>
                <a:r>
                  <a:rPr lang="en-US" sz="1600" dirty="0"/>
                  <a:t>Translation: Calibration Sample 1, measurement of YY stress, at </a:t>
                </a:r>
                <a14:m>
                  <m:oMath xmlns:m="http://schemas.openxmlformats.org/officeDocument/2006/math">
                    <m:r>
                      <a:rPr lang="en-US" sz="1600" b="0" i="1" smtClean="0">
                        <a:latin typeface="Cambria Math" panose="02040503050406030204" pitchFamily="18" charset="0"/>
                      </a:rPr>
                      <m:t>−125 </m:t>
                    </m:r>
                    <m:r>
                      <a:rPr lang="en-US" sz="1600" b="0" i="1" smtClean="0">
                        <a:latin typeface="Cambria Math" panose="02040503050406030204" pitchFamily="18" charset="0"/>
                      </a:rPr>
                      <m:t>𝑚𝑖𝑙𝑙𝑖𝑚𝑒𝑡𝑒𝑟𝑠</m:t>
                    </m:r>
                  </m:oMath>
                </a14:m>
                <a:r>
                  <a:rPr lang="en-US" sz="1600" dirty="0"/>
                  <a:t> from the origin using contour method (CM: contour method, ND: neutron diffraction)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7" t="-560" r="-46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ECC53511-E9B5-6645-BFC0-AA8AA3582FA1}"/>
              </a:ext>
            </a:extLst>
          </p:cNvPr>
          <p:cNvGrpSpPr/>
          <p:nvPr/>
        </p:nvGrpSpPr>
        <p:grpSpPr>
          <a:xfrm>
            <a:off x="112046" y="4157114"/>
            <a:ext cx="9123394" cy="2486589"/>
            <a:chOff x="112046" y="4296596"/>
            <a:chExt cx="9123394" cy="2486589"/>
          </a:xfrm>
        </p:grpSpPr>
        <p:grpSp>
          <p:nvGrpSpPr>
            <p:cNvPr id="4" name="Group 3">
              <a:extLst>
                <a:ext uri="{FF2B5EF4-FFF2-40B4-BE49-F238E27FC236}">
                  <a16:creationId xmlns:a16="http://schemas.microsoft.com/office/drawing/2014/main" id="{4BDAE3D5-60E0-4EF9-B5F3-DB51F9DA0BE2}"/>
                </a:ext>
              </a:extLst>
            </p:cNvPr>
            <p:cNvGrpSpPr/>
            <p:nvPr/>
          </p:nvGrpSpPr>
          <p:grpSpPr>
            <a:xfrm>
              <a:off x="764218" y="4296596"/>
              <a:ext cx="8471222" cy="2430350"/>
              <a:chOff x="730575" y="4213013"/>
              <a:chExt cx="8471222" cy="2430350"/>
            </a:xfrm>
          </p:grpSpPr>
          <p:grpSp>
            <p:nvGrpSpPr>
              <p:cNvPr id="29" name="Group 28"/>
              <p:cNvGrpSpPr/>
              <p:nvPr/>
            </p:nvGrpSpPr>
            <p:grpSpPr>
              <a:xfrm>
                <a:off x="730575" y="4213013"/>
                <a:ext cx="8471222" cy="2430350"/>
                <a:chOff x="730575" y="3550960"/>
                <a:chExt cx="8471222" cy="2430350"/>
              </a:xfrm>
            </p:grpSpPr>
            <p:sp>
              <p:nvSpPr>
                <p:cNvPr id="5" name="Rectangle 4"/>
                <p:cNvSpPr/>
                <p:nvPr/>
              </p:nvSpPr>
              <p:spPr bwMode="auto">
                <a:xfrm>
                  <a:off x="730575" y="4155177"/>
                  <a:ext cx="7772400" cy="1627366"/>
                </a:xfrm>
                <a:prstGeom prst="rect">
                  <a:avLst/>
                </a:prstGeom>
                <a:solidFill>
                  <a:schemeClr val="tx1">
                    <a:lumMod val="50000"/>
                    <a:lumOff val="5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rebuchet MS" pitchFamily="34" charset="0"/>
                    <a:ea typeface="ＭＳ Ｐゴシック" pitchFamily="48" charset="-128"/>
                  </a:endParaRPr>
                </a:p>
              </p:txBody>
            </p:sp>
            <p:sp>
              <p:nvSpPr>
                <p:cNvPr id="6" name="Rectangle 5"/>
                <p:cNvSpPr/>
                <p:nvPr/>
              </p:nvSpPr>
              <p:spPr bwMode="auto">
                <a:xfrm>
                  <a:off x="1279215" y="4522322"/>
                  <a:ext cx="6675120" cy="86792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rebuchet MS" pitchFamily="34" charset="0"/>
                    <a:ea typeface="ＭＳ Ｐゴシック" pitchFamily="48" charset="-128"/>
                  </a:endParaRPr>
                </a:p>
              </p:txBody>
            </p:sp>
            <p:cxnSp>
              <p:nvCxnSpPr>
                <p:cNvPr id="10" name="Straight Arrow Connector 9"/>
                <p:cNvCxnSpPr/>
                <p:nvPr/>
              </p:nvCxnSpPr>
              <p:spPr bwMode="auto">
                <a:xfrm>
                  <a:off x="730575" y="4055466"/>
                  <a:ext cx="7772400" cy="0"/>
                </a:xfrm>
                <a:prstGeom prst="straightConnector1">
                  <a:avLst/>
                </a:prstGeom>
                <a:ln>
                  <a:solidFill>
                    <a:schemeClr val="tx1"/>
                  </a:solidFill>
                  <a:headEnd type="triangl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4314934" y="3550960"/>
                  <a:ext cx="603682" cy="461665"/>
                </a:xfrm>
                <a:prstGeom prst="rect">
                  <a:avLst/>
                </a:prstGeom>
                <a:noFill/>
              </p:spPr>
              <p:txBody>
                <a:bodyPr wrap="square" rtlCol="0">
                  <a:spAutoFit/>
                </a:bodyPr>
                <a:lstStyle/>
                <a:p>
                  <a:r>
                    <a:rPr lang="en-US" sz="2400" b="1" dirty="0"/>
                    <a:t>L</a:t>
                  </a:r>
                  <a:r>
                    <a:rPr lang="en-US" sz="2400" b="1" baseline="-25000" dirty="0"/>
                    <a:t>B</a:t>
                  </a:r>
                </a:p>
              </p:txBody>
            </p:sp>
            <p:cxnSp>
              <p:nvCxnSpPr>
                <p:cNvPr id="12" name="Straight Arrow Connector 11"/>
                <p:cNvCxnSpPr/>
                <p:nvPr/>
              </p:nvCxnSpPr>
              <p:spPr bwMode="auto">
                <a:xfrm>
                  <a:off x="8598115" y="4155177"/>
                  <a:ext cx="0" cy="1627366"/>
                </a:xfrm>
                <a:prstGeom prst="straightConnector1">
                  <a:avLst/>
                </a:prstGeom>
                <a:ln>
                  <a:solidFill>
                    <a:schemeClr val="tx1"/>
                  </a:solidFill>
                  <a:headEnd type="triangl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8598115" y="4738027"/>
                  <a:ext cx="603682" cy="461665"/>
                </a:xfrm>
                <a:prstGeom prst="rect">
                  <a:avLst/>
                </a:prstGeom>
                <a:noFill/>
              </p:spPr>
              <p:txBody>
                <a:bodyPr wrap="square" rtlCol="0">
                  <a:spAutoFit/>
                </a:bodyPr>
                <a:lstStyle/>
                <a:p>
                  <a:r>
                    <a:rPr lang="en-US" sz="2400" b="1" dirty="0"/>
                    <a:t>W</a:t>
                  </a:r>
                  <a:r>
                    <a:rPr lang="en-US" sz="2400" b="1" baseline="-25000" dirty="0"/>
                    <a:t>B</a:t>
                  </a:r>
                </a:p>
              </p:txBody>
            </p:sp>
            <p:cxnSp>
              <p:nvCxnSpPr>
                <p:cNvPr id="14" name="Straight Arrow Connector 13"/>
                <p:cNvCxnSpPr/>
                <p:nvPr/>
              </p:nvCxnSpPr>
              <p:spPr bwMode="auto">
                <a:xfrm>
                  <a:off x="1279215" y="4449748"/>
                  <a:ext cx="6675120" cy="0"/>
                </a:xfrm>
                <a:prstGeom prst="straightConnector1">
                  <a:avLst/>
                </a:prstGeom>
                <a:ln>
                  <a:solidFill>
                    <a:schemeClr val="tx1"/>
                  </a:solidFill>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bwMode="auto">
                <a:xfrm>
                  <a:off x="8041900" y="4522322"/>
                  <a:ext cx="0" cy="864610"/>
                </a:xfrm>
                <a:prstGeom prst="straightConnector1">
                  <a:avLst/>
                </a:prstGeom>
                <a:ln>
                  <a:solidFill>
                    <a:schemeClr val="tx1"/>
                  </a:solidFill>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8041900" y="4723794"/>
                  <a:ext cx="603682" cy="338554"/>
                </a:xfrm>
                <a:prstGeom prst="rect">
                  <a:avLst/>
                </a:prstGeom>
                <a:noFill/>
              </p:spPr>
              <p:txBody>
                <a:bodyPr wrap="square" rtlCol="0">
                  <a:spAutoFit/>
                </a:bodyPr>
                <a:lstStyle/>
                <a:p>
                  <a:r>
                    <a:rPr lang="en-US" sz="2400" b="1" baseline="-25000" dirty="0"/>
                    <a:t>W</a:t>
                  </a:r>
                </a:p>
              </p:txBody>
            </p:sp>
            <p:sp>
              <p:nvSpPr>
                <p:cNvPr id="17" name="TextBox 16"/>
                <p:cNvSpPr txBox="1"/>
                <p:nvPr/>
              </p:nvSpPr>
              <p:spPr>
                <a:xfrm>
                  <a:off x="4633350" y="4071345"/>
                  <a:ext cx="603682" cy="338554"/>
                </a:xfrm>
                <a:prstGeom prst="rect">
                  <a:avLst/>
                </a:prstGeom>
                <a:noFill/>
              </p:spPr>
              <p:txBody>
                <a:bodyPr wrap="square" rtlCol="0">
                  <a:spAutoFit/>
                </a:bodyPr>
                <a:lstStyle/>
                <a:p>
                  <a:r>
                    <a:rPr lang="en-US" sz="2400" b="1" baseline="-25000" dirty="0"/>
                    <a:t>L</a:t>
                  </a:r>
                </a:p>
              </p:txBody>
            </p:sp>
            <p:cxnSp>
              <p:nvCxnSpPr>
                <p:cNvPr id="22" name="Straight Arrow Connector 21"/>
                <p:cNvCxnSpPr>
                  <a:cxnSpLocks/>
                </p:cNvCxnSpPr>
                <p:nvPr/>
              </p:nvCxnSpPr>
              <p:spPr bwMode="auto">
                <a:xfrm flipH="1">
                  <a:off x="3439486" y="4954626"/>
                  <a:ext cx="1314245" cy="1"/>
                </a:xfrm>
                <a:prstGeom prst="straightConnector1">
                  <a:avLst/>
                </a:prstGeom>
                <a:ln>
                  <a:solidFill>
                    <a:schemeClr val="tx1"/>
                  </a:solidFill>
                  <a:headEnd type="triangl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p:nvPr/>
              </p:nvCxnSpPr>
              <p:spPr bwMode="auto">
                <a:xfrm flipV="1">
                  <a:off x="3439486" y="4023173"/>
                  <a:ext cx="0" cy="1759370"/>
                </a:xfrm>
                <a:prstGeom prst="straightConnector1">
                  <a:avLst/>
                </a:prstGeom>
                <a:ln>
                  <a:solidFill>
                    <a:srgbClr val="FF0000"/>
                  </a:solidFill>
                  <a:prstDash val="dash"/>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3891992" y="4902858"/>
                  <a:ext cx="603682" cy="461665"/>
                </a:xfrm>
                <a:prstGeom prst="rect">
                  <a:avLst/>
                </a:prstGeom>
                <a:noFill/>
              </p:spPr>
              <p:txBody>
                <a:bodyPr wrap="square" rtlCol="0">
                  <a:spAutoFit/>
                </a:bodyPr>
                <a:lstStyle/>
                <a:p>
                  <a:r>
                    <a:rPr lang="en-US" sz="2400" b="1" dirty="0" err="1"/>
                    <a:t>s</a:t>
                  </a:r>
                  <a:r>
                    <a:rPr lang="en-US" sz="2400" b="1" baseline="-25000" dirty="0" err="1"/>
                    <a:t>y</a:t>
                  </a:r>
                  <a:endParaRPr lang="en-US" sz="2400" b="1" dirty="0"/>
                </a:p>
              </p:txBody>
            </p:sp>
            <p:sp>
              <p:nvSpPr>
                <p:cNvPr id="27" name="Line Callout 2 26"/>
                <p:cNvSpPr/>
                <p:nvPr/>
              </p:nvSpPr>
              <p:spPr bwMode="auto">
                <a:xfrm>
                  <a:off x="852431" y="5438557"/>
                  <a:ext cx="1731325" cy="542753"/>
                </a:xfrm>
                <a:prstGeom prst="borderCallout2">
                  <a:avLst>
                    <a:gd name="adj1" fmla="val 46311"/>
                    <a:gd name="adj2" fmla="val 104619"/>
                    <a:gd name="adj3" fmla="val 45472"/>
                    <a:gd name="adj4" fmla="val 116076"/>
                    <a:gd name="adj5" fmla="val -58476"/>
                    <a:gd name="adj6" fmla="val 149186"/>
                  </a:avLst>
                </a:prstGeom>
                <a:solidFill>
                  <a:schemeClr val="bg1"/>
                </a:solidFill>
                <a:ln w="28575">
                  <a:solidFill>
                    <a:srgbClr val="FF0000"/>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Trebuchet MS" pitchFamily="34" charset="0"/>
                      <a:ea typeface="ＭＳ Ｐゴシック" pitchFamily="48" charset="-128"/>
                    </a:rPr>
                    <a:t>Measurement</a:t>
                  </a:r>
                  <a:r>
                    <a:rPr kumimoji="0" lang="en-US" sz="1600" b="1" i="0" u="none" strike="noStrike" cap="none" normalizeH="0" baseline="0" dirty="0">
                      <a:ln>
                        <a:noFill/>
                      </a:ln>
                      <a:solidFill>
                        <a:schemeClr val="tx1"/>
                      </a:solidFill>
                      <a:effectLst/>
                      <a:latin typeface="Trebuchet MS" pitchFamily="34" charset="0"/>
                      <a:ea typeface="ＭＳ Ｐゴシック" pitchFamily="48" charset="-128"/>
                    </a:rPr>
                    <a:t> plane</a:t>
                  </a:r>
                </a:p>
              </p:txBody>
            </p:sp>
          </p:grpSp>
          <p:cxnSp>
            <p:nvCxnSpPr>
              <p:cNvPr id="31" name="Straight Arrow Connector 30"/>
              <p:cNvCxnSpPr/>
              <p:nvPr/>
            </p:nvCxnSpPr>
            <p:spPr bwMode="auto">
              <a:xfrm>
                <a:off x="4753732" y="5607801"/>
                <a:ext cx="984682" cy="8878"/>
              </a:xfrm>
              <a:prstGeom prst="straightConnector1">
                <a:avLst/>
              </a:prstGeom>
              <a:ln>
                <a:solidFill>
                  <a:srgbClr val="FF0000"/>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33" name="TextBox 32"/>
              <p:cNvSpPr txBox="1"/>
              <p:nvPr/>
            </p:nvSpPr>
            <p:spPr>
              <a:xfrm>
                <a:off x="5441750" y="5607428"/>
                <a:ext cx="603682" cy="400110"/>
              </a:xfrm>
              <a:prstGeom prst="rect">
                <a:avLst/>
              </a:prstGeom>
              <a:noFill/>
            </p:spPr>
            <p:txBody>
              <a:bodyPr wrap="square" rtlCol="0">
                <a:spAutoFit/>
              </a:bodyPr>
              <a:lstStyle/>
              <a:p>
                <a:r>
                  <a:rPr lang="en-US" sz="2000" b="1" dirty="0"/>
                  <a:t>Y</a:t>
                </a:r>
              </a:p>
            </p:txBody>
          </p:sp>
          <p:cxnSp>
            <p:nvCxnSpPr>
              <p:cNvPr id="35" name="Straight Arrow Connector 34"/>
              <p:cNvCxnSpPr/>
              <p:nvPr/>
            </p:nvCxnSpPr>
            <p:spPr bwMode="auto">
              <a:xfrm flipH="1">
                <a:off x="4753731" y="5590902"/>
                <a:ext cx="1" cy="740352"/>
              </a:xfrm>
              <a:prstGeom prst="straightConnector1">
                <a:avLst/>
              </a:prstGeom>
              <a:ln>
                <a:solidFill>
                  <a:srgbClr val="FF0000"/>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4772898" y="6055292"/>
                <a:ext cx="603682" cy="400110"/>
              </a:xfrm>
              <a:prstGeom prst="rect">
                <a:avLst/>
              </a:prstGeom>
              <a:noFill/>
            </p:spPr>
            <p:txBody>
              <a:bodyPr wrap="square" rtlCol="0">
                <a:spAutoFit/>
              </a:bodyPr>
              <a:lstStyle/>
              <a:p>
                <a:r>
                  <a:rPr lang="en-US" sz="2000" b="1" dirty="0"/>
                  <a:t>X</a:t>
                </a:r>
              </a:p>
            </p:txBody>
          </p:sp>
        </p:grpSp>
        <p:sp>
          <p:nvSpPr>
            <p:cNvPr id="25" name="Line Callout 2 24">
              <a:extLst>
                <a:ext uri="{FF2B5EF4-FFF2-40B4-BE49-F238E27FC236}">
                  <a16:creationId xmlns:a16="http://schemas.microsoft.com/office/drawing/2014/main" id="{865FD20C-F354-1148-8179-6192ACAD71FC}"/>
                </a:ext>
              </a:extLst>
            </p:cNvPr>
            <p:cNvSpPr/>
            <p:nvPr/>
          </p:nvSpPr>
          <p:spPr bwMode="auto">
            <a:xfrm>
              <a:off x="112046" y="5075367"/>
              <a:ext cx="907081" cy="364866"/>
            </a:xfrm>
            <a:prstGeom prst="borderCallout2">
              <a:avLst>
                <a:gd name="adj1" fmla="val 46311"/>
                <a:gd name="adj2" fmla="val 104619"/>
                <a:gd name="adj3" fmla="val 45472"/>
                <a:gd name="adj4" fmla="val 116076"/>
                <a:gd name="adj5" fmla="val 98627"/>
                <a:gd name="adj6" fmla="val 189185"/>
              </a:avLst>
            </a:prstGeom>
            <a:solidFill>
              <a:schemeClr val="bg1"/>
            </a:solidFill>
            <a:ln w="28575">
              <a:solidFill>
                <a:srgbClr val="FF0000"/>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Trebuchet MS" pitchFamily="34" charset="0"/>
                  <a:ea typeface="ＭＳ Ｐゴシック" pitchFamily="48" charset="-128"/>
                </a:rPr>
                <a:t>Build</a:t>
              </a:r>
              <a:endParaRPr kumimoji="0" lang="en-US" sz="1600" b="1" i="0" u="none" strike="noStrike" cap="none" normalizeH="0" baseline="0" dirty="0">
                <a:ln>
                  <a:noFill/>
                </a:ln>
                <a:solidFill>
                  <a:schemeClr val="tx1"/>
                </a:solidFill>
                <a:effectLst/>
                <a:latin typeface="Trebuchet MS" pitchFamily="34" charset="0"/>
                <a:ea typeface="ＭＳ Ｐゴシック" pitchFamily="48" charset="-128"/>
              </a:endParaRPr>
            </a:p>
          </p:txBody>
        </p:sp>
        <p:sp>
          <p:nvSpPr>
            <p:cNvPr id="26" name="Line Callout 2 25">
              <a:extLst>
                <a:ext uri="{FF2B5EF4-FFF2-40B4-BE49-F238E27FC236}">
                  <a16:creationId xmlns:a16="http://schemas.microsoft.com/office/drawing/2014/main" id="{3D99F518-A1C4-9C49-AAD3-FE845D0AAB3F}"/>
                </a:ext>
              </a:extLst>
            </p:cNvPr>
            <p:cNvSpPr/>
            <p:nvPr/>
          </p:nvSpPr>
          <p:spPr bwMode="auto">
            <a:xfrm>
              <a:off x="6743634" y="6418319"/>
              <a:ext cx="1135443" cy="364866"/>
            </a:xfrm>
            <a:prstGeom prst="borderCallout2">
              <a:avLst>
                <a:gd name="adj1" fmla="val 56753"/>
                <a:gd name="adj2" fmla="val -2908"/>
                <a:gd name="adj3" fmla="val 41295"/>
                <a:gd name="adj4" fmla="val -44375"/>
                <a:gd name="adj5" fmla="val 6736"/>
                <a:gd name="adj6" fmla="val -80473"/>
              </a:avLst>
            </a:prstGeom>
            <a:solidFill>
              <a:schemeClr val="bg1"/>
            </a:solidFill>
            <a:ln w="28575">
              <a:solidFill>
                <a:srgbClr val="FF0000"/>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Trebuchet MS" pitchFamily="34" charset="0"/>
                  <a:ea typeface="ＭＳ Ｐゴシック" pitchFamily="48" charset="-128"/>
                </a:rPr>
                <a:t>Baseplate</a:t>
              </a:r>
              <a:endParaRPr kumimoji="0" lang="en-US" sz="1600" b="1" i="0" u="none" strike="noStrike" cap="none" normalizeH="0" baseline="0" dirty="0">
                <a:ln>
                  <a:noFill/>
                </a:ln>
                <a:solidFill>
                  <a:schemeClr val="tx1"/>
                </a:solidFill>
                <a:effectLst/>
                <a:latin typeface="Trebuchet MS" pitchFamily="34" charset="0"/>
                <a:ea typeface="ＭＳ Ｐゴシック" pitchFamily="48" charset="-128"/>
              </a:endParaRPr>
            </a:p>
          </p:txBody>
        </p:sp>
      </p:grpSp>
    </p:spTree>
    <p:extLst>
      <p:ext uri="{BB962C8B-B14F-4D97-AF65-F5344CB8AC3E}">
        <p14:creationId xmlns:p14="http://schemas.microsoft.com/office/powerpoint/2010/main" val="360776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Content Placeholder 2">
                <a:extLst>
                  <a:ext uri="{FF2B5EF4-FFF2-40B4-BE49-F238E27FC236}">
                    <a16:creationId xmlns:a16="http://schemas.microsoft.com/office/drawing/2014/main" id="{6C4858D4-8723-467E-A593-D68FC0D99AC1}"/>
                  </a:ext>
                </a:extLst>
              </p:cNvPr>
              <p:cNvSpPr txBox="1">
                <a:spLocks/>
              </p:cNvSpPr>
              <p:nvPr/>
            </p:nvSpPr>
            <p:spPr bwMode="auto">
              <a:xfrm>
                <a:off x="457200" y="1529080"/>
                <a:ext cx="8229600" cy="45259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Bisecting cut on CAL1 at at </a:t>
                </a:r>
                <a14:m>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=0 </m:t>
                    </m:r>
                    <m:r>
                      <a:rPr lang="en-US" sz="2400" i="1">
                        <a:latin typeface="Cambria Math" panose="02040503050406030204" pitchFamily="18" charset="0"/>
                      </a:rPr>
                      <m:t>𝑚𝑚</m:t>
                    </m:r>
                  </m:oMath>
                </a14:m>
                <a:endParaRPr lang="en-US" sz="2400" dirty="0"/>
              </a:p>
              <a:p>
                <a:pPr lvl="1"/>
                <a:r>
                  <a:rPr lang="en-US" sz="1600" dirty="0"/>
                  <a:t>Voids and inclusions within the build caused issues when cutting the part which subsequently introduced cutting artifacts on the deformed surface</a:t>
                </a:r>
              </a:p>
              <a:p>
                <a:pPr lvl="1"/>
                <a:r>
                  <a:rPr lang="en-US" sz="1600" dirty="0"/>
                  <a:t>Stress computed with possible plasticity artifacts excluded from figure</a:t>
                </a:r>
              </a:p>
              <a:p>
                <a:pPr lvl="1"/>
                <a:r>
                  <a:rPr lang="en-US" sz="1600" dirty="0"/>
                  <a:t>At the center of the sample, moving along the </a:t>
                </a:r>
                <a14:m>
                  <m:oMath xmlns:m="http://schemas.openxmlformats.org/officeDocument/2006/math">
                    <m:r>
                      <a:rPr lang="en-US" sz="1600" b="0" i="1" smtClean="0">
                        <a:latin typeface="Cambria Math" panose="02040503050406030204" pitchFamily="18" charset="0"/>
                      </a:rPr>
                      <m:t>𝑧</m:t>
                    </m:r>
                  </m:oMath>
                </a14:m>
                <a:r>
                  <a:rPr lang="en-US" sz="1600" dirty="0"/>
                  <a:t> direction and starting at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=8 </m:t>
                    </m:r>
                    <m:r>
                      <a:rPr lang="en-US" sz="1600" b="0" i="1" smtClean="0">
                        <a:latin typeface="Cambria Math" panose="02040503050406030204" pitchFamily="18" charset="0"/>
                      </a:rPr>
                      <m:t>𝑚𝑚</m:t>
                    </m:r>
                  </m:oMath>
                </a14:m>
                <a:r>
                  <a:rPr lang="en-US" sz="1600" dirty="0"/>
                  <a:t>, the stress varies from </a:t>
                </a:r>
                <a14:m>
                  <m:oMath xmlns:m="http://schemas.openxmlformats.org/officeDocument/2006/math">
                    <m:r>
                      <a:rPr lang="en-US" sz="1600" b="0" i="1" smtClean="0">
                        <a:latin typeface="Cambria Math" panose="02040503050406030204" pitchFamily="18" charset="0"/>
                      </a:rPr>
                      <m:t>90 </m:t>
                    </m:r>
                    <m:r>
                      <a:rPr lang="en-US" sz="1600" b="0" i="1" smtClean="0">
                        <a:latin typeface="Cambria Math" panose="02040503050406030204" pitchFamily="18" charset="0"/>
                      </a:rPr>
                      <m:t>𝑀𝑃𝑎</m:t>
                    </m:r>
                  </m:oMath>
                </a14:m>
                <a:r>
                  <a:rPr lang="en-US" sz="1600" dirty="0"/>
                  <a:t> to </a:t>
                </a:r>
                <a14:m>
                  <m:oMath xmlns:m="http://schemas.openxmlformats.org/officeDocument/2006/math">
                    <m:r>
                      <a:rPr lang="en-US" sz="1600" b="0" i="1" smtClean="0">
                        <a:latin typeface="Cambria Math" panose="02040503050406030204" pitchFamily="18" charset="0"/>
                      </a:rPr>
                      <m:t>200 </m:t>
                    </m:r>
                    <m:r>
                      <a:rPr lang="en-US" sz="1600" b="0" i="1" smtClean="0">
                        <a:latin typeface="Cambria Math" panose="02040503050406030204" pitchFamily="18" charset="0"/>
                      </a:rPr>
                      <m:t>𝑀𝑃𝑎</m:t>
                    </m:r>
                  </m:oMath>
                </a14:m>
                <a:r>
                  <a:rPr lang="en-US" sz="1600" dirty="0"/>
                  <a:t> (</a:t>
                </a:r>
                <a14:m>
                  <m:oMath xmlns:m="http://schemas.openxmlformats.org/officeDocument/2006/math">
                    <m:r>
                      <a:rPr lang="en-US" sz="1600" b="0" i="1" dirty="0" smtClean="0">
                        <a:latin typeface="Cambria Math" panose="02040503050406030204" pitchFamily="18" charset="0"/>
                      </a:rPr>
                      <m:t>𝑧</m:t>
                    </m:r>
                    <m:r>
                      <a:rPr lang="en-US" sz="1600" b="0" i="1" dirty="0" smtClean="0">
                        <a:latin typeface="Cambria Math" panose="02040503050406030204" pitchFamily="18" charset="0"/>
                      </a:rPr>
                      <m:t>=−2 </m:t>
                    </m:r>
                    <m:r>
                      <a:rPr lang="en-US" sz="1600" b="0" i="1" dirty="0" smtClean="0">
                        <a:latin typeface="Cambria Math" panose="02040503050406030204" pitchFamily="18" charset="0"/>
                      </a:rPr>
                      <m:t>𝑚𝑚</m:t>
                    </m:r>
                    <m:r>
                      <a:rPr lang="en-US" sz="1600" b="0" i="1" dirty="0" smtClean="0">
                        <a:latin typeface="Cambria Math" panose="02040503050406030204" pitchFamily="18" charset="0"/>
                      </a:rPr>
                      <m:t>)</m:t>
                    </m:r>
                  </m:oMath>
                </a14:m>
                <a:r>
                  <a:rPr lang="en-US" sz="1600" dirty="0"/>
                  <a:t>, down to </a:t>
                </a:r>
                <a14:m>
                  <m:oMath xmlns:m="http://schemas.openxmlformats.org/officeDocument/2006/math">
                    <m:r>
                      <a:rPr lang="en-US" sz="1600" b="0" i="1" smtClean="0">
                        <a:latin typeface="Cambria Math" panose="02040503050406030204" pitchFamily="18" charset="0"/>
                      </a:rPr>
                      <m:t>−90 </m:t>
                    </m:r>
                    <m:r>
                      <a:rPr lang="en-US" sz="1600" b="0" i="1" smtClean="0">
                        <a:latin typeface="Cambria Math" panose="02040503050406030204" pitchFamily="18" charset="0"/>
                      </a:rPr>
                      <m:t>𝑀𝑃𝑎</m:t>
                    </m:r>
                  </m:oMath>
                </a14:m>
                <a:r>
                  <a:rPr lang="en-US" sz="1600" dirty="0"/>
                  <a:t> at roughly the center of the baseplate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=−7 </m:t>
                    </m:r>
                    <m:r>
                      <a:rPr lang="en-US" sz="1600" b="0" i="1" smtClean="0">
                        <a:latin typeface="Cambria Math" panose="02040503050406030204" pitchFamily="18" charset="0"/>
                      </a:rPr>
                      <m:t>𝑚𝑚</m:t>
                    </m:r>
                    <m:r>
                      <a:rPr lang="en-US" sz="1600" b="0" i="1" smtClean="0">
                        <a:latin typeface="Cambria Math" panose="02040503050406030204" pitchFamily="18" charset="0"/>
                      </a:rPr>
                      <m:t>)</m:t>
                    </m:r>
                  </m:oMath>
                </a14:m>
                <a:r>
                  <a:rPr lang="en-US" sz="1600" dirty="0"/>
                  <a:t>, back to </a:t>
                </a:r>
                <a14:m>
                  <m:oMath xmlns:m="http://schemas.openxmlformats.org/officeDocument/2006/math">
                    <m:r>
                      <a:rPr lang="en-US" sz="1600" b="0" i="1" smtClean="0">
                        <a:latin typeface="Cambria Math" panose="02040503050406030204" pitchFamily="18" charset="0"/>
                      </a:rPr>
                      <m:t>90 </m:t>
                    </m:r>
                    <m:r>
                      <a:rPr lang="en-US" sz="1600" b="0" i="1" smtClean="0">
                        <a:latin typeface="Cambria Math" panose="02040503050406030204" pitchFamily="18" charset="0"/>
                      </a:rPr>
                      <m:t>𝑀𝑃𝑎</m:t>
                    </m:r>
                  </m:oMath>
                </a14:m>
                <a:r>
                  <a:rPr lang="en-US" sz="1600" dirty="0"/>
                  <a:t> at the bottom surface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=−9 </m:t>
                    </m:r>
                    <m:r>
                      <a:rPr lang="en-US" sz="1600" b="0" i="1" smtClean="0">
                        <a:latin typeface="Cambria Math" panose="02040503050406030204" pitchFamily="18" charset="0"/>
                      </a:rPr>
                      <m:t>𝑚𝑚</m:t>
                    </m:r>
                    <m:r>
                      <a:rPr lang="en-US" sz="1600" b="0" i="1" smtClean="0">
                        <a:latin typeface="Cambria Math" panose="02040503050406030204" pitchFamily="18" charset="0"/>
                      </a:rPr>
                      <m:t>)</m:t>
                    </m:r>
                  </m:oMath>
                </a14:m>
                <a:endParaRPr lang="en-US" sz="1600" dirty="0"/>
              </a:p>
              <a:p>
                <a:pPr marL="457200" lvl="1" indent="0">
                  <a:buNone/>
                </a:pPr>
                <a:br>
                  <a:rPr lang="en-US" dirty="0"/>
                </a:br>
                <a:endParaRPr lang="en-US" dirty="0"/>
              </a:p>
            </p:txBody>
          </p:sp>
        </mc:Choice>
        <mc:Fallback>
          <p:sp>
            <p:nvSpPr>
              <p:cNvPr id="26" name="Content Placeholder 2">
                <a:extLst>
                  <a:ext uri="{FF2B5EF4-FFF2-40B4-BE49-F238E27FC236}">
                    <a16:creationId xmlns:a16="http://schemas.microsoft.com/office/drawing/2014/main" id="{6C4858D4-8723-467E-A593-D68FC0D99AC1}"/>
                  </a:ext>
                </a:extLst>
              </p:cNvPr>
              <p:cNvSpPr txBox="1">
                <a:spLocks noRot="1" noChangeAspect="1" noMove="1" noResize="1" noEditPoints="1" noAdjustHandles="1" noChangeArrowheads="1" noChangeShapeType="1" noTextEdit="1"/>
              </p:cNvSpPr>
              <p:nvPr/>
            </p:nvSpPr>
            <p:spPr bwMode="auto">
              <a:xfrm>
                <a:off x="457200" y="1529080"/>
                <a:ext cx="8229600" cy="4525963"/>
              </a:xfrm>
              <a:prstGeom prst="rect">
                <a:avLst/>
              </a:prstGeom>
              <a:blipFill>
                <a:blip r:embed="rId3"/>
                <a:stretch>
                  <a:fillRect l="-1080" t="-8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itle 5">
            <a:extLst>
              <a:ext uri="{FF2B5EF4-FFF2-40B4-BE49-F238E27FC236}">
                <a16:creationId xmlns:a16="http://schemas.microsoft.com/office/drawing/2014/main" id="{8AE59476-614B-7747-A1AC-25A54E9E5B66}"/>
              </a:ext>
            </a:extLst>
          </p:cNvPr>
          <p:cNvSpPr>
            <a:spLocks noGrp="1"/>
          </p:cNvSpPr>
          <p:nvPr>
            <p:ph type="title"/>
          </p:nvPr>
        </p:nvSpPr>
        <p:spPr/>
        <p:txBody>
          <a:bodyPr/>
          <a:lstStyle/>
          <a:p>
            <a:br>
              <a:rPr lang="en-US" sz="3200" dirty="0"/>
            </a:br>
            <a:r>
              <a:rPr lang="en-US" sz="3200" b="1" dirty="0"/>
              <a:t>CAL1-SYY-0mm-CM (mid-plane)</a:t>
            </a:r>
            <a:endParaRPr lang="en-US" sz="3200" dirty="0"/>
          </a:p>
        </p:txBody>
      </p:sp>
      <p:grpSp>
        <p:nvGrpSpPr>
          <p:cNvPr id="9" name="Group 8">
            <a:extLst>
              <a:ext uri="{FF2B5EF4-FFF2-40B4-BE49-F238E27FC236}">
                <a16:creationId xmlns:a16="http://schemas.microsoft.com/office/drawing/2014/main" id="{D621F4C2-A298-944F-A2DA-190F8DB412D4}"/>
              </a:ext>
            </a:extLst>
          </p:cNvPr>
          <p:cNvGrpSpPr/>
          <p:nvPr/>
        </p:nvGrpSpPr>
        <p:grpSpPr>
          <a:xfrm>
            <a:off x="850806" y="3842058"/>
            <a:ext cx="7835994" cy="3059746"/>
            <a:chOff x="850806" y="3476298"/>
            <a:chExt cx="7835994" cy="3059746"/>
          </a:xfrm>
        </p:grpSpPr>
        <p:pic>
          <p:nvPicPr>
            <p:cNvPr id="3" name="Picture 2" descr="A close up of a logo&#10;&#10;Description automatically generated">
              <a:extLst>
                <a:ext uri="{FF2B5EF4-FFF2-40B4-BE49-F238E27FC236}">
                  <a16:creationId xmlns:a16="http://schemas.microsoft.com/office/drawing/2014/main" id="{DA154F4C-3BA8-2441-8BF4-47350E774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28" y="3924240"/>
              <a:ext cx="7674351" cy="2173376"/>
            </a:xfrm>
            <a:prstGeom prst="rect">
              <a:avLst/>
            </a:prstGeom>
          </p:spPr>
        </p:pic>
        <p:grpSp>
          <p:nvGrpSpPr>
            <p:cNvPr id="27" name="Group 26">
              <a:extLst>
                <a:ext uri="{FF2B5EF4-FFF2-40B4-BE49-F238E27FC236}">
                  <a16:creationId xmlns:a16="http://schemas.microsoft.com/office/drawing/2014/main" id="{D668BF8D-5872-4D06-BDA4-C79C3EF0FECE}"/>
                </a:ext>
              </a:extLst>
            </p:cNvPr>
            <p:cNvGrpSpPr/>
            <p:nvPr/>
          </p:nvGrpSpPr>
          <p:grpSpPr>
            <a:xfrm>
              <a:off x="850806" y="3476298"/>
              <a:ext cx="7835994" cy="3059746"/>
              <a:chOff x="965311" y="2188550"/>
              <a:chExt cx="7835994" cy="3059746"/>
            </a:xfrm>
          </p:grpSpPr>
          <p:cxnSp>
            <p:nvCxnSpPr>
              <p:cNvPr id="4" name="Straight Arrow Connector 3">
                <a:extLst>
                  <a:ext uri="{FF2B5EF4-FFF2-40B4-BE49-F238E27FC236}">
                    <a16:creationId xmlns:a16="http://schemas.microsoft.com/office/drawing/2014/main" id="{CC476222-9D7F-44C8-8D90-106CF4E43E74}"/>
                  </a:ext>
                </a:extLst>
              </p:cNvPr>
              <p:cNvCxnSpPr>
                <a:cxnSpLocks/>
              </p:cNvCxnSpPr>
              <p:nvPr/>
            </p:nvCxnSpPr>
            <p:spPr bwMode="auto">
              <a:xfrm>
                <a:off x="1477941" y="2610661"/>
                <a:ext cx="3475059"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5" name="TextBox 4">
                <a:extLst>
                  <a:ext uri="{FF2B5EF4-FFF2-40B4-BE49-F238E27FC236}">
                    <a16:creationId xmlns:a16="http://schemas.microsoft.com/office/drawing/2014/main" id="{E6D8DA55-AE0B-492D-932A-E448C996CFC4}"/>
                  </a:ext>
                </a:extLst>
              </p:cNvPr>
              <p:cNvSpPr txBox="1"/>
              <p:nvPr/>
            </p:nvSpPr>
            <p:spPr>
              <a:xfrm>
                <a:off x="3061755" y="2190802"/>
                <a:ext cx="725997" cy="369332"/>
              </a:xfrm>
              <a:prstGeom prst="rect">
                <a:avLst/>
              </a:prstGeom>
              <a:noFill/>
            </p:spPr>
            <p:txBody>
              <a:bodyPr wrap="square" rtlCol="0">
                <a:spAutoFit/>
              </a:bodyPr>
              <a:lstStyle/>
              <a:p>
                <a:r>
                  <a:rPr lang="en-US" dirty="0"/>
                  <a:t>Cut 2</a:t>
                </a:r>
              </a:p>
            </p:txBody>
          </p:sp>
          <p:sp>
            <p:nvSpPr>
              <p:cNvPr id="14" name="TextBox 13">
                <a:extLst>
                  <a:ext uri="{FF2B5EF4-FFF2-40B4-BE49-F238E27FC236}">
                    <a16:creationId xmlns:a16="http://schemas.microsoft.com/office/drawing/2014/main" id="{B4B2E72B-6402-4FAD-B3FF-7B3D08B326D7}"/>
                  </a:ext>
                </a:extLst>
              </p:cNvPr>
              <p:cNvSpPr txBox="1"/>
              <p:nvPr/>
            </p:nvSpPr>
            <p:spPr>
              <a:xfrm>
                <a:off x="6109074" y="2188550"/>
                <a:ext cx="725997" cy="369332"/>
              </a:xfrm>
              <a:prstGeom prst="rect">
                <a:avLst/>
              </a:prstGeom>
              <a:noFill/>
            </p:spPr>
            <p:txBody>
              <a:bodyPr wrap="square" rtlCol="0">
                <a:spAutoFit/>
              </a:bodyPr>
              <a:lstStyle/>
              <a:p>
                <a:r>
                  <a:rPr lang="en-US" dirty="0"/>
                  <a:t>Cut 1</a:t>
                </a:r>
              </a:p>
            </p:txBody>
          </p:sp>
          <p:cxnSp>
            <p:nvCxnSpPr>
              <p:cNvPr id="15" name="Straight Arrow Connector 14">
                <a:extLst>
                  <a:ext uri="{FF2B5EF4-FFF2-40B4-BE49-F238E27FC236}">
                    <a16:creationId xmlns:a16="http://schemas.microsoft.com/office/drawing/2014/main" id="{93A6DC29-C70F-4504-B529-DAF6008BAC99}"/>
                  </a:ext>
                </a:extLst>
              </p:cNvPr>
              <p:cNvCxnSpPr>
                <a:cxnSpLocks/>
              </p:cNvCxnSpPr>
              <p:nvPr/>
            </p:nvCxnSpPr>
            <p:spPr bwMode="auto">
              <a:xfrm flipH="1">
                <a:off x="5095704" y="2610661"/>
                <a:ext cx="2766708"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3" name="Straight Connector 22">
                <a:extLst>
                  <a:ext uri="{FF2B5EF4-FFF2-40B4-BE49-F238E27FC236}">
                    <a16:creationId xmlns:a16="http://schemas.microsoft.com/office/drawing/2014/main" id="{9052745D-969F-4686-8CD6-2F98188C6491}"/>
                  </a:ext>
                </a:extLst>
              </p:cNvPr>
              <p:cNvCxnSpPr>
                <a:cxnSpLocks/>
              </p:cNvCxnSpPr>
              <p:nvPr/>
            </p:nvCxnSpPr>
            <p:spPr bwMode="auto">
              <a:xfrm flipV="1">
                <a:off x="4397927" y="2898141"/>
                <a:ext cx="0" cy="1450688"/>
              </a:xfrm>
              <a:prstGeom prst="line">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639F931-6FDF-4764-A1A8-A3337A031F40}"/>
                  </a:ext>
                </a:extLst>
              </p:cNvPr>
              <p:cNvSpPr txBox="1"/>
              <p:nvPr/>
            </p:nvSpPr>
            <p:spPr>
              <a:xfrm>
                <a:off x="3282360" y="4712926"/>
                <a:ext cx="2018302" cy="369332"/>
              </a:xfrm>
              <a:prstGeom prst="rect">
                <a:avLst/>
              </a:prstGeom>
              <a:noFill/>
            </p:spPr>
            <p:txBody>
              <a:bodyPr wrap="square" rtlCol="0">
                <a:spAutoFit/>
              </a:bodyPr>
              <a:lstStyle/>
              <a:p>
                <a:pPr algn="ctr"/>
                <a:r>
                  <a:rPr lang="en-US" dirty="0"/>
                  <a:t>Cutting artifacts</a:t>
                </a:r>
              </a:p>
            </p:txBody>
          </p:sp>
          <p:cxnSp>
            <p:nvCxnSpPr>
              <p:cNvPr id="25" name="Straight Arrow Connector 24">
                <a:extLst>
                  <a:ext uri="{FF2B5EF4-FFF2-40B4-BE49-F238E27FC236}">
                    <a16:creationId xmlns:a16="http://schemas.microsoft.com/office/drawing/2014/main" id="{44420F9F-8EE5-4CFA-A635-9D544010F147}"/>
                  </a:ext>
                </a:extLst>
              </p:cNvPr>
              <p:cNvCxnSpPr>
                <a:cxnSpLocks/>
              </p:cNvCxnSpPr>
              <p:nvPr/>
            </p:nvCxnSpPr>
            <p:spPr bwMode="auto">
              <a:xfrm flipV="1">
                <a:off x="4096216" y="3973337"/>
                <a:ext cx="301711" cy="74420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D495C167-08F4-4DAF-8D2D-F64DC298CBAF}"/>
                  </a:ext>
                </a:extLst>
              </p:cNvPr>
              <p:cNvCxnSpPr>
                <a:cxnSpLocks/>
              </p:cNvCxnSpPr>
              <p:nvPr/>
            </p:nvCxnSpPr>
            <p:spPr bwMode="auto">
              <a:xfrm flipV="1">
                <a:off x="4096216" y="3918960"/>
                <a:ext cx="951134" cy="79858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51504835-15F5-4E3F-8F8E-4292534BB38E}"/>
                  </a:ext>
                </a:extLst>
              </p:cNvPr>
              <p:cNvCxnSpPr>
                <a:cxnSpLocks/>
              </p:cNvCxnSpPr>
              <p:nvPr/>
            </p:nvCxnSpPr>
            <p:spPr bwMode="auto">
              <a:xfrm flipV="1">
                <a:off x="7034416" y="3799302"/>
                <a:ext cx="0" cy="64185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51" name="TextBox 50">
                <a:extLst>
                  <a:ext uri="{FF2B5EF4-FFF2-40B4-BE49-F238E27FC236}">
                    <a16:creationId xmlns:a16="http://schemas.microsoft.com/office/drawing/2014/main" id="{870CA38F-4D9E-4F88-B401-7671B7B3CAEA}"/>
                  </a:ext>
                </a:extLst>
              </p:cNvPr>
              <p:cNvSpPr txBox="1"/>
              <p:nvPr/>
            </p:nvSpPr>
            <p:spPr>
              <a:xfrm>
                <a:off x="5931793" y="4472000"/>
                <a:ext cx="2869512" cy="646331"/>
              </a:xfrm>
              <a:prstGeom prst="rect">
                <a:avLst/>
              </a:prstGeom>
              <a:noFill/>
            </p:spPr>
            <p:txBody>
              <a:bodyPr wrap="square" rtlCol="0">
                <a:spAutoFit/>
              </a:bodyPr>
              <a:lstStyle/>
              <a:p>
                <a:pPr algn="ctr"/>
                <a:r>
                  <a:rPr lang="en-US" dirty="0"/>
                  <a:t>Potential plasticity</a:t>
                </a:r>
                <a:br>
                  <a:rPr lang="en-US" dirty="0"/>
                </a:br>
                <a:r>
                  <a:rPr lang="en-US" dirty="0"/>
                  <a:t>artifact</a:t>
                </a:r>
              </a:p>
            </p:txBody>
          </p:sp>
          <p:cxnSp>
            <p:nvCxnSpPr>
              <p:cNvPr id="20" name="Straight Arrow Connector 19">
                <a:extLst>
                  <a:ext uri="{FF2B5EF4-FFF2-40B4-BE49-F238E27FC236}">
                    <a16:creationId xmlns:a16="http://schemas.microsoft.com/office/drawing/2014/main" id="{0B0715EB-E134-4EF3-81F5-21519B9934B9}"/>
                  </a:ext>
                </a:extLst>
              </p:cNvPr>
              <p:cNvCxnSpPr>
                <a:cxnSpLocks/>
              </p:cNvCxnSpPr>
              <p:nvPr/>
            </p:nvCxnSpPr>
            <p:spPr bwMode="auto">
              <a:xfrm flipV="1">
                <a:off x="2281521" y="3955008"/>
                <a:ext cx="0" cy="65446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70C50646-3CE4-40EA-BAF7-13DCF446B187}"/>
                  </a:ext>
                </a:extLst>
              </p:cNvPr>
              <p:cNvSpPr txBox="1"/>
              <p:nvPr/>
            </p:nvSpPr>
            <p:spPr>
              <a:xfrm>
                <a:off x="965311" y="4601965"/>
                <a:ext cx="2869512" cy="646331"/>
              </a:xfrm>
              <a:prstGeom prst="rect">
                <a:avLst/>
              </a:prstGeom>
              <a:noFill/>
            </p:spPr>
            <p:txBody>
              <a:bodyPr wrap="square" rtlCol="0">
                <a:spAutoFit/>
              </a:bodyPr>
              <a:lstStyle/>
              <a:p>
                <a:pPr algn="ctr"/>
                <a:r>
                  <a:rPr lang="en-US" dirty="0"/>
                  <a:t>Potential plasticity</a:t>
                </a:r>
                <a:br>
                  <a:rPr lang="en-US" dirty="0"/>
                </a:br>
                <a:r>
                  <a:rPr lang="en-US" dirty="0"/>
                  <a:t>artifact</a:t>
                </a:r>
              </a:p>
            </p:txBody>
          </p:sp>
          <p:cxnSp>
            <p:nvCxnSpPr>
              <p:cNvPr id="21" name="Straight Connector 20">
                <a:extLst>
                  <a:ext uri="{FF2B5EF4-FFF2-40B4-BE49-F238E27FC236}">
                    <a16:creationId xmlns:a16="http://schemas.microsoft.com/office/drawing/2014/main" id="{7D2D990B-D100-471A-81C4-E346608A5097}"/>
                  </a:ext>
                </a:extLst>
              </p:cNvPr>
              <p:cNvCxnSpPr>
                <a:cxnSpLocks/>
              </p:cNvCxnSpPr>
              <p:nvPr/>
            </p:nvCxnSpPr>
            <p:spPr bwMode="auto">
              <a:xfrm flipV="1">
                <a:off x="5035569" y="2865120"/>
                <a:ext cx="0" cy="1496847"/>
              </a:xfrm>
              <a:prstGeom prst="line">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2614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 name="Content Placeholder 2">
                <a:extLst>
                  <a:ext uri="{FF2B5EF4-FFF2-40B4-BE49-F238E27FC236}">
                    <a16:creationId xmlns:a16="http://schemas.microsoft.com/office/drawing/2014/main" id="{73147B04-334D-4D49-BB1C-BD1837CC23F6}"/>
                  </a:ext>
                </a:extLst>
              </p:cNvPr>
              <p:cNvSpPr txBox="1">
                <a:spLocks/>
              </p:cNvSpPr>
              <p:nvPr/>
            </p:nvSpPr>
            <p:spPr bwMode="auto">
              <a:xfrm>
                <a:off x="457200" y="1529080"/>
                <a:ext cx="8229600" cy="45259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Quarter-plane cut on CAL1 at </a:t>
                </a:r>
                <a14:m>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=−125 </m:t>
                    </m:r>
                    <m:r>
                      <a:rPr lang="en-US" sz="2400" b="0" i="1" smtClean="0">
                        <a:latin typeface="Cambria Math" panose="02040503050406030204" pitchFamily="18" charset="0"/>
                      </a:rPr>
                      <m:t>𝑚𝑚</m:t>
                    </m:r>
                  </m:oMath>
                </a14:m>
                <a:endParaRPr lang="en-US" sz="2400" dirty="0"/>
              </a:p>
              <a:p>
                <a:pPr lvl="1"/>
                <a:r>
                  <a:rPr lang="en-US" sz="1600" dirty="0"/>
                  <a:t>Slag on surface of sample caused the cut to be interrupted and created the cutting artifact</a:t>
                </a:r>
              </a:p>
              <a:p>
                <a:pPr lvl="1"/>
                <a:r>
                  <a:rPr lang="en-US" sz="1600" dirty="0"/>
                  <a:t>Stress computed with possible plasticity artifact excluded from figure</a:t>
                </a:r>
              </a:p>
              <a:p>
                <a:pPr lvl="1"/>
                <a:r>
                  <a:rPr lang="en-US" sz="1600" dirty="0"/>
                  <a:t>Along the center of the sample, moving from the top of the build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=8 </m:t>
                    </m:r>
                    <m:r>
                      <a:rPr lang="en-US" sz="1600" b="0" i="1" smtClean="0">
                        <a:latin typeface="Cambria Math" panose="02040503050406030204" pitchFamily="18" charset="0"/>
                      </a:rPr>
                      <m:t>𝑚𝑚</m:t>
                    </m:r>
                  </m:oMath>
                </a14:m>
                <a:r>
                  <a:rPr lang="en-US" sz="1600" dirty="0"/>
                  <a:t>) to the bottom of the baseplate, the stress varies from </a:t>
                </a:r>
                <a14:m>
                  <m:oMath xmlns:m="http://schemas.openxmlformats.org/officeDocument/2006/math">
                    <m:r>
                      <a:rPr lang="en-US" sz="1600" i="1" dirty="0">
                        <a:latin typeface="Cambria Math" panose="02040503050406030204" pitchFamily="18" charset="0"/>
                      </a:rPr>
                      <m:t>9</m:t>
                    </m:r>
                    <m:r>
                      <a:rPr lang="en-US" sz="1600" b="0" i="1" dirty="0" smtClean="0">
                        <a:latin typeface="Cambria Math" panose="02040503050406030204" pitchFamily="18" charset="0"/>
                      </a:rPr>
                      <m:t>0</m:t>
                    </m:r>
                    <m:r>
                      <a:rPr lang="en-US" sz="1600" i="1">
                        <a:latin typeface="Cambria Math" panose="02040503050406030204" pitchFamily="18" charset="0"/>
                      </a:rPr>
                      <m:t> </m:t>
                    </m:r>
                    <m:r>
                      <a:rPr lang="en-US" sz="1600" i="1">
                        <a:latin typeface="Cambria Math" panose="02040503050406030204" pitchFamily="18" charset="0"/>
                      </a:rPr>
                      <m:t>𝑀𝑃𝑎</m:t>
                    </m:r>
                  </m:oMath>
                </a14:m>
                <a:r>
                  <a:rPr lang="en-US" sz="1600" dirty="0"/>
                  <a:t> to </a:t>
                </a:r>
                <a14:m>
                  <m:oMath xmlns:m="http://schemas.openxmlformats.org/officeDocument/2006/math">
                    <m:r>
                      <a:rPr lang="en-US" sz="1600" i="1">
                        <a:latin typeface="Cambria Math" panose="02040503050406030204" pitchFamily="18" charset="0"/>
                      </a:rPr>
                      <m:t>200 </m:t>
                    </m:r>
                    <m:r>
                      <a:rPr lang="en-US" sz="1600" i="1">
                        <a:latin typeface="Cambria Math" panose="02040503050406030204" pitchFamily="18" charset="0"/>
                      </a:rPr>
                      <m:t>𝑀𝑃𝑎</m:t>
                    </m:r>
                  </m:oMath>
                </a14:m>
                <a:r>
                  <a:rPr lang="en-US" sz="1600" dirty="0"/>
                  <a:t> (</a:t>
                </a:r>
                <a14:m>
                  <m:oMath xmlns:m="http://schemas.openxmlformats.org/officeDocument/2006/math">
                    <m:r>
                      <a:rPr lang="en-US" sz="1600" b="0" i="1" dirty="0" smtClean="0">
                        <a:latin typeface="Cambria Math" panose="02040503050406030204" pitchFamily="18" charset="0"/>
                      </a:rPr>
                      <m:t>𝑧</m:t>
                    </m:r>
                    <m:r>
                      <a:rPr lang="en-US" sz="1600" b="0" i="1" dirty="0" smtClean="0">
                        <a:latin typeface="Cambria Math" panose="02040503050406030204" pitchFamily="18" charset="0"/>
                      </a:rPr>
                      <m:t>=0 </m:t>
                    </m:r>
                    <m:r>
                      <a:rPr lang="en-US" sz="1600" b="0" i="1" dirty="0" smtClean="0">
                        <a:latin typeface="Cambria Math" panose="02040503050406030204" pitchFamily="18" charset="0"/>
                      </a:rPr>
                      <m:t>𝑚𝑚</m:t>
                    </m:r>
                  </m:oMath>
                </a14:m>
                <a:r>
                  <a:rPr lang="en-US" sz="1600" dirty="0"/>
                  <a:t>), down to </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6</m:t>
                    </m:r>
                    <m:r>
                      <a:rPr lang="en-US" sz="1600" i="1">
                        <a:latin typeface="Cambria Math" panose="02040503050406030204" pitchFamily="18" charset="0"/>
                      </a:rPr>
                      <m:t>0 </m:t>
                    </m:r>
                    <m:r>
                      <a:rPr lang="en-US" sz="1600" i="1">
                        <a:latin typeface="Cambria Math" panose="02040503050406030204" pitchFamily="18" charset="0"/>
                      </a:rPr>
                      <m:t>𝑀𝑃𝑎</m:t>
                    </m:r>
                  </m:oMath>
                </a14:m>
                <a:r>
                  <a:rPr lang="en-US" sz="1600" dirty="0"/>
                  <a:t> at roughly the center of the baseplate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=−7.5 </m:t>
                    </m:r>
                    <m:r>
                      <a:rPr lang="en-US" sz="1600" b="0" i="1" smtClean="0">
                        <a:latin typeface="Cambria Math" panose="02040503050406030204" pitchFamily="18" charset="0"/>
                      </a:rPr>
                      <m:t>𝑚𝑚</m:t>
                    </m:r>
                    <m:r>
                      <a:rPr lang="en-US" sz="1600" b="0" i="1" smtClean="0">
                        <a:latin typeface="Cambria Math" panose="02040503050406030204" pitchFamily="18" charset="0"/>
                      </a:rPr>
                      <m:t>)</m:t>
                    </m:r>
                  </m:oMath>
                </a14:m>
                <a:r>
                  <a:rPr lang="en-US" sz="1600" dirty="0"/>
                  <a:t>, back to </a:t>
                </a:r>
                <a14:m>
                  <m:oMath xmlns:m="http://schemas.openxmlformats.org/officeDocument/2006/math">
                    <m:r>
                      <a:rPr lang="en-US" sz="1600" i="1" dirty="0" smtClean="0">
                        <a:latin typeface="Cambria Math" panose="02040503050406030204" pitchFamily="18" charset="0"/>
                      </a:rPr>
                      <m:t>2</m:t>
                    </m:r>
                    <m:r>
                      <a:rPr lang="en-US" sz="1600" b="0" i="1" dirty="0" smtClean="0">
                        <a:latin typeface="Cambria Math" panose="02040503050406030204" pitchFamily="18" charset="0"/>
                      </a:rPr>
                      <m:t>2</m:t>
                    </m:r>
                    <m:r>
                      <a:rPr lang="en-US" sz="1600" i="1">
                        <a:latin typeface="Cambria Math" panose="02040503050406030204" pitchFamily="18" charset="0"/>
                      </a:rPr>
                      <m:t>0 </m:t>
                    </m:r>
                    <m:r>
                      <a:rPr lang="en-US" sz="1600" i="1">
                        <a:latin typeface="Cambria Math" panose="02040503050406030204" pitchFamily="18" charset="0"/>
                      </a:rPr>
                      <m:t>𝑀𝑃𝑎</m:t>
                    </m:r>
                  </m:oMath>
                </a14:m>
                <a:r>
                  <a:rPr lang="en-US" sz="1600" dirty="0"/>
                  <a:t> at the bottom surface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=−11 </m:t>
                    </m:r>
                    <m:r>
                      <a:rPr lang="en-US" sz="1600" b="0" i="1" smtClean="0">
                        <a:latin typeface="Cambria Math" panose="02040503050406030204" pitchFamily="18" charset="0"/>
                      </a:rPr>
                      <m:t>𝑚𝑚</m:t>
                    </m:r>
                    <m:r>
                      <a:rPr lang="en-US" sz="1600" b="0" i="1" smtClean="0">
                        <a:latin typeface="Cambria Math" panose="02040503050406030204" pitchFamily="18" charset="0"/>
                      </a:rPr>
                      <m:t>)</m:t>
                    </m:r>
                  </m:oMath>
                </a14:m>
                <a:endParaRPr lang="en-US" sz="1600" dirty="0"/>
              </a:p>
            </p:txBody>
          </p:sp>
        </mc:Choice>
        <mc:Fallback>
          <p:sp>
            <p:nvSpPr>
              <p:cNvPr id="28" name="Content Placeholder 2">
                <a:extLst>
                  <a:ext uri="{FF2B5EF4-FFF2-40B4-BE49-F238E27FC236}">
                    <a16:creationId xmlns:a16="http://schemas.microsoft.com/office/drawing/2014/main" id="{73147B04-334D-4D49-BB1C-BD1837CC23F6}"/>
                  </a:ext>
                </a:extLst>
              </p:cNvPr>
              <p:cNvSpPr txBox="1">
                <a:spLocks noRot="1" noChangeAspect="1" noMove="1" noResize="1" noEditPoints="1" noAdjustHandles="1" noChangeArrowheads="1" noChangeShapeType="1" noTextEdit="1"/>
              </p:cNvSpPr>
              <p:nvPr/>
            </p:nvSpPr>
            <p:spPr bwMode="auto">
              <a:xfrm>
                <a:off x="457200" y="1529080"/>
                <a:ext cx="8229600" cy="4525963"/>
              </a:xfrm>
              <a:prstGeom prst="rect">
                <a:avLst/>
              </a:prstGeom>
              <a:blipFill>
                <a:blip r:embed="rId3"/>
                <a:stretch>
                  <a:fillRect l="-1080" t="-840" r="-4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a:extLst>
              <a:ext uri="{FF2B5EF4-FFF2-40B4-BE49-F238E27FC236}">
                <a16:creationId xmlns:a16="http://schemas.microsoft.com/office/drawing/2014/main" id="{FD7646A4-0037-A342-8F85-5C9465CFDBB0}"/>
              </a:ext>
            </a:extLst>
          </p:cNvPr>
          <p:cNvSpPr>
            <a:spLocks noGrp="1"/>
          </p:cNvSpPr>
          <p:nvPr>
            <p:ph type="title"/>
          </p:nvPr>
        </p:nvSpPr>
        <p:spPr/>
        <p:txBody>
          <a:bodyPr/>
          <a:lstStyle/>
          <a:p>
            <a:br>
              <a:rPr lang="en-US" sz="3200" dirty="0"/>
            </a:br>
            <a:r>
              <a:rPr lang="en-US" sz="3200" b="1" dirty="0"/>
              <a:t>CAL1-SYY-Neg125mm-CM (quarter-plane)</a:t>
            </a:r>
            <a:br>
              <a:rPr lang="en-US" sz="3200" b="1" dirty="0"/>
            </a:br>
            <a:endParaRPr lang="en-US" sz="3200" dirty="0"/>
          </a:p>
        </p:txBody>
      </p:sp>
      <p:grpSp>
        <p:nvGrpSpPr>
          <p:cNvPr id="18" name="Group 17">
            <a:extLst>
              <a:ext uri="{FF2B5EF4-FFF2-40B4-BE49-F238E27FC236}">
                <a16:creationId xmlns:a16="http://schemas.microsoft.com/office/drawing/2014/main" id="{5215F622-D56C-0549-8E7E-0403A2C3EABE}"/>
              </a:ext>
            </a:extLst>
          </p:cNvPr>
          <p:cNvGrpSpPr/>
          <p:nvPr/>
        </p:nvGrpSpPr>
        <p:grpSpPr>
          <a:xfrm>
            <a:off x="870923" y="3756660"/>
            <a:ext cx="7582237" cy="3401808"/>
            <a:chOff x="809963" y="3508911"/>
            <a:chExt cx="7582237" cy="3401808"/>
          </a:xfrm>
        </p:grpSpPr>
        <p:pic>
          <p:nvPicPr>
            <p:cNvPr id="9" name="Picture 8" descr="A close up of a screen&#10;&#10;Description automatically generated">
              <a:extLst>
                <a:ext uri="{FF2B5EF4-FFF2-40B4-BE49-F238E27FC236}">
                  <a16:creationId xmlns:a16="http://schemas.microsoft.com/office/drawing/2014/main" id="{BA38EE1C-7E45-5B4B-85AC-739FEC539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63" y="4128329"/>
              <a:ext cx="7507893" cy="2055301"/>
            </a:xfrm>
            <a:prstGeom prst="rect">
              <a:avLst/>
            </a:prstGeom>
          </p:spPr>
        </p:pic>
        <p:grpSp>
          <p:nvGrpSpPr>
            <p:cNvPr id="11" name="Group 10">
              <a:extLst>
                <a:ext uri="{FF2B5EF4-FFF2-40B4-BE49-F238E27FC236}">
                  <a16:creationId xmlns:a16="http://schemas.microsoft.com/office/drawing/2014/main" id="{53577E80-7B32-4BED-AA99-D6D34FFCF8DB}"/>
                </a:ext>
              </a:extLst>
            </p:cNvPr>
            <p:cNvGrpSpPr/>
            <p:nvPr/>
          </p:nvGrpSpPr>
          <p:grpSpPr>
            <a:xfrm>
              <a:off x="1167493" y="3508911"/>
              <a:ext cx="7224707" cy="3401808"/>
              <a:chOff x="1220074" y="709807"/>
              <a:chExt cx="7224707" cy="3401808"/>
            </a:xfrm>
          </p:grpSpPr>
          <p:grpSp>
            <p:nvGrpSpPr>
              <p:cNvPr id="43" name="Group 42">
                <a:extLst>
                  <a:ext uri="{FF2B5EF4-FFF2-40B4-BE49-F238E27FC236}">
                    <a16:creationId xmlns:a16="http://schemas.microsoft.com/office/drawing/2014/main" id="{0686D09B-9529-4785-9516-BD28C9939E49}"/>
                  </a:ext>
                </a:extLst>
              </p:cNvPr>
              <p:cNvGrpSpPr/>
              <p:nvPr/>
            </p:nvGrpSpPr>
            <p:grpSpPr>
              <a:xfrm>
                <a:off x="1220074" y="709807"/>
                <a:ext cx="7224707" cy="3401808"/>
                <a:chOff x="1418976" y="736757"/>
                <a:chExt cx="7224707" cy="3401808"/>
              </a:xfrm>
            </p:grpSpPr>
            <p:cxnSp>
              <p:nvCxnSpPr>
                <p:cNvPr id="5" name="Straight Arrow Connector 4">
                  <a:extLst>
                    <a:ext uri="{FF2B5EF4-FFF2-40B4-BE49-F238E27FC236}">
                      <a16:creationId xmlns:a16="http://schemas.microsoft.com/office/drawing/2014/main" id="{07816644-342C-44EA-9033-C24152233CD0}"/>
                    </a:ext>
                  </a:extLst>
                </p:cNvPr>
                <p:cNvCxnSpPr>
                  <a:cxnSpLocks/>
                </p:cNvCxnSpPr>
                <p:nvPr/>
              </p:nvCxnSpPr>
              <p:spPr bwMode="auto">
                <a:xfrm flipH="1" flipV="1">
                  <a:off x="6626028" y="2694017"/>
                  <a:ext cx="393185" cy="75389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F55B6E7-329A-4974-8F2E-7303699453DE}"/>
                    </a:ext>
                  </a:extLst>
                </p:cNvPr>
                <p:cNvSpPr txBox="1"/>
                <p:nvPr/>
              </p:nvSpPr>
              <p:spPr>
                <a:xfrm>
                  <a:off x="6851935" y="3257730"/>
                  <a:ext cx="1791748" cy="646331"/>
                </a:xfrm>
                <a:prstGeom prst="rect">
                  <a:avLst/>
                </a:prstGeom>
                <a:noFill/>
              </p:spPr>
              <p:txBody>
                <a:bodyPr wrap="square" rtlCol="0">
                  <a:spAutoFit/>
                </a:bodyPr>
                <a:lstStyle/>
                <a:p>
                  <a:pPr algn="ctr"/>
                  <a:r>
                    <a:rPr lang="en-US" dirty="0"/>
                    <a:t>Self-constraint holes</a:t>
                  </a:r>
                </a:p>
              </p:txBody>
            </p:sp>
            <p:sp>
              <p:nvSpPr>
                <p:cNvPr id="6" name="Rectangle 5">
                  <a:extLst>
                    <a:ext uri="{FF2B5EF4-FFF2-40B4-BE49-F238E27FC236}">
                      <a16:creationId xmlns:a16="http://schemas.microsoft.com/office/drawing/2014/main" id="{41791B01-4392-41BD-9A56-1F1EEFFC36AB}"/>
                    </a:ext>
                  </a:extLst>
                </p:cNvPr>
                <p:cNvSpPr/>
                <p:nvPr/>
              </p:nvSpPr>
              <p:spPr bwMode="auto">
                <a:xfrm>
                  <a:off x="2695076" y="2228843"/>
                  <a:ext cx="83206" cy="77210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rebuchet MS" pitchFamily="34" charset="0"/>
                    <a:ea typeface="ＭＳ Ｐゴシック" pitchFamily="48" charset="-128"/>
                  </a:endParaRPr>
                </a:p>
              </p:txBody>
            </p:sp>
            <p:sp>
              <p:nvSpPr>
                <p:cNvPr id="10" name="Rectangle 9">
                  <a:extLst>
                    <a:ext uri="{FF2B5EF4-FFF2-40B4-BE49-F238E27FC236}">
                      <a16:creationId xmlns:a16="http://schemas.microsoft.com/office/drawing/2014/main" id="{01061A6C-B98B-426F-912E-F98B9DBFE2C1}"/>
                    </a:ext>
                  </a:extLst>
                </p:cNvPr>
                <p:cNvSpPr/>
                <p:nvPr/>
              </p:nvSpPr>
              <p:spPr bwMode="auto">
                <a:xfrm>
                  <a:off x="6533910" y="2245989"/>
                  <a:ext cx="82771" cy="7549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rebuchet MS" pitchFamily="34" charset="0"/>
                    <a:ea typeface="ＭＳ Ｐゴシック" pitchFamily="48" charset="-128"/>
                  </a:endParaRPr>
                </a:p>
              </p:txBody>
            </p:sp>
            <p:cxnSp>
              <p:nvCxnSpPr>
                <p:cNvPr id="19" name="Straight Arrow Connector 18">
                  <a:extLst>
                    <a:ext uri="{FF2B5EF4-FFF2-40B4-BE49-F238E27FC236}">
                      <a16:creationId xmlns:a16="http://schemas.microsoft.com/office/drawing/2014/main" id="{F155FF6D-0237-41EA-80B9-9C72AECA10CE}"/>
                    </a:ext>
                  </a:extLst>
                </p:cNvPr>
                <p:cNvCxnSpPr>
                  <a:cxnSpLocks/>
                </p:cNvCxnSpPr>
                <p:nvPr/>
              </p:nvCxnSpPr>
              <p:spPr bwMode="auto">
                <a:xfrm>
                  <a:off x="6586201" y="1177610"/>
                  <a:ext cx="1209082"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C709C758-E490-4C70-BEA3-F7D7F0FDC621}"/>
                    </a:ext>
                  </a:extLst>
                </p:cNvPr>
                <p:cNvCxnSpPr>
                  <a:cxnSpLocks/>
                </p:cNvCxnSpPr>
                <p:nvPr/>
              </p:nvCxnSpPr>
              <p:spPr bwMode="auto">
                <a:xfrm flipH="1">
                  <a:off x="1418976" y="1175265"/>
                  <a:ext cx="1278392"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5" name="TextBox 24">
                  <a:extLst>
                    <a:ext uri="{FF2B5EF4-FFF2-40B4-BE49-F238E27FC236}">
                      <a16:creationId xmlns:a16="http://schemas.microsoft.com/office/drawing/2014/main" id="{3694515A-4E13-419B-A461-DC1FEE1F9115}"/>
                    </a:ext>
                  </a:extLst>
                </p:cNvPr>
                <p:cNvSpPr txBox="1"/>
                <p:nvPr/>
              </p:nvSpPr>
              <p:spPr>
                <a:xfrm>
                  <a:off x="6601532" y="736757"/>
                  <a:ext cx="786817" cy="369332"/>
                </a:xfrm>
                <a:prstGeom prst="rect">
                  <a:avLst/>
                </a:prstGeom>
                <a:noFill/>
              </p:spPr>
              <p:txBody>
                <a:bodyPr wrap="square" rtlCol="0">
                  <a:spAutoFit/>
                </a:bodyPr>
                <a:lstStyle/>
                <a:p>
                  <a:r>
                    <a:rPr lang="en-US" dirty="0"/>
                    <a:t>Cut 3</a:t>
                  </a:r>
                </a:p>
              </p:txBody>
            </p:sp>
            <p:sp>
              <p:nvSpPr>
                <p:cNvPr id="26" name="TextBox 25">
                  <a:extLst>
                    <a:ext uri="{FF2B5EF4-FFF2-40B4-BE49-F238E27FC236}">
                      <a16:creationId xmlns:a16="http://schemas.microsoft.com/office/drawing/2014/main" id="{E890482F-3CC6-4583-A594-FEF44A718D26}"/>
                    </a:ext>
                  </a:extLst>
                </p:cNvPr>
                <p:cNvSpPr txBox="1"/>
                <p:nvPr/>
              </p:nvSpPr>
              <p:spPr>
                <a:xfrm>
                  <a:off x="1901811" y="786014"/>
                  <a:ext cx="786817" cy="369332"/>
                </a:xfrm>
                <a:prstGeom prst="rect">
                  <a:avLst/>
                </a:prstGeom>
                <a:noFill/>
              </p:spPr>
              <p:txBody>
                <a:bodyPr wrap="square" rtlCol="0">
                  <a:spAutoFit/>
                </a:bodyPr>
                <a:lstStyle/>
                <a:p>
                  <a:r>
                    <a:rPr lang="en-US" dirty="0"/>
                    <a:t>Cut 2</a:t>
                  </a:r>
                </a:p>
              </p:txBody>
            </p:sp>
            <p:cxnSp>
              <p:nvCxnSpPr>
                <p:cNvPr id="32" name="Straight Connector 31">
                  <a:extLst>
                    <a:ext uri="{FF2B5EF4-FFF2-40B4-BE49-F238E27FC236}">
                      <a16:creationId xmlns:a16="http://schemas.microsoft.com/office/drawing/2014/main" id="{D9553734-AB1C-42F2-AFBE-A3419384D957}"/>
                    </a:ext>
                  </a:extLst>
                </p:cNvPr>
                <p:cNvCxnSpPr>
                  <a:cxnSpLocks/>
                </p:cNvCxnSpPr>
                <p:nvPr/>
              </p:nvCxnSpPr>
              <p:spPr bwMode="auto">
                <a:xfrm flipV="1">
                  <a:off x="6116535" y="2228843"/>
                  <a:ext cx="0" cy="775912"/>
                </a:xfrm>
                <a:prstGeom prst="line">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F1237642-3FC3-4F5A-9E9F-F7164C4FAA20}"/>
                    </a:ext>
                  </a:extLst>
                </p:cNvPr>
                <p:cNvSpPr txBox="1"/>
                <p:nvPr/>
              </p:nvSpPr>
              <p:spPr>
                <a:xfrm>
                  <a:off x="4985843" y="3215235"/>
                  <a:ext cx="1791748" cy="923330"/>
                </a:xfrm>
                <a:prstGeom prst="rect">
                  <a:avLst/>
                </a:prstGeom>
                <a:noFill/>
              </p:spPr>
              <p:txBody>
                <a:bodyPr wrap="square" rtlCol="0">
                  <a:spAutoFit/>
                </a:bodyPr>
                <a:lstStyle/>
                <a:p>
                  <a:pPr algn="ctr"/>
                  <a:r>
                    <a:rPr lang="en-US" dirty="0"/>
                    <a:t>Cut stopped due to surface slag</a:t>
                  </a:r>
                </a:p>
              </p:txBody>
            </p:sp>
            <p:cxnSp>
              <p:nvCxnSpPr>
                <p:cNvPr id="35" name="Straight Arrow Connector 34">
                  <a:extLst>
                    <a:ext uri="{FF2B5EF4-FFF2-40B4-BE49-F238E27FC236}">
                      <a16:creationId xmlns:a16="http://schemas.microsoft.com/office/drawing/2014/main" id="{6D6D6B8A-E16C-4C8E-B697-4D06865A53F1}"/>
                    </a:ext>
                  </a:extLst>
                </p:cNvPr>
                <p:cNvCxnSpPr>
                  <a:cxnSpLocks/>
                </p:cNvCxnSpPr>
                <p:nvPr/>
              </p:nvCxnSpPr>
              <p:spPr bwMode="auto">
                <a:xfrm flipV="1">
                  <a:off x="5921846" y="2559916"/>
                  <a:ext cx="193695" cy="65024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a:extLst>
                    <a:ext uri="{FF2B5EF4-FFF2-40B4-BE49-F238E27FC236}">
                      <a16:creationId xmlns:a16="http://schemas.microsoft.com/office/drawing/2014/main" id="{EA09308B-CF3C-459E-8BD3-434A24A83C46}"/>
                    </a:ext>
                  </a:extLst>
                </p:cNvPr>
                <p:cNvSpPr txBox="1"/>
                <p:nvPr/>
              </p:nvSpPr>
              <p:spPr>
                <a:xfrm>
                  <a:off x="4138490" y="788357"/>
                  <a:ext cx="786817" cy="369332"/>
                </a:xfrm>
                <a:prstGeom prst="rect">
                  <a:avLst/>
                </a:prstGeom>
                <a:noFill/>
              </p:spPr>
              <p:txBody>
                <a:bodyPr wrap="square" rtlCol="0">
                  <a:spAutoFit/>
                </a:bodyPr>
                <a:lstStyle/>
                <a:p>
                  <a:r>
                    <a:rPr lang="en-US" dirty="0"/>
                    <a:t>Cut 1</a:t>
                  </a:r>
                </a:p>
              </p:txBody>
            </p:sp>
            <p:cxnSp>
              <p:nvCxnSpPr>
                <p:cNvPr id="16" name="Straight Arrow Connector 15">
                  <a:extLst>
                    <a:ext uri="{FF2B5EF4-FFF2-40B4-BE49-F238E27FC236}">
                      <a16:creationId xmlns:a16="http://schemas.microsoft.com/office/drawing/2014/main" id="{E8E487B6-766D-4550-9B34-76B5CE414A77}"/>
                    </a:ext>
                  </a:extLst>
                </p:cNvPr>
                <p:cNvCxnSpPr>
                  <a:cxnSpLocks/>
                </p:cNvCxnSpPr>
                <p:nvPr/>
              </p:nvCxnSpPr>
              <p:spPr bwMode="auto">
                <a:xfrm flipH="1">
                  <a:off x="2778282" y="1175265"/>
                  <a:ext cx="3672166"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sp>
            <p:nvSpPr>
              <p:cNvPr id="21" name="TextBox 20">
                <a:extLst>
                  <a:ext uri="{FF2B5EF4-FFF2-40B4-BE49-F238E27FC236}">
                    <a16:creationId xmlns:a16="http://schemas.microsoft.com/office/drawing/2014/main" id="{22D58B56-C039-408D-8447-4EBF5BFF29CC}"/>
                  </a:ext>
                </a:extLst>
              </p:cNvPr>
              <p:cNvSpPr txBox="1"/>
              <p:nvPr/>
            </p:nvSpPr>
            <p:spPr>
              <a:xfrm>
                <a:off x="1904271" y="3179589"/>
                <a:ext cx="2268535" cy="646331"/>
              </a:xfrm>
              <a:prstGeom prst="rect">
                <a:avLst/>
              </a:prstGeom>
              <a:noFill/>
            </p:spPr>
            <p:txBody>
              <a:bodyPr wrap="square" rtlCol="0">
                <a:spAutoFit/>
              </a:bodyPr>
              <a:lstStyle/>
              <a:p>
                <a:pPr algn="ctr"/>
                <a:r>
                  <a:rPr lang="en-US" dirty="0"/>
                  <a:t>Potential plasticity</a:t>
                </a:r>
                <a:br>
                  <a:rPr lang="en-US" dirty="0"/>
                </a:br>
                <a:r>
                  <a:rPr lang="en-US" dirty="0"/>
                  <a:t>artifact</a:t>
                </a:r>
              </a:p>
            </p:txBody>
          </p:sp>
          <p:cxnSp>
            <p:nvCxnSpPr>
              <p:cNvPr id="23" name="Straight Arrow Connector 22">
                <a:extLst>
                  <a:ext uri="{FF2B5EF4-FFF2-40B4-BE49-F238E27FC236}">
                    <a16:creationId xmlns:a16="http://schemas.microsoft.com/office/drawing/2014/main" id="{2017C15A-0645-4BB9-A647-7284A137EE3D}"/>
                  </a:ext>
                </a:extLst>
              </p:cNvPr>
              <p:cNvCxnSpPr>
                <a:cxnSpLocks/>
              </p:cNvCxnSpPr>
              <p:nvPr/>
            </p:nvCxnSpPr>
            <p:spPr bwMode="auto">
              <a:xfrm flipV="1">
                <a:off x="3383628" y="2209895"/>
                <a:ext cx="0" cy="9307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grpSp>
      </p:grpSp>
    </p:spTree>
    <p:extLst>
      <p:ext uri="{BB962C8B-B14F-4D97-AF65-F5344CB8AC3E}">
        <p14:creationId xmlns:p14="http://schemas.microsoft.com/office/powerpoint/2010/main" val="325053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 name="Content Placeholder 4">
                <a:extLst>
                  <a:ext uri="{FF2B5EF4-FFF2-40B4-BE49-F238E27FC236}">
                    <a16:creationId xmlns:a16="http://schemas.microsoft.com/office/drawing/2014/main" id="{FBAD037F-3604-8747-890D-94A469FDDBB3}"/>
                  </a:ext>
                </a:extLst>
              </p:cNvPr>
              <p:cNvSpPr txBox="1">
                <a:spLocks/>
              </p:cNvSpPr>
              <p:nvPr/>
            </p:nvSpPr>
            <p:spPr bwMode="auto">
              <a:xfrm>
                <a:off x="406249" y="2792717"/>
                <a:ext cx="4303190" cy="31176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𝑋𝑋</m:t>
                        </m:r>
                      </m:sub>
                    </m:sSub>
                    <m:r>
                      <a:rPr lang="en-US" b="0" i="1" smtClean="0">
                        <a:latin typeface="Cambria Math" panose="02040503050406030204" pitchFamily="18" charset="0"/>
                      </a:rPr>
                      <m:t>:12</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to </a:t>
                </a:r>
                <a14:m>
                  <m:oMath xmlns:m="http://schemas.openxmlformats.org/officeDocument/2006/math">
                    <m:r>
                      <a:rPr lang="en-US" i="1" dirty="0" smtClean="0">
                        <a:latin typeface="Cambria Math" panose="02040503050406030204" pitchFamily="18" charset="0"/>
                      </a:rPr>
                      <m:t>6</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𝑌𝑌</m:t>
                        </m:r>
                      </m:sub>
                    </m:sSub>
                    <m:r>
                      <a:rPr lang="en-US" b="0" i="1" smtClean="0">
                        <a:latin typeface="Cambria Math" panose="02040503050406030204" pitchFamily="18" charset="0"/>
                      </a:rPr>
                      <m:t>:</m:t>
                    </m:r>
                  </m:oMath>
                </a14:m>
                <a:r>
                  <a:rPr lang="en-US" b="0" dirty="0"/>
                  <a:t> </a:t>
                </a:r>
                <a14:m>
                  <m:oMath xmlns:m="http://schemas.openxmlformats.org/officeDocument/2006/math">
                    <m:r>
                      <a:rPr lang="en-US" i="1" dirty="0" smtClean="0">
                        <a:latin typeface="Cambria Math" panose="02040503050406030204" pitchFamily="18" charset="0"/>
                      </a:rPr>
                      <m:t>6</m:t>
                    </m:r>
                    <m:r>
                      <a:rPr lang="en-US" b="0" i="1" dirty="0" smtClean="0">
                        <a:latin typeface="Cambria Math" panose="02040503050406030204" pitchFamily="18" charset="0"/>
                      </a:rPr>
                      <m:t>5</m:t>
                    </m:r>
                    <m:r>
                      <a:rPr lang="en-US" b="0" i="1" smtClean="0">
                        <a:latin typeface="Cambria Math" panose="02040503050406030204" pitchFamily="18" charset="0"/>
                      </a:rPr>
                      <m:t> </m:t>
                    </m:r>
                    <m:r>
                      <a:rPr lang="en-US" i="1">
                        <a:latin typeface="Cambria Math" panose="02040503050406030204" pitchFamily="18" charset="0"/>
                      </a:rPr>
                      <m:t>𝑀𝑃𝑎</m:t>
                    </m:r>
                  </m:oMath>
                </a14:m>
                <a:r>
                  <a:rPr lang="en-US" dirty="0"/>
                  <a:t> to </a:t>
                </a: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8</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𝑍𝑍</m:t>
                        </m:r>
                      </m:sub>
                    </m:sSub>
                  </m:oMath>
                </a14:m>
                <a:r>
                  <a:rPr lang="en-US" b="0" dirty="0"/>
                  <a:t>: </a:t>
                </a:r>
                <a14:m>
                  <m:oMath xmlns:m="http://schemas.openxmlformats.org/officeDocument/2006/math">
                    <m:r>
                      <a:rPr lang="en-US" i="1" dirty="0">
                        <a:latin typeface="Cambria Math" panose="02040503050406030204" pitchFamily="18" charset="0"/>
                      </a:rPr>
                      <m:t>4</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to </a:t>
                </a:r>
                <a14:m>
                  <m:oMath xmlns:m="http://schemas.openxmlformats.org/officeDocument/2006/math">
                    <m:r>
                      <a:rPr lang="en-US" i="1" dirty="0">
                        <a:latin typeface="Cambria Math" panose="02040503050406030204" pitchFamily="18" charset="0"/>
                      </a:rPr>
                      <m:t>1</m:t>
                    </m:r>
                    <m:r>
                      <a:rPr lang="en-US" b="0" i="1" dirty="0" smtClean="0">
                        <a:latin typeface="Cambria Math" panose="02040503050406030204" pitchFamily="18" charset="0"/>
                      </a:rPr>
                      <m:t>2</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variation from top to bottom</a:t>
                </a:r>
              </a:p>
              <a:p>
                <a:pPr marL="457200" lvl="1" indent="0">
                  <a:buNone/>
                </a:pPr>
                <a:endParaRPr lang="en-US" dirty="0"/>
              </a:p>
            </p:txBody>
          </p:sp>
        </mc:Choice>
        <mc:Fallback xmlns="">
          <p:sp>
            <p:nvSpPr>
              <p:cNvPr id="44" name="Content Placeholder 4">
                <a:extLst>
                  <a:ext uri="{FF2B5EF4-FFF2-40B4-BE49-F238E27FC236}">
                    <a16:creationId xmlns:a16="http://schemas.microsoft.com/office/drawing/2014/main" id="{FBAD037F-3604-8747-890D-94A469FDDBB3}"/>
                  </a:ext>
                </a:extLst>
              </p:cNvPr>
              <p:cNvSpPr txBox="1">
                <a:spLocks noRot="1" noChangeAspect="1" noMove="1" noResize="1" noEditPoints="1" noAdjustHandles="1" noChangeArrowheads="1" noChangeShapeType="1" noTextEdit="1"/>
              </p:cNvSpPr>
              <p:nvPr/>
            </p:nvSpPr>
            <p:spPr bwMode="auto">
              <a:xfrm>
                <a:off x="406249" y="2792717"/>
                <a:ext cx="4303190" cy="3117669"/>
              </a:xfrm>
              <a:prstGeom prst="rect">
                <a:avLst/>
              </a:prstGeom>
              <a:blipFill>
                <a:blip r:embed="rId2"/>
                <a:stretch>
                  <a:fillRect t="-813" r="-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a:extLst>
              <a:ext uri="{FF2B5EF4-FFF2-40B4-BE49-F238E27FC236}">
                <a16:creationId xmlns:a16="http://schemas.microsoft.com/office/drawing/2014/main" id="{BD516408-6629-1A46-BD19-E9BC7E0319B1}"/>
              </a:ext>
            </a:extLst>
          </p:cNvPr>
          <p:cNvSpPr>
            <a:spLocks noGrp="1"/>
          </p:cNvSpPr>
          <p:nvPr>
            <p:ph type="title"/>
          </p:nvPr>
        </p:nvSpPr>
        <p:spPr/>
        <p:txBody>
          <a:bodyPr/>
          <a:lstStyle/>
          <a:p>
            <a:br>
              <a:rPr lang="en-US" sz="3200" b="1" dirty="0"/>
            </a:br>
            <a:r>
              <a:rPr lang="en-US" sz="3200" b="1" dirty="0"/>
              <a:t>CAL1-SXYZ-0mm-ND (mid-plane)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CFF2CFC-AD42-9B49-9A79-1E565E5C8CDE}"/>
                  </a:ext>
                </a:extLst>
              </p:cNvPr>
              <p:cNvSpPr>
                <a:spLocks noGrp="1"/>
              </p:cNvSpPr>
              <p:nvPr>
                <p:ph idx="1"/>
              </p:nvPr>
            </p:nvSpPr>
            <p:spPr/>
            <p:txBody>
              <a:bodyPr/>
              <a:lstStyle/>
              <a:p>
                <a:r>
                  <a:rPr lang="en-US" dirty="0"/>
                  <a:t>Measured three components of residual stress via neutron diffraction on the plane bisecting the origin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=0 </m:t>
                    </m:r>
                    <m:r>
                      <a:rPr lang="en-US" b="0" i="1" smtClean="0">
                        <a:latin typeface="Cambria Math" panose="02040503050406030204" pitchFamily="18" charset="0"/>
                      </a:rPr>
                      <m:t>𝑚𝑚</m:t>
                    </m:r>
                  </m:oMath>
                </a14:m>
                <a:r>
                  <a:rPr lang="en-US" dirty="0"/>
                  <a:t>): Transverse (X), Longitudinal (Y), and Build (Z)</a:t>
                </a:r>
              </a:p>
            </p:txBody>
          </p:sp>
        </mc:Choice>
        <mc:Fallback>
          <p:sp>
            <p:nvSpPr>
              <p:cNvPr id="5" name="Content Placeholder 4">
                <a:extLst>
                  <a:ext uri="{FF2B5EF4-FFF2-40B4-BE49-F238E27FC236}">
                    <a16:creationId xmlns:a16="http://schemas.microsoft.com/office/drawing/2014/main" id="{7CFF2CFC-AD42-9B49-9A79-1E565E5C8CDE}"/>
                  </a:ext>
                </a:extLst>
              </p:cNvPr>
              <p:cNvSpPr>
                <a:spLocks noGrp="1" noRot="1" noChangeAspect="1" noMove="1" noResize="1" noEditPoints="1" noAdjustHandles="1" noChangeArrowheads="1" noChangeShapeType="1" noTextEdit="1"/>
              </p:cNvSpPr>
              <p:nvPr>
                <p:ph idx="1"/>
              </p:nvPr>
            </p:nvSpPr>
            <p:spPr>
              <a:blipFill>
                <a:blip r:embed="rId3"/>
                <a:stretch>
                  <a:fillRect l="-1080" t="-1120"/>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983BF89-0791-0A49-A831-B414AF0D4F95}"/>
              </a:ext>
            </a:extLst>
          </p:cNvPr>
          <p:cNvGrpSpPr>
            <a:grpSpLocks noChangeAspect="1"/>
          </p:cNvGrpSpPr>
          <p:nvPr/>
        </p:nvGrpSpPr>
        <p:grpSpPr>
          <a:xfrm>
            <a:off x="7923498" y="944553"/>
            <a:ext cx="1152950" cy="750490"/>
            <a:chOff x="0" y="0"/>
            <a:chExt cx="2085340" cy="1337103"/>
          </a:xfrm>
        </p:grpSpPr>
        <p:pic>
          <p:nvPicPr>
            <p:cNvPr id="46" name="Picture 45">
              <a:extLst>
                <a:ext uri="{FF2B5EF4-FFF2-40B4-BE49-F238E27FC236}">
                  <a16:creationId xmlns:a16="http://schemas.microsoft.com/office/drawing/2014/main" id="{54E49D71-58C9-1844-AE9E-64A10030653D}"/>
                </a:ext>
              </a:extLst>
            </p:cNvPr>
            <p:cNvPicPr>
              <a:picLocks noChangeAspect="1"/>
            </p:cNvPicPr>
            <p:nvPr/>
          </p:nvPicPr>
          <p:blipFill>
            <a:blip r:embed="rId4"/>
            <a:stretch>
              <a:fillRect/>
            </a:stretch>
          </p:blipFill>
          <p:spPr>
            <a:xfrm>
              <a:off x="0" y="0"/>
              <a:ext cx="2085340" cy="1088390"/>
            </a:xfrm>
            <a:prstGeom prst="rect">
              <a:avLst/>
            </a:prstGeom>
          </p:spPr>
        </p:pic>
        <p:grpSp>
          <p:nvGrpSpPr>
            <p:cNvPr id="47" name="Group 46">
              <a:extLst>
                <a:ext uri="{FF2B5EF4-FFF2-40B4-BE49-F238E27FC236}">
                  <a16:creationId xmlns:a16="http://schemas.microsoft.com/office/drawing/2014/main" id="{A88EFA43-5FC2-B04E-A2A9-58DF30AC5697}"/>
                </a:ext>
              </a:extLst>
            </p:cNvPr>
            <p:cNvGrpSpPr/>
            <p:nvPr/>
          </p:nvGrpSpPr>
          <p:grpSpPr bwMode="auto">
            <a:xfrm rot="20195607">
              <a:off x="1144176" y="593097"/>
              <a:ext cx="678087" cy="744006"/>
              <a:chOff x="-102214" y="-125016"/>
              <a:chExt cx="770576" cy="956804"/>
            </a:xfrm>
          </p:grpSpPr>
          <p:sp>
            <p:nvSpPr>
              <p:cNvPr id="48" name="Arrow: Left-Up 19">
                <a:extLst>
                  <a:ext uri="{FF2B5EF4-FFF2-40B4-BE49-F238E27FC236}">
                    <a16:creationId xmlns:a16="http://schemas.microsoft.com/office/drawing/2014/main" id="{D833CDA6-CDAC-4244-A249-30E83F03A005}"/>
                  </a:ext>
                </a:extLst>
              </p:cNvPr>
              <p:cNvSpPr/>
              <p:nvPr/>
            </p:nvSpPr>
            <p:spPr>
              <a:xfrm rot="5400000" flipH="1">
                <a:off x="-5924" y="71407"/>
                <a:ext cx="462146" cy="45114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
            <p:nvSpPr>
              <p:cNvPr id="49" name="TextBox 16">
                <a:extLst>
                  <a:ext uri="{FF2B5EF4-FFF2-40B4-BE49-F238E27FC236}">
                    <a16:creationId xmlns:a16="http://schemas.microsoft.com/office/drawing/2014/main" id="{0B1CE8BE-9751-A24D-82AC-7EF6FC8440A5}"/>
                  </a:ext>
                </a:extLst>
              </p:cNvPr>
              <p:cNvSpPr txBox="1">
                <a:spLocks noChangeArrowheads="1"/>
              </p:cNvSpPr>
              <p:nvPr/>
            </p:nvSpPr>
            <p:spPr bwMode="auto">
              <a:xfrm>
                <a:off x="-102214" y="462457"/>
                <a:ext cx="275491"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X</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0" name="TextBox 17">
                <a:extLst>
                  <a:ext uri="{FF2B5EF4-FFF2-40B4-BE49-F238E27FC236}">
                    <a16:creationId xmlns:a16="http://schemas.microsoft.com/office/drawing/2014/main" id="{6E798F50-2C49-1B49-B5E5-45D7B8B51E93}"/>
                  </a:ext>
                </a:extLst>
              </p:cNvPr>
              <p:cNvSpPr txBox="1">
                <a:spLocks noChangeArrowheads="1"/>
              </p:cNvSpPr>
              <p:nvPr/>
            </p:nvSpPr>
            <p:spPr bwMode="auto">
              <a:xfrm>
                <a:off x="392870" y="-125016"/>
                <a:ext cx="275492"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Y</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grpSp>
        <p:nvGrpSpPr>
          <p:cNvPr id="6" name="Group 5">
            <a:extLst>
              <a:ext uri="{FF2B5EF4-FFF2-40B4-BE49-F238E27FC236}">
                <a16:creationId xmlns:a16="http://schemas.microsoft.com/office/drawing/2014/main" id="{2A30D910-C60B-3A4D-B580-C8955D814412}"/>
              </a:ext>
            </a:extLst>
          </p:cNvPr>
          <p:cNvGrpSpPr/>
          <p:nvPr/>
        </p:nvGrpSpPr>
        <p:grpSpPr>
          <a:xfrm>
            <a:off x="1101993" y="4812189"/>
            <a:ext cx="2808227" cy="1109612"/>
            <a:chOff x="1101993" y="4812189"/>
            <a:chExt cx="2808227" cy="1109612"/>
          </a:xfrm>
        </p:grpSpPr>
        <p:pic>
          <p:nvPicPr>
            <p:cNvPr id="4" name="Picture 3" descr="A close up of a screen&#10;&#10;Description automatically generated">
              <a:extLst>
                <a:ext uri="{FF2B5EF4-FFF2-40B4-BE49-F238E27FC236}">
                  <a16:creationId xmlns:a16="http://schemas.microsoft.com/office/drawing/2014/main" id="{292C8EAE-34A5-5B48-A139-A5421158E253}"/>
                </a:ext>
              </a:extLst>
            </p:cNvPr>
            <p:cNvPicPr>
              <a:picLocks noChangeAspect="1"/>
            </p:cNvPicPr>
            <p:nvPr/>
          </p:nvPicPr>
          <p:blipFill rotWithShape="1">
            <a:blip r:embed="rId5">
              <a:extLst>
                <a:ext uri="{28A0092B-C50C-407E-A947-70E740481C1C}">
                  <a14:useLocalDpi xmlns:a14="http://schemas.microsoft.com/office/drawing/2010/main" val="0"/>
                </a:ext>
              </a:extLst>
            </a:blip>
            <a:srcRect r="9733"/>
            <a:stretch/>
          </p:blipFill>
          <p:spPr>
            <a:xfrm>
              <a:off x="1101993" y="4812189"/>
              <a:ext cx="2686050" cy="784323"/>
            </a:xfrm>
            <a:prstGeom prst="rect">
              <a:avLst/>
            </a:prstGeom>
          </p:spPr>
        </p:pic>
        <p:grpSp>
          <p:nvGrpSpPr>
            <p:cNvPr id="38" name="Group 37">
              <a:extLst>
                <a:ext uri="{FF2B5EF4-FFF2-40B4-BE49-F238E27FC236}">
                  <a16:creationId xmlns:a16="http://schemas.microsoft.com/office/drawing/2014/main" id="{2B2ACB75-28D8-9548-8DC1-C585923DD853}"/>
                </a:ext>
              </a:extLst>
            </p:cNvPr>
            <p:cNvGrpSpPr/>
            <p:nvPr/>
          </p:nvGrpSpPr>
          <p:grpSpPr>
            <a:xfrm>
              <a:off x="1156483" y="5169108"/>
              <a:ext cx="2753737" cy="752693"/>
              <a:chOff x="607623" y="6145380"/>
              <a:chExt cx="2753737" cy="752693"/>
            </a:xfrm>
          </p:grpSpPr>
          <p:sp>
            <p:nvSpPr>
              <p:cNvPr id="32" name="TextBox 31">
                <a:extLst>
                  <a:ext uri="{FF2B5EF4-FFF2-40B4-BE49-F238E27FC236}">
                    <a16:creationId xmlns:a16="http://schemas.microsoft.com/office/drawing/2014/main" id="{C26AA3A2-6C5D-E14C-8B31-E639FF7D2760}"/>
                  </a:ext>
                </a:extLst>
              </p:cNvPr>
              <p:cNvSpPr txBox="1"/>
              <p:nvPr/>
            </p:nvSpPr>
            <p:spPr>
              <a:xfrm>
                <a:off x="607623" y="6621074"/>
                <a:ext cx="2753737" cy="276999"/>
              </a:xfrm>
              <a:prstGeom prst="rect">
                <a:avLst/>
              </a:prstGeom>
              <a:noFill/>
            </p:spPr>
            <p:txBody>
              <a:bodyPr wrap="square" rtlCol="0">
                <a:spAutoFit/>
              </a:bodyPr>
              <a:lstStyle/>
              <a:p>
                <a:pPr algn="ctr"/>
                <a:r>
                  <a:rPr lang="en-US" sz="1200" dirty="0"/>
                  <a:t>Neutron diffraction measurement region</a:t>
                </a:r>
              </a:p>
            </p:txBody>
          </p:sp>
          <p:cxnSp>
            <p:nvCxnSpPr>
              <p:cNvPr id="33" name="Straight Arrow Connector 32">
                <a:extLst>
                  <a:ext uri="{FF2B5EF4-FFF2-40B4-BE49-F238E27FC236}">
                    <a16:creationId xmlns:a16="http://schemas.microsoft.com/office/drawing/2014/main" id="{2CE622B3-51B1-D043-BE0B-3140896B2067}"/>
                  </a:ext>
                </a:extLst>
              </p:cNvPr>
              <p:cNvCxnSpPr>
                <a:cxnSpLocks/>
              </p:cNvCxnSpPr>
              <p:nvPr/>
            </p:nvCxnSpPr>
            <p:spPr bwMode="auto">
              <a:xfrm flipH="1" flipV="1">
                <a:off x="1800854" y="6145380"/>
                <a:ext cx="138302" cy="490772"/>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grpSp>
      </p:grpSp>
      <p:grpSp>
        <p:nvGrpSpPr>
          <p:cNvPr id="30" name="Group 29">
            <a:extLst>
              <a:ext uri="{FF2B5EF4-FFF2-40B4-BE49-F238E27FC236}">
                <a16:creationId xmlns:a16="http://schemas.microsoft.com/office/drawing/2014/main" id="{DA5A6486-C3F7-804F-8743-0FD88FF0E576}"/>
              </a:ext>
            </a:extLst>
          </p:cNvPr>
          <p:cNvGrpSpPr/>
          <p:nvPr/>
        </p:nvGrpSpPr>
        <p:grpSpPr>
          <a:xfrm>
            <a:off x="4509970" y="2742114"/>
            <a:ext cx="4621200" cy="3849657"/>
            <a:chOff x="4526298" y="2243291"/>
            <a:chExt cx="4621200" cy="3849657"/>
          </a:xfrm>
        </p:grpSpPr>
        <p:pic>
          <p:nvPicPr>
            <p:cNvPr id="11" name="Picture 10" descr="A screen shot of a computer&#10;&#10;Description automatically generated">
              <a:extLst>
                <a:ext uri="{FF2B5EF4-FFF2-40B4-BE49-F238E27FC236}">
                  <a16:creationId xmlns:a16="http://schemas.microsoft.com/office/drawing/2014/main" id="{D0416522-7304-AB42-ACD8-3D81B97CD1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6298" y="2243291"/>
              <a:ext cx="4621200" cy="1237289"/>
            </a:xfrm>
            <a:prstGeom prst="rect">
              <a:avLst/>
            </a:prstGeom>
          </p:spPr>
        </p:pic>
        <p:pic>
          <p:nvPicPr>
            <p:cNvPr id="18" name="Picture 17" descr="A picture containing monitor, drawing&#10;&#10;Description automatically generated">
              <a:extLst>
                <a:ext uri="{FF2B5EF4-FFF2-40B4-BE49-F238E27FC236}">
                  <a16:creationId xmlns:a16="http://schemas.microsoft.com/office/drawing/2014/main" id="{85D3FA17-8DA2-424C-9B91-3C59BE724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6298" y="3549475"/>
              <a:ext cx="4621200" cy="1237289"/>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3CAE46A4-B137-0241-A761-C2292E4956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26298" y="4855659"/>
              <a:ext cx="4621200" cy="1237289"/>
            </a:xfrm>
            <a:prstGeom prst="rect">
              <a:avLst/>
            </a:prstGeom>
          </p:spPr>
        </p:pic>
      </p:grpSp>
    </p:spTree>
    <p:extLst>
      <p:ext uri="{BB962C8B-B14F-4D97-AF65-F5344CB8AC3E}">
        <p14:creationId xmlns:p14="http://schemas.microsoft.com/office/powerpoint/2010/main" val="15509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6408-6629-1A46-BD19-E9BC7E0319B1}"/>
              </a:ext>
            </a:extLst>
          </p:cNvPr>
          <p:cNvSpPr>
            <a:spLocks noGrp="1"/>
          </p:cNvSpPr>
          <p:nvPr>
            <p:ph type="title"/>
          </p:nvPr>
        </p:nvSpPr>
        <p:spPr/>
        <p:txBody>
          <a:bodyPr/>
          <a:lstStyle/>
          <a:p>
            <a:br>
              <a:rPr lang="en-US" sz="3200" b="1" dirty="0"/>
            </a:br>
            <a:r>
              <a:rPr lang="en-US" sz="3200" b="1" dirty="0"/>
              <a:t>CAL1-SXYZ-Neg125mm-ND (quarter-plane)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FF2CFC-AD42-9B49-9A79-1E565E5C8CDE}"/>
                  </a:ext>
                </a:extLst>
              </p:cNvPr>
              <p:cNvSpPr>
                <a:spLocks noGrp="1"/>
              </p:cNvSpPr>
              <p:nvPr>
                <p:ph idx="1"/>
              </p:nvPr>
            </p:nvSpPr>
            <p:spPr/>
            <p:txBody>
              <a:bodyPr/>
              <a:lstStyle/>
              <a:p>
                <a:r>
                  <a:rPr lang="en-US" dirty="0"/>
                  <a:t>Neutron diffraction measurements in the negative Y region at </a:t>
                </a:r>
                <a14:m>
                  <m:oMath xmlns:m="http://schemas.openxmlformats.org/officeDocument/2006/math">
                    <m:r>
                      <m:rPr>
                        <m:sty m:val="p"/>
                      </m:rPr>
                      <a:rPr lang="en-US" b="0" i="0" smtClean="0">
                        <a:latin typeface="Cambria Math" panose="02040503050406030204" pitchFamily="18" charset="0"/>
                      </a:rPr>
                      <m:t>Y</m:t>
                    </m:r>
                    <m:r>
                      <a:rPr lang="en-US" b="0" i="0" smtClean="0">
                        <a:latin typeface="Cambria Math" panose="02040503050406030204" pitchFamily="18" charset="0"/>
                      </a:rPr>
                      <m:t>=</m:t>
                    </m:r>
                    <m:r>
                      <a:rPr lang="en-US" b="0" i="1" smtClean="0">
                        <a:latin typeface="Cambria Math" panose="02040503050406030204" pitchFamily="18" charset="0"/>
                      </a:rPr>
                      <m:t>−125 </m:t>
                    </m:r>
                    <m:r>
                      <a:rPr lang="en-US" b="0" i="1" smtClean="0">
                        <a:latin typeface="Cambria Math" panose="02040503050406030204" pitchFamily="18" charset="0"/>
                      </a:rPr>
                      <m:t>𝑚𝑚</m:t>
                    </m:r>
                  </m:oMath>
                </a14:m>
                <a:r>
                  <a:rPr lang="en-US" dirty="0"/>
                  <a:t> from the sample origin</a:t>
                </a:r>
              </a:p>
            </p:txBody>
          </p:sp>
        </mc:Choice>
        <mc:Fallback xmlns="">
          <p:sp>
            <p:nvSpPr>
              <p:cNvPr id="5" name="Content Placeholder 4">
                <a:extLst>
                  <a:ext uri="{FF2B5EF4-FFF2-40B4-BE49-F238E27FC236}">
                    <a16:creationId xmlns:a16="http://schemas.microsoft.com/office/drawing/2014/main" id="{7CFF2CFC-AD42-9B49-9A79-1E565E5C8CDE}"/>
                  </a:ext>
                </a:extLst>
              </p:cNvPr>
              <p:cNvSpPr>
                <a:spLocks noGrp="1" noRot="1" noChangeAspect="1" noMove="1" noResize="1" noEditPoints="1" noAdjustHandles="1" noChangeArrowheads="1" noChangeShapeType="1" noTextEdit="1"/>
              </p:cNvSpPr>
              <p:nvPr>
                <p:ph idx="1"/>
              </p:nvPr>
            </p:nvSpPr>
            <p:spPr>
              <a:blipFill>
                <a:blip r:embed="rId2"/>
                <a:stretch>
                  <a:fillRect l="-1080" t="-1120" r="-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4">
                <a:extLst>
                  <a:ext uri="{FF2B5EF4-FFF2-40B4-BE49-F238E27FC236}">
                    <a16:creationId xmlns:a16="http://schemas.microsoft.com/office/drawing/2014/main" id="{ECB0D462-7F48-6F42-9DD4-79D93794C427}"/>
                  </a:ext>
                </a:extLst>
              </p:cNvPr>
              <p:cNvSpPr txBox="1">
                <a:spLocks/>
              </p:cNvSpPr>
              <p:nvPr/>
            </p:nvSpPr>
            <p:spPr bwMode="auto">
              <a:xfrm>
                <a:off x="406249" y="2430108"/>
                <a:ext cx="4303190" cy="31176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𝑋𝑋</m:t>
                        </m:r>
                      </m:sub>
                    </m:sSub>
                    <m:r>
                      <a:rPr lang="en-US" b="0" i="1" smtClean="0">
                        <a:latin typeface="Cambria Math" panose="02040503050406030204" pitchFamily="18" charset="0"/>
                      </a:rPr>
                      <m:t>:11</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to </a:t>
                </a:r>
                <a14:m>
                  <m:oMath xmlns:m="http://schemas.openxmlformats.org/officeDocument/2006/math">
                    <m:r>
                      <a:rPr lang="en-US" i="1" dirty="0">
                        <a:latin typeface="Cambria Math" panose="02040503050406030204" pitchFamily="18" charset="0"/>
                      </a:rPr>
                      <m:t>5</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𝑌𝑌</m:t>
                        </m:r>
                      </m:sub>
                    </m:sSub>
                    <m:r>
                      <a:rPr lang="en-US" b="0" i="1" smtClean="0">
                        <a:latin typeface="Cambria Math" panose="02040503050406030204" pitchFamily="18" charset="0"/>
                      </a:rPr>
                      <m:t>:</m:t>
                    </m:r>
                  </m:oMath>
                </a14:m>
                <a:r>
                  <a:rPr lang="en-US" b="0" dirty="0"/>
                  <a:t> </a:t>
                </a:r>
                <a14:m>
                  <m:oMath xmlns:m="http://schemas.openxmlformats.org/officeDocument/2006/math">
                    <m:r>
                      <a:rPr lang="en-US" i="1" dirty="0">
                        <a:latin typeface="Cambria Math" panose="02040503050406030204" pitchFamily="18" charset="0"/>
                      </a:rPr>
                      <m:t>7</m:t>
                    </m:r>
                    <m:r>
                      <a:rPr lang="en-US" b="0" i="1" dirty="0" smtClean="0">
                        <a:latin typeface="Cambria Math" panose="02040503050406030204" pitchFamily="18" charset="0"/>
                      </a:rPr>
                      <m:t>5</m:t>
                    </m:r>
                    <m:r>
                      <a:rPr lang="en-US" b="0" i="1" smtClean="0">
                        <a:latin typeface="Cambria Math" panose="02040503050406030204" pitchFamily="18" charset="0"/>
                      </a:rPr>
                      <m:t> </m:t>
                    </m:r>
                    <m:r>
                      <a:rPr lang="en-US" i="1">
                        <a:latin typeface="Cambria Math" panose="02040503050406030204" pitchFamily="18" charset="0"/>
                      </a:rPr>
                      <m:t>𝑀𝑃𝑎</m:t>
                    </m:r>
                  </m:oMath>
                </a14:m>
                <a:r>
                  <a:rPr lang="en-US" dirty="0"/>
                  <a:t> to </a:t>
                </a: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6</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𝑍𝑍</m:t>
                        </m:r>
                      </m:sub>
                    </m:sSub>
                  </m:oMath>
                </a14:m>
                <a:r>
                  <a:rPr lang="en-US" b="0" dirty="0"/>
                  <a:t>: </a:t>
                </a:r>
                <a14:m>
                  <m:oMath xmlns:m="http://schemas.openxmlformats.org/officeDocument/2006/math">
                    <m:r>
                      <a:rPr lang="en-US" i="1" dirty="0">
                        <a:latin typeface="Cambria Math" panose="02040503050406030204" pitchFamily="18" charset="0"/>
                      </a:rPr>
                      <m:t>3</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to </a:t>
                </a:r>
                <a14:m>
                  <m:oMath xmlns:m="http://schemas.openxmlformats.org/officeDocument/2006/math">
                    <m:r>
                      <a:rPr lang="en-US" i="1" dirty="0">
                        <a:latin typeface="Cambria Math" panose="02040503050406030204" pitchFamily="18" charset="0"/>
                      </a:rPr>
                      <m:t>1</m:t>
                    </m:r>
                    <m:r>
                      <a:rPr lang="en-US" b="0" i="1" dirty="0" smtClean="0">
                        <a:latin typeface="Cambria Math" panose="02040503050406030204" pitchFamily="18" charset="0"/>
                      </a:rPr>
                      <m:t>0</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variation from top to bottom</a:t>
                </a:r>
              </a:p>
              <a:p>
                <a:pPr marL="457200" lvl="1" indent="0">
                  <a:buNone/>
                </a:pPr>
                <a:endParaRPr lang="en-US" dirty="0"/>
              </a:p>
            </p:txBody>
          </p:sp>
        </mc:Choice>
        <mc:Fallback xmlns="">
          <p:sp>
            <p:nvSpPr>
              <p:cNvPr id="16" name="Content Placeholder 4">
                <a:extLst>
                  <a:ext uri="{FF2B5EF4-FFF2-40B4-BE49-F238E27FC236}">
                    <a16:creationId xmlns:a16="http://schemas.microsoft.com/office/drawing/2014/main" id="{ECB0D462-7F48-6F42-9DD4-79D93794C427}"/>
                  </a:ext>
                </a:extLst>
              </p:cNvPr>
              <p:cNvSpPr txBox="1">
                <a:spLocks noRot="1" noChangeAspect="1" noMove="1" noResize="1" noEditPoints="1" noAdjustHandles="1" noChangeArrowheads="1" noChangeShapeType="1" noTextEdit="1"/>
              </p:cNvSpPr>
              <p:nvPr/>
            </p:nvSpPr>
            <p:spPr bwMode="auto">
              <a:xfrm>
                <a:off x="406249" y="2430108"/>
                <a:ext cx="4303190" cy="3117669"/>
              </a:xfrm>
              <a:prstGeom prst="rect">
                <a:avLst/>
              </a:prstGeom>
              <a:blipFill>
                <a:blip r:embed="rId7"/>
                <a:stretch>
                  <a:fillRect t="-405" r="-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F6708EBF-E076-E243-B273-07DD3FD72485}"/>
              </a:ext>
            </a:extLst>
          </p:cNvPr>
          <p:cNvGrpSpPr>
            <a:grpSpLocks noChangeAspect="1"/>
          </p:cNvGrpSpPr>
          <p:nvPr/>
        </p:nvGrpSpPr>
        <p:grpSpPr>
          <a:xfrm>
            <a:off x="8237764" y="1042393"/>
            <a:ext cx="906236" cy="589896"/>
            <a:chOff x="0" y="0"/>
            <a:chExt cx="2085340" cy="1337103"/>
          </a:xfrm>
        </p:grpSpPr>
        <p:pic>
          <p:nvPicPr>
            <p:cNvPr id="24" name="Picture 23">
              <a:extLst>
                <a:ext uri="{FF2B5EF4-FFF2-40B4-BE49-F238E27FC236}">
                  <a16:creationId xmlns:a16="http://schemas.microsoft.com/office/drawing/2014/main" id="{AE815285-5FFB-A748-9987-681E2177E2C0}"/>
                </a:ext>
              </a:extLst>
            </p:cNvPr>
            <p:cNvPicPr>
              <a:picLocks noChangeAspect="1"/>
            </p:cNvPicPr>
            <p:nvPr/>
          </p:nvPicPr>
          <p:blipFill>
            <a:blip r:embed="rId8"/>
            <a:stretch>
              <a:fillRect/>
            </a:stretch>
          </p:blipFill>
          <p:spPr>
            <a:xfrm>
              <a:off x="0" y="0"/>
              <a:ext cx="2085340" cy="1088390"/>
            </a:xfrm>
            <a:prstGeom prst="rect">
              <a:avLst/>
            </a:prstGeom>
          </p:spPr>
        </p:pic>
        <p:grpSp>
          <p:nvGrpSpPr>
            <p:cNvPr id="25" name="Group 24">
              <a:extLst>
                <a:ext uri="{FF2B5EF4-FFF2-40B4-BE49-F238E27FC236}">
                  <a16:creationId xmlns:a16="http://schemas.microsoft.com/office/drawing/2014/main" id="{D7E5C042-558B-2C43-A9E1-A1FD0574D321}"/>
                </a:ext>
              </a:extLst>
            </p:cNvPr>
            <p:cNvGrpSpPr/>
            <p:nvPr/>
          </p:nvGrpSpPr>
          <p:grpSpPr bwMode="auto">
            <a:xfrm rot="20195607">
              <a:off x="1144176" y="593097"/>
              <a:ext cx="678087" cy="744006"/>
              <a:chOff x="-102214" y="-125016"/>
              <a:chExt cx="770576" cy="956804"/>
            </a:xfrm>
          </p:grpSpPr>
          <p:sp>
            <p:nvSpPr>
              <p:cNvPr id="26" name="Arrow: Left-Up 19">
                <a:extLst>
                  <a:ext uri="{FF2B5EF4-FFF2-40B4-BE49-F238E27FC236}">
                    <a16:creationId xmlns:a16="http://schemas.microsoft.com/office/drawing/2014/main" id="{F564C0E6-1C05-1446-AE8F-70D43344BA30}"/>
                  </a:ext>
                </a:extLst>
              </p:cNvPr>
              <p:cNvSpPr/>
              <p:nvPr/>
            </p:nvSpPr>
            <p:spPr>
              <a:xfrm rot="5400000" flipH="1">
                <a:off x="-5924" y="71407"/>
                <a:ext cx="462146" cy="45114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
            <p:nvSpPr>
              <p:cNvPr id="27" name="TextBox 16">
                <a:extLst>
                  <a:ext uri="{FF2B5EF4-FFF2-40B4-BE49-F238E27FC236}">
                    <a16:creationId xmlns:a16="http://schemas.microsoft.com/office/drawing/2014/main" id="{EF86E9F9-DA97-D346-A98D-A7CDD1BE254D}"/>
                  </a:ext>
                </a:extLst>
              </p:cNvPr>
              <p:cNvSpPr txBox="1">
                <a:spLocks noChangeArrowheads="1"/>
              </p:cNvSpPr>
              <p:nvPr/>
            </p:nvSpPr>
            <p:spPr bwMode="auto">
              <a:xfrm>
                <a:off x="-102214" y="462457"/>
                <a:ext cx="275491"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X</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8" name="TextBox 17">
                <a:extLst>
                  <a:ext uri="{FF2B5EF4-FFF2-40B4-BE49-F238E27FC236}">
                    <a16:creationId xmlns:a16="http://schemas.microsoft.com/office/drawing/2014/main" id="{AF31E9E8-0241-FB4B-8B7E-B7F9A6249FC7}"/>
                  </a:ext>
                </a:extLst>
              </p:cNvPr>
              <p:cNvSpPr txBox="1">
                <a:spLocks noChangeArrowheads="1"/>
              </p:cNvSpPr>
              <p:nvPr/>
            </p:nvSpPr>
            <p:spPr bwMode="auto">
              <a:xfrm>
                <a:off x="392870" y="-125016"/>
                <a:ext cx="275492"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Y</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grpSp>
        <p:nvGrpSpPr>
          <p:cNvPr id="9" name="Group 8">
            <a:extLst>
              <a:ext uri="{FF2B5EF4-FFF2-40B4-BE49-F238E27FC236}">
                <a16:creationId xmlns:a16="http://schemas.microsoft.com/office/drawing/2014/main" id="{CB866675-8E27-6349-893F-152D52A8AF63}"/>
              </a:ext>
            </a:extLst>
          </p:cNvPr>
          <p:cNvGrpSpPr/>
          <p:nvPr/>
        </p:nvGrpSpPr>
        <p:grpSpPr>
          <a:xfrm>
            <a:off x="983905" y="4739724"/>
            <a:ext cx="2794557" cy="1093680"/>
            <a:chOff x="983905" y="4739724"/>
            <a:chExt cx="2794557" cy="1093680"/>
          </a:xfrm>
        </p:grpSpPr>
        <p:pic>
          <p:nvPicPr>
            <p:cNvPr id="7" name="Picture 6" descr="A close up of a screen&#10;&#10;Description automatically generated">
              <a:extLst>
                <a:ext uri="{FF2B5EF4-FFF2-40B4-BE49-F238E27FC236}">
                  <a16:creationId xmlns:a16="http://schemas.microsoft.com/office/drawing/2014/main" id="{14352D9C-4EB6-A144-A4B9-16F6F70B0E0C}"/>
                </a:ext>
              </a:extLst>
            </p:cNvPr>
            <p:cNvPicPr>
              <a:picLocks noChangeAspect="1"/>
            </p:cNvPicPr>
            <p:nvPr/>
          </p:nvPicPr>
          <p:blipFill rotWithShape="1">
            <a:blip r:embed="rId9">
              <a:extLst>
                <a:ext uri="{28A0092B-C50C-407E-A947-70E740481C1C}">
                  <a14:useLocalDpi xmlns:a14="http://schemas.microsoft.com/office/drawing/2010/main" val="0"/>
                </a:ext>
              </a:extLst>
            </a:blip>
            <a:srcRect t="7756" r="9950"/>
            <a:stretch/>
          </p:blipFill>
          <p:spPr>
            <a:xfrm>
              <a:off x="983905" y="4739724"/>
              <a:ext cx="2746080" cy="786384"/>
            </a:xfrm>
            <a:prstGeom prst="rect">
              <a:avLst/>
            </a:prstGeom>
          </p:spPr>
        </p:pic>
        <p:grpSp>
          <p:nvGrpSpPr>
            <p:cNvPr id="11" name="Group 10">
              <a:extLst>
                <a:ext uri="{FF2B5EF4-FFF2-40B4-BE49-F238E27FC236}">
                  <a16:creationId xmlns:a16="http://schemas.microsoft.com/office/drawing/2014/main" id="{5111C218-16E4-A648-BD10-F17553A4452E}"/>
                </a:ext>
              </a:extLst>
            </p:cNvPr>
            <p:cNvGrpSpPr/>
            <p:nvPr/>
          </p:nvGrpSpPr>
          <p:grpSpPr>
            <a:xfrm>
              <a:off x="1024725" y="5080711"/>
              <a:ext cx="2753737" cy="752693"/>
              <a:chOff x="607623" y="6145380"/>
              <a:chExt cx="2753737" cy="752693"/>
            </a:xfrm>
          </p:grpSpPr>
          <p:sp>
            <p:nvSpPr>
              <p:cNvPr id="13" name="TextBox 12">
                <a:extLst>
                  <a:ext uri="{FF2B5EF4-FFF2-40B4-BE49-F238E27FC236}">
                    <a16:creationId xmlns:a16="http://schemas.microsoft.com/office/drawing/2014/main" id="{1D61824A-6E1B-174E-9392-E3874C602E15}"/>
                  </a:ext>
                </a:extLst>
              </p:cNvPr>
              <p:cNvSpPr txBox="1"/>
              <p:nvPr/>
            </p:nvSpPr>
            <p:spPr>
              <a:xfrm>
                <a:off x="607623" y="6621074"/>
                <a:ext cx="2753737" cy="276999"/>
              </a:xfrm>
              <a:prstGeom prst="rect">
                <a:avLst/>
              </a:prstGeom>
              <a:noFill/>
            </p:spPr>
            <p:txBody>
              <a:bodyPr wrap="square" rtlCol="0">
                <a:spAutoFit/>
              </a:bodyPr>
              <a:lstStyle/>
              <a:p>
                <a:pPr algn="ctr"/>
                <a:r>
                  <a:rPr lang="en-US" sz="1200" dirty="0"/>
                  <a:t>Neutron diffraction measurement region</a:t>
                </a:r>
              </a:p>
            </p:txBody>
          </p:sp>
          <p:cxnSp>
            <p:nvCxnSpPr>
              <p:cNvPr id="14" name="Straight Arrow Connector 13">
                <a:extLst>
                  <a:ext uri="{FF2B5EF4-FFF2-40B4-BE49-F238E27FC236}">
                    <a16:creationId xmlns:a16="http://schemas.microsoft.com/office/drawing/2014/main" id="{920A25F4-3E5C-664C-89F7-C61EDDC3B53F}"/>
                  </a:ext>
                </a:extLst>
              </p:cNvPr>
              <p:cNvCxnSpPr>
                <a:cxnSpLocks/>
              </p:cNvCxnSpPr>
              <p:nvPr/>
            </p:nvCxnSpPr>
            <p:spPr bwMode="auto">
              <a:xfrm flipH="1" flipV="1">
                <a:off x="1800854" y="6145380"/>
                <a:ext cx="138302" cy="490772"/>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grpSp>
      </p:grpSp>
      <p:grpSp>
        <p:nvGrpSpPr>
          <p:cNvPr id="22" name="Group 21">
            <a:extLst>
              <a:ext uri="{FF2B5EF4-FFF2-40B4-BE49-F238E27FC236}">
                <a16:creationId xmlns:a16="http://schemas.microsoft.com/office/drawing/2014/main" id="{CAD62B2C-605D-C941-8F27-D50D1FDA6461}"/>
              </a:ext>
            </a:extLst>
          </p:cNvPr>
          <p:cNvGrpSpPr/>
          <p:nvPr/>
        </p:nvGrpSpPr>
        <p:grpSpPr>
          <a:xfrm>
            <a:off x="4477590" y="2460768"/>
            <a:ext cx="4636636" cy="3916917"/>
            <a:chOff x="4526280" y="2231165"/>
            <a:chExt cx="4636636" cy="3916917"/>
          </a:xfrm>
        </p:grpSpPr>
        <p:pic>
          <p:nvPicPr>
            <p:cNvPr id="17" name="Picture 16" descr="A close up of a computer screen&#10;&#10;Description automatically generated">
              <a:extLst>
                <a:ext uri="{FF2B5EF4-FFF2-40B4-BE49-F238E27FC236}">
                  <a16:creationId xmlns:a16="http://schemas.microsoft.com/office/drawing/2014/main" id="{E93EC1C5-7AA9-E64A-81B4-4B0BCC0B2E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45196" y="2231165"/>
              <a:ext cx="4617720" cy="1236357"/>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68BA8363-D426-794B-B706-9D4299A703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280" y="3569303"/>
              <a:ext cx="4617720" cy="1236357"/>
            </a:xfrm>
            <a:prstGeom prst="rect">
              <a:avLst/>
            </a:prstGeom>
          </p:spPr>
        </p:pic>
        <p:pic>
          <p:nvPicPr>
            <p:cNvPr id="21" name="Picture 20" descr="A picture containing clock, computer&#10;&#10;Description automatically generated">
              <a:extLst>
                <a:ext uri="{FF2B5EF4-FFF2-40B4-BE49-F238E27FC236}">
                  <a16:creationId xmlns:a16="http://schemas.microsoft.com/office/drawing/2014/main" id="{221C8FB2-FFD9-0A46-B44A-B0D4EC4230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26280" y="4911725"/>
              <a:ext cx="4617720" cy="1236357"/>
            </a:xfrm>
            <a:prstGeom prst="rect">
              <a:avLst/>
            </a:prstGeom>
          </p:spPr>
        </p:pic>
      </p:grpSp>
    </p:spTree>
    <p:extLst>
      <p:ext uri="{BB962C8B-B14F-4D97-AF65-F5344CB8AC3E}">
        <p14:creationId xmlns:p14="http://schemas.microsoft.com/office/powerpoint/2010/main" val="32997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6408-6629-1A46-BD19-E9BC7E0319B1}"/>
              </a:ext>
            </a:extLst>
          </p:cNvPr>
          <p:cNvSpPr>
            <a:spLocks noGrp="1"/>
          </p:cNvSpPr>
          <p:nvPr>
            <p:ph type="title"/>
          </p:nvPr>
        </p:nvSpPr>
        <p:spPr/>
        <p:txBody>
          <a:bodyPr/>
          <a:lstStyle/>
          <a:p>
            <a:br>
              <a:rPr lang="en-US" sz="3200" b="1" dirty="0"/>
            </a:br>
            <a:r>
              <a:rPr lang="en-US" sz="3200" b="1" dirty="0"/>
              <a:t>CAL1-SXYZ-Pos125mm ND (opposing quarter-plane)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FF2CFC-AD42-9B49-9A79-1E565E5C8CDE}"/>
                  </a:ext>
                </a:extLst>
              </p:cNvPr>
              <p:cNvSpPr>
                <a:spLocks noGrp="1"/>
              </p:cNvSpPr>
              <p:nvPr>
                <p:ph idx="1"/>
              </p:nvPr>
            </p:nvSpPr>
            <p:spPr/>
            <p:txBody>
              <a:bodyPr/>
              <a:lstStyle/>
              <a:p>
                <a:r>
                  <a:rPr lang="en-US" dirty="0"/>
                  <a:t>Neutron diffraction measurements in the positive Y region at </a:t>
                </a:r>
                <a14:m>
                  <m:oMath xmlns:m="http://schemas.openxmlformats.org/officeDocument/2006/math">
                    <m:r>
                      <m:rPr>
                        <m:sty m:val="p"/>
                      </m:rPr>
                      <a:rPr lang="en-US" b="0" i="0" smtClean="0">
                        <a:latin typeface="Cambria Math" panose="02040503050406030204" pitchFamily="18" charset="0"/>
                      </a:rPr>
                      <m:t>Y</m:t>
                    </m:r>
                    <m:r>
                      <a:rPr lang="en-US" b="0" i="0" smtClean="0">
                        <a:latin typeface="Cambria Math" panose="02040503050406030204" pitchFamily="18" charset="0"/>
                      </a:rPr>
                      <m:t>=</m:t>
                    </m:r>
                    <m:r>
                      <a:rPr lang="en-US" b="0" i="1" smtClean="0">
                        <a:latin typeface="Cambria Math" panose="02040503050406030204" pitchFamily="18" charset="0"/>
                      </a:rPr>
                      <m:t>+125 </m:t>
                    </m:r>
                    <m:r>
                      <a:rPr lang="en-US" b="0" i="1" smtClean="0">
                        <a:latin typeface="Cambria Math" panose="02040503050406030204" pitchFamily="18" charset="0"/>
                      </a:rPr>
                      <m:t>𝑚𝑚</m:t>
                    </m:r>
                  </m:oMath>
                </a14:m>
                <a:r>
                  <a:rPr lang="en-US" dirty="0"/>
                  <a:t> from the sample origin</a:t>
                </a:r>
              </a:p>
            </p:txBody>
          </p:sp>
        </mc:Choice>
        <mc:Fallback xmlns="">
          <p:sp>
            <p:nvSpPr>
              <p:cNvPr id="5" name="Content Placeholder 4">
                <a:extLst>
                  <a:ext uri="{FF2B5EF4-FFF2-40B4-BE49-F238E27FC236}">
                    <a16:creationId xmlns:a16="http://schemas.microsoft.com/office/drawing/2014/main" id="{7CFF2CFC-AD42-9B49-9A79-1E565E5C8CDE}"/>
                  </a:ext>
                </a:extLst>
              </p:cNvPr>
              <p:cNvSpPr>
                <a:spLocks noGrp="1" noRot="1" noChangeAspect="1" noMove="1" noResize="1" noEditPoints="1" noAdjustHandles="1" noChangeArrowheads="1" noChangeShapeType="1" noTextEdit="1"/>
              </p:cNvSpPr>
              <p:nvPr>
                <p:ph idx="1"/>
              </p:nvPr>
            </p:nvSpPr>
            <p:spPr>
              <a:blipFill>
                <a:blip r:embed="rId2"/>
                <a:stretch>
                  <a:fillRect l="-1080"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4">
                <a:extLst>
                  <a:ext uri="{FF2B5EF4-FFF2-40B4-BE49-F238E27FC236}">
                    <a16:creationId xmlns:a16="http://schemas.microsoft.com/office/drawing/2014/main" id="{00FC70B2-344D-104E-ACEE-B9A17C38BB36}"/>
                  </a:ext>
                </a:extLst>
              </p:cNvPr>
              <p:cNvSpPr txBox="1">
                <a:spLocks/>
              </p:cNvSpPr>
              <p:nvPr/>
            </p:nvSpPr>
            <p:spPr bwMode="auto">
              <a:xfrm>
                <a:off x="406249" y="2437991"/>
                <a:ext cx="4303190" cy="31176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𝑋𝑋</m:t>
                        </m:r>
                      </m:sub>
                    </m:sSub>
                    <m:r>
                      <a:rPr lang="en-US" b="0" i="1" smtClean="0">
                        <a:latin typeface="Cambria Math" panose="02040503050406030204" pitchFamily="18" charset="0"/>
                      </a:rPr>
                      <m:t>:85 </m:t>
                    </m:r>
                    <m:r>
                      <a:rPr lang="en-US" i="1">
                        <a:latin typeface="Cambria Math" panose="02040503050406030204" pitchFamily="18" charset="0"/>
                      </a:rPr>
                      <m:t>𝑀𝑃𝑎</m:t>
                    </m:r>
                  </m:oMath>
                </a14:m>
                <a:r>
                  <a:rPr lang="en-US" dirty="0"/>
                  <a:t> to </a:t>
                </a:r>
                <a14:m>
                  <m:oMath xmlns:m="http://schemas.openxmlformats.org/officeDocument/2006/math">
                    <m:r>
                      <a:rPr lang="en-US" b="0" i="0" dirty="0" smtClean="0">
                        <a:latin typeface="Cambria Math" panose="02040503050406030204" pitchFamily="18" charset="0"/>
                      </a:rPr>
                      <m:t>2</m:t>
                    </m:r>
                    <m:r>
                      <a:rPr lang="en-US" i="1" dirty="0">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𝑌𝑌</m:t>
                        </m:r>
                      </m:sub>
                    </m:sSub>
                    <m:r>
                      <a:rPr lang="en-US" b="0" i="1" smtClean="0">
                        <a:latin typeface="Cambria Math" panose="02040503050406030204" pitchFamily="18" charset="0"/>
                      </a:rPr>
                      <m:t>:</m:t>
                    </m:r>
                  </m:oMath>
                </a14:m>
                <a:r>
                  <a:rPr lang="en-US" b="0" dirty="0"/>
                  <a:t> </a:t>
                </a:r>
                <a14:m>
                  <m:oMath xmlns:m="http://schemas.openxmlformats.org/officeDocument/2006/math">
                    <m:r>
                      <a:rPr lang="en-US" i="1" dirty="0" smtClean="0">
                        <a:latin typeface="Cambria Math" panose="02040503050406030204" pitchFamily="18" charset="0"/>
                      </a:rPr>
                      <m:t>4</m:t>
                    </m:r>
                    <m:r>
                      <a:rPr lang="en-US" b="0" i="1" dirty="0" smtClean="0">
                        <a:latin typeface="Cambria Math" panose="02040503050406030204" pitchFamily="18" charset="0"/>
                      </a:rPr>
                      <m:t>0</m:t>
                    </m:r>
                    <m:r>
                      <a:rPr lang="en-US" b="0" i="1" smtClean="0">
                        <a:latin typeface="Cambria Math" panose="02040503050406030204" pitchFamily="18" charset="0"/>
                      </a:rPr>
                      <m:t> </m:t>
                    </m:r>
                    <m:r>
                      <a:rPr lang="en-US" i="1">
                        <a:latin typeface="Cambria Math" panose="02040503050406030204" pitchFamily="18" charset="0"/>
                      </a:rPr>
                      <m:t>𝑀𝑃𝑎</m:t>
                    </m:r>
                  </m:oMath>
                </a14:m>
                <a:r>
                  <a:rPr lang="en-US" dirty="0"/>
                  <a:t> to </a:t>
                </a: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6</m:t>
                    </m:r>
                    <m:r>
                      <a:rPr lang="en-US" i="1">
                        <a:latin typeface="Cambria Math" panose="02040503050406030204" pitchFamily="18" charset="0"/>
                      </a:rPr>
                      <m:t>0 </m:t>
                    </m:r>
                    <m:r>
                      <a:rPr lang="en-US" i="1">
                        <a:latin typeface="Cambria Math" panose="02040503050406030204" pitchFamily="18" charset="0"/>
                      </a:rPr>
                      <m:t>𝑀𝑃𝑎</m:t>
                    </m:r>
                  </m:oMath>
                </a14:m>
                <a:r>
                  <a:rPr lang="en-US" dirty="0"/>
                  <a:t> variation from top to bottom</a:t>
                </a:r>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𝑍𝑍</m:t>
                        </m:r>
                      </m:sub>
                    </m:sSub>
                  </m:oMath>
                </a14:m>
                <a:r>
                  <a:rPr lang="en-US" b="0" dirty="0"/>
                  <a:t>: </a:t>
                </a:r>
                <a14:m>
                  <m:oMath xmlns:m="http://schemas.openxmlformats.org/officeDocument/2006/math">
                    <m:r>
                      <a:rPr lang="en-US" i="1" dirty="0">
                        <a:latin typeface="Cambria Math" panose="02040503050406030204" pitchFamily="18" charset="0"/>
                      </a:rPr>
                      <m:t>2</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to </a:t>
                </a:r>
                <a14:m>
                  <m:oMath xmlns:m="http://schemas.openxmlformats.org/officeDocument/2006/math">
                    <m:r>
                      <a:rPr lang="en-US" i="1" dirty="0" smtClean="0">
                        <a:latin typeface="Cambria Math" panose="02040503050406030204" pitchFamily="18" charset="0"/>
                      </a:rPr>
                      <m:t>8</m:t>
                    </m:r>
                    <m:r>
                      <a:rPr lang="en-US" b="0" i="1" smtClean="0">
                        <a:latin typeface="Cambria Math" panose="02040503050406030204" pitchFamily="18" charset="0"/>
                      </a:rPr>
                      <m:t>0 </m:t>
                    </m:r>
                    <m:r>
                      <a:rPr lang="en-US" b="0" i="1" smtClean="0">
                        <a:latin typeface="Cambria Math" panose="02040503050406030204" pitchFamily="18" charset="0"/>
                      </a:rPr>
                      <m:t>𝑀𝑃𝑎</m:t>
                    </m:r>
                  </m:oMath>
                </a14:m>
                <a:r>
                  <a:rPr lang="en-US" b="0" dirty="0"/>
                  <a:t> variation from top to bottom</a:t>
                </a:r>
              </a:p>
              <a:p>
                <a:pPr marL="457200" lvl="1" indent="0">
                  <a:buNone/>
                </a:pPr>
                <a:endParaRPr lang="en-US" dirty="0"/>
              </a:p>
            </p:txBody>
          </p:sp>
        </mc:Choice>
        <mc:Fallback xmlns="">
          <p:sp>
            <p:nvSpPr>
              <p:cNvPr id="13" name="Content Placeholder 4">
                <a:extLst>
                  <a:ext uri="{FF2B5EF4-FFF2-40B4-BE49-F238E27FC236}">
                    <a16:creationId xmlns:a16="http://schemas.microsoft.com/office/drawing/2014/main" id="{00FC70B2-344D-104E-ACEE-B9A17C38BB36}"/>
                  </a:ext>
                </a:extLst>
              </p:cNvPr>
              <p:cNvSpPr txBox="1">
                <a:spLocks noRot="1" noChangeAspect="1" noMove="1" noResize="1" noEditPoints="1" noAdjustHandles="1" noChangeArrowheads="1" noChangeShapeType="1" noTextEdit="1"/>
              </p:cNvSpPr>
              <p:nvPr/>
            </p:nvSpPr>
            <p:spPr bwMode="auto">
              <a:xfrm>
                <a:off x="406249" y="2437991"/>
                <a:ext cx="4303190" cy="3117669"/>
              </a:xfrm>
              <a:prstGeom prst="rect">
                <a:avLst/>
              </a:prstGeom>
              <a:blipFill>
                <a:blip r:embed="rId8"/>
                <a:stretch>
                  <a:fillRect t="-1224" r="-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3A70E5CD-F39F-DD40-9DAC-132FBCA48238}"/>
              </a:ext>
            </a:extLst>
          </p:cNvPr>
          <p:cNvGrpSpPr/>
          <p:nvPr/>
        </p:nvGrpSpPr>
        <p:grpSpPr>
          <a:xfrm>
            <a:off x="983905" y="4739724"/>
            <a:ext cx="2794557" cy="1093680"/>
            <a:chOff x="983905" y="4739724"/>
            <a:chExt cx="2794557" cy="1093680"/>
          </a:xfrm>
        </p:grpSpPr>
        <p:pic>
          <p:nvPicPr>
            <p:cNvPr id="23" name="Picture 22" descr="A close up of a screen&#10;&#10;Description automatically generated">
              <a:extLst>
                <a:ext uri="{FF2B5EF4-FFF2-40B4-BE49-F238E27FC236}">
                  <a16:creationId xmlns:a16="http://schemas.microsoft.com/office/drawing/2014/main" id="{C9B9ACF4-BC77-F141-96C1-665DD87F1CAF}"/>
                </a:ext>
              </a:extLst>
            </p:cNvPr>
            <p:cNvPicPr>
              <a:picLocks noChangeAspect="1"/>
            </p:cNvPicPr>
            <p:nvPr/>
          </p:nvPicPr>
          <p:blipFill rotWithShape="1">
            <a:blip r:embed="rId9">
              <a:extLst>
                <a:ext uri="{28A0092B-C50C-407E-A947-70E740481C1C}">
                  <a14:useLocalDpi xmlns:a14="http://schemas.microsoft.com/office/drawing/2010/main" val="0"/>
                </a:ext>
              </a:extLst>
            </a:blip>
            <a:srcRect t="7756" r="9950"/>
            <a:stretch/>
          </p:blipFill>
          <p:spPr>
            <a:xfrm>
              <a:off x="983905" y="4739724"/>
              <a:ext cx="2746080" cy="786384"/>
            </a:xfrm>
            <a:prstGeom prst="rect">
              <a:avLst/>
            </a:prstGeom>
          </p:spPr>
        </p:pic>
        <p:grpSp>
          <p:nvGrpSpPr>
            <p:cNvPr id="26" name="Group 25">
              <a:extLst>
                <a:ext uri="{FF2B5EF4-FFF2-40B4-BE49-F238E27FC236}">
                  <a16:creationId xmlns:a16="http://schemas.microsoft.com/office/drawing/2014/main" id="{760DF886-00A1-0545-8477-280709F04DFD}"/>
                </a:ext>
              </a:extLst>
            </p:cNvPr>
            <p:cNvGrpSpPr/>
            <p:nvPr/>
          </p:nvGrpSpPr>
          <p:grpSpPr>
            <a:xfrm>
              <a:off x="1024725" y="5080711"/>
              <a:ext cx="2753737" cy="752693"/>
              <a:chOff x="607623" y="6145380"/>
              <a:chExt cx="2753737" cy="752693"/>
            </a:xfrm>
          </p:grpSpPr>
          <p:sp>
            <p:nvSpPr>
              <p:cNvPr id="27" name="TextBox 26">
                <a:extLst>
                  <a:ext uri="{FF2B5EF4-FFF2-40B4-BE49-F238E27FC236}">
                    <a16:creationId xmlns:a16="http://schemas.microsoft.com/office/drawing/2014/main" id="{65735FAC-99C1-6949-9299-4AC9C5301923}"/>
                  </a:ext>
                </a:extLst>
              </p:cNvPr>
              <p:cNvSpPr txBox="1"/>
              <p:nvPr/>
            </p:nvSpPr>
            <p:spPr>
              <a:xfrm>
                <a:off x="607623" y="6621074"/>
                <a:ext cx="2753737" cy="276999"/>
              </a:xfrm>
              <a:prstGeom prst="rect">
                <a:avLst/>
              </a:prstGeom>
              <a:noFill/>
            </p:spPr>
            <p:txBody>
              <a:bodyPr wrap="square" rtlCol="0">
                <a:spAutoFit/>
              </a:bodyPr>
              <a:lstStyle/>
              <a:p>
                <a:pPr algn="ctr"/>
                <a:r>
                  <a:rPr lang="en-US" sz="1200" dirty="0"/>
                  <a:t>Neutron diffraction measurement region</a:t>
                </a:r>
              </a:p>
            </p:txBody>
          </p:sp>
          <p:cxnSp>
            <p:nvCxnSpPr>
              <p:cNvPr id="28" name="Straight Arrow Connector 27">
                <a:extLst>
                  <a:ext uri="{FF2B5EF4-FFF2-40B4-BE49-F238E27FC236}">
                    <a16:creationId xmlns:a16="http://schemas.microsoft.com/office/drawing/2014/main" id="{593A635E-BF02-CF44-8EE4-D3643E282748}"/>
                  </a:ext>
                </a:extLst>
              </p:cNvPr>
              <p:cNvCxnSpPr>
                <a:cxnSpLocks/>
              </p:cNvCxnSpPr>
              <p:nvPr/>
            </p:nvCxnSpPr>
            <p:spPr bwMode="auto">
              <a:xfrm flipH="1" flipV="1">
                <a:off x="1800854" y="6145380"/>
                <a:ext cx="138302" cy="490772"/>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grpSp>
      </p:grpSp>
      <p:grpSp>
        <p:nvGrpSpPr>
          <p:cNvPr id="29" name="Group 28">
            <a:extLst>
              <a:ext uri="{FF2B5EF4-FFF2-40B4-BE49-F238E27FC236}">
                <a16:creationId xmlns:a16="http://schemas.microsoft.com/office/drawing/2014/main" id="{BA5C8171-2280-3342-81D3-51BF87B12F50}"/>
              </a:ext>
            </a:extLst>
          </p:cNvPr>
          <p:cNvGrpSpPr>
            <a:grpSpLocks noChangeAspect="1"/>
          </p:cNvGrpSpPr>
          <p:nvPr/>
        </p:nvGrpSpPr>
        <p:grpSpPr>
          <a:xfrm>
            <a:off x="8233682" y="1213971"/>
            <a:ext cx="906236" cy="589896"/>
            <a:chOff x="0" y="0"/>
            <a:chExt cx="2085340" cy="1337103"/>
          </a:xfrm>
        </p:grpSpPr>
        <p:pic>
          <p:nvPicPr>
            <p:cNvPr id="30" name="Picture 29">
              <a:extLst>
                <a:ext uri="{FF2B5EF4-FFF2-40B4-BE49-F238E27FC236}">
                  <a16:creationId xmlns:a16="http://schemas.microsoft.com/office/drawing/2014/main" id="{C708283E-43D5-AA40-821C-D80234B0D12A}"/>
                </a:ext>
              </a:extLst>
            </p:cNvPr>
            <p:cNvPicPr>
              <a:picLocks noChangeAspect="1"/>
            </p:cNvPicPr>
            <p:nvPr/>
          </p:nvPicPr>
          <p:blipFill>
            <a:blip r:embed="rId10"/>
            <a:stretch>
              <a:fillRect/>
            </a:stretch>
          </p:blipFill>
          <p:spPr>
            <a:xfrm>
              <a:off x="0" y="0"/>
              <a:ext cx="2085340" cy="1088390"/>
            </a:xfrm>
            <a:prstGeom prst="rect">
              <a:avLst/>
            </a:prstGeom>
          </p:spPr>
        </p:pic>
        <p:grpSp>
          <p:nvGrpSpPr>
            <p:cNvPr id="31" name="Group 30">
              <a:extLst>
                <a:ext uri="{FF2B5EF4-FFF2-40B4-BE49-F238E27FC236}">
                  <a16:creationId xmlns:a16="http://schemas.microsoft.com/office/drawing/2014/main" id="{07D5E0FF-D8F3-0E4E-BBAC-5338B9C8E5C5}"/>
                </a:ext>
              </a:extLst>
            </p:cNvPr>
            <p:cNvGrpSpPr/>
            <p:nvPr/>
          </p:nvGrpSpPr>
          <p:grpSpPr bwMode="auto">
            <a:xfrm rot="20195607">
              <a:off x="1144176" y="593097"/>
              <a:ext cx="678087" cy="744006"/>
              <a:chOff x="-102214" y="-125016"/>
              <a:chExt cx="770576" cy="956804"/>
            </a:xfrm>
          </p:grpSpPr>
          <p:sp>
            <p:nvSpPr>
              <p:cNvPr id="32" name="Arrow: Left-Up 19">
                <a:extLst>
                  <a:ext uri="{FF2B5EF4-FFF2-40B4-BE49-F238E27FC236}">
                    <a16:creationId xmlns:a16="http://schemas.microsoft.com/office/drawing/2014/main" id="{E20A9870-1FD0-BF46-9634-B5F15F063DEE}"/>
                  </a:ext>
                </a:extLst>
              </p:cNvPr>
              <p:cNvSpPr/>
              <p:nvPr/>
            </p:nvSpPr>
            <p:spPr>
              <a:xfrm rot="5400000" flipH="1">
                <a:off x="-5924" y="71407"/>
                <a:ext cx="462146" cy="45114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
            <p:nvSpPr>
              <p:cNvPr id="33" name="TextBox 16">
                <a:extLst>
                  <a:ext uri="{FF2B5EF4-FFF2-40B4-BE49-F238E27FC236}">
                    <a16:creationId xmlns:a16="http://schemas.microsoft.com/office/drawing/2014/main" id="{498B48E8-95E6-254B-8BA6-78C22EE9B751}"/>
                  </a:ext>
                </a:extLst>
              </p:cNvPr>
              <p:cNvSpPr txBox="1">
                <a:spLocks noChangeArrowheads="1"/>
              </p:cNvSpPr>
              <p:nvPr/>
            </p:nvSpPr>
            <p:spPr bwMode="auto">
              <a:xfrm>
                <a:off x="-102214" y="462457"/>
                <a:ext cx="275491"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X</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4" name="TextBox 17">
                <a:extLst>
                  <a:ext uri="{FF2B5EF4-FFF2-40B4-BE49-F238E27FC236}">
                    <a16:creationId xmlns:a16="http://schemas.microsoft.com/office/drawing/2014/main" id="{11D9E529-2D27-764D-8475-B45DB84FEF2C}"/>
                  </a:ext>
                </a:extLst>
              </p:cNvPr>
              <p:cNvSpPr txBox="1">
                <a:spLocks noChangeArrowheads="1"/>
              </p:cNvSpPr>
              <p:nvPr/>
            </p:nvSpPr>
            <p:spPr bwMode="auto">
              <a:xfrm>
                <a:off x="392870" y="-125016"/>
                <a:ext cx="275492"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eaLnBrk="0" fontAlgn="base" hangingPunct="0">
                  <a:spcBef>
                    <a:spcPts val="0"/>
                  </a:spcBef>
                  <a:spcAft>
                    <a:spcPts val="0"/>
                  </a:spcAft>
                </a:pPr>
                <a:r>
                  <a:rPr lang="en-US"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Y</a:t>
                </a:r>
                <a:endPar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grpSp>
        <p:nvGrpSpPr>
          <p:cNvPr id="3" name="Group 2">
            <a:extLst>
              <a:ext uri="{FF2B5EF4-FFF2-40B4-BE49-F238E27FC236}">
                <a16:creationId xmlns:a16="http://schemas.microsoft.com/office/drawing/2014/main" id="{13BCDCC1-385C-D145-B519-07169653AC3D}"/>
              </a:ext>
            </a:extLst>
          </p:cNvPr>
          <p:cNvGrpSpPr/>
          <p:nvPr/>
        </p:nvGrpSpPr>
        <p:grpSpPr>
          <a:xfrm>
            <a:off x="4490845" y="2444985"/>
            <a:ext cx="4621200" cy="3726064"/>
            <a:chOff x="4518718" y="2381050"/>
            <a:chExt cx="4621200" cy="3726064"/>
          </a:xfrm>
        </p:grpSpPr>
        <p:pic>
          <p:nvPicPr>
            <p:cNvPr id="35" name="Picture 34" descr="A picture containing computer, clock&#10;&#10;Description automatically generated">
              <a:extLst>
                <a:ext uri="{FF2B5EF4-FFF2-40B4-BE49-F238E27FC236}">
                  <a16:creationId xmlns:a16="http://schemas.microsoft.com/office/drawing/2014/main" id="{19ACCF52-3D59-D243-8EF7-F01E08D38A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8718" y="2381050"/>
              <a:ext cx="4621200" cy="1237289"/>
            </a:xfrm>
            <a:prstGeom prst="rect">
              <a:avLst/>
            </a:prstGeom>
          </p:spPr>
        </p:pic>
        <p:pic>
          <p:nvPicPr>
            <p:cNvPr id="36" name="Picture 35" descr="A picture containing monitor, computer, drawing&#10;&#10;Description automatically generated">
              <a:extLst>
                <a:ext uri="{FF2B5EF4-FFF2-40B4-BE49-F238E27FC236}">
                  <a16:creationId xmlns:a16="http://schemas.microsoft.com/office/drawing/2014/main" id="{36C66FB6-C0B0-C04A-B6A1-DD7DDB6F9D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18718" y="3606607"/>
              <a:ext cx="4621200" cy="1237289"/>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254CCCB2-5AD4-2046-9A83-9B4B0D74A3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18718" y="4869825"/>
              <a:ext cx="4621200" cy="1237289"/>
            </a:xfrm>
            <a:prstGeom prst="rect">
              <a:avLst/>
            </a:prstGeom>
          </p:spPr>
        </p:pic>
      </p:grpSp>
    </p:spTree>
    <p:extLst>
      <p:ext uri="{BB962C8B-B14F-4D97-AF65-F5344CB8AC3E}">
        <p14:creationId xmlns:p14="http://schemas.microsoft.com/office/powerpoint/2010/main" val="110537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BBC32CFE-8FA0-4920-8ED2-715B4A68E50C}"/>
              </a:ext>
            </a:extLst>
          </p:cNvPr>
          <p:cNvSpPr txBox="1">
            <a:spLocks/>
          </p:cNvSpPr>
          <p:nvPr/>
        </p:nvSpPr>
        <p:spPr bwMode="auto">
          <a:xfrm>
            <a:off x="457200" y="152908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Neutron diffraction area is a subset of the contour measurement area</a:t>
            </a:r>
          </a:p>
          <a:p>
            <a:r>
              <a:rPr lang="en-US" sz="1600" dirty="0"/>
              <a:t>Contour method (CM) magnitudes are generally lower than the neutron diffraction (ND) magnitudes</a:t>
            </a:r>
          </a:p>
          <a:p>
            <a:pPr lvl="1"/>
            <a:r>
              <a:rPr lang="en-US" sz="1400" dirty="0"/>
              <a:t>CAL1-SYY-0mm max stress: Contour = 380 MPa, Neutron = 500 MPa</a:t>
            </a:r>
          </a:p>
          <a:p>
            <a:pPr lvl="1"/>
            <a:r>
              <a:rPr lang="en-US" sz="1400" dirty="0"/>
              <a:t>CAL1-SYY-Neg125mm max stress: Contour = 280 MPa, Neutron = 425 MPa</a:t>
            </a:r>
          </a:p>
          <a:p>
            <a:r>
              <a:rPr lang="en-US" sz="1600" dirty="0"/>
              <a:t>Similar trends</a:t>
            </a:r>
          </a:p>
          <a:p>
            <a:pPr lvl="1"/>
            <a:r>
              <a:rPr lang="en-US" sz="1400" dirty="0"/>
              <a:t>High tension at the top of the baseplate, then approaches 0 MPa as you move towards the top of the build</a:t>
            </a:r>
          </a:p>
        </p:txBody>
      </p:sp>
      <p:sp>
        <p:nvSpPr>
          <p:cNvPr id="2" name="Title 1">
            <a:extLst>
              <a:ext uri="{FF2B5EF4-FFF2-40B4-BE49-F238E27FC236}">
                <a16:creationId xmlns:a16="http://schemas.microsoft.com/office/drawing/2014/main" id="{057CFD76-2836-5B4A-A6FA-5CBCA1E9C6AC}"/>
              </a:ext>
            </a:extLst>
          </p:cNvPr>
          <p:cNvSpPr>
            <a:spLocks noGrp="1"/>
          </p:cNvSpPr>
          <p:nvPr>
            <p:ph type="title"/>
          </p:nvPr>
        </p:nvSpPr>
        <p:spPr/>
        <p:txBody>
          <a:bodyPr/>
          <a:lstStyle/>
          <a:p>
            <a:br>
              <a:rPr lang="en-US" sz="3200" dirty="0"/>
            </a:br>
            <a:r>
              <a:rPr lang="en-US" sz="3200" b="1" dirty="0"/>
              <a:t>CAL1 residual stress measurements</a:t>
            </a:r>
            <a:endParaRPr lang="en-US" sz="3200" dirty="0"/>
          </a:p>
        </p:txBody>
      </p:sp>
      <p:pic>
        <p:nvPicPr>
          <p:cNvPr id="25" name="Picture 24" descr="A close up of a screen&#10;&#10;Description automatically generated">
            <a:extLst>
              <a:ext uri="{FF2B5EF4-FFF2-40B4-BE49-F238E27FC236}">
                <a16:creationId xmlns:a16="http://schemas.microsoft.com/office/drawing/2014/main" id="{2DC143F6-4D41-6E49-88AC-6824658B688F}"/>
              </a:ext>
            </a:extLst>
          </p:cNvPr>
          <p:cNvPicPr>
            <a:picLocks noChangeAspect="1"/>
          </p:cNvPicPr>
          <p:nvPr/>
        </p:nvPicPr>
        <p:blipFill rotWithShape="1">
          <a:blip r:embed="rId2">
            <a:extLst>
              <a:ext uri="{28A0092B-C50C-407E-A947-70E740481C1C}">
                <a14:useLocalDpi xmlns:a14="http://schemas.microsoft.com/office/drawing/2010/main" val="0"/>
              </a:ext>
            </a:extLst>
          </a:blip>
          <a:srcRect r="9850"/>
          <a:stretch/>
        </p:blipFill>
        <p:spPr>
          <a:xfrm>
            <a:off x="6542949" y="2145597"/>
            <a:ext cx="2493693" cy="729108"/>
          </a:xfrm>
          <a:prstGeom prst="rect">
            <a:avLst/>
          </a:prstGeom>
        </p:spPr>
      </p:pic>
      <p:grpSp>
        <p:nvGrpSpPr>
          <p:cNvPr id="4" name="Group 3">
            <a:extLst>
              <a:ext uri="{FF2B5EF4-FFF2-40B4-BE49-F238E27FC236}">
                <a16:creationId xmlns:a16="http://schemas.microsoft.com/office/drawing/2014/main" id="{1B181963-9F44-C948-8B63-2621C1E2F36B}"/>
              </a:ext>
            </a:extLst>
          </p:cNvPr>
          <p:cNvGrpSpPr/>
          <p:nvPr/>
        </p:nvGrpSpPr>
        <p:grpSpPr>
          <a:xfrm>
            <a:off x="211363" y="3433938"/>
            <a:ext cx="8636280" cy="3429210"/>
            <a:chOff x="211363" y="3409446"/>
            <a:chExt cx="8636280" cy="3429210"/>
          </a:xfrm>
        </p:grpSpPr>
        <p:pic>
          <p:nvPicPr>
            <p:cNvPr id="22" name="Picture 21" descr="A close up of a logo&#10;&#10;Description automatically generated">
              <a:extLst>
                <a:ext uri="{FF2B5EF4-FFF2-40B4-BE49-F238E27FC236}">
                  <a16:creationId xmlns:a16="http://schemas.microsoft.com/office/drawing/2014/main" id="{F4155180-306F-BF46-8C1D-764AD8886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77" y="3996890"/>
              <a:ext cx="4036017" cy="1143000"/>
            </a:xfrm>
            <a:prstGeom prst="rect">
              <a:avLst/>
            </a:prstGeom>
          </p:spPr>
        </p:pic>
        <p:pic>
          <p:nvPicPr>
            <p:cNvPr id="27" name="Picture 26" descr="A close up of a screen&#10;&#10;Description automatically generated">
              <a:extLst>
                <a:ext uri="{FF2B5EF4-FFF2-40B4-BE49-F238E27FC236}">
                  <a16:creationId xmlns:a16="http://schemas.microsoft.com/office/drawing/2014/main" id="{E28E7BA7-C728-864B-83F3-C7F44E456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83" y="5695656"/>
              <a:ext cx="4175311" cy="1143000"/>
            </a:xfrm>
            <a:prstGeom prst="rect">
              <a:avLst/>
            </a:prstGeom>
          </p:spPr>
        </p:pic>
        <p:grpSp>
          <p:nvGrpSpPr>
            <p:cNvPr id="3" name="Group 2">
              <a:extLst>
                <a:ext uri="{FF2B5EF4-FFF2-40B4-BE49-F238E27FC236}">
                  <a16:creationId xmlns:a16="http://schemas.microsoft.com/office/drawing/2014/main" id="{DD47D081-C356-475F-B558-D07A019FDC85}"/>
                </a:ext>
              </a:extLst>
            </p:cNvPr>
            <p:cNvGrpSpPr/>
            <p:nvPr/>
          </p:nvGrpSpPr>
          <p:grpSpPr>
            <a:xfrm>
              <a:off x="211363" y="3409446"/>
              <a:ext cx="7648173" cy="2755440"/>
              <a:chOff x="422726" y="2720236"/>
              <a:chExt cx="7648173" cy="2755440"/>
            </a:xfrm>
          </p:grpSpPr>
          <p:grpSp>
            <p:nvGrpSpPr>
              <p:cNvPr id="52" name="Group 51">
                <a:extLst>
                  <a:ext uri="{FF2B5EF4-FFF2-40B4-BE49-F238E27FC236}">
                    <a16:creationId xmlns:a16="http://schemas.microsoft.com/office/drawing/2014/main" id="{60D22F1B-4F6B-47B2-AFB2-AE3D560B67DD}"/>
                  </a:ext>
                </a:extLst>
              </p:cNvPr>
              <p:cNvGrpSpPr/>
              <p:nvPr/>
            </p:nvGrpSpPr>
            <p:grpSpPr>
              <a:xfrm>
                <a:off x="1676629" y="2720236"/>
                <a:ext cx="6394270" cy="369847"/>
                <a:chOff x="1828707" y="1695091"/>
                <a:chExt cx="6394270" cy="369847"/>
              </a:xfrm>
            </p:grpSpPr>
            <p:sp>
              <p:nvSpPr>
                <p:cNvPr id="49" name="TextBox 48">
                  <a:extLst>
                    <a:ext uri="{FF2B5EF4-FFF2-40B4-BE49-F238E27FC236}">
                      <a16:creationId xmlns:a16="http://schemas.microsoft.com/office/drawing/2014/main" id="{729C3344-E349-48F8-BA83-9439D168B26B}"/>
                    </a:ext>
                  </a:extLst>
                </p:cNvPr>
                <p:cNvSpPr txBox="1"/>
                <p:nvPr/>
              </p:nvSpPr>
              <p:spPr>
                <a:xfrm>
                  <a:off x="1828707" y="1695091"/>
                  <a:ext cx="2268535" cy="369332"/>
                </a:xfrm>
                <a:prstGeom prst="rect">
                  <a:avLst/>
                </a:prstGeom>
                <a:noFill/>
              </p:spPr>
              <p:txBody>
                <a:bodyPr wrap="square" rtlCol="0">
                  <a:spAutoFit/>
                </a:bodyPr>
                <a:lstStyle/>
                <a:p>
                  <a:pPr algn="ctr"/>
                  <a:r>
                    <a:rPr lang="en-US" u="sng" dirty="0"/>
                    <a:t>Contour</a:t>
                  </a:r>
                </a:p>
              </p:txBody>
            </p:sp>
            <p:sp>
              <p:nvSpPr>
                <p:cNvPr id="50" name="TextBox 49">
                  <a:extLst>
                    <a:ext uri="{FF2B5EF4-FFF2-40B4-BE49-F238E27FC236}">
                      <a16:creationId xmlns:a16="http://schemas.microsoft.com/office/drawing/2014/main" id="{A350DE6D-B033-471D-A74A-D887E828D49A}"/>
                    </a:ext>
                  </a:extLst>
                </p:cNvPr>
                <p:cNvSpPr txBox="1"/>
                <p:nvPr/>
              </p:nvSpPr>
              <p:spPr>
                <a:xfrm>
                  <a:off x="5954442" y="1695606"/>
                  <a:ext cx="2268535" cy="369332"/>
                </a:xfrm>
                <a:prstGeom prst="rect">
                  <a:avLst/>
                </a:prstGeom>
                <a:noFill/>
              </p:spPr>
              <p:txBody>
                <a:bodyPr wrap="square" rtlCol="0">
                  <a:spAutoFit/>
                </a:bodyPr>
                <a:lstStyle/>
                <a:p>
                  <a:pPr algn="ctr"/>
                  <a:r>
                    <a:rPr lang="en-US" u="sng" dirty="0"/>
                    <a:t>Neutron Diffraction</a:t>
                  </a:r>
                </a:p>
              </p:txBody>
            </p:sp>
          </p:grpSp>
          <p:sp>
            <p:nvSpPr>
              <p:cNvPr id="54" name="TextBox 53">
                <a:extLst>
                  <a:ext uri="{FF2B5EF4-FFF2-40B4-BE49-F238E27FC236}">
                    <a16:creationId xmlns:a16="http://schemas.microsoft.com/office/drawing/2014/main" id="{10FEF37F-E41C-400E-B68A-ABEC226652DD}"/>
                  </a:ext>
                </a:extLst>
              </p:cNvPr>
              <p:cNvSpPr txBox="1"/>
              <p:nvPr/>
            </p:nvSpPr>
            <p:spPr>
              <a:xfrm>
                <a:off x="507720" y="4676008"/>
                <a:ext cx="1949192" cy="338554"/>
              </a:xfrm>
              <a:prstGeom prst="rect">
                <a:avLst/>
              </a:prstGeom>
              <a:noFill/>
            </p:spPr>
            <p:txBody>
              <a:bodyPr wrap="square" rtlCol="0">
                <a:spAutoFit/>
              </a:bodyPr>
              <a:lstStyle/>
              <a:p>
                <a:pPr algn="ctr"/>
                <a:r>
                  <a:rPr lang="en-US" sz="1600" b="1" u="sng" dirty="0"/>
                  <a:t>Quarter-plane</a:t>
                </a:r>
              </a:p>
            </p:txBody>
          </p:sp>
          <p:sp>
            <p:nvSpPr>
              <p:cNvPr id="55" name="TextBox 54">
                <a:extLst>
                  <a:ext uri="{FF2B5EF4-FFF2-40B4-BE49-F238E27FC236}">
                    <a16:creationId xmlns:a16="http://schemas.microsoft.com/office/drawing/2014/main" id="{F42D5C96-8FF5-47D5-B9EB-FAB99B6A0722}"/>
                  </a:ext>
                </a:extLst>
              </p:cNvPr>
              <p:cNvSpPr txBox="1"/>
              <p:nvPr/>
            </p:nvSpPr>
            <p:spPr>
              <a:xfrm>
                <a:off x="422726" y="2981846"/>
                <a:ext cx="1949192" cy="338554"/>
              </a:xfrm>
              <a:prstGeom prst="rect">
                <a:avLst/>
              </a:prstGeom>
              <a:noFill/>
            </p:spPr>
            <p:txBody>
              <a:bodyPr wrap="square" rtlCol="0">
                <a:spAutoFit/>
              </a:bodyPr>
              <a:lstStyle/>
              <a:p>
                <a:pPr algn="ctr"/>
                <a:r>
                  <a:rPr lang="en-US" sz="1600" b="1" u="sng" dirty="0"/>
                  <a:t>Mid-plane</a:t>
                </a:r>
              </a:p>
            </p:txBody>
          </p:sp>
          <p:cxnSp>
            <p:nvCxnSpPr>
              <p:cNvPr id="44" name="Straight Arrow Connector 43">
                <a:extLst>
                  <a:ext uri="{FF2B5EF4-FFF2-40B4-BE49-F238E27FC236}">
                    <a16:creationId xmlns:a16="http://schemas.microsoft.com/office/drawing/2014/main" id="{C39C58A0-37A8-4881-9ABE-51C74B7E530E}"/>
                  </a:ext>
                </a:extLst>
              </p:cNvPr>
              <p:cNvCxnSpPr>
                <a:cxnSpLocks/>
              </p:cNvCxnSpPr>
              <p:nvPr/>
            </p:nvCxnSpPr>
            <p:spPr bwMode="auto">
              <a:xfrm flipH="1">
                <a:off x="2105637" y="4878704"/>
                <a:ext cx="351275" cy="596972"/>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sp>
            <p:nvSpPr>
              <p:cNvPr id="45" name="TextBox 44">
                <a:extLst>
                  <a:ext uri="{FF2B5EF4-FFF2-40B4-BE49-F238E27FC236}">
                    <a16:creationId xmlns:a16="http://schemas.microsoft.com/office/drawing/2014/main" id="{9322E5E4-364C-4AE4-9674-4328B2DA36BC}"/>
                  </a:ext>
                </a:extLst>
              </p:cNvPr>
              <p:cNvSpPr txBox="1"/>
              <p:nvPr/>
            </p:nvSpPr>
            <p:spPr>
              <a:xfrm>
                <a:off x="2105637" y="4417039"/>
                <a:ext cx="1475076" cy="461665"/>
              </a:xfrm>
              <a:prstGeom prst="rect">
                <a:avLst/>
              </a:prstGeom>
              <a:noFill/>
            </p:spPr>
            <p:txBody>
              <a:bodyPr wrap="square" rtlCol="0">
                <a:spAutoFit/>
              </a:bodyPr>
              <a:lstStyle/>
              <a:p>
                <a:pPr algn="ctr"/>
                <a:r>
                  <a:rPr lang="en-US" sz="1200" dirty="0"/>
                  <a:t>Plasticity</a:t>
                </a:r>
                <a:br>
                  <a:rPr lang="en-US" sz="1200" dirty="0"/>
                </a:br>
                <a:r>
                  <a:rPr lang="en-US" sz="1200" dirty="0"/>
                  <a:t>artifact removed</a:t>
                </a:r>
              </a:p>
            </p:txBody>
          </p:sp>
          <p:cxnSp>
            <p:nvCxnSpPr>
              <p:cNvPr id="23" name="Straight Arrow Connector 22">
                <a:extLst>
                  <a:ext uri="{FF2B5EF4-FFF2-40B4-BE49-F238E27FC236}">
                    <a16:creationId xmlns:a16="http://schemas.microsoft.com/office/drawing/2014/main" id="{991A1B74-AA59-48FB-8024-541B223717EE}"/>
                  </a:ext>
                </a:extLst>
              </p:cNvPr>
              <p:cNvCxnSpPr>
                <a:cxnSpLocks/>
                <a:stCxn id="45" idx="0"/>
              </p:cNvCxnSpPr>
              <p:nvPr/>
            </p:nvCxnSpPr>
            <p:spPr bwMode="auto">
              <a:xfrm flipH="1" flipV="1">
                <a:off x="1503153" y="4060272"/>
                <a:ext cx="1340022" cy="356767"/>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33D8F946-A2D8-44AB-B07D-9D25D58994CE}"/>
                  </a:ext>
                </a:extLst>
              </p:cNvPr>
              <p:cNvCxnSpPr>
                <a:cxnSpLocks/>
                <a:stCxn id="45" idx="0"/>
              </p:cNvCxnSpPr>
              <p:nvPr/>
            </p:nvCxnSpPr>
            <p:spPr bwMode="auto">
              <a:xfrm flipV="1">
                <a:off x="2843175" y="4060273"/>
                <a:ext cx="962495" cy="356766"/>
              </a:xfrm>
              <a:prstGeom prst="straightConnector1">
                <a:avLst/>
              </a:prstGeom>
              <a:solidFill>
                <a:schemeClr val="accent1"/>
              </a:solidFill>
              <a:ln w="38100" cap="flat" cmpd="sng" algn="ctr">
                <a:solidFill>
                  <a:schemeClr val="tx1">
                    <a:lumMod val="95000"/>
                    <a:lumOff val="5000"/>
                  </a:schemeClr>
                </a:solidFill>
                <a:prstDash val="solid"/>
                <a:round/>
                <a:headEnd type="none" w="med" len="med"/>
                <a:tailEnd type="triangle"/>
              </a:ln>
              <a:effectLst/>
            </p:spPr>
          </p:cxnSp>
        </p:grpSp>
        <p:pic>
          <p:nvPicPr>
            <p:cNvPr id="28" name="Picture 27" descr="A picture containing monitor, drawing&#10;&#10;Description automatically generated">
              <a:extLst>
                <a:ext uri="{FF2B5EF4-FFF2-40B4-BE49-F238E27FC236}">
                  <a16:creationId xmlns:a16="http://schemas.microsoft.com/office/drawing/2014/main" id="{C6CBB4CD-D94E-B547-A836-B4A1D88B2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3519" y="4018113"/>
              <a:ext cx="4064123" cy="1088136"/>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D628F214-5162-7E4F-A735-F4D9F59254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3520" y="5723088"/>
              <a:ext cx="4064123" cy="1088136"/>
            </a:xfrm>
            <a:prstGeom prst="rect">
              <a:avLst/>
            </a:prstGeom>
          </p:spPr>
        </p:pic>
      </p:grpSp>
    </p:spTree>
    <p:extLst>
      <p:ext uri="{BB962C8B-B14F-4D97-AF65-F5344CB8AC3E}">
        <p14:creationId xmlns:p14="http://schemas.microsoft.com/office/powerpoint/2010/main" val="2912931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56907</TotalTime>
  <Words>1072</Words>
  <Application>Microsoft Macintosh PowerPoint</Application>
  <PresentationFormat>On-screen Show (4:3)</PresentationFormat>
  <Paragraphs>123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Trebuchet MS</vt:lpstr>
      <vt:lpstr>Wingdings</vt:lpstr>
      <vt:lpstr>Office Theme</vt:lpstr>
      <vt:lpstr>PowerPoint Presentation</vt:lpstr>
      <vt:lpstr> Introduction</vt:lpstr>
      <vt:lpstr> Measurement tracking scheme</vt:lpstr>
      <vt:lpstr> CAL1-SYY-0mm-CM (mid-plane)</vt:lpstr>
      <vt:lpstr> CAL1-SYY-Neg125mm-CM (quarter-plane) </vt:lpstr>
      <vt:lpstr> CAL1-SXYZ-0mm-ND (mid-plane)</vt:lpstr>
      <vt:lpstr> CAL1-SXYZ-Neg125mm-ND (quarter-plane)</vt:lpstr>
      <vt:lpstr> CAL1-SXYZ-Pos125mm ND (opposing quarter-plane)</vt:lpstr>
      <vt:lpstr> CAL1 residual stress measurements</vt:lpstr>
      <vt:lpstr> Lineouts using boxcar averaging volume </vt:lpstr>
      <vt:lpstr> CAL1 lineouts </vt:lpstr>
    </vt:vector>
  </TitlesOfParts>
  <Company>Sandia National Laboratories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blboyce</dc:creator>
  <cp:lastModifiedBy>Nicholas Arthur Bachus</cp:lastModifiedBy>
  <cp:revision>549</cp:revision>
  <cp:lastPrinted>2019-07-18T18:46:48Z</cp:lastPrinted>
  <dcterms:created xsi:type="dcterms:W3CDTF">2014-05-19T21:59:04Z</dcterms:created>
  <dcterms:modified xsi:type="dcterms:W3CDTF">2020-07-09T04:37:03Z</dcterms:modified>
</cp:coreProperties>
</file>