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2" r:id="rId3"/>
    <p:sldId id="263" r:id="rId4"/>
    <p:sldId id="264" r:id="rId5"/>
    <p:sldId id="258" r:id="rId6"/>
    <p:sldId id="259" r:id="rId7"/>
    <p:sldId id="261"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50" d="100"/>
          <a:sy n="150" d="100"/>
        </p:scale>
        <p:origin x="2052"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C5ACDA-51F3-4E07-84F6-36F2667C2868}" type="datetimeFigureOut">
              <a:rPr lang="en-US" smtClean="0"/>
              <a:t>8/26/2025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54B9B1-8692-44FC-904A-5751B4B6B145}" type="slidenum">
              <a:rPr lang="en-US" smtClean="0"/>
              <a:t>‹#›</a:t>
            </a:fld>
            <a:endParaRPr lang="en-US"/>
          </a:p>
        </p:txBody>
      </p:sp>
    </p:spTree>
    <p:extLst>
      <p:ext uri="{BB962C8B-B14F-4D97-AF65-F5344CB8AC3E}">
        <p14:creationId xmlns:p14="http://schemas.microsoft.com/office/powerpoint/2010/main" val="3920816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54B9B1-8692-44FC-904A-5751B4B6B145}" type="slidenum">
              <a:rPr lang="en-US" smtClean="0"/>
              <a:t>1</a:t>
            </a:fld>
            <a:endParaRPr lang="en-US"/>
          </a:p>
        </p:txBody>
      </p:sp>
    </p:spTree>
    <p:extLst>
      <p:ext uri="{BB962C8B-B14F-4D97-AF65-F5344CB8AC3E}">
        <p14:creationId xmlns:p14="http://schemas.microsoft.com/office/powerpoint/2010/main" val="1624161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BA47-0824-7CC4-9ACF-44790E47192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6119CE-DADE-4135-EBEB-71E763543B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772A33F-AB3C-B4EF-24A1-1E222B4B33F5}"/>
              </a:ext>
            </a:extLst>
          </p:cNvPr>
          <p:cNvSpPr>
            <a:spLocks noGrp="1"/>
          </p:cNvSpPr>
          <p:nvPr>
            <p:ph type="dt" sz="half" idx="10"/>
          </p:nvPr>
        </p:nvSpPr>
        <p:spPr/>
        <p:txBody>
          <a:bodyPr/>
          <a:lstStyle/>
          <a:p>
            <a:fld id="{1BEAD218-4DE6-4A94-9893-650A0CB341F5}" type="datetimeFigureOut">
              <a:rPr lang="en-US" smtClean="0"/>
              <a:t>8/26/2025</a:t>
            </a:fld>
            <a:endParaRPr lang="en-US"/>
          </a:p>
        </p:txBody>
      </p:sp>
      <p:sp>
        <p:nvSpPr>
          <p:cNvPr id="5" name="Footer Placeholder 4">
            <a:extLst>
              <a:ext uri="{FF2B5EF4-FFF2-40B4-BE49-F238E27FC236}">
                <a16:creationId xmlns:a16="http://schemas.microsoft.com/office/drawing/2014/main" id="{ACD20DE0-EA93-9D99-A91C-A521DA3EB2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B19B35-918B-3EA2-F6CF-EAA78BDCDB63}"/>
              </a:ext>
            </a:extLst>
          </p:cNvPr>
          <p:cNvSpPr>
            <a:spLocks noGrp="1"/>
          </p:cNvSpPr>
          <p:nvPr>
            <p:ph type="sldNum" sz="quarter" idx="12"/>
          </p:nvPr>
        </p:nvSpPr>
        <p:spPr/>
        <p:txBody>
          <a:bodyPr/>
          <a:lstStyle/>
          <a:p>
            <a:fld id="{AF49B8D5-9827-4A2A-97BB-375E7BA65C80}" type="slidenum">
              <a:rPr lang="en-US" smtClean="0"/>
              <a:t>‹#›</a:t>
            </a:fld>
            <a:endParaRPr lang="en-US"/>
          </a:p>
        </p:txBody>
      </p:sp>
    </p:spTree>
    <p:extLst>
      <p:ext uri="{BB962C8B-B14F-4D97-AF65-F5344CB8AC3E}">
        <p14:creationId xmlns:p14="http://schemas.microsoft.com/office/powerpoint/2010/main" val="2346983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6E6E-5D01-B1CD-59DC-6B0406D047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0F7E8E2-9654-BF7C-B61C-1781B1BA93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2229EE-B9EE-18B7-9E4F-051D9C7EAA4B}"/>
              </a:ext>
            </a:extLst>
          </p:cNvPr>
          <p:cNvSpPr>
            <a:spLocks noGrp="1"/>
          </p:cNvSpPr>
          <p:nvPr>
            <p:ph type="dt" sz="half" idx="10"/>
          </p:nvPr>
        </p:nvSpPr>
        <p:spPr/>
        <p:txBody>
          <a:bodyPr/>
          <a:lstStyle/>
          <a:p>
            <a:fld id="{1BEAD218-4DE6-4A94-9893-650A0CB341F5}" type="datetimeFigureOut">
              <a:rPr lang="en-US" smtClean="0"/>
              <a:t>8/26/2025</a:t>
            </a:fld>
            <a:endParaRPr lang="en-US"/>
          </a:p>
        </p:txBody>
      </p:sp>
      <p:sp>
        <p:nvSpPr>
          <p:cNvPr id="5" name="Footer Placeholder 4">
            <a:extLst>
              <a:ext uri="{FF2B5EF4-FFF2-40B4-BE49-F238E27FC236}">
                <a16:creationId xmlns:a16="http://schemas.microsoft.com/office/drawing/2014/main" id="{2823FD3D-0429-84D1-FF80-3B2634E89F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BC8AA-4AA5-8386-2117-5849DA9B9B65}"/>
              </a:ext>
            </a:extLst>
          </p:cNvPr>
          <p:cNvSpPr>
            <a:spLocks noGrp="1"/>
          </p:cNvSpPr>
          <p:nvPr>
            <p:ph type="sldNum" sz="quarter" idx="12"/>
          </p:nvPr>
        </p:nvSpPr>
        <p:spPr/>
        <p:txBody>
          <a:bodyPr/>
          <a:lstStyle/>
          <a:p>
            <a:fld id="{AF49B8D5-9827-4A2A-97BB-375E7BA65C80}" type="slidenum">
              <a:rPr lang="en-US" smtClean="0"/>
              <a:t>‹#›</a:t>
            </a:fld>
            <a:endParaRPr lang="en-US"/>
          </a:p>
        </p:txBody>
      </p:sp>
    </p:spTree>
    <p:extLst>
      <p:ext uri="{BB962C8B-B14F-4D97-AF65-F5344CB8AC3E}">
        <p14:creationId xmlns:p14="http://schemas.microsoft.com/office/powerpoint/2010/main" val="912651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BBD512-7BCD-74F9-7044-0C4E99F467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079E0A-DC90-08CB-FA70-9749D6F46E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3A55A3-6FDC-3A5B-08B0-CAB70F1F865B}"/>
              </a:ext>
            </a:extLst>
          </p:cNvPr>
          <p:cNvSpPr>
            <a:spLocks noGrp="1"/>
          </p:cNvSpPr>
          <p:nvPr>
            <p:ph type="dt" sz="half" idx="10"/>
          </p:nvPr>
        </p:nvSpPr>
        <p:spPr/>
        <p:txBody>
          <a:bodyPr/>
          <a:lstStyle/>
          <a:p>
            <a:fld id="{1BEAD218-4DE6-4A94-9893-650A0CB341F5}" type="datetimeFigureOut">
              <a:rPr lang="en-US" smtClean="0"/>
              <a:t>8/26/2025</a:t>
            </a:fld>
            <a:endParaRPr lang="en-US"/>
          </a:p>
        </p:txBody>
      </p:sp>
      <p:sp>
        <p:nvSpPr>
          <p:cNvPr id="5" name="Footer Placeholder 4">
            <a:extLst>
              <a:ext uri="{FF2B5EF4-FFF2-40B4-BE49-F238E27FC236}">
                <a16:creationId xmlns:a16="http://schemas.microsoft.com/office/drawing/2014/main" id="{F84AF901-0FFC-FB97-48CA-4928F39A1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2E5FC5-0877-3EF7-E96A-FFBFEA8A5BCB}"/>
              </a:ext>
            </a:extLst>
          </p:cNvPr>
          <p:cNvSpPr>
            <a:spLocks noGrp="1"/>
          </p:cNvSpPr>
          <p:nvPr>
            <p:ph type="sldNum" sz="quarter" idx="12"/>
          </p:nvPr>
        </p:nvSpPr>
        <p:spPr/>
        <p:txBody>
          <a:bodyPr/>
          <a:lstStyle/>
          <a:p>
            <a:fld id="{AF49B8D5-9827-4A2A-97BB-375E7BA65C80}" type="slidenum">
              <a:rPr lang="en-US" smtClean="0"/>
              <a:t>‹#›</a:t>
            </a:fld>
            <a:endParaRPr lang="en-US"/>
          </a:p>
        </p:txBody>
      </p:sp>
    </p:spTree>
    <p:extLst>
      <p:ext uri="{BB962C8B-B14F-4D97-AF65-F5344CB8AC3E}">
        <p14:creationId xmlns:p14="http://schemas.microsoft.com/office/powerpoint/2010/main" val="2507414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326C3-60DF-E4BF-E8F2-EDA1A15C78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1F93BE-53B9-3351-FBDD-CEBCC8E360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3514F8-FECD-3F9B-86CA-FBEE0DCD1B95}"/>
              </a:ext>
            </a:extLst>
          </p:cNvPr>
          <p:cNvSpPr>
            <a:spLocks noGrp="1"/>
          </p:cNvSpPr>
          <p:nvPr>
            <p:ph type="dt" sz="half" idx="10"/>
          </p:nvPr>
        </p:nvSpPr>
        <p:spPr/>
        <p:txBody>
          <a:bodyPr/>
          <a:lstStyle/>
          <a:p>
            <a:fld id="{1BEAD218-4DE6-4A94-9893-650A0CB341F5}" type="datetimeFigureOut">
              <a:rPr lang="en-US" smtClean="0"/>
              <a:t>8/26/2025</a:t>
            </a:fld>
            <a:endParaRPr lang="en-US"/>
          </a:p>
        </p:txBody>
      </p:sp>
      <p:sp>
        <p:nvSpPr>
          <p:cNvPr id="5" name="Footer Placeholder 4">
            <a:extLst>
              <a:ext uri="{FF2B5EF4-FFF2-40B4-BE49-F238E27FC236}">
                <a16:creationId xmlns:a16="http://schemas.microsoft.com/office/drawing/2014/main" id="{3DEFF959-0495-5DA9-BF3D-F7D88DFC62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FD7852-A69C-BB56-B354-EB53193093B4}"/>
              </a:ext>
            </a:extLst>
          </p:cNvPr>
          <p:cNvSpPr>
            <a:spLocks noGrp="1"/>
          </p:cNvSpPr>
          <p:nvPr>
            <p:ph type="sldNum" sz="quarter" idx="12"/>
          </p:nvPr>
        </p:nvSpPr>
        <p:spPr/>
        <p:txBody>
          <a:bodyPr/>
          <a:lstStyle/>
          <a:p>
            <a:fld id="{AF49B8D5-9827-4A2A-97BB-375E7BA65C80}" type="slidenum">
              <a:rPr lang="en-US" smtClean="0"/>
              <a:t>‹#›</a:t>
            </a:fld>
            <a:endParaRPr lang="en-US"/>
          </a:p>
        </p:txBody>
      </p:sp>
    </p:spTree>
    <p:extLst>
      <p:ext uri="{BB962C8B-B14F-4D97-AF65-F5344CB8AC3E}">
        <p14:creationId xmlns:p14="http://schemas.microsoft.com/office/powerpoint/2010/main" val="74580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1C70D-FFC2-E7A7-4BE2-74C1E1DAA9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34DE17-639B-5B8B-8C3B-87BB657D9A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EC99BF-0A8C-96B2-3368-49A32FB12E80}"/>
              </a:ext>
            </a:extLst>
          </p:cNvPr>
          <p:cNvSpPr>
            <a:spLocks noGrp="1"/>
          </p:cNvSpPr>
          <p:nvPr>
            <p:ph type="dt" sz="half" idx="10"/>
          </p:nvPr>
        </p:nvSpPr>
        <p:spPr/>
        <p:txBody>
          <a:bodyPr/>
          <a:lstStyle/>
          <a:p>
            <a:fld id="{1BEAD218-4DE6-4A94-9893-650A0CB341F5}" type="datetimeFigureOut">
              <a:rPr lang="en-US" smtClean="0"/>
              <a:t>8/26/2025</a:t>
            </a:fld>
            <a:endParaRPr lang="en-US"/>
          </a:p>
        </p:txBody>
      </p:sp>
      <p:sp>
        <p:nvSpPr>
          <p:cNvPr id="5" name="Footer Placeholder 4">
            <a:extLst>
              <a:ext uri="{FF2B5EF4-FFF2-40B4-BE49-F238E27FC236}">
                <a16:creationId xmlns:a16="http://schemas.microsoft.com/office/drawing/2014/main" id="{A8FA5747-3C8B-CFE5-AC6D-C31823E464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E5C80-4338-790A-E70A-D91CB08819A9}"/>
              </a:ext>
            </a:extLst>
          </p:cNvPr>
          <p:cNvSpPr>
            <a:spLocks noGrp="1"/>
          </p:cNvSpPr>
          <p:nvPr>
            <p:ph type="sldNum" sz="quarter" idx="12"/>
          </p:nvPr>
        </p:nvSpPr>
        <p:spPr/>
        <p:txBody>
          <a:bodyPr/>
          <a:lstStyle/>
          <a:p>
            <a:fld id="{AF49B8D5-9827-4A2A-97BB-375E7BA65C80}" type="slidenum">
              <a:rPr lang="en-US" smtClean="0"/>
              <a:t>‹#›</a:t>
            </a:fld>
            <a:endParaRPr lang="en-US"/>
          </a:p>
        </p:txBody>
      </p:sp>
    </p:spTree>
    <p:extLst>
      <p:ext uri="{BB962C8B-B14F-4D97-AF65-F5344CB8AC3E}">
        <p14:creationId xmlns:p14="http://schemas.microsoft.com/office/powerpoint/2010/main" val="32700208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00D5D-0301-626B-B2D0-32F184859F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0A1BCE-0287-E135-2D3F-9EB0AF72DB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F482CB-6BCE-4342-F7B2-AF2C5EE2BD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7B4380-26E0-417D-525D-5C03819483CA}"/>
              </a:ext>
            </a:extLst>
          </p:cNvPr>
          <p:cNvSpPr>
            <a:spLocks noGrp="1"/>
          </p:cNvSpPr>
          <p:nvPr>
            <p:ph type="dt" sz="half" idx="10"/>
          </p:nvPr>
        </p:nvSpPr>
        <p:spPr/>
        <p:txBody>
          <a:bodyPr/>
          <a:lstStyle/>
          <a:p>
            <a:fld id="{1BEAD218-4DE6-4A94-9893-650A0CB341F5}" type="datetimeFigureOut">
              <a:rPr lang="en-US" smtClean="0"/>
              <a:t>8/26/2025</a:t>
            </a:fld>
            <a:endParaRPr lang="en-US"/>
          </a:p>
        </p:txBody>
      </p:sp>
      <p:sp>
        <p:nvSpPr>
          <p:cNvPr id="6" name="Footer Placeholder 5">
            <a:extLst>
              <a:ext uri="{FF2B5EF4-FFF2-40B4-BE49-F238E27FC236}">
                <a16:creationId xmlns:a16="http://schemas.microsoft.com/office/drawing/2014/main" id="{3C2640C3-86A3-7F47-D56D-D729A4E1F8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4E8F8-6A8F-F61A-61F4-E86B0FFED55A}"/>
              </a:ext>
            </a:extLst>
          </p:cNvPr>
          <p:cNvSpPr>
            <a:spLocks noGrp="1"/>
          </p:cNvSpPr>
          <p:nvPr>
            <p:ph type="sldNum" sz="quarter" idx="12"/>
          </p:nvPr>
        </p:nvSpPr>
        <p:spPr/>
        <p:txBody>
          <a:bodyPr/>
          <a:lstStyle/>
          <a:p>
            <a:fld id="{AF49B8D5-9827-4A2A-97BB-375E7BA65C80}" type="slidenum">
              <a:rPr lang="en-US" smtClean="0"/>
              <a:t>‹#›</a:t>
            </a:fld>
            <a:endParaRPr lang="en-US"/>
          </a:p>
        </p:txBody>
      </p:sp>
    </p:spTree>
    <p:extLst>
      <p:ext uri="{BB962C8B-B14F-4D97-AF65-F5344CB8AC3E}">
        <p14:creationId xmlns:p14="http://schemas.microsoft.com/office/powerpoint/2010/main" val="20760211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F314D-0189-C273-1839-7314876D4B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0B8567-F04B-EF6A-93F7-5D13DDA34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999692-5E24-7339-0E49-451DDBBA74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F74B64-E4E8-059C-0583-08C26AC1F3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810D0D0-BB0C-6E09-CECE-188EB927214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C39F975-83A6-FBFA-0F33-6485442BF568}"/>
              </a:ext>
            </a:extLst>
          </p:cNvPr>
          <p:cNvSpPr>
            <a:spLocks noGrp="1"/>
          </p:cNvSpPr>
          <p:nvPr>
            <p:ph type="dt" sz="half" idx="10"/>
          </p:nvPr>
        </p:nvSpPr>
        <p:spPr/>
        <p:txBody>
          <a:bodyPr/>
          <a:lstStyle/>
          <a:p>
            <a:fld id="{1BEAD218-4DE6-4A94-9893-650A0CB341F5}" type="datetimeFigureOut">
              <a:rPr lang="en-US" smtClean="0"/>
              <a:t>8/26/2025</a:t>
            </a:fld>
            <a:endParaRPr lang="en-US"/>
          </a:p>
        </p:txBody>
      </p:sp>
      <p:sp>
        <p:nvSpPr>
          <p:cNvPr id="8" name="Footer Placeholder 7">
            <a:extLst>
              <a:ext uri="{FF2B5EF4-FFF2-40B4-BE49-F238E27FC236}">
                <a16:creationId xmlns:a16="http://schemas.microsoft.com/office/drawing/2014/main" id="{20034E23-D518-5ACE-0007-79EA8C032C0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5901BE-D217-8C59-83F6-E6E1C8C28451}"/>
              </a:ext>
            </a:extLst>
          </p:cNvPr>
          <p:cNvSpPr>
            <a:spLocks noGrp="1"/>
          </p:cNvSpPr>
          <p:nvPr>
            <p:ph type="sldNum" sz="quarter" idx="12"/>
          </p:nvPr>
        </p:nvSpPr>
        <p:spPr/>
        <p:txBody>
          <a:bodyPr/>
          <a:lstStyle/>
          <a:p>
            <a:fld id="{AF49B8D5-9827-4A2A-97BB-375E7BA65C80}" type="slidenum">
              <a:rPr lang="en-US" smtClean="0"/>
              <a:t>‹#›</a:t>
            </a:fld>
            <a:endParaRPr lang="en-US"/>
          </a:p>
        </p:txBody>
      </p:sp>
    </p:spTree>
    <p:extLst>
      <p:ext uri="{BB962C8B-B14F-4D97-AF65-F5344CB8AC3E}">
        <p14:creationId xmlns:p14="http://schemas.microsoft.com/office/powerpoint/2010/main" val="1297359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8BB67-162D-D546-5747-63E58761A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C8E3EB-CCCC-575C-879C-9C9A177836C0}"/>
              </a:ext>
            </a:extLst>
          </p:cNvPr>
          <p:cNvSpPr>
            <a:spLocks noGrp="1"/>
          </p:cNvSpPr>
          <p:nvPr>
            <p:ph type="dt" sz="half" idx="10"/>
          </p:nvPr>
        </p:nvSpPr>
        <p:spPr/>
        <p:txBody>
          <a:bodyPr/>
          <a:lstStyle/>
          <a:p>
            <a:fld id="{1BEAD218-4DE6-4A94-9893-650A0CB341F5}" type="datetimeFigureOut">
              <a:rPr lang="en-US" smtClean="0"/>
              <a:t>8/26/2025</a:t>
            </a:fld>
            <a:endParaRPr lang="en-US"/>
          </a:p>
        </p:txBody>
      </p:sp>
      <p:sp>
        <p:nvSpPr>
          <p:cNvPr id="4" name="Footer Placeholder 3">
            <a:extLst>
              <a:ext uri="{FF2B5EF4-FFF2-40B4-BE49-F238E27FC236}">
                <a16:creationId xmlns:a16="http://schemas.microsoft.com/office/drawing/2014/main" id="{2D7FA5FA-D549-EAC8-89AF-8EA8DA86BC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9EA1DD6-85E4-D490-4236-35807B15EBDF}"/>
              </a:ext>
            </a:extLst>
          </p:cNvPr>
          <p:cNvSpPr>
            <a:spLocks noGrp="1"/>
          </p:cNvSpPr>
          <p:nvPr>
            <p:ph type="sldNum" sz="quarter" idx="12"/>
          </p:nvPr>
        </p:nvSpPr>
        <p:spPr/>
        <p:txBody>
          <a:bodyPr/>
          <a:lstStyle/>
          <a:p>
            <a:fld id="{AF49B8D5-9827-4A2A-97BB-375E7BA65C80}" type="slidenum">
              <a:rPr lang="en-US" smtClean="0"/>
              <a:t>‹#›</a:t>
            </a:fld>
            <a:endParaRPr lang="en-US"/>
          </a:p>
        </p:txBody>
      </p:sp>
    </p:spTree>
    <p:extLst>
      <p:ext uri="{BB962C8B-B14F-4D97-AF65-F5344CB8AC3E}">
        <p14:creationId xmlns:p14="http://schemas.microsoft.com/office/powerpoint/2010/main" val="3573591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FAD97A-C690-2621-9F8B-FA2200DB540B}"/>
              </a:ext>
            </a:extLst>
          </p:cNvPr>
          <p:cNvSpPr>
            <a:spLocks noGrp="1"/>
          </p:cNvSpPr>
          <p:nvPr>
            <p:ph type="dt" sz="half" idx="10"/>
          </p:nvPr>
        </p:nvSpPr>
        <p:spPr/>
        <p:txBody>
          <a:bodyPr/>
          <a:lstStyle/>
          <a:p>
            <a:fld id="{1BEAD218-4DE6-4A94-9893-650A0CB341F5}" type="datetimeFigureOut">
              <a:rPr lang="en-US" smtClean="0"/>
              <a:t>8/26/2025</a:t>
            </a:fld>
            <a:endParaRPr lang="en-US"/>
          </a:p>
        </p:txBody>
      </p:sp>
      <p:sp>
        <p:nvSpPr>
          <p:cNvPr id="3" name="Footer Placeholder 2">
            <a:extLst>
              <a:ext uri="{FF2B5EF4-FFF2-40B4-BE49-F238E27FC236}">
                <a16:creationId xmlns:a16="http://schemas.microsoft.com/office/drawing/2014/main" id="{92946CA1-431C-A105-FA32-D5441052C4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260A36-FDF4-B0D3-8962-2ED9B25C1F44}"/>
              </a:ext>
            </a:extLst>
          </p:cNvPr>
          <p:cNvSpPr>
            <a:spLocks noGrp="1"/>
          </p:cNvSpPr>
          <p:nvPr>
            <p:ph type="sldNum" sz="quarter" idx="12"/>
          </p:nvPr>
        </p:nvSpPr>
        <p:spPr/>
        <p:txBody>
          <a:bodyPr/>
          <a:lstStyle/>
          <a:p>
            <a:fld id="{AF49B8D5-9827-4A2A-97BB-375E7BA65C80}" type="slidenum">
              <a:rPr lang="en-US" smtClean="0"/>
              <a:t>‹#›</a:t>
            </a:fld>
            <a:endParaRPr lang="en-US"/>
          </a:p>
        </p:txBody>
      </p:sp>
    </p:spTree>
    <p:extLst>
      <p:ext uri="{BB962C8B-B14F-4D97-AF65-F5344CB8AC3E}">
        <p14:creationId xmlns:p14="http://schemas.microsoft.com/office/powerpoint/2010/main" val="201061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E4F9B-F1A0-A505-D40E-45B3161821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4A393-8A85-CDAB-EB25-84A7D9AB01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2C24B8-9935-B7C2-659C-6D29331180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57472F-65AF-A7A1-E7A7-AE396A28008B}"/>
              </a:ext>
            </a:extLst>
          </p:cNvPr>
          <p:cNvSpPr>
            <a:spLocks noGrp="1"/>
          </p:cNvSpPr>
          <p:nvPr>
            <p:ph type="dt" sz="half" idx="10"/>
          </p:nvPr>
        </p:nvSpPr>
        <p:spPr/>
        <p:txBody>
          <a:bodyPr/>
          <a:lstStyle/>
          <a:p>
            <a:fld id="{1BEAD218-4DE6-4A94-9893-650A0CB341F5}" type="datetimeFigureOut">
              <a:rPr lang="en-US" smtClean="0"/>
              <a:t>8/26/2025</a:t>
            </a:fld>
            <a:endParaRPr lang="en-US"/>
          </a:p>
        </p:txBody>
      </p:sp>
      <p:sp>
        <p:nvSpPr>
          <p:cNvPr id="6" name="Footer Placeholder 5">
            <a:extLst>
              <a:ext uri="{FF2B5EF4-FFF2-40B4-BE49-F238E27FC236}">
                <a16:creationId xmlns:a16="http://schemas.microsoft.com/office/drawing/2014/main" id="{E7450195-2CBB-5AE3-9337-5F901E6364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699A46-0163-F1CC-60C8-24583ECB6FF0}"/>
              </a:ext>
            </a:extLst>
          </p:cNvPr>
          <p:cNvSpPr>
            <a:spLocks noGrp="1"/>
          </p:cNvSpPr>
          <p:nvPr>
            <p:ph type="sldNum" sz="quarter" idx="12"/>
          </p:nvPr>
        </p:nvSpPr>
        <p:spPr/>
        <p:txBody>
          <a:bodyPr/>
          <a:lstStyle/>
          <a:p>
            <a:fld id="{AF49B8D5-9827-4A2A-97BB-375E7BA65C80}" type="slidenum">
              <a:rPr lang="en-US" smtClean="0"/>
              <a:t>‹#›</a:t>
            </a:fld>
            <a:endParaRPr lang="en-US"/>
          </a:p>
        </p:txBody>
      </p:sp>
    </p:spTree>
    <p:extLst>
      <p:ext uri="{BB962C8B-B14F-4D97-AF65-F5344CB8AC3E}">
        <p14:creationId xmlns:p14="http://schemas.microsoft.com/office/powerpoint/2010/main" val="2272541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13360-2665-CB3B-13B3-A70A7206F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5C63ABA-460D-F862-19A6-CE54EAF834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C54541-D66C-C695-3D4D-A17684D3EF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8C79D-2764-1BF2-098F-3B2799B873A6}"/>
              </a:ext>
            </a:extLst>
          </p:cNvPr>
          <p:cNvSpPr>
            <a:spLocks noGrp="1"/>
          </p:cNvSpPr>
          <p:nvPr>
            <p:ph type="dt" sz="half" idx="10"/>
          </p:nvPr>
        </p:nvSpPr>
        <p:spPr/>
        <p:txBody>
          <a:bodyPr/>
          <a:lstStyle/>
          <a:p>
            <a:fld id="{1BEAD218-4DE6-4A94-9893-650A0CB341F5}" type="datetimeFigureOut">
              <a:rPr lang="en-US" smtClean="0"/>
              <a:t>8/26/2025</a:t>
            </a:fld>
            <a:endParaRPr lang="en-US"/>
          </a:p>
        </p:txBody>
      </p:sp>
      <p:sp>
        <p:nvSpPr>
          <p:cNvPr id="6" name="Footer Placeholder 5">
            <a:extLst>
              <a:ext uri="{FF2B5EF4-FFF2-40B4-BE49-F238E27FC236}">
                <a16:creationId xmlns:a16="http://schemas.microsoft.com/office/drawing/2014/main" id="{F8DF64E7-7EDE-15B9-9089-F35911D17C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F34F79-8750-CD35-3095-A0DB6D092167}"/>
              </a:ext>
            </a:extLst>
          </p:cNvPr>
          <p:cNvSpPr>
            <a:spLocks noGrp="1"/>
          </p:cNvSpPr>
          <p:nvPr>
            <p:ph type="sldNum" sz="quarter" idx="12"/>
          </p:nvPr>
        </p:nvSpPr>
        <p:spPr/>
        <p:txBody>
          <a:bodyPr/>
          <a:lstStyle/>
          <a:p>
            <a:fld id="{AF49B8D5-9827-4A2A-97BB-375E7BA65C80}" type="slidenum">
              <a:rPr lang="en-US" smtClean="0"/>
              <a:t>‹#›</a:t>
            </a:fld>
            <a:endParaRPr lang="en-US"/>
          </a:p>
        </p:txBody>
      </p:sp>
    </p:spTree>
    <p:extLst>
      <p:ext uri="{BB962C8B-B14F-4D97-AF65-F5344CB8AC3E}">
        <p14:creationId xmlns:p14="http://schemas.microsoft.com/office/powerpoint/2010/main" val="3236653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93647B-33D0-BE4E-25B6-B7B87C360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0BABC3-A66D-8472-08A3-1AB4774C4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9E86B-EFBA-32CC-A720-FCF142827A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BEAD218-4DE6-4A94-9893-650A0CB341F5}" type="datetimeFigureOut">
              <a:rPr lang="en-US" smtClean="0"/>
              <a:t>8/26/2025</a:t>
            </a:fld>
            <a:endParaRPr lang="en-US"/>
          </a:p>
        </p:txBody>
      </p:sp>
      <p:sp>
        <p:nvSpPr>
          <p:cNvPr id="5" name="Footer Placeholder 4">
            <a:extLst>
              <a:ext uri="{FF2B5EF4-FFF2-40B4-BE49-F238E27FC236}">
                <a16:creationId xmlns:a16="http://schemas.microsoft.com/office/drawing/2014/main" id="{EABAE646-F540-022A-2973-56770F767D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3ED23F-4854-CB1E-153D-2ADE65AEBF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F49B8D5-9827-4A2A-97BB-375E7BA65C80}" type="slidenum">
              <a:rPr lang="en-US" smtClean="0"/>
              <a:t>‹#›</a:t>
            </a:fld>
            <a:endParaRPr lang="en-US"/>
          </a:p>
        </p:txBody>
      </p:sp>
    </p:spTree>
    <p:extLst>
      <p:ext uri="{BB962C8B-B14F-4D97-AF65-F5344CB8AC3E}">
        <p14:creationId xmlns:p14="http://schemas.microsoft.com/office/powerpoint/2010/main" val="4187354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5AE4CB3-5BA7-FA3E-7413-33E7174BFA4D}"/>
              </a:ext>
            </a:extLst>
          </p:cNvPr>
          <p:cNvSpPr>
            <a:spLocks noGrp="1"/>
          </p:cNvSpPr>
          <p:nvPr>
            <p:ph type="ctrTitle"/>
          </p:nvPr>
        </p:nvSpPr>
        <p:spPr>
          <a:xfrm>
            <a:off x="4162567" y="818984"/>
            <a:ext cx="6714699" cy="3178689"/>
          </a:xfrm>
        </p:spPr>
        <p:txBody>
          <a:bodyPr>
            <a:normAutofit/>
          </a:bodyPr>
          <a:lstStyle/>
          <a:p>
            <a:pPr algn="l"/>
            <a:r>
              <a:rPr lang="en-US" sz="4800">
                <a:solidFill>
                  <a:srgbClr val="FFFFFF"/>
                </a:solidFill>
              </a:rPr>
              <a:t>The AI Advantage: Identifying Strategic Opportunities in a Transforming Landscape</a:t>
            </a: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B595B70-E44A-056F-9FFB-EA0B35059723}"/>
              </a:ext>
            </a:extLst>
          </p:cNvPr>
          <p:cNvSpPr>
            <a:spLocks noGrp="1"/>
          </p:cNvSpPr>
          <p:nvPr>
            <p:ph type="subTitle" idx="1"/>
          </p:nvPr>
        </p:nvSpPr>
        <p:spPr>
          <a:xfrm>
            <a:off x="4285397" y="4960961"/>
            <a:ext cx="7055893" cy="1078054"/>
          </a:xfrm>
        </p:spPr>
        <p:txBody>
          <a:bodyPr>
            <a:normAutofit/>
          </a:bodyPr>
          <a:lstStyle/>
          <a:p>
            <a:pPr algn="l"/>
            <a:r>
              <a:rPr lang="en-US">
                <a:solidFill>
                  <a:srgbClr val="FFFFFF"/>
                </a:solidFill>
              </a:rPr>
              <a:t>By: Shrey Patel</a:t>
            </a:r>
          </a:p>
        </p:txBody>
      </p:sp>
    </p:spTree>
    <p:extLst>
      <p:ext uri="{BB962C8B-B14F-4D97-AF65-F5344CB8AC3E}">
        <p14:creationId xmlns:p14="http://schemas.microsoft.com/office/powerpoint/2010/main" val="11253914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170940-6A5A-046C-0D10-3C128E211ED0}"/>
              </a:ext>
            </a:extLst>
          </p:cNvPr>
          <p:cNvSpPr>
            <a:spLocks noGrp="1"/>
          </p:cNvSpPr>
          <p:nvPr>
            <p:ph type="title"/>
          </p:nvPr>
        </p:nvSpPr>
        <p:spPr>
          <a:xfrm>
            <a:off x="838200" y="365125"/>
            <a:ext cx="10515600" cy="1325563"/>
          </a:xfrm>
        </p:spPr>
        <p:txBody>
          <a:bodyPr>
            <a:normAutofit/>
          </a:bodyPr>
          <a:lstStyle/>
          <a:p>
            <a:r>
              <a:rPr lang="en-US" sz="5400"/>
              <a:t>Executive summary </a:t>
            </a:r>
          </a:p>
        </p:txBody>
      </p:sp>
      <p:sp>
        <p:nvSpPr>
          <p:cNvPr id="1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4F47A54A-51FB-6345-7F50-60932FCFEA36}"/>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lang="en-US" altLang="en-US" sz="2000" dirty="0"/>
              <a:t> </a:t>
            </a:r>
            <a:r>
              <a:rPr lang="en-US" altLang="en-US" sz="2000"/>
              <a:t>Objective: To provide a clear, data-driven framework for making strategic AI investments by analyzing industry-wide trends in adoption, workforce impact, and revenue growth.</a:t>
            </a:r>
          </a:p>
          <a:p>
            <a:pPr marL="0" marR="0" lvl="0" indent="0" defTabSz="914400" rtl="0" eaLnBrk="0" fontAlgn="base" latinLnBrk="0" hangingPunct="0">
              <a:spcBef>
                <a:spcPct val="0"/>
              </a:spcBef>
              <a:spcAft>
                <a:spcPts val="600"/>
              </a:spcAft>
              <a:buClrTx/>
              <a:buSzTx/>
              <a:buFontTx/>
              <a:buChar char="•"/>
              <a:tabLst/>
            </a:pPr>
            <a:endParaRPr lang="en-US" altLang="en-US" sz="2000"/>
          </a:p>
          <a:p>
            <a:pPr marL="0" marR="0" lvl="0" indent="0" defTabSz="914400" rtl="0" eaLnBrk="0" fontAlgn="base" latinLnBrk="0" hangingPunct="0">
              <a:spcBef>
                <a:spcPct val="0"/>
              </a:spcBef>
              <a:spcAft>
                <a:spcPts val="600"/>
              </a:spcAft>
              <a:buClrTx/>
              <a:buSzTx/>
              <a:buFontTx/>
              <a:buChar char="•"/>
              <a:tabLst/>
            </a:pPr>
            <a:r>
              <a:rPr lang="en-US" altLang="en-US" sz="2000"/>
              <a:t> Key Insight: Simply increasing AI adoption does not guarantee success. Our analysis reveals that industries fall into four distinct strategic quadrants—Leaders, Upcoming, Saturated, and Underperformers—based on their ability to translate AI adoption into revenue.</a:t>
            </a:r>
          </a:p>
          <a:p>
            <a:pPr marL="0" marR="0" lvl="0" indent="0" defTabSz="914400" rtl="0" eaLnBrk="0" fontAlgn="base" latinLnBrk="0" hangingPunct="0">
              <a:spcBef>
                <a:spcPct val="0"/>
              </a:spcBef>
              <a:spcAft>
                <a:spcPts val="600"/>
              </a:spcAft>
              <a:buClrTx/>
              <a:buSzTx/>
              <a:buFontTx/>
              <a:buChar char="•"/>
              <a:tabLst/>
            </a:pPr>
            <a:endParaRPr lang="en-US" altLang="en-US" sz="2000"/>
          </a:p>
          <a:p>
            <a:pPr marL="0" marR="0" lvl="0" indent="0" defTabSz="914400" rtl="0" eaLnBrk="0" fontAlgn="base" latinLnBrk="0" hangingPunct="0">
              <a:spcBef>
                <a:spcPct val="0"/>
              </a:spcBef>
              <a:spcAft>
                <a:spcPts val="600"/>
              </a:spcAft>
              <a:buClrTx/>
              <a:buSzTx/>
              <a:buFontTx/>
              <a:buChar char="•"/>
              <a:tabLst/>
            </a:pPr>
            <a:r>
              <a:rPr lang="en-US" altLang="en-US" sz="2000"/>
              <a:t> Core Recommendation: Future investments should be targeted. We recommend prioritizing the high-potential "Upcoming" sector , learning from the efficiency of the "Leaders" , driving innovation in "Saturated" markets , and diagnosing the core issues in "Underperformers".</a:t>
            </a:r>
          </a:p>
        </p:txBody>
      </p:sp>
    </p:spTree>
    <p:extLst>
      <p:ext uri="{BB962C8B-B14F-4D97-AF65-F5344CB8AC3E}">
        <p14:creationId xmlns:p14="http://schemas.microsoft.com/office/powerpoint/2010/main" val="897655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FF47CB7-972F-479F-A36D-9E72D26EC8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D153B68-5844-490D-8E67-F616D6D721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1766176" cy="2061837"/>
          </a:xfrm>
          <a:custGeom>
            <a:avLst/>
            <a:gdLst>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13657 w 10768629"/>
              <a:gd name="connsiteY144" fmla="*/ 1730706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18446 w 10768629"/>
              <a:gd name="connsiteY143" fmla="*/ 1726895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45936 w 10768629"/>
              <a:gd name="connsiteY142" fmla="*/ 1713743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9437 w 10768629"/>
              <a:gd name="connsiteY140" fmla="*/ 1636968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40853 w 10768629"/>
              <a:gd name="connsiteY141" fmla="*/ 1657958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38835 w 10768629"/>
              <a:gd name="connsiteY164" fmla="*/ 1920210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32568 w 10768629"/>
              <a:gd name="connsiteY178" fmla="*/ 1793149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186881 w 10768629"/>
              <a:gd name="connsiteY179" fmla="*/ 1768613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1967996 w 10768629"/>
              <a:gd name="connsiteY173" fmla="*/ 1953187 h 1978172"/>
              <a:gd name="connsiteX174" fmla="*/ 1855805 w 10768629"/>
              <a:gd name="connsiteY174" fmla="*/ 1926082 h 1978172"/>
              <a:gd name="connsiteX175" fmla="*/ 1790957 w 10768629"/>
              <a:gd name="connsiteY175" fmla="*/ 1919460 h 1978172"/>
              <a:gd name="connsiteX176" fmla="*/ 1613978 w 10768629"/>
              <a:gd name="connsiteY176" fmla="*/ 1891581 h 1978172"/>
              <a:gd name="connsiteX177" fmla="*/ 1436831 w 10768629"/>
              <a:gd name="connsiteY177" fmla="*/ 1856201 h 1978172"/>
              <a:gd name="connsiteX178" fmla="*/ 1357365 w 10768629"/>
              <a:gd name="connsiteY178" fmla="*/ 1832140 h 1978172"/>
              <a:gd name="connsiteX179" fmla="*/ 1232341 w 10768629"/>
              <a:gd name="connsiteY179" fmla="*/ 1785942 h 1978172"/>
              <a:gd name="connsiteX180" fmla="*/ 1162595 w 10768629"/>
              <a:gd name="connsiteY180" fmla="*/ 1758337 h 1978172"/>
              <a:gd name="connsiteX181" fmla="*/ 1128523 w 10768629"/>
              <a:gd name="connsiteY181" fmla="*/ 1763621 h 1978172"/>
              <a:gd name="connsiteX182" fmla="*/ 991903 w 10768629"/>
              <a:gd name="connsiteY182" fmla="*/ 1786741 h 1978172"/>
              <a:gd name="connsiteX183" fmla="*/ 883960 w 10768629"/>
              <a:gd name="connsiteY183" fmla="*/ 1822386 h 1978172"/>
              <a:gd name="connsiteX184" fmla="*/ 766531 w 10768629"/>
              <a:gd name="connsiteY184" fmla="*/ 1805053 h 1978172"/>
              <a:gd name="connsiteX185" fmla="*/ 669779 w 10768629"/>
              <a:gd name="connsiteY185" fmla="*/ 1800537 h 1978172"/>
              <a:gd name="connsiteX186" fmla="*/ 523898 w 10768629"/>
              <a:gd name="connsiteY186" fmla="*/ 1811085 h 1978172"/>
              <a:gd name="connsiteX187" fmla="*/ 360251 w 10768629"/>
              <a:gd name="connsiteY187" fmla="*/ 1830735 h 1978172"/>
              <a:gd name="connsiteX188" fmla="*/ 255207 w 10768629"/>
              <a:gd name="connsiteY188" fmla="*/ 1818275 h 1978172"/>
              <a:gd name="connsiteX189" fmla="*/ 101803 w 10768629"/>
              <a:gd name="connsiteY189" fmla="*/ 1870647 h 1978172"/>
              <a:gd name="connsiteX190" fmla="*/ 25397 w 10768629"/>
              <a:gd name="connsiteY190" fmla="*/ 1888443 h 1978172"/>
              <a:gd name="connsiteX191" fmla="*/ 2370 w 10768629"/>
              <a:gd name="connsiteY191" fmla="*/ 1878311 h 1978172"/>
              <a:gd name="connsiteX192" fmla="*/ 0 w 10768629"/>
              <a:gd name="connsiteY192" fmla="*/ 1878785 h 1978172"/>
              <a:gd name="connsiteX193" fmla="*/ 0 w 10768629"/>
              <a:gd name="connsiteY193"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115176 w 10768629"/>
              <a:gd name="connsiteY163" fmla="*/ 1943459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57504 w 10768629"/>
              <a:gd name="connsiteY162" fmla="*/ 1957276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90336 w 10768629"/>
              <a:gd name="connsiteY159" fmla="*/ 1925039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76289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407128 w 10768629"/>
              <a:gd name="connsiteY46" fmla="*/ 961344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69725 w 10768629"/>
              <a:gd name="connsiteY49" fmla="*/ 989186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9462 w 10768629"/>
              <a:gd name="connsiteY48" fmla="*/ 987106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79948 w 10768629"/>
              <a:gd name="connsiteY35" fmla="*/ 576062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316893 w 10768629"/>
              <a:gd name="connsiteY28" fmla="*/ 491390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69666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43525 w 10768629"/>
              <a:gd name="connsiteY78" fmla="*/ 1179064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85942 w 10768629"/>
              <a:gd name="connsiteY79" fmla="*/ 1233723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07190 w 10768629"/>
              <a:gd name="connsiteY82" fmla="*/ 1314737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5361 w 10768629"/>
              <a:gd name="connsiteY152" fmla="*/ 1894711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20200 w 10768629"/>
              <a:gd name="connsiteY151" fmla="*/ 1873173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22386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8523 w 10768629"/>
              <a:gd name="connsiteY182" fmla="*/ 1763621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58337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 name="connsiteX0" fmla="*/ 0 w 10768629"/>
              <a:gd name="connsiteY0" fmla="*/ 0 h 1978172"/>
              <a:gd name="connsiteX1" fmla="*/ 10768629 w 10768629"/>
              <a:gd name="connsiteY1" fmla="*/ 0 h 1978172"/>
              <a:gd name="connsiteX2" fmla="*/ 10733254 w 10768629"/>
              <a:gd name="connsiteY2" fmla="*/ 31439 h 1978172"/>
              <a:gd name="connsiteX3" fmla="*/ 10727085 w 10768629"/>
              <a:gd name="connsiteY3" fmla="*/ 37910 h 1978172"/>
              <a:gd name="connsiteX4" fmla="*/ 10675953 w 10768629"/>
              <a:gd name="connsiteY4" fmla="*/ 68623 h 1978172"/>
              <a:gd name="connsiteX5" fmla="*/ 10637091 w 10768629"/>
              <a:gd name="connsiteY5" fmla="*/ 90361 h 1978172"/>
              <a:gd name="connsiteX6" fmla="*/ 10610971 w 10768629"/>
              <a:gd name="connsiteY6" fmla="*/ 110764 h 1978172"/>
              <a:gd name="connsiteX7" fmla="*/ 10532872 w 10768629"/>
              <a:gd name="connsiteY7" fmla="*/ 138028 h 1978172"/>
              <a:gd name="connsiteX8" fmla="*/ 10398558 w 10768629"/>
              <a:gd name="connsiteY8" fmla="*/ 172911 h 1978172"/>
              <a:gd name="connsiteX9" fmla="*/ 10371128 w 10768629"/>
              <a:gd name="connsiteY9" fmla="*/ 182609 h 1978172"/>
              <a:gd name="connsiteX10" fmla="*/ 10352178 w 10768629"/>
              <a:gd name="connsiteY10" fmla="*/ 199976 h 1978172"/>
              <a:gd name="connsiteX11" fmla="*/ 10351815 w 10768629"/>
              <a:gd name="connsiteY11" fmla="*/ 211879 h 1978172"/>
              <a:gd name="connsiteX12" fmla="*/ 10337471 w 10768629"/>
              <a:gd name="connsiteY12" fmla="*/ 218661 h 1978172"/>
              <a:gd name="connsiteX13" fmla="*/ 10334625 w 10768629"/>
              <a:gd name="connsiteY13" fmla="*/ 222351 h 1978172"/>
              <a:gd name="connsiteX14" fmla="*/ 10256365 w 10768629"/>
              <a:gd name="connsiteY14" fmla="*/ 235917 h 1978172"/>
              <a:gd name="connsiteX15" fmla="*/ 10201127 w 10768629"/>
              <a:gd name="connsiteY15" fmla="*/ 267448 h 1978172"/>
              <a:gd name="connsiteX16" fmla="*/ 9961218 w 10768629"/>
              <a:gd name="connsiteY16" fmla="*/ 326720 h 1978172"/>
              <a:gd name="connsiteX17" fmla="*/ 9859715 w 10768629"/>
              <a:gd name="connsiteY17" fmla="*/ 355698 h 1978172"/>
              <a:gd name="connsiteX18" fmla="*/ 9679867 w 10768629"/>
              <a:gd name="connsiteY18" fmla="*/ 399081 h 1978172"/>
              <a:gd name="connsiteX19" fmla="*/ 9490654 w 10768629"/>
              <a:gd name="connsiteY19" fmla="*/ 455225 h 1978172"/>
              <a:gd name="connsiteX20" fmla="*/ 9470837 w 10768629"/>
              <a:gd name="connsiteY20" fmla="*/ 452539 h 1978172"/>
              <a:gd name="connsiteX21" fmla="*/ 9469082 w 10768629"/>
              <a:gd name="connsiteY21" fmla="*/ 454891 h 1978172"/>
              <a:gd name="connsiteX22" fmla="*/ 9448038 w 10768629"/>
              <a:gd name="connsiteY22" fmla="*/ 459733 h 1978172"/>
              <a:gd name="connsiteX23" fmla="*/ 9396821 w 10768629"/>
              <a:gd name="connsiteY23" fmla="*/ 455795 h 1978172"/>
              <a:gd name="connsiteX24" fmla="*/ 9392197 w 10768629"/>
              <a:gd name="connsiteY24" fmla="*/ 459796 h 1978172"/>
              <a:gd name="connsiteX25" fmla="*/ 9347994 w 10768629"/>
              <a:gd name="connsiteY25" fmla="*/ 464462 h 1978172"/>
              <a:gd name="connsiteX26" fmla="*/ 9347889 w 10768629"/>
              <a:gd name="connsiteY26" fmla="*/ 466539 h 1978172"/>
              <a:gd name="connsiteX27" fmla="*/ 9337639 w 10768629"/>
              <a:gd name="connsiteY27" fmla="*/ 476654 h 1978172"/>
              <a:gd name="connsiteX28" fmla="*/ 9287964 w 10768629"/>
              <a:gd name="connsiteY28" fmla="*/ 513052 h 1978172"/>
              <a:gd name="connsiteX29" fmla="*/ 9229283 w 10768629"/>
              <a:gd name="connsiteY29" fmla="*/ 555377 h 1978172"/>
              <a:gd name="connsiteX30" fmla="*/ 9220274 w 10768629"/>
              <a:gd name="connsiteY30" fmla="*/ 557502 h 1978172"/>
              <a:gd name="connsiteX31" fmla="*/ 9220202 w 10768629"/>
              <a:gd name="connsiteY31" fmla="*/ 558001 h 1978172"/>
              <a:gd name="connsiteX32" fmla="*/ 9210908 w 10768629"/>
              <a:gd name="connsiteY32" fmla="*/ 561147 h 1978172"/>
              <a:gd name="connsiteX33" fmla="*/ 9186374 w 10768629"/>
              <a:gd name="connsiteY33" fmla="*/ 565502 h 1978172"/>
              <a:gd name="connsiteX34" fmla="*/ 9181058 w 10768629"/>
              <a:gd name="connsiteY34" fmla="*/ 569943 h 1978172"/>
              <a:gd name="connsiteX35" fmla="*/ 9167549 w 10768629"/>
              <a:gd name="connsiteY35" fmla="*/ 584727 h 1978172"/>
              <a:gd name="connsiteX36" fmla="*/ 9149110 w 10768629"/>
              <a:gd name="connsiteY36" fmla="*/ 598906 h 1978172"/>
              <a:gd name="connsiteX37" fmla="*/ 9078556 w 10768629"/>
              <a:gd name="connsiteY37" fmla="*/ 644039 h 1978172"/>
              <a:gd name="connsiteX38" fmla="*/ 8996399 w 10768629"/>
              <a:gd name="connsiteY38" fmla="*/ 690055 h 1978172"/>
              <a:gd name="connsiteX39" fmla="*/ 8803791 w 10768629"/>
              <a:gd name="connsiteY39" fmla="*/ 813860 h 1978172"/>
              <a:gd name="connsiteX40" fmla="*/ 8636202 w 10768629"/>
              <a:gd name="connsiteY40" fmla="*/ 848463 h 1978172"/>
              <a:gd name="connsiteX41" fmla="*/ 8555372 w 10768629"/>
              <a:gd name="connsiteY41" fmla="*/ 883171 h 1978172"/>
              <a:gd name="connsiteX42" fmla="*/ 8507229 w 10768629"/>
              <a:gd name="connsiteY42" fmla="*/ 901665 h 1978172"/>
              <a:gd name="connsiteX43" fmla="*/ 8428473 w 10768629"/>
              <a:gd name="connsiteY43" fmla="*/ 927985 h 1978172"/>
              <a:gd name="connsiteX44" fmla="*/ 8427914 w 10768629"/>
              <a:gd name="connsiteY44" fmla="*/ 933480 h 1978172"/>
              <a:gd name="connsiteX45" fmla="*/ 8420327 w 10768629"/>
              <a:gd name="connsiteY45" fmla="*/ 941984 h 1978172"/>
              <a:gd name="connsiteX46" fmla="*/ 8394729 w 10768629"/>
              <a:gd name="connsiteY46" fmla="*/ 948347 h 1978172"/>
              <a:gd name="connsiteX47" fmla="*/ 8380548 w 10768629"/>
              <a:gd name="connsiteY47" fmla="*/ 987916 h 1978172"/>
              <a:gd name="connsiteX48" fmla="*/ 8375330 w 10768629"/>
              <a:gd name="connsiteY48" fmla="*/ 965444 h 1978172"/>
              <a:gd name="connsiteX49" fmla="*/ 8340796 w 10768629"/>
              <a:gd name="connsiteY49" fmla="*/ 980522 h 1978172"/>
              <a:gd name="connsiteX50" fmla="*/ 8304438 w 10768629"/>
              <a:gd name="connsiteY50" fmla="*/ 996739 h 1978172"/>
              <a:gd name="connsiteX51" fmla="*/ 8280929 w 10768629"/>
              <a:gd name="connsiteY51" fmla="*/ 1023089 h 1978172"/>
              <a:gd name="connsiteX52" fmla="*/ 8275760 w 10768629"/>
              <a:gd name="connsiteY52" fmla="*/ 1027772 h 1978172"/>
              <a:gd name="connsiteX53" fmla="*/ 8275478 w 10768629"/>
              <a:gd name="connsiteY53" fmla="*/ 1027605 h 1978172"/>
              <a:gd name="connsiteX54" fmla="*/ 8249003 w 10768629"/>
              <a:gd name="connsiteY54" fmla="*/ 1032033 h 1978172"/>
              <a:gd name="connsiteX55" fmla="*/ 8203836 w 10768629"/>
              <a:gd name="connsiteY55" fmla="*/ 1037347 h 1978172"/>
              <a:gd name="connsiteX56" fmla="*/ 8122936 w 10768629"/>
              <a:gd name="connsiteY56" fmla="*/ 1063113 h 1978172"/>
              <a:gd name="connsiteX57" fmla="*/ 8043658 w 10768629"/>
              <a:gd name="connsiteY57" fmla="*/ 1092746 h 1978172"/>
              <a:gd name="connsiteX58" fmla="*/ 8015351 w 10768629"/>
              <a:gd name="connsiteY58" fmla="*/ 1105478 h 1978172"/>
              <a:gd name="connsiteX59" fmla="*/ 7963145 w 10768629"/>
              <a:gd name="connsiteY59" fmla="*/ 1119346 h 1978172"/>
              <a:gd name="connsiteX60" fmla="*/ 7938145 w 10768629"/>
              <a:gd name="connsiteY60" fmla="*/ 1120225 h 1978172"/>
              <a:gd name="connsiteX61" fmla="*/ 7937238 w 10768629"/>
              <a:gd name="connsiteY61" fmla="*/ 1121204 h 1978172"/>
              <a:gd name="connsiteX62" fmla="*/ 7934398 w 10768629"/>
              <a:gd name="connsiteY62" fmla="*/ 1118240 h 1978172"/>
              <a:gd name="connsiteX63" fmla="*/ 7918248 w 10768629"/>
              <a:gd name="connsiteY63" fmla="*/ 1124371 h 1978172"/>
              <a:gd name="connsiteX64" fmla="*/ 7914119 w 10768629"/>
              <a:gd name="connsiteY64" fmla="*/ 1127653 h 1978172"/>
              <a:gd name="connsiteX65" fmla="*/ 7907658 w 10768629"/>
              <a:gd name="connsiteY65" fmla="*/ 1130350 h 1978172"/>
              <a:gd name="connsiteX66" fmla="*/ 7907434 w 10768629"/>
              <a:gd name="connsiteY66" fmla="*/ 1130103 h 1978172"/>
              <a:gd name="connsiteX67" fmla="*/ 7901508 w 10768629"/>
              <a:gd name="connsiteY67" fmla="*/ 1133245 h 1978172"/>
              <a:gd name="connsiteX68" fmla="*/ 7873287 w 10768629"/>
              <a:gd name="connsiteY68" fmla="*/ 1152609 h 1978172"/>
              <a:gd name="connsiteX69" fmla="*/ 7834833 w 10768629"/>
              <a:gd name="connsiteY69" fmla="*/ 1153868 h 1978172"/>
              <a:gd name="connsiteX70" fmla="*/ 7828661 w 10768629"/>
              <a:gd name="connsiteY70" fmla="*/ 1139994 h 1978172"/>
              <a:gd name="connsiteX71" fmla="*/ 7823966 w 10768629"/>
              <a:gd name="connsiteY71" fmla="*/ 1143178 h 1978172"/>
              <a:gd name="connsiteX72" fmla="*/ 7815078 w 10768629"/>
              <a:gd name="connsiteY72" fmla="*/ 1151776 h 1978172"/>
              <a:gd name="connsiteX73" fmla="*/ 7812026 w 10768629"/>
              <a:gd name="connsiteY73" fmla="*/ 1151522 h 1978172"/>
              <a:gd name="connsiteX74" fmla="*/ 7782249 w 10768629"/>
              <a:gd name="connsiteY74" fmla="*/ 1160970 h 1978172"/>
              <a:gd name="connsiteX75" fmla="*/ 7773476 w 10768629"/>
              <a:gd name="connsiteY75" fmla="*/ 1157414 h 1978172"/>
              <a:gd name="connsiteX76" fmla="*/ 7769600 w 10768629"/>
              <a:gd name="connsiteY76" fmla="*/ 1157365 h 1978172"/>
              <a:gd name="connsiteX77" fmla="*/ 7752631 w 10768629"/>
              <a:gd name="connsiteY77" fmla="*/ 1172815 h 1978172"/>
              <a:gd name="connsiteX78" fmla="*/ 7739392 w 10768629"/>
              <a:gd name="connsiteY78" fmla="*/ 1192062 h 1978172"/>
              <a:gd name="connsiteX79" fmla="*/ 7677677 w 10768629"/>
              <a:gd name="connsiteY79" fmla="*/ 1216394 h 1978172"/>
              <a:gd name="connsiteX80" fmla="*/ 7586920 w 10768629"/>
              <a:gd name="connsiteY80" fmla="*/ 1261888 h 1978172"/>
              <a:gd name="connsiteX81" fmla="*/ 7486100 w 10768629"/>
              <a:gd name="connsiteY81" fmla="*/ 1292563 h 1978172"/>
              <a:gd name="connsiteX82" fmla="*/ 7411323 w 10768629"/>
              <a:gd name="connsiteY82" fmla="*/ 1340732 h 1978172"/>
              <a:gd name="connsiteX83" fmla="*/ 7240698 w 10768629"/>
              <a:gd name="connsiteY83" fmla="*/ 1438832 h 1978172"/>
              <a:gd name="connsiteX84" fmla="*/ 7197675 w 10768629"/>
              <a:gd name="connsiteY84" fmla="*/ 1447530 h 1978172"/>
              <a:gd name="connsiteX85" fmla="*/ 7164788 w 10768629"/>
              <a:gd name="connsiteY85" fmla="*/ 1480293 h 1978172"/>
              <a:gd name="connsiteX86" fmla="*/ 7147929 w 10768629"/>
              <a:gd name="connsiteY86" fmla="*/ 1477641 h 1978172"/>
              <a:gd name="connsiteX87" fmla="*/ 7144965 w 10768629"/>
              <a:gd name="connsiteY87" fmla="*/ 1476908 h 1978172"/>
              <a:gd name="connsiteX88" fmla="*/ 7134299 w 10768629"/>
              <a:gd name="connsiteY88" fmla="*/ 1479969 h 1978172"/>
              <a:gd name="connsiteX89" fmla="*/ 7129809 w 10768629"/>
              <a:gd name="connsiteY89" fmla="*/ 1473339 h 1978172"/>
              <a:gd name="connsiteX90" fmla="*/ 7112688 w 10768629"/>
              <a:gd name="connsiteY90" fmla="*/ 1472575 h 1978172"/>
              <a:gd name="connsiteX91" fmla="*/ 7093470 w 10768629"/>
              <a:gd name="connsiteY91" fmla="*/ 1480300 h 1978172"/>
              <a:gd name="connsiteX92" fmla="*/ 7025034 w 10768629"/>
              <a:gd name="connsiteY92" fmla="*/ 1506934 h 1978172"/>
              <a:gd name="connsiteX93" fmla="*/ 7014783 w 10768629"/>
              <a:gd name="connsiteY93" fmla="*/ 1515868 h 1978172"/>
              <a:gd name="connsiteX94" fmla="*/ 6979706 w 10768629"/>
              <a:gd name="connsiteY94" fmla="*/ 1523511 h 1978172"/>
              <a:gd name="connsiteX95" fmla="*/ 6977890 w 10768629"/>
              <a:gd name="connsiteY95" fmla="*/ 1525793 h 1978172"/>
              <a:gd name="connsiteX96" fmla="*/ 6944339 w 10768629"/>
              <a:gd name="connsiteY96" fmla="*/ 1536237 h 1978172"/>
              <a:gd name="connsiteX97" fmla="*/ 6886996 w 10768629"/>
              <a:gd name="connsiteY97" fmla="*/ 1563569 h 1978172"/>
              <a:gd name="connsiteX98" fmla="*/ 6874510 w 10768629"/>
              <a:gd name="connsiteY98" fmla="*/ 1558469 h 1978172"/>
              <a:gd name="connsiteX99" fmla="*/ 6871943 w 10768629"/>
              <a:gd name="connsiteY99" fmla="*/ 1554651 h 1978172"/>
              <a:gd name="connsiteX100" fmla="*/ 6856174 w 10768629"/>
              <a:gd name="connsiteY100" fmla="*/ 1562024 h 1978172"/>
              <a:gd name="connsiteX101" fmla="*/ 6842321 w 10768629"/>
              <a:gd name="connsiteY101" fmla="*/ 1560554 h 1978172"/>
              <a:gd name="connsiteX102" fmla="*/ 6832713 w 10768629"/>
              <a:gd name="connsiteY102" fmla="*/ 1569357 h 1978172"/>
              <a:gd name="connsiteX103" fmla="*/ 6816351 w 10768629"/>
              <a:gd name="connsiteY103" fmla="*/ 1571495 h 1978172"/>
              <a:gd name="connsiteX104" fmla="*/ 6795800 w 10768629"/>
              <a:gd name="connsiteY104" fmla="*/ 1572010 h 1978172"/>
              <a:gd name="connsiteX105" fmla="*/ 6777546 w 10768629"/>
              <a:gd name="connsiteY105" fmla="*/ 1568661 h 1978172"/>
              <a:gd name="connsiteX106" fmla="*/ 6751528 w 10768629"/>
              <a:gd name="connsiteY106" fmla="*/ 1574143 h 1978172"/>
              <a:gd name="connsiteX107" fmla="*/ 6691966 w 10768629"/>
              <a:gd name="connsiteY107" fmla="*/ 1582255 h 1978172"/>
              <a:gd name="connsiteX108" fmla="*/ 6646941 w 10768629"/>
              <a:gd name="connsiteY108" fmla="*/ 1588471 h 1978172"/>
              <a:gd name="connsiteX109" fmla="*/ 6568576 w 10768629"/>
              <a:gd name="connsiteY109" fmla="*/ 1606488 h 1978172"/>
              <a:gd name="connsiteX110" fmla="*/ 6554358 w 10768629"/>
              <a:gd name="connsiteY110" fmla="*/ 1621701 h 1978172"/>
              <a:gd name="connsiteX111" fmla="*/ 6516968 w 10768629"/>
              <a:gd name="connsiteY111" fmla="*/ 1617195 h 1978172"/>
              <a:gd name="connsiteX112" fmla="*/ 6506479 w 10768629"/>
              <a:gd name="connsiteY112" fmla="*/ 1602227 h 1978172"/>
              <a:gd name="connsiteX113" fmla="*/ 6458436 w 10768629"/>
              <a:gd name="connsiteY113" fmla="*/ 1607332 h 1978172"/>
              <a:gd name="connsiteX114" fmla="*/ 6414786 w 10768629"/>
              <a:gd name="connsiteY114" fmla="*/ 1628815 h 1978172"/>
              <a:gd name="connsiteX115" fmla="*/ 6357085 w 10768629"/>
              <a:gd name="connsiteY115" fmla="*/ 1640846 h 1978172"/>
              <a:gd name="connsiteX116" fmla="*/ 6322636 w 10768629"/>
              <a:gd name="connsiteY116" fmla="*/ 1648213 h 1978172"/>
              <a:gd name="connsiteX117" fmla="*/ 6226172 w 10768629"/>
              <a:gd name="connsiteY117" fmla="*/ 1654676 h 1978172"/>
              <a:gd name="connsiteX118" fmla="*/ 6221217 w 10768629"/>
              <a:gd name="connsiteY118" fmla="*/ 1654506 h 1978172"/>
              <a:gd name="connsiteX119" fmla="*/ 6204956 w 10768629"/>
              <a:gd name="connsiteY119" fmla="*/ 1664280 h 1978172"/>
              <a:gd name="connsiteX120" fmla="*/ 6204270 w 10768629"/>
              <a:gd name="connsiteY120" fmla="*/ 1666782 h 1978172"/>
              <a:gd name="connsiteX121" fmla="*/ 6143810 w 10768629"/>
              <a:gd name="connsiteY121" fmla="*/ 1661963 h 1978172"/>
              <a:gd name="connsiteX122" fmla="*/ 6136560 w 10768629"/>
              <a:gd name="connsiteY122" fmla="*/ 1665728 h 1978172"/>
              <a:gd name="connsiteX123" fmla="*/ 6096155 w 10768629"/>
              <a:gd name="connsiteY123" fmla="*/ 1656951 h 1978172"/>
              <a:gd name="connsiteX124" fmla="*/ 6075812 w 10768629"/>
              <a:gd name="connsiteY124" fmla="*/ 1655422 h 1978172"/>
              <a:gd name="connsiteX125" fmla="*/ 6039495 w 10768629"/>
              <a:gd name="connsiteY125" fmla="*/ 1649680 h 1978172"/>
              <a:gd name="connsiteX126" fmla="*/ 6036523 w 10768629"/>
              <a:gd name="connsiteY126" fmla="*/ 1652121 h 1978172"/>
              <a:gd name="connsiteX127" fmla="*/ 6029328 w 10768629"/>
              <a:gd name="connsiteY127" fmla="*/ 1649904 h 1978172"/>
              <a:gd name="connsiteX128" fmla="*/ 6024075 w 10768629"/>
              <a:gd name="connsiteY128" fmla="*/ 1652779 h 1978172"/>
              <a:gd name="connsiteX129" fmla="*/ 6018085 w 10768629"/>
              <a:gd name="connsiteY129" fmla="*/ 1652030 h 1978172"/>
              <a:gd name="connsiteX130" fmla="*/ 5955513 w 10768629"/>
              <a:gd name="connsiteY130" fmla="*/ 1663584 h 1978172"/>
              <a:gd name="connsiteX131" fmla="*/ 5941996 w 10768629"/>
              <a:gd name="connsiteY131" fmla="*/ 1661326 h 1978172"/>
              <a:gd name="connsiteX132" fmla="*/ 5931789 w 10768629"/>
              <a:gd name="connsiteY132" fmla="*/ 1669915 h 1978172"/>
              <a:gd name="connsiteX133" fmla="*/ 5888686 w 10768629"/>
              <a:gd name="connsiteY133" fmla="*/ 1672175 h 1978172"/>
              <a:gd name="connsiteX134" fmla="*/ 5873794 w 10768629"/>
              <a:gd name="connsiteY134" fmla="*/ 1665454 h 1978172"/>
              <a:gd name="connsiteX135" fmla="*/ 5860022 w 10768629"/>
              <a:gd name="connsiteY135" fmla="*/ 1660635 h 1978172"/>
              <a:gd name="connsiteX136" fmla="*/ 5858237 w 10768629"/>
              <a:gd name="connsiteY136" fmla="*/ 1660649 h 1978172"/>
              <a:gd name="connsiteX137" fmla="*/ 5840319 w 10768629"/>
              <a:gd name="connsiteY137" fmla="*/ 1660798 h 1978172"/>
              <a:gd name="connsiteX138" fmla="*/ 5806984 w 10768629"/>
              <a:gd name="connsiteY138" fmla="*/ 1661075 h 1978172"/>
              <a:gd name="connsiteX139" fmla="*/ 5742351 w 10768629"/>
              <a:gd name="connsiteY139" fmla="*/ 1667489 h 1978172"/>
              <a:gd name="connsiteX140" fmla="*/ 5521171 w 10768629"/>
              <a:gd name="connsiteY140" fmla="*/ 1671626 h 1978172"/>
              <a:gd name="connsiteX141" fmla="*/ 5457384 w 10768629"/>
              <a:gd name="connsiteY141" fmla="*/ 1683952 h 1978172"/>
              <a:gd name="connsiteX142" fmla="*/ 4950070 w 10768629"/>
              <a:gd name="connsiteY142" fmla="*/ 1748401 h 1978172"/>
              <a:gd name="connsiteX143" fmla="*/ 4872172 w 10768629"/>
              <a:gd name="connsiteY143" fmla="*/ 1757222 h 1978172"/>
              <a:gd name="connsiteX144" fmla="*/ 4809524 w 10768629"/>
              <a:gd name="connsiteY144" fmla="*/ 1761033 h 1978172"/>
              <a:gd name="connsiteX145" fmla="*/ 4759058 w 10768629"/>
              <a:gd name="connsiteY145" fmla="*/ 1766533 h 1978172"/>
              <a:gd name="connsiteX146" fmla="*/ 4719749 w 10768629"/>
              <a:gd name="connsiteY146" fmla="*/ 1771811 h 1978172"/>
              <a:gd name="connsiteX147" fmla="*/ 4568686 w 10768629"/>
              <a:gd name="connsiteY147" fmla="*/ 1786141 h 1978172"/>
              <a:gd name="connsiteX148" fmla="*/ 4418751 w 10768629"/>
              <a:gd name="connsiteY148" fmla="*/ 1796932 h 1978172"/>
              <a:gd name="connsiteX149" fmla="*/ 4378377 w 10768629"/>
              <a:gd name="connsiteY149" fmla="*/ 1815528 h 1978172"/>
              <a:gd name="connsiteX150" fmla="*/ 4320575 w 10768629"/>
              <a:gd name="connsiteY150" fmla="*/ 1832722 h 1978172"/>
              <a:gd name="connsiteX151" fmla="*/ 4211935 w 10768629"/>
              <a:gd name="connsiteY151" fmla="*/ 1860177 h 1978172"/>
              <a:gd name="connsiteX152" fmla="*/ 4101228 w 10768629"/>
              <a:gd name="connsiteY152" fmla="*/ 1868717 h 1978172"/>
              <a:gd name="connsiteX153" fmla="*/ 3973223 w 10768629"/>
              <a:gd name="connsiteY153" fmla="*/ 1881015 h 1978172"/>
              <a:gd name="connsiteX154" fmla="*/ 3900992 w 10768629"/>
              <a:gd name="connsiteY154" fmla="*/ 1880603 h 1978172"/>
              <a:gd name="connsiteX155" fmla="*/ 3662119 w 10768629"/>
              <a:gd name="connsiteY155" fmla="*/ 1889285 h 1978172"/>
              <a:gd name="connsiteX156" fmla="*/ 3496919 w 10768629"/>
              <a:gd name="connsiteY156" fmla="*/ 1873180 h 1978172"/>
              <a:gd name="connsiteX157" fmla="*/ 3449433 w 10768629"/>
              <a:gd name="connsiteY157" fmla="*/ 1889681 h 1978172"/>
              <a:gd name="connsiteX158" fmla="*/ 3369766 w 10768629"/>
              <a:gd name="connsiteY158" fmla="*/ 1916653 h 1978172"/>
              <a:gd name="connsiteX159" fmla="*/ 3269672 w 10768629"/>
              <a:gd name="connsiteY159" fmla="*/ 1938036 h 1978172"/>
              <a:gd name="connsiteX160" fmla="*/ 3224897 w 10768629"/>
              <a:gd name="connsiteY160" fmla="*/ 1943733 h 1978172"/>
              <a:gd name="connsiteX161" fmla="*/ 3161463 w 10768629"/>
              <a:gd name="connsiteY161" fmla="*/ 1946591 h 1978172"/>
              <a:gd name="connsiteX162" fmla="*/ 3112044 w 10768629"/>
              <a:gd name="connsiteY162" fmla="*/ 1935614 h 1978172"/>
              <a:gd name="connsiteX163" fmla="*/ 3069716 w 10768629"/>
              <a:gd name="connsiteY163" fmla="*/ 1930463 h 1978172"/>
              <a:gd name="connsiteX164" fmla="*/ 3005773 w 10768629"/>
              <a:gd name="connsiteY164" fmla="*/ 1915878 h 1978172"/>
              <a:gd name="connsiteX165" fmla="*/ 2897201 w 10768629"/>
              <a:gd name="connsiteY165" fmla="*/ 1926772 h 1978172"/>
              <a:gd name="connsiteX166" fmla="*/ 2783891 w 10768629"/>
              <a:gd name="connsiteY166" fmla="*/ 1931749 h 1978172"/>
              <a:gd name="connsiteX167" fmla="*/ 2712447 w 10768629"/>
              <a:gd name="connsiteY167" fmla="*/ 1933044 h 1978172"/>
              <a:gd name="connsiteX168" fmla="*/ 2560151 w 10768629"/>
              <a:gd name="connsiteY168" fmla="*/ 1963609 h 1978172"/>
              <a:gd name="connsiteX169" fmla="*/ 2367221 w 10768629"/>
              <a:gd name="connsiteY169" fmla="*/ 1971884 h 1978172"/>
              <a:gd name="connsiteX170" fmla="*/ 2272130 w 10768629"/>
              <a:gd name="connsiteY170" fmla="*/ 1961162 h 1978172"/>
              <a:gd name="connsiteX171" fmla="*/ 2189404 w 10768629"/>
              <a:gd name="connsiteY171" fmla="*/ 1978172 h 1978172"/>
              <a:gd name="connsiteX172" fmla="*/ 2077704 w 10768629"/>
              <a:gd name="connsiteY172" fmla="*/ 1965002 h 1978172"/>
              <a:gd name="connsiteX173" fmla="*/ 2033299 w 10768629"/>
              <a:gd name="connsiteY173" fmla="*/ 1969042 h 1978172"/>
              <a:gd name="connsiteX174" fmla="*/ 1967996 w 10768629"/>
              <a:gd name="connsiteY174" fmla="*/ 1953187 h 1978172"/>
              <a:gd name="connsiteX175" fmla="*/ 1855805 w 10768629"/>
              <a:gd name="connsiteY175" fmla="*/ 1926082 h 1978172"/>
              <a:gd name="connsiteX176" fmla="*/ 1790957 w 10768629"/>
              <a:gd name="connsiteY176" fmla="*/ 1919460 h 1978172"/>
              <a:gd name="connsiteX177" fmla="*/ 1613978 w 10768629"/>
              <a:gd name="connsiteY177" fmla="*/ 1891581 h 1978172"/>
              <a:gd name="connsiteX178" fmla="*/ 1436831 w 10768629"/>
              <a:gd name="connsiteY178" fmla="*/ 1856201 h 1978172"/>
              <a:gd name="connsiteX179" fmla="*/ 1357365 w 10768629"/>
              <a:gd name="connsiteY179" fmla="*/ 1832140 h 1978172"/>
              <a:gd name="connsiteX180" fmla="*/ 1232341 w 10768629"/>
              <a:gd name="connsiteY180" fmla="*/ 1785942 h 1978172"/>
              <a:gd name="connsiteX181" fmla="*/ 1162595 w 10768629"/>
              <a:gd name="connsiteY181" fmla="*/ 1784330 h 1978172"/>
              <a:gd name="connsiteX182" fmla="*/ 1120257 w 10768629"/>
              <a:gd name="connsiteY182" fmla="*/ 1789615 h 1978172"/>
              <a:gd name="connsiteX183" fmla="*/ 991903 w 10768629"/>
              <a:gd name="connsiteY183" fmla="*/ 1786741 h 1978172"/>
              <a:gd name="connsiteX184" fmla="*/ 883960 w 10768629"/>
              <a:gd name="connsiteY184" fmla="*/ 1809389 h 1978172"/>
              <a:gd name="connsiteX185" fmla="*/ 766531 w 10768629"/>
              <a:gd name="connsiteY185" fmla="*/ 1805053 h 1978172"/>
              <a:gd name="connsiteX186" fmla="*/ 669779 w 10768629"/>
              <a:gd name="connsiteY186" fmla="*/ 1800537 h 1978172"/>
              <a:gd name="connsiteX187" fmla="*/ 523898 w 10768629"/>
              <a:gd name="connsiteY187" fmla="*/ 1811085 h 1978172"/>
              <a:gd name="connsiteX188" fmla="*/ 360251 w 10768629"/>
              <a:gd name="connsiteY188" fmla="*/ 1830735 h 1978172"/>
              <a:gd name="connsiteX189" fmla="*/ 255207 w 10768629"/>
              <a:gd name="connsiteY189" fmla="*/ 1818275 h 1978172"/>
              <a:gd name="connsiteX190" fmla="*/ 101803 w 10768629"/>
              <a:gd name="connsiteY190" fmla="*/ 1870647 h 1978172"/>
              <a:gd name="connsiteX191" fmla="*/ 25397 w 10768629"/>
              <a:gd name="connsiteY191" fmla="*/ 1888443 h 1978172"/>
              <a:gd name="connsiteX192" fmla="*/ 2370 w 10768629"/>
              <a:gd name="connsiteY192" fmla="*/ 1878311 h 1978172"/>
              <a:gd name="connsiteX193" fmla="*/ 0 w 10768629"/>
              <a:gd name="connsiteY193" fmla="*/ 1878785 h 1978172"/>
              <a:gd name="connsiteX194" fmla="*/ 0 w 10768629"/>
              <a:gd name="connsiteY194" fmla="*/ 0 h 197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Lst>
            <a:rect l="l" t="t" r="r" b="b"/>
            <a:pathLst>
              <a:path w="10768629" h="1978172">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BB08BCB-48B2-2082-EFBC-C991660650B6}"/>
              </a:ext>
            </a:extLst>
          </p:cNvPr>
          <p:cNvSpPr>
            <a:spLocks noGrp="1"/>
          </p:cNvSpPr>
          <p:nvPr>
            <p:ph type="title"/>
          </p:nvPr>
        </p:nvSpPr>
        <p:spPr>
          <a:xfrm>
            <a:off x="1137034" y="609597"/>
            <a:ext cx="9392421" cy="1330841"/>
          </a:xfrm>
        </p:spPr>
        <p:txBody>
          <a:bodyPr>
            <a:normAutofit/>
          </a:bodyPr>
          <a:lstStyle/>
          <a:p>
            <a:pPr algn="ctr"/>
            <a:r>
              <a:rPr lang="en-US" dirty="0"/>
              <a:t>The Landscape: Who is Using AI-Generated Content?</a:t>
            </a:r>
          </a:p>
        </p:txBody>
      </p:sp>
      <p:sp>
        <p:nvSpPr>
          <p:cNvPr id="3" name="Content Placeholder 2">
            <a:extLst>
              <a:ext uri="{FF2B5EF4-FFF2-40B4-BE49-F238E27FC236}">
                <a16:creationId xmlns:a16="http://schemas.microsoft.com/office/drawing/2014/main" id="{53EBCB69-8FC0-4643-CFED-99DC8E0F1E6D}"/>
              </a:ext>
            </a:extLst>
          </p:cNvPr>
          <p:cNvSpPr>
            <a:spLocks noGrp="1"/>
          </p:cNvSpPr>
          <p:nvPr>
            <p:ph idx="1"/>
          </p:nvPr>
        </p:nvSpPr>
        <p:spPr>
          <a:xfrm>
            <a:off x="1137034" y="2198362"/>
            <a:ext cx="4958966" cy="3917773"/>
          </a:xfrm>
        </p:spPr>
        <p:txBody>
          <a:bodyPr>
            <a:normAutofit fontScale="85000" lnSpcReduction="20000"/>
          </a:bodyPr>
          <a:lstStyle/>
          <a:p>
            <a:pPr marL="0" indent="0">
              <a:buNone/>
            </a:pPr>
            <a:r>
              <a:rPr lang="en-US" sz="1800" b="1" dirty="0"/>
              <a:t>Key Takeaway:</a:t>
            </a:r>
          </a:p>
          <a:p>
            <a:r>
              <a:rPr lang="en-US" sz="1800" dirty="0"/>
              <a:t>AI-generated content is now widespread, but adoption is not uniform. A few key industries are driving most of the volume, while others are just beginning to scale.</a:t>
            </a:r>
          </a:p>
          <a:p>
            <a:pPr marL="0" indent="0">
              <a:buNone/>
            </a:pPr>
            <a:r>
              <a:rPr lang="en-US" sz="1800" b="1" dirty="0"/>
              <a:t>Analysis</a:t>
            </a:r>
            <a:r>
              <a:rPr lang="en-US" sz="1800" dirty="0"/>
              <a:t>:</a:t>
            </a:r>
          </a:p>
          <a:p>
            <a:r>
              <a:rPr lang="en-US" sz="1800" b="1" dirty="0"/>
              <a:t>Clear Leaders in Volume:</a:t>
            </a:r>
            <a:r>
              <a:rPr lang="en-US" sz="1800" dirty="0"/>
              <a:t> Since 2020, industries like Finance, Legal, and Marketing have consistently been the heaviest users of AI for content generation, showing early and mature adoption.</a:t>
            </a:r>
          </a:p>
          <a:p>
            <a:r>
              <a:rPr lang="en-US" sz="1800" b="1" dirty="0"/>
              <a:t>Recent Growth Surges: </a:t>
            </a:r>
            <a:r>
              <a:rPr lang="en-US" sz="1800" dirty="0"/>
              <a:t>While some were early adopters, sectors like Manufacturing show a significant surge in content volume more recently (2023-2024), indicating a new wave of adoption.</a:t>
            </a:r>
          </a:p>
          <a:p>
            <a:r>
              <a:rPr lang="en-US" sz="1800" b="1" dirty="0"/>
              <a:t>Uneven Distribution:</a:t>
            </a:r>
            <a:r>
              <a:rPr lang="en-US" sz="1800" dirty="0"/>
              <a:t> The heatmap clearly shows that the scale of AI implementation is highly varied, establishing the central theme that a "one-size-fits-all" view of AI adoption is misleading as the boxplot shows how revenue between industries is different.</a:t>
            </a:r>
          </a:p>
          <a:p>
            <a:endParaRPr lang="en-US" sz="1300" dirty="0"/>
          </a:p>
        </p:txBody>
      </p:sp>
      <p:sp>
        <p:nvSpPr>
          <p:cNvPr id="24" name="Freeform: Shape 23">
            <a:extLst>
              <a:ext uri="{FF2B5EF4-FFF2-40B4-BE49-F238E27FC236}">
                <a16:creationId xmlns:a16="http://schemas.microsoft.com/office/drawing/2014/main" id="{9A0D773F-7A7D-4DBB-9DEA-86BB8B8F4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5381624" y="6209414"/>
            <a:ext cx="6810375" cy="648586"/>
          </a:xfrm>
          <a:custGeom>
            <a:avLst/>
            <a:gdLst>
              <a:gd name="connsiteX0" fmla="*/ 0 w 10753706"/>
              <a:gd name="connsiteY0" fmla="*/ 0 h 1027260"/>
              <a:gd name="connsiteX1" fmla="*/ 10753706 w 10753706"/>
              <a:gd name="connsiteY1" fmla="*/ 0 h 1027260"/>
              <a:gd name="connsiteX2" fmla="*/ 10748809 w 10753706"/>
              <a:gd name="connsiteY2" fmla="*/ 2522 h 1027260"/>
              <a:gd name="connsiteX3" fmla="*/ 10725330 w 10753706"/>
              <a:gd name="connsiteY3" fmla="*/ 11977 h 1027260"/>
              <a:gd name="connsiteX4" fmla="*/ 10615423 w 10753706"/>
              <a:gd name="connsiteY4" fmla="*/ 52967 h 1027260"/>
              <a:gd name="connsiteX5" fmla="*/ 10533936 w 10753706"/>
              <a:gd name="connsiteY5" fmla="*/ 53095 h 1027260"/>
              <a:gd name="connsiteX6" fmla="*/ 10466876 w 10753706"/>
              <a:gd name="connsiteY6" fmla="*/ 45180 h 1027260"/>
              <a:gd name="connsiteX7" fmla="*/ 10355090 w 10753706"/>
              <a:gd name="connsiteY7" fmla="*/ 89741 h 1027260"/>
              <a:gd name="connsiteX8" fmla="*/ 10087145 w 10753706"/>
              <a:gd name="connsiteY8" fmla="*/ 66115 h 1027260"/>
              <a:gd name="connsiteX9" fmla="*/ 10015902 w 10753706"/>
              <a:gd name="connsiteY9" fmla="*/ 76178 h 1027260"/>
              <a:gd name="connsiteX10" fmla="*/ 9806005 w 10753706"/>
              <a:gd name="connsiteY10" fmla="*/ 102435 h 1027260"/>
              <a:gd name="connsiteX11" fmla="*/ 9602583 w 10753706"/>
              <a:gd name="connsiteY11" fmla="*/ 179170 h 1027260"/>
              <a:gd name="connsiteX12" fmla="*/ 9469719 w 10753706"/>
              <a:gd name="connsiteY12" fmla="*/ 174721 h 1027260"/>
              <a:gd name="connsiteX13" fmla="*/ 9408692 w 10753706"/>
              <a:gd name="connsiteY13" fmla="*/ 189513 h 1027260"/>
              <a:gd name="connsiteX14" fmla="*/ 9364151 w 10753706"/>
              <a:gd name="connsiteY14" fmla="*/ 194072 h 1027260"/>
              <a:gd name="connsiteX15" fmla="*/ 9337751 w 10753706"/>
              <a:gd name="connsiteY15" fmla="*/ 197579 h 1027260"/>
              <a:gd name="connsiteX16" fmla="*/ 9297166 w 10753706"/>
              <a:gd name="connsiteY16" fmla="*/ 216558 h 1027260"/>
              <a:gd name="connsiteX17" fmla="*/ 9123859 w 10753706"/>
              <a:gd name="connsiteY17" fmla="*/ 237356 h 1027260"/>
              <a:gd name="connsiteX18" fmla="*/ 8950741 w 10753706"/>
              <a:gd name="connsiteY18" fmla="*/ 238020 h 1027260"/>
              <a:gd name="connsiteX19" fmla="*/ 8718236 w 10753706"/>
              <a:gd name="connsiteY19" fmla="*/ 303148 h 1027260"/>
              <a:gd name="connsiteX20" fmla="*/ 8694011 w 10753706"/>
              <a:gd name="connsiteY20" fmla="*/ 308812 h 1027260"/>
              <a:gd name="connsiteX21" fmla="*/ 8611976 w 10753706"/>
              <a:gd name="connsiteY21" fmla="*/ 324819 h 1027260"/>
              <a:gd name="connsiteX22" fmla="*/ 8562074 w 10753706"/>
              <a:gd name="connsiteY22" fmla="*/ 337971 h 1027260"/>
              <a:gd name="connsiteX23" fmla="*/ 8501724 w 10753706"/>
              <a:gd name="connsiteY23" fmla="*/ 360865 h 1027260"/>
              <a:gd name="connsiteX24" fmla="*/ 8504489 w 10753706"/>
              <a:gd name="connsiteY24" fmla="*/ 364790 h 1027260"/>
              <a:gd name="connsiteX25" fmla="*/ 8492774 w 10753706"/>
              <a:gd name="connsiteY25" fmla="*/ 366181 h 1027260"/>
              <a:gd name="connsiteX26" fmla="*/ 8466405 w 10753706"/>
              <a:gd name="connsiteY26" fmla="*/ 368724 h 1027260"/>
              <a:gd name="connsiteX27" fmla="*/ 8427069 w 10753706"/>
              <a:gd name="connsiteY27" fmla="*/ 387211 h 1027260"/>
              <a:gd name="connsiteX28" fmla="*/ 8387766 w 10753706"/>
              <a:gd name="connsiteY28" fmla="*/ 377161 h 1027260"/>
              <a:gd name="connsiteX29" fmla="*/ 8315874 w 10753706"/>
              <a:gd name="connsiteY29" fmla="*/ 395527 h 1027260"/>
              <a:gd name="connsiteX30" fmla="*/ 8274474 w 10753706"/>
              <a:gd name="connsiteY30" fmla="*/ 405112 h 1027260"/>
              <a:gd name="connsiteX31" fmla="*/ 8234664 w 10753706"/>
              <a:gd name="connsiteY31" fmla="*/ 410219 h 1027260"/>
              <a:gd name="connsiteX32" fmla="*/ 8211268 w 10753706"/>
              <a:gd name="connsiteY32" fmla="*/ 416791 h 1027260"/>
              <a:gd name="connsiteX33" fmla="*/ 8188615 w 10753706"/>
              <a:gd name="connsiteY33" fmla="*/ 421755 h 1027260"/>
              <a:gd name="connsiteX34" fmla="*/ 8179981 w 10753706"/>
              <a:gd name="connsiteY34" fmla="*/ 420402 h 1027260"/>
              <a:gd name="connsiteX35" fmla="*/ 8179307 w 10753706"/>
              <a:gd name="connsiteY35" fmla="*/ 422516 h 1027260"/>
              <a:gd name="connsiteX36" fmla="*/ 8147929 w 10753706"/>
              <a:gd name="connsiteY36" fmla="*/ 450302 h 1027260"/>
              <a:gd name="connsiteX37" fmla="*/ 8089136 w 10753706"/>
              <a:gd name="connsiteY37" fmla="*/ 465283 h 1027260"/>
              <a:gd name="connsiteX38" fmla="*/ 8049973 w 10753706"/>
              <a:gd name="connsiteY38" fmla="*/ 454121 h 1027260"/>
              <a:gd name="connsiteX39" fmla="*/ 7965913 w 10753706"/>
              <a:gd name="connsiteY39" fmla="*/ 464415 h 1027260"/>
              <a:gd name="connsiteX40" fmla="*/ 7945093 w 10753706"/>
              <a:gd name="connsiteY40" fmla="*/ 464798 h 1027260"/>
              <a:gd name="connsiteX41" fmla="*/ 7935335 w 10753706"/>
              <a:gd name="connsiteY41" fmla="*/ 462442 h 1027260"/>
              <a:gd name="connsiteX42" fmla="*/ 7904779 w 10753706"/>
              <a:gd name="connsiteY42" fmla="*/ 471429 h 1027260"/>
              <a:gd name="connsiteX43" fmla="*/ 7855604 w 10753706"/>
              <a:gd name="connsiteY43" fmla="*/ 480199 h 1027260"/>
              <a:gd name="connsiteX44" fmla="*/ 7832630 w 10753706"/>
              <a:gd name="connsiteY44" fmla="*/ 485371 h 1027260"/>
              <a:gd name="connsiteX45" fmla="*/ 7812438 w 10753706"/>
              <a:gd name="connsiteY45" fmla="*/ 485391 h 1027260"/>
              <a:gd name="connsiteX46" fmla="*/ 7701399 w 10753706"/>
              <a:gd name="connsiteY46" fmla="*/ 495197 h 1027260"/>
              <a:gd name="connsiteX47" fmla="*/ 7674778 w 10753706"/>
              <a:gd name="connsiteY47" fmla="*/ 494723 h 1027260"/>
              <a:gd name="connsiteX48" fmla="*/ 7660445 w 10753706"/>
              <a:gd name="connsiteY48" fmla="*/ 490194 h 1027260"/>
              <a:gd name="connsiteX49" fmla="*/ 7651781 w 10753706"/>
              <a:gd name="connsiteY49" fmla="*/ 493084 h 1027260"/>
              <a:gd name="connsiteX50" fmla="*/ 7584807 w 10753706"/>
              <a:gd name="connsiteY50" fmla="*/ 499490 h 1027260"/>
              <a:gd name="connsiteX51" fmla="*/ 7541324 w 10753706"/>
              <a:gd name="connsiteY51" fmla="*/ 504184 h 1027260"/>
              <a:gd name="connsiteX52" fmla="*/ 7541756 w 10753706"/>
              <a:gd name="connsiteY52" fmla="*/ 512184 h 1027260"/>
              <a:gd name="connsiteX53" fmla="*/ 7503906 w 10753706"/>
              <a:gd name="connsiteY53" fmla="*/ 518551 h 1027260"/>
              <a:gd name="connsiteX54" fmla="*/ 7460411 w 10753706"/>
              <a:gd name="connsiteY54" fmla="*/ 517415 h 1027260"/>
              <a:gd name="connsiteX55" fmla="*/ 7460116 w 10753706"/>
              <a:gd name="connsiteY55" fmla="*/ 517548 h 1027260"/>
              <a:gd name="connsiteX56" fmla="*/ 7297810 w 10753706"/>
              <a:gd name="connsiteY56" fmla="*/ 563947 h 1027260"/>
              <a:gd name="connsiteX57" fmla="*/ 6946388 w 10753706"/>
              <a:gd name="connsiteY57" fmla="*/ 665244 h 1027260"/>
              <a:gd name="connsiteX58" fmla="*/ 6741704 w 10753706"/>
              <a:gd name="connsiteY58" fmla="*/ 679365 h 1027260"/>
              <a:gd name="connsiteX59" fmla="*/ 6624680 w 10753706"/>
              <a:gd name="connsiteY59" fmla="*/ 677674 h 1027260"/>
              <a:gd name="connsiteX60" fmla="*/ 6605700 w 10753706"/>
              <a:gd name="connsiteY60" fmla="*/ 683566 h 1027260"/>
              <a:gd name="connsiteX61" fmla="*/ 6576922 w 10753706"/>
              <a:gd name="connsiteY61" fmla="*/ 683030 h 1027260"/>
              <a:gd name="connsiteX62" fmla="*/ 6405123 w 10753706"/>
              <a:gd name="connsiteY62" fmla="*/ 721946 h 1027260"/>
              <a:gd name="connsiteX63" fmla="*/ 6368938 w 10753706"/>
              <a:gd name="connsiteY63" fmla="*/ 717341 h 1027260"/>
              <a:gd name="connsiteX64" fmla="*/ 6295102 w 10753706"/>
              <a:gd name="connsiteY64" fmla="*/ 729508 h 1027260"/>
              <a:gd name="connsiteX65" fmla="*/ 6202084 w 10753706"/>
              <a:gd name="connsiteY65" fmla="*/ 767091 h 1027260"/>
              <a:gd name="connsiteX66" fmla="*/ 6067157 w 10753706"/>
              <a:gd name="connsiteY66" fmla="*/ 790339 h 1027260"/>
              <a:gd name="connsiteX67" fmla="*/ 6061443 w 10753706"/>
              <a:gd name="connsiteY67" fmla="*/ 796151 h 1027260"/>
              <a:gd name="connsiteX68" fmla="*/ 6051406 w 10753706"/>
              <a:gd name="connsiteY68" fmla="*/ 800684 h 1027260"/>
              <a:gd name="connsiteX69" fmla="*/ 6049097 w 10753706"/>
              <a:gd name="connsiteY69" fmla="*/ 800636 h 1027260"/>
              <a:gd name="connsiteX70" fmla="*/ 6034222 w 10753706"/>
              <a:gd name="connsiteY70" fmla="*/ 804110 h 1027260"/>
              <a:gd name="connsiteX71" fmla="*/ 6033121 w 10753706"/>
              <a:gd name="connsiteY71" fmla="*/ 806078 h 1027260"/>
              <a:gd name="connsiteX72" fmla="*/ 6023593 w 10753706"/>
              <a:gd name="connsiteY72" fmla="*/ 808842 h 1027260"/>
              <a:gd name="connsiteX73" fmla="*/ 6006639 w 10753706"/>
              <a:gd name="connsiteY73" fmla="*/ 815304 h 1027260"/>
              <a:gd name="connsiteX74" fmla="*/ 6001762 w 10753706"/>
              <a:gd name="connsiteY74" fmla="*/ 815557 h 1027260"/>
              <a:gd name="connsiteX75" fmla="*/ 5973534 w 10753706"/>
              <a:gd name="connsiteY75" fmla="*/ 823815 h 1027260"/>
              <a:gd name="connsiteX76" fmla="*/ 5972336 w 10753706"/>
              <a:gd name="connsiteY76" fmla="*/ 823476 h 1027260"/>
              <a:gd name="connsiteX77" fmla="*/ 5960841 w 10753706"/>
              <a:gd name="connsiteY77" fmla="*/ 823819 h 1027260"/>
              <a:gd name="connsiteX78" fmla="*/ 5940719 w 10753706"/>
              <a:gd name="connsiteY78" fmla="*/ 825514 h 1027260"/>
              <a:gd name="connsiteX79" fmla="*/ 5884298 w 10753706"/>
              <a:gd name="connsiteY79" fmla="*/ 823806 h 1027260"/>
              <a:gd name="connsiteX80" fmla="*/ 5854779 w 10753706"/>
              <a:gd name="connsiteY80" fmla="*/ 832365 h 1027260"/>
              <a:gd name="connsiteX81" fmla="*/ 5848382 w 10753706"/>
              <a:gd name="connsiteY81" fmla="*/ 833844 h 1027260"/>
              <a:gd name="connsiteX82" fmla="*/ 5848066 w 10753706"/>
              <a:gd name="connsiteY82" fmla="*/ 833772 h 1027260"/>
              <a:gd name="connsiteX83" fmla="*/ 5840944 w 10753706"/>
              <a:gd name="connsiteY83" fmla="*/ 835132 h 1027260"/>
              <a:gd name="connsiteX84" fmla="*/ 5836719 w 10753706"/>
              <a:gd name="connsiteY84" fmla="*/ 836539 h 1027260"/>
              <a:gd name="connsiteX85" fmla="*/ 5824311 w 10753706"/>
              <a:gd name="connsiteY85" fmla="*/ 839408 h 1027260"/>
              <a:gd name="connsiteX86" fmla="*/ 5818788 w 10753706"/>
              <a:gd name="connsiteY86" fmla="*/ 839727 h 1027260"/>
              <a:gd name="connsiteX87" fmla="*/ 5763953 w 10753706"/>
              <a:gd name="connsiteY87" fmla="*/ 834282 h 1027260"/>
              <a:gd name="connsiteX88" fmla="*/ 5667748 w 10753706"/>
              <a:gd name="connsiteY88" fmla="*/ 840211 h 1027260"/>
              <a:gd name="connsiteX89" fmla="*/ 5573108 w 10753706"/>
              <a:gd name="connsiteY89" fmla="*/ 847611 h 1027260"/>
              <a:gd name="connsiteX90" fmla="*/ 5539137 w 10753706"/>
              <a:gd name="connsiteY90" fmla="*/ 851033 h 1027260"/>
              <a:gd name="connsiteX91" fmla="*/ 5510651 w 10753706"/>
              <a:gd name="connsiteY91" fmla="*/ 844215 h 1027260"/>
              <a:gd name="connsiteX92" fmla="*/ 5457331 w 10753706"/>
              <a:gd name="connsiteY92" fmla="*/ 839159 h 1027260"/>
              <a:gd name="connsiteX93" fmla="*/ 5410613 w 10753706"/>
              <a:gd name="connsiteY93" fmla="*/ 834358 h 1027260"/>
              <a:gd name="connsiteX94" fmla="*/ 5370040 w 10753706"/>
              <a:gd name="connsiteY94" fmla="*/ 862127 h 1027260"/>
              <a:gd name="connsiteX95" fmla="*/ 5318778 w 10753706"/>
              <a:gd name="connsiteY95" fmla="*/ 855310 h 1027260"/>
              <a:gd name="connsiteX96" fmla="*/ 5298645 w 10753706"/>
              <a:gd name="connsiteY96" fmla="*/ 855171 h 1027260"/>
              <a:gd name="connsiteX97" fmla="*/ 5253828 w 10753706"/>
              <a:gd name="connsiteY97" fmla="*/ 859670 h 1027260"/>
              <a:gd name="connsiteX98" fmla="*/ 5216955 w 10753706"/>
              <a:gd name="connsiteY98" fmla="*/ 866245 h 1027260"/>
              <a:gd name="connsiteX99" fmla="*/ 5214344 w 10753706"/>
              <a:gd name="connsiteY99" fmla="*/ 868102 h 1027260"/>
              <a:gd name="connsiteX100" fmla="*/ 5195561 w 10753706"/>
              <a:gd name="connsiteY100" fmla="*/ 869949 h 1027260"/>
              <a:gd name="connsiteX101" fmla="*/ 5182555 w 10753706"/>
              <a:gd name="connsiteY101" fmla="*/ 873542 h 1027260"/>
              <a:gd name="connsiteX102" fmla="*/ 5172552 w 10753706"/>
              <a:gd name="connsiteY102" fmla="*/ 878801 h 1027260"/>
              <a:gd name="connsiteX103" fmla="*/ 5027993 w 10753706"/>
              <a:gd name="connsiteY103" fmla="*/ 889666 h 1027260"/>
              <a:gd name="connsiteX104" fmla="*/ 4939844 w 10753706"/>
              <a:gd name="connsiteY104" fmla="*/ 934802 h 1027260"/>
              <a:gd name="connsiteX105" fmla="*/ 4792576 w 10753706"/>
              <a:gd name="connsiteY105" fmla="*/ 934820 h 1027260"/>
              <a:gd name="connsiteX106" fmla="*/ 4602423 w 10753706"/>
              <a:gd name="connsiteY106" fmla="*/ 958063 h 1027260"/>
              <a:gd name="connsiteX107" fmla="*/ 4290656 w 10753706"/>
              <a:gd name="connsiteY107" fmla="*/ 969152 h 1027260"/>
              <a:gd name="connsiteX108" fmla="*/ 3952334 w 10753706"/>
              <a:gd name="connsiteY108" fmla="*/ 954043 h 1027260"/>
              <a:gd name="connsiteX109" fmla="*/ 3858560 w 10753706"/>
              <a:gd name="connsiteY109" fmla="*/ 948781 h 1027260"/>
              <a:gd name="connsiteX110" fmla="*/ 3846597 w 10753706"/>
              <a:gd name="connsiteY110" fmla="*/ 948382 h 1027260"/>
              <a:gd name="connsiteX111" fmla="*/ 3736044 w 10753706"/>
              <a:gd name="connsiteY111" fmla="*/ 947759 h 1027260"/>
              <a:gd name="connsiteX112" fmla="*/ 3713136 w 10753706"/>
              <a:gd name="connsiteY112" fmla="*/ 946963 h 1027260"/>
              <a:gd name="connsiteX113" fmla="*/ 3695939 w 10753706"/>
              <a:gd name="connsiteY113" fmla="*/ 943639 h 1027260"/>
              <a:gd name="connsiteX114" fmla="*/ 3694125 w 10753706"/>
              <a:gd name="connsiteY114" fmla="*/ 940567 h 1027260"/>
              <a:gd name="connsiteX115" fmla="*/ 3681925 w 10753706"/>
              <a:gd name="connsiteY115" fmla="*/ 939706 h 1027260"/>
              <a:gd name="connsiteX116" fmla="*/ 3679204 w 10753706"/>
              <a:gd name="connsiteY116" fmla="*/ 938926 h 1027260"/>
              <a:gd name="connsiteX117" fmla="*/ 3615656 w 10753706"/>
              <a:gd name="connsiteY117" fmla="*/ 940320 h 1027260"/>
              <a:gd name="connsiteX118" fmla="*/ 3567983 w 10753706"/>
              <a:gd name="connsiteY118" fmla="*/ 935596 h 1027260"/>
              <a:gd name="connsiteX119" fmla="*/ 3422423 w 10753706"/>
              <a:gd name="connsiteY119" fmla="*/ 932129 h 1027260"/>
              <a:gd name="connsiteX120" fmla="*/ 3310925 w 10753706"/>
              <a:gd name="connsiteY120" fmla="*/ 911072 h 1027260"/>
              <a:gd name="connsiteX121" fmla="*/ 3139421 w 10753706"/>
              <a:gd name="connsiteY121" fmla="*/ 934151 h 1027260"/>
              <a:gd name="connsiteX122" fmla="*/ 2996922 w 10753706"/>
              <a:gd name="connsiteY122" fmla="*/ 927537 h 1027260"/>
              <a:gd name="connsiteX123" fmla="*/ 2982785 w 10753706"/>
              <a:gd name="connsiteY123" fmla="*/ 931453 h 1027260"/>
              <a:gd name="connsiteX124" fmla="*/ 2967478 w 10753706"/>
              <a:gd name="connsiteY124" fmla="*/ 933397 h 1027260"/>
              <a:gd name="connsiteX125" fmla="*/ 2948552 w 10753706"/>
              <a:gd name="connsiteY125" fmla="*/ 932961 h 1027260"/>
              <a:gd name="connsiteX126" fmla="*/ 2944404 w 10753706"/>
              <a:gd name="connsiteY126" fmla="*/ 934452 h 1027260"/>
              <a:gd name="connsiteX127" fmla="*/ 2908608 w 10753706"/>
              <a:gd name="connsiteY127" fmla="*/ 937205 h 1027260"/>
              <a:gd name="connsiteX128" fmla="*/ 2904443 w 10753706"/>
              <a:gd name="connsiteY128" fmla="*/ 936455 h 1027260"/>
              <a:gd name="connsiteX129" fmla="*/ 2868935 w 10753706"/>
              <a:gd name="connsiteY129" fmla="*/ 938022 h 1027260"/>
              <a:gd name="connsiteX130" fmla="*/ 2868586 w 10753706"/>
              <a:gd name="connsiteY130" fmla="*/ 937487 h 1027260"/>
              <a:gd name="connsiteX131" fmla="*/ 2859191 w 10753706"/>
              <a:gd name="connsiteY131" fmla="*/ 935503 h 1027260"/>
              <a:gd name="connsiteX132" fmla="*/ 2840915 w 10753706"/>
              <a:gd name="connsiteY132" fmla="*/ 932977 h 1027260"/>
              <a:gd name="connsiteX133" fmla="*/ 2763509 w 10753706"/>
              <a:gd name="connsiteY133" fmla="*/ 921850 h 1027260"/>
              <a:gd name="connsiteX134" fmla="*/ 2756121 w 10753706"/>
              <a:gd name="connsiteY134" fmla="*/ 921864 h 1027260"/>
              <a:gd name="connsiteX135" fmla="*/ 2755998 w 10753706"/>
              <a:gd name="connsiteY135" fmla="*/ 921739 h 1027260"/>
              <a:gd name="connsiteX136" fmla="*/ 2748255 w 10753706"/>
              <a:gd name="connsiteY136" fmla="*/ 921505 h 1027260"/>
              <a:gd name="connsiteX137" fmla="*/ 2694601 w 10753706"/>
              <a:gd name="connsiteY137" fmla="*/ 915575 h 1027260"/>
              <a:gd name="connsiteX138" fmla="*/ 2635357 w 10753706"/>
              <a:gd name="connsiteY138" fmla="*/ 910976 h 1027260"/>
              <a:gd name="connsiteX139" fmla="*/ 2601047 w 10753706"/>
              <a:gd name="connsiteY139" fmla="*/ 910263 h 1027260"/>
              <a:gd name="connsiteX140" fmla="*/ 2507482 w 10753706"/>
              <a:gd name="connsiteY140" fmla="*/ 906211 h 1027260"/>
              <a:gd name="connsiteX141" fmla="*/ 2413884 w 10753706"/>
              <a:gd name="connsiteY141" fmla="*/ 900545 h 1027260"/>
              <a:gd name="connsiteX142" fmla="*/ 2368912 w 10753706"/>
              <a:gd name="connsiteY142" fmla="*/ 888755 h 1027260"/>
              <a:gd name="connsiteX143" fmla="*/ 2349490 w 10753706"/>
              <a:gd name="connsiteY143" fmla="*/ 889719 h 1027260"/>
              <a:gd name="connsiteX144" fmla="*/ 2344290 w 10753706"/>
              <a:gd name="connsiteY144" fmla="*/ 890584 h 1027260"/>
              <a:gd name="connsiteX145" fmla="*/ 2336488 w 10753706"/>
              <a:gd name="connsiteY145" fmla="*/ 891058 h 1027260"/>
              <a:gd name="connsiteX146" fmla="*/ 2329015 w 10753706"/>
              <a:gd name="connsiteY146" fmla="*/ 891627 h 1027260"/>
              <a:gd name="connsiteX147" fmla="*/ 2293898 w 10753706"/>
              <a:gd name="connsiteY147" fmla="*/ 896431 h 1027260"/>
              <a:gd name="connsiteX148" fmla="*/ 2243927 w 10753706"/>
              <a:gd name="connsiteY148" fmla="*/ 888076 h 1027260"/>
              <a:gd name="connsiteX149" fmla="*/ 2223920 w 10753706"/>
              <a:gd name="connsiteY149" fmla="*/ 887331 h 1027260"/>
              <a:gd name="connsiteX150" fmla="*/ 2213081 w 10753706"/>
              <a:gd name="connsiteY150" fmla="*/ 886302 h 1027260"/>
              <a:gd name="connsiteX151" fmla="*/ 2212307 w 10753706"/>
              <a:gd name="connsiteY151" fmla="*/ 885829 h 1027260"/>
              <a:gd name="connsiteX152" fmla="*/ 2152321 w 10753706"/>
              <a:gd name="connsiteY152" fmla="*/ 894418 h 1027260"/>
              <a:gd name="connsiteX153" fmla="*/ 2140985 w 10753706"/>
              <a:gd name="connsiteY153" fmla="*/ 895968 h 1027260"/>
              <a:gd name="connsiteX154" fmla="*/ 2121210 w 10753706"/>
              <a:gd name="connsiteY154" fmla="*/ 899354 h 1027260"/>
              <a:gd name="connsiteX155" fmla="*/ 2119146 w 10753706"/>
              <a:gd name="connsiteY155" fmla="*/ 899033 h 1027260"/>
              <a:gd name="connsiteX156" fmla="*/ 2105666 w 10753706"/>
              <a:gd name="connsiteY156" fmla="*/ 902240 h 1027260"/>
              <a:gd name="connsiteX157" fmla="*/ 2094924 w 10753706"/>
              <a:gd name="connsiteY157" fmla="*/ 907203 h 1027260"/>
              <a:gd name="connsiteX158" fmla="*/ 1949478 w 10753706"/>
              <a:gd name="connsiteY158" fmla="*/ 913748 h 1027260"/>
              <a:gd name="connsiteX159" fmla="*/ 1749684 w 10753706"/>
              <a:gd name="connsiteY159" fmla="*/ 942223 h 1027260"/>
              <a:gd name="connsiteX160" fmla="*/ 1585576 w 10753706"/>
              <a:gd name="connsiteY160" fmla="*/ 954170 h 1027260"/>
              <a:gd name="connsiteX161" fmla="*/ 1476250 w 10753706"/>
              <a:gd name="connsiteY161" fmla="*/ 950653 h 1027260"/>
              <a:gd name="connsiteX162" fmla="*/ 1433927 w 10753706"/>
              <a:gd name="connsiteY162" fmla="*/ 959926 h 1027260"/>
              <a:gd name="connsiteX163" fmla="*/ 1414893 w 10753706"/>
              <a:gd name="connsiteY163" fmla="*/ 957671 h 1027260"/>
              <a:gd name="connsiteX164" fmla="*/ 1411585 w 10753706"/>
              <a:gd name="connsiteY164" fmla="*/ 957179 h 1027260"/>
              <a:gd name="connsiteX165" fmla="*/ 1398896 w 10753706"/>
              <a:gd name="connsiteY165" fmla="*/ 957460 h 1027260"/>
              <a:gd name="connsiteX166" fmla="*/ 1394632 w 10753706"/>
              <a:gd name="connsiteY166" fmla="*/ 954725 h 1027260"/>
              <a:gd name="connsiteX167" fmla="*/ 1375043 w 10753706"/>
              <a:gd name="connsiteY167" fmla="*/ 953132 h 1027260"/>
              <a:gd name="connsiteX168" fmla="*/ 1351876 w 10753706"/>
              <a:gd name="connsiteY168" fmla="*/ 954436 h 1027260"/>
              <a:gd name="connsiteX169" fmla="*/ 1242676 w 10753706"/>
              <a:gd name="connsiteY169" fmla="*/ 963767 h 1027260"/>
              <a:gd name="connsiteX170" fmla="*/ 1205993 w 10753706"/>
              <a:gd name="connsiteY170" fmla="*/ 974080 h 1027260"/>
              <a:gd name="connsiteX171" fmla="*/ 1052221 w 10753706"/>
              <a:gd name="connsiteY171" fmla="*/ 963954 h 1027260"/>
              <a:gd name="connsiteX172" fmla="*/ 968270 w 10753706"/>
              <a:gd name="connsiteY172" fmla="*/ 964761 h 1027260"/>
              <a:gd name="connsiteX173" fmla="*/ 874493 w 10753706"/>
              <a:gd name="connsiteY173" fmla="*/ 998122 h 1027260"/>
              <a:gd name="connsiteX174" fmla="*/ 814411 w 10753706"/>
              <a:gd name="connsiteY174" fmla="*/ 1007391 h 1027260"/>
              <a:gd name="connsiteX175" fmla="*/ 688604 w 10753706"/>
              <a:gd name="connsiteY175" fmla="*/ 1015631 h 1027260"/>
              <a:gd name="connsiteX176" fmla="*/ 618171 w 10753706"/>
              <a:gd name="connsiteY176" fmla="*/ 1027260 h 1027260"/>
              <a:gd name="connsiteX177" fmla="*/ 570379 w 10753706"/>
              <a:gd name="connsiteY177" fmla="*/ 1023487 h 1027260"/>
              <a:gd name="connsiteX178" fmla="*/ 482519 w 10753706"/>
              <a:gd name="connsiteY178" fmla="*/ 1002108 h 1027260"/>
              <a:gd name="connsiteX179" fmla="*/ 475319 w 10753706"/>
              <a:gd name="connsiteY179" fmla="*/ 1009922 h 1027260"/>
              <a:gd name="connsiteX180" fmla="*/ 431104 w 10753706"/>
              <a:gd name="connsiteY180" fmla="*/ 1009317 h 1027260"/>
              <a:gd name="connsiteX181" fmla="*/ 363782 w 10753706"/>
              <a:gd name="connsiteY181" fmla="*/ 1007585 h 1027260"/>
              <a:gd name="connsiteX182" fmla="*/ 325533 w 10753706"/>
              <a:gd name="connsiteY182" fmla="*/ 1008502 h 1027260"/>
              <a:gd name="connsiteX183" fmla="*/ 220429 w 10753706"/>
              <a:gd name="connsiteY183" fmla="*/ 1008927 h 1027260"/>
              <a:gd name="connsiteX184" fmla="*/ 114676 w 10753706"/>
              <a:gd name="connsiteY184" fmla="*/ 1007765 h 1027260"/>
              <a:gd name="connsiteX185" fmla="*/ 13470 w 10753706"/>
              <a:gd name="connsiteY185" fmla="*/ 998544 h 1027260"/>
              <a:gd name="connsiteX186" fmla="*/ 0 w 10753706"/>
              <a:gd name="connsiteY186" fmla="*/ 997355 h 102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Lst>
            <a:rect l="l" t="t" r="r" b="b"/>
            <a:pathLst>
              <a:path w="10753706" h="1027260">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370FD595-74F4-2554-8D3C-C89349D078CA}"/>
              </a:ext>
            </a:extLst>
          </p:cNvPr>
          <p:cNvSpPr txBox="1"/>
          <p:nvPr/>
        </p:nvSpPr>
        <p:spPr>
          <a:xfrm>
            <a:off x="8873081" y="4251111"/>
            <a:ext cx="1352550" cy="276999"/>
          </a:xfrm>
          <a:prstGeom prst="rect">
            <a:avLst/>
          </a:prstGeom>
          <a:noFill/>
        </p:spPr>
        <p:txBody>
          <a:bodyPr wrap="square" rtlCol="0">
            <a:spAutoFit/>
          </a:bodyPr>
          <a:lstStyle/>
          <a:p>
            <a:r>
              <a:rPr lang="en-US" sz="1200" dirty="0"/>
              <a:t>(R visual 2)</a:t>
            </a:r>
          </a:p>
        </p:txBody>
      </p:sp>
      <p:pic>
        <p:nvPicPr>
          <p:cNvPr id="8" name="Picture 7" descr="A blue and white graph&#10;&#10;AI-generated content may be incorrect.">
            <a:extLst>
              <a:ext uri="{FF2B5EF4-FFF2-40B4-BE49-F238E27FC236}">
                <a16:creationId xmlns:a16="http://schemas.microsoft.com/office/drawing/2014/main" id="{CE4CD2E1-DA76-8992-2039-1B63980BCB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9688" y="1988234"/>
            <a:ext cx="5768623" cy="2329248"/>
          </a:xfrm>
          <a:prstGeom prst="rect">
            <a:avLst/>
          </a:prstGeom>
        </p:spPr>
      </p:pic>
      <p:pic>
        <p:nvPicPr>
          <p:cNvPr id="10" name="Content Placeholder 4" descr="A graph showing a number of colored bars&#10;&#10;AI-generated content may be incorrect.">
            <a:extLst>
              <a:ext uri="{FF2B5EF4-FFF2-40B4-BE49-F238E27FC236}">
                <a16:creationId xmlns:a16="http://schemas.microsoft.com/office/drawing/2014/main" id="{9FEEE71A-56AF-462F-553B-869E304B62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4887" y="4472313"/>
            <a:ext cx="3296387" cy="2150893"/>
          </a:xfrm>
          <a:prstGeom prst="rect">
            <a:avLst/>
          </a:prstGeom>
        </p:spPr>
      </p:pic>
      <p:sp>
        <p:nvSpPr>
          <p:cNvPr id="12" name="TextBox 11">
            <a:extLst>
              <a:ext uri="{FF2B5EF4-FFF2-40B4-BE49-F238E27FC236}">
                <a16:creationId xmlns:a16="http://schemas.microsoft.com/office/drawing/2014/main" id="{B5A165BE-3FDC-C8EA-DB26-B696B809352B}"/>
              </a:ext>
            </a:extLst>
          </p:cNvPr>
          <p:cNvSpPr txBox="1"/>
          <p:nvPr/>
        </p:nvSpPr>
        <p:spPr>
          <a:xfrm>
            <a:off x="9143662" y="6581001"/>
            <a:ext cx="1733550" cy="276999"/>
          </a:xfrm>
          <a:prstGeom prst="rect">
            <a:avLst/>
          </a:prstGeom>
          <a:noFill/>
        </p:spPr>
        <p:txBody>
          <a:bodyPr wrap="square" rtlCol="0">
            <a:spAutoFit/>
          </a:bodyPr>
          <a:lstStyle/>
          <a:p>
            <a:r>
              <a:rPr lang="en-US" sz="1200" dirty="0"/>
              <a:t>(Python visual 1)</a:t>
            </a:r>
          </a:p>
        </p:txBody>
      </p:sp>
    </p:spTree>
    <p:extLst>
      <p:ext uri="{BB962C8B-B14F-4D97-AF65-F5344CB8AC3E}">
        <p14:creationId xmlns:p14="http://schemas.microsoft.com/office/powerpoint/2010/main" val="2300010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416C9A-539A-DC26-6850-B64A1E2F4037}"/>
            </a:ext>
          </a:extLst>
        </p:cNvPr>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61293230-B0F6-45B1-96D1-13D18E2429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627FF48C-AF46-4D52-998F-ED0BDDEEF2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239000" cy="6858000"/>
          </a:xfrm>
          <a:custGeom>
            <a:avLst/>
            <a:gdLst>
              <a:gd name="connsiteX0" fmla="*/ 0 w 6568309"/>
              <a:gd name="connsiteY0" fmla="*/ 0 h 6858000"/>
              <a:gd name="connsiteX1" fmla="*/ 362841 w 6568309"/>
              <a:gd name="connsiteY1" fmla="*/ 0 h 6858000"/>
              <a:gd name="connsiteX2" fmla="*/ 523269 w 6568309"/>
              <a:gd name="connsiteY2" fmla="*/ 0 h 6858000"/>
              <a:gd name="connsiteX3" fmla="*/ 1343025 w 6568309"/>
              <a:gd name="connsiteY3" fmla="*/ 0 h 6858000"/>
              <a:gd name="connsiteX4" fmla="*/ 1705866 w 6568309"/>
              <a:gd name="connsiteY4" fmla="*/ 0 h 6858000"/>
              <a:gd name="connsiteX5" fmla="*/ 1866294 w 6568309"/>
              <a:gd name="connsiteY5" fmla="*/ 0 h 6858000"/>
              <a:gd name="connsiteX6" fmla="*/ 5225154 w 6568309"/>
              <a:gd name="connsiteY6" fmla="*/ 0 h 6858000"/>
              <a:gd name="connsiteX7" fmla="*/ 6568179 w 6568309"/>
              <a:gd name="connsiteY7" fmla="*/ 0 h 6858000"/>
              <a:gd name="connsiteX8" fmla="*/ 6568309 w 6568309"/>
              <a:gd name="connsiteY8" fmla="*/ 1 h 6858000"/>
              <a:gd name="connsiteX9" fmla="*/ 6562951 w 6568309"/>
              <a:gd name="connsiteY9" fmla="*/ 30700 h 6858000"/>
              <a:gd name="connsiteX10" fmla="*/ 6547446 w 6568309"/>
              <a:gd name="connsiteY10" fmla="*/ 310025 h 6858000"/>
              <a:gd name="connsiteX11" fmla="*/ 6558316 w 6568309"/>
              <a:gd name="connsiteY11" fmla="*/ 443960 h 6858000"/>
              <a:gd name="connsiteX12" fmla="*/ 6528896 w 6568309"/>
              <a:gd name="connsiteY12" fmla="*/ 642659 h 6858000"/>
              <a:gd name="connsiteX13" fmla="*/ 6523095 w 6568309"/>
              <a:gd name="connsiteY13" fmla="*/ 673307 h 6858000"/>
              <a:gd name="connsiteX14" fmla="*/ 6496169 w 6568309"/>
              <a:gd name="connsiteY14" fmla="*/ 839641 h 6858000"/>
              <a:gd name="connsiteX15" fmla="*/ 6450789 w 6568309"/>
              <a:gd name="connsiteY15" fmla="*/ 958357 h 6858000"/>
              <a:gd name="connsiteX16" fmla="*/ 6453996 w 6568309"/>
              <a:gd name="connsiteY16" fmla="*/ 963398 h 6858000"/>
              <a:gd name="connsiteX17" fmla="*/ 6419467 w 6568309"/>
              <a:gd name="connsiteY17" fmla="*/ 1117169 h 6858000"/>
              <a:gd name="connsiteX18" fmla="*/ 6417348 w 6568309"/>
              <a:gd name="connsiteY18" fmla="*/ 1144352 h 6858000"/>
              <a:gd name="connsiteX19" fmla="*/ 6418473 w 6568309"/>
              <a:gd name="connsiteY19" fmla="*/ 1164484 h 6858000"/>
              <a:gd name="connsiteX20" fmla="*/ 6406979 w 6568309"/>
              <a:gd name="connsiteY20" fmla="*/ 1213829 h 6858000"/>
              <a:gd name="connsiteX21" fmla="*/ 6381928 w 6568309"/>
              <a:gd name="connsiteY21" fmla="*/ 1294823 h 6858000"/>
              <a:gd name="connsiteX22" fmla="*/ 6377948 w 6568309"/>
              <a:gd name="connsiteY22" fmla="*/ 1312193 h 6858000"/>
              <a:gd name="connsiteX23" fmla="*/ 6379894 w 6568309"/>
              <a:gd name="connsiteY23" fmla="*/ 1327626 h 6858000"/>
              <a:gd name="connsiteX24" fmla="*/ 6385024 w 6568309"/>
              <a:gd name="connsiteY24" fmla="*/ 1331644 h 6858000"/>
              <a:gd name="connsiteX25" fmla="*/ 6383696 w 6568309"/>
              <a:gd name="connsiteY25" fmla="*/ 1341276 h 6858000"/>
              <a:gd name="connsiteX26" fmla="*/ 6384464 w 6568309"/>
              <a:gd name="connsiteY26" fmla="*/ 1343945 h 6858000"/>
              <a:gd name="connsiteX27" fmla="*/ 6387748 w 6568309"/>
              <a:gd name="connsiteY27" fmla="*/ 1359134 h 6858000"/>
              <a:gd name="connsiteX28" fmla="*/ 6364157 w 6568309"/>
              <a:gd name="connsiteY28" fmla="*/ 1427803 h 6858000"/>
              <a:gd name="connsiteX29" fmla="*/ 6335874 w 6568309"/>
              <a:gd name="connsiteY29" fmla="*/ 1540278 h 6858000"/>
              <a:gd name="connsiteX30" fmla="*/ 6331892 w 6568309"/>
              <a:gd name="connsiteY30" fmla="*/ 1547262 h 6858000"/>
              <a:gd name="connsiteX31" fmla="*/ 6332744 w 6568309"/>
              <a:gd name="connsiteY31" fmla="*/ 1577056 h 6858000"/>
              <a:gd name="connsiteX32" fmla="*/ 6333604 w 6568309"/>
              <a:gd name="connsiteY32" fmla="*/ 1595898 h 6858000"/>
              <a:gd name="connsiteX33" fmla="*/ 6324749 w 6568309"/>
              <a:gd name="connsiteY33" fmla="*/ 1703726 h 6858000"/>
              <a:gd name="connsiteX34" fmla="*/ 6329594 w 6568309"/>
              <a:gd name="connsiteY34" fmla="*/ 1809535 h 6858000"/>
              <a:gd name="connsiteX35" fmla="*/ 6329062 w 6568309"/>
              <a:gd name="connsiteY35" fmla="*/ 2018310 h 6858000"/>
              <a:gd name="connsiteX36" fmla="*/ 6321735 w 6568309"/>
              <a:gd name="connsiteY36" fmla="*/ 2071355 h 6858000"/>
              <a:gd name="connsiteX37" fmla="*/ 6322678 w 6568309"/>
              <a:gd name="connsiteY37" fmla="*/ 2141166 h 6858000"/>
              <a:gd name="connsiteX38" fmla="*/ 6321340 w 6568309"/>
              <a:gd name="connsiteY38" fmla="*/ 2154548 h 6858000"/>
              <a:gd name="connsiteX39" fmla="*/ 6316582 w 6568309"/>
              <a:gd name="connsiteY39" fmla="*/ 2158153 h 6858000"/>
              <a:gd name="connsiteX40" fmla="*/ 6311428 w 6568309"/>
              <a:gd name="connsiteY40" fmla="*/ 2178174 h 6858000"/>
              <a:gd name="connsiteX41" fmla="*/ 6310192 w 6568309"/>
              <a:gd name="connsiteY41" fmla="*/ 2202858 h 6858000"/>
              <a:gd name="connsiteX42" fmla="*/ 6309211 w 6568309"/>
              <a:gd name="connsiteY42" fmla="*/ 2320214 h 6858000"/>
              <a:gd name="connsiteX43" fmla="*/ 6300151 w 6568309"/>
              <a:gd name="connsiteY43" fmla="*/ 2417011 h 6858000"/>
              <a:gd name="connsiteX44" fmla="*/ 6295176 w 6568309"/>
              <a:gd name="connsiteY44" fmla="*/ 2454207 h 6858000"/>
              <a:gd name="connsiteX45" fmla="*/ 6293727 w 6568309"/>
              <a:gd name="connsiteY45" fmla="*/ 2487203 h 6858000"/>
              <a:gd name="connsiteX46" fmla="*/ 6285477 w 6568309"/>
              <a:gd name="connsiteY46" fmla="*/ 2512282 h 6858000"/>
              <a:gd name="connsiteX47" fmla="*/ 6286205 w 6568309"/>
              <a:gd name="connsiteY47" fmla="*/ 2514318 h 6858000"/>
              <a:gd name="connsiteX48" fmla="*/ 6304629 w 6568309"/>
              <a:gd name="connsiteY48" fmla="*/ 2574334 h 6858000"/>
              <a:gd name="connsiteX49" fmla="*/ 6303842 w 6568309"/>
              <a:gd name="connsiteY49" fmla="*/ 2579877 h 6858000"/>
              <a:gd name="connsiteX50" fmla="*/ 6303953 w 6568309"/>
              <a:gd name="connsiteY50" fmla="*/ 2608928 h 6858000"/>
              <a:gd name="connsiteX51" fmla="*/ 6303530 w 6568309"/>
              <a:gd name="connsiteY51" fmla="*/ 2613111 h 6858000"/>
              <a:gd name="connsiteX52" fmla="*/ 6297474 w 6568309"/>
              <a:gd name="connsiteY52" fmla="*/ 2621996 h 6858000"/>
              <a:gd name="connsiteX53" fmla="*/ 6299263 w 6568309"/>
              <a:gd name="connsiteY53" fmla="*/ 2634265 h 6858000"/>
              <a:gd name="connsiteX54" fmla="*/ 6293065 w 6568309"/>
              <a:gd name="connsiteY54" fmla="*/ 2647237 h 6858000"/>
              <a:gd name="connsiteX55" fmla="*/ 6297496 w 6568309"/>
              <a:gd name="connsiteY55" fmla="*/ 2650786 h 6858000"/>
              <a:gd name="connsiteX56" fmla="*/ 6301708 w 6568309"/>
              <a:gd name="connsiteY56" fmla="*/ 2661993 h 6858000"/>
              <a:gd name="connsiteX57" fmla="*/ 6295884 w 6568309"/>
              <a:gd name="connsiteY57" fmla="*/ 2670949 h 6858000"/>
              <a:gd name="connsiteX58" fmla="*/ 6291714 w 6568309"/>
              <a:gd name="connsiteY58" fmla="*/ 2690255 h 6858000"/>
              <a:gd name="connsiteX59" fmla="*/ 6292327 w 6568309"/>
              <a:gd name="connsiteY59" fmla="*/ 2695683 h 6858000"/>
              <a:gd name="connsiteX60" fmla="*/ 6284410 w 6568309"/>
              <a:gd name="connsiteY60" fmla="*/ 2713964 h 6858000"/>
              <a:gd name="connsiteX61" fmla="*/ 6280410 w 6568309"/>
              <a:gd name="connsiteY61" fmla="*/ 2730175 h 6858000"/>
              <a:gd name="connsiteX62" fmla="*/ 6288082 w 6568309"/>
              <a:gd name="connsiteY62" fmla="*/ 2763497 h 6858000"/>
              <a:gd name="connsiteX63" fmla="*/ 6260924 w 6568309"/>
              <a:gd name="connsiteY63" fmla="*/ 3051539 h 6858000"/>
              <a:gd name="connsiteX64" fmla="*/ 6210151 w 6568309"/>
              <a:gd name="connsiteY64" fmla="*/ 3335396 h 6858000"/>
              <a:gd name="connsiteX65" fmla="*/ 6212034 w 6568309"/>
              <a:gd name="connsiteY65" fmla="*/ 3456509 h 6858000"/>
              <a:gd name="connsiteX66" fmla="*/ 6197490 w 6568309"/>
              <a:gd name="connsiteY66" fmla="*/ 3531827 h 6858000"/>
              <a:gd name="connsiteX67" fmla="*/ 6208018 w 6568309"/>
              <a:gd name="connsiteY67" fmla="*/ 3570877 h 6858000"/>
              <a:gd name="connsiteX68" fmla="*/ 6205920 w 6568309"/>
              <a:gd name="connsiteY68" fmla="*/ 3583849 h 6858000"/>
              <a:gd name="connsiteX69" fmla="*/ 6199616 w 6568309"/>
              <a:gd name="connsiteY69" fmla="*/ 3592763 h 6858000"/>
              <a:gd name="connsiteX70" fmla="*/ 6181288 w 6568309"/>
              <a:gd name="connsiteY70" fmla="*/ 3653485 h 6858000"/>
              <a:gd name="connsiteX71" fmla="*/ 6175963 w 6568309"/>
              <a:gd name="connsiteY71" fmla="*/ 3670528 h 6858000"/>
              <a:gd name="connsiteX72" fmla="*/ 6176722 w 6568309"/>
              <a:gd name="connsiteY72" fmla="*/ 3685990 h 6858000"/>
              <a:gd name="connsiteX73" fmla="*/ 6181549 w 6568309"/>
              <a:gd name="connsiteY73" fmla="*/ 3690283 h 6858000"/>
              <a:gd name="connsiteX74" fmla="*/ 6179476 w 6568309"/>
              <a:gd name="connsiteY74" fmla="*/ 3699787 h 6858000"/>
              <a:gd name="connsiteX75" fmla="*/ 6180040 w 6568309"/>
              <a:gd name="connsiteY75" fmla="*/ 3702486 h 6858000"/>
              <a:gd name="connsiteX76" fmla="*/ 6182155 w 6568309"/>
              <a:gd name="connsiteY76" fmla="*/ 3717784 h 6858000"/>
              <a:gd name="connsiteX77" fmla="*/ 6158980 w 6568309"/>
              <a:gd name="connsiteY77" fmla="*/ 3746229 h 6858000"/>
              <a:gd name="connsiteX78" fmla="*/ 6096049 w 6568309"/>
              <a:gd name="connsiteY78" fmla="*/ 3924910 h 6858000"/>
              <a:gd name="connsiteX79" fmla="*/ 6069712 w 6568309"/>
              <a:gd name="connsiteY79" fmla="*/ 3989353 h 6858000"/>
              <a:gd name="connsiteX80" fmla="*/ 6067330 w 6568309"/>
              <a:gd name="connsiteY80" fmla="*/ 4033899 h 6858000"/>
              <a:gd name="connsiteX81" fmla="*/ 6061081 w 6568309"/>
              <a:gd name="connsiteY81" fmla="*/ 4142250 h 6858000"/>
              <a:gd name="connsiteX82" fmla="*/ 6042858 w 6568309"/>
              <a:gd name="connsiteY82" fmla="*/ 4329442 h 6858000"/>
              <a:gd name="connsiteX83" fmla="*/ 6034182 w 6568309"/>
              <a:gd name="connsiteY83" fmla="*/ 4456184 h 6858000"/>
              <a:gd name="connsiteX84" fmla="*/ 6029178 w 6568309"/>
              <a:gd name="connsiteY84" fmla="*/ 4468478 h 6858000"/>
              <a:gd name="connsiteX85" fmla="*/ 6029974 w 6568309"/>
              <a:gd name="connsiteY85" fmla="*/ 4469862 h 6858000"/>
              <a:gd name="connsiteX86" fmla="*/ 6028340 w 6568309"/>
              <a:gd name="connsiteY86" fmla="*/ 4483797 h 6858000"/>
              <a:gd name="connsiteX87" fmla="*/ 6025168 w 6568309"/>
              <a:gd name="connsiteY87" fmla="*/ 4487091 h 6858000"/>
              <a:gd name="connsiteX88" fmla="*/ 6023164 w 6568309"/>
              <a:gd name="connsiteY88" fmla="*/ 4496728 h 6858000"/>
              <a:gd name="connsiteX89" fmla="*/ 6016839 w 6568309"/>
              <a:gd name="connsiteY89" fmla="*/ 4515918 h 6858000"/>
              <a:gd name="connsiteX90" fmla="*/ 6017886 w 6568309"/>
              <a:gd name="connsiteY90" fmla="*/ 4519316 h 6858000"/>
              <a:gd name="connsiteX91" fmla="*/ 6011819 w 6568309"/>
              <a:gd name="connsiteY91" fmla="*/ 4547957 h 6858000"/>
              <a:gd name="connsiteX92" fmla="*/ 6012791 w 6568309"/>
              <a:gd name="connsiteY92" fmla="*/ 4548262 h 6858000"/>
              <a:gd name="connsiteX93" fmla="*/ 6015703 w 6568309"/>
              <a:gd name="connsiteY93" fmla="*/ 4555939 h 6858000"/>
              <a:gd name="connsiteX94" fmla="*/ 6018854 w 6568309"/>
              <a:gd name="connsiteY94" fmla="*/ 4570815 h 6858000"/>
              <a:gd name="connsiteX95" fmla="*/ 6033000 w 6568309"/>
              <a:gd name="connsiteY95" fmla="*/ 4633846 h 6858000"/>
              <a:gd name="connsiteX96" fmla="*/ 6032325 w 6568309"/>
              <a:gd name="connsiteY96" fmla="*/ 4639816 h 6858000"/>
              <a:gd name="connsiteX97" fmla="*/ 6032549 w 6568309"/>
              <a:gd name="connsiteY97" fmla="*/ 4639923 h 6858000"/>
              <a:gd name="connsiteX98" fmla="*/ 6032309 w 6568309"/>
              <a:gd name="connsiteY98" fmla="*/ 4646192 h 6858000"/>
              <a:gd name="connsiteX99" fmla="*/ 6031095 w 6568309"/>
              <a:gd name="connsiteY99" fmla="*/ 4650706 h 6858000"/>
              <a:gd name="connsiteX100" fmla="*/ 6029786 w 6568309"/>
              <a:gd name="connsiteY100" fmla="*/ 4662290 h 6858000"/>
              <a:gd name="connsiteX101" fmla="*/ 6030911 w 6568309"/>
              <a:gd name="connsiteY101" fmla="*/ 4666180 h 6858000"/>
              <a:gd name="connsiteX102" fmla="*/ 6033630 w 6568309"/>
              <a:gd name="connsiteY102" fmla="*/ 4667585 h 6858000"/>
              <a:gd name="connsiteX103" fmla="*/ 6033189 w 6568309"/>
              <a:gd name="connsiteY103" fmla="*/ 4668660 h 6858000"/>
              <a:gd name="connsiteX104" fmla="*/ 6038764 w 6568309"/>
              <a:gd name="connsiteY104" fmla="*/ 4689807 h 6858000"/>
              <a:gd name="connsiteX105" fmla="*/ 6042217 w 6568309"/>
              <a:gd name="connsiteY105" fmla="*/ 4737890 h 6858000"/>
              <a:gd name="connsiteX106" fmla="*/ 6040543 w 6568309"/>
              <a:gd name="connsiteY106" fmla="*/ 4765657 h 6858000"/>
              <a:gd name="connsiteX107" fmla="*/ 6039956 w 6568309"/>
              <a:gd name="connsiteY107" fmla="*/ 4841463 h 6858000"/>
              <a:gd name="connsiteX108" fmla="*/ 6057123 w 6568309"/>
              <a:gd name="connsiteY108" fmla="*/ 4969863 h 6858000"/>
              <a:gd name="connsiteX109" fmla="*/ 6055039 w 6568309"/>
              <a:gd name="connsiteY109" fmla="*/ 4974028 h 6858000"/>
              <a:gd name="connsiteX110" fmla="*/ 6053462 w 6568309"/>
              <a:gd name="connsiteY110" fmla="*/ 4980318 h 6858000"/>
              <a:gd name="connsiteX111" fmla="*/ 6053643 w 6568309"/>
              <a:gd name="connsiteY111" fmla="*/ 4980501 h 6858000"/>
              <a:gd name="connsiteX112" fmla="*/ 6051733 w 6568309"/>
              <a:gd name="connsiteY112" fmla="*/ 4986338 h 6858000"/>
              <a:gd name="connsiteX113" fmla="*/ 6049602 w 6568309"/>
              <a:gd name="connsiteY113" fmla="*/ 4991296 h 6858000"/>
              <a:gd name="connsiteX114" fmla="*/ 6075165 w 6568309"/>
              <a:gd name="connsiteY114" fmla="*/ 5076895 h 6858000"/>
              <a:gd name="connsiteX115" fmla="*/ 6073751 w 6568309"/>
              <a:gd name="connsiteY115" fmla="*/ 5081568 h 6858000"/>
              <a:gd name="connsiteX116" fmla="*/ 6073150 w 6568309"/>
              <a:gd name="connsiteY116" fmla="*/ 5088173 h 6858000"/>
              <a:gd name="connsiteX117" fmla="*/ 6073355 w 6568309"/>
              <a:gd name="connsiteY117" fmla="*/ 5088300 h 6858000"/>
              <a:gd name="connsiteX118" fmla="*/ 6072362 w 6568309"/>
              <a:gd name="connsiteY118" fmla="*/ 5094558 h 6858000"/>
              <a:gd name="connsiteX119" fmla="*/ 6064726 w 6568309"/>
              <a:gd name="connsiteY119" fmla="*/ 5125620 h 6858000"/>
              <a:gd name="connsiteX120" fmla="*/ 6065415 w 6568309"/>
              <a:gd name="connsiteY120" fmla="*/ 5268004 h 6858000"/>
              <a:gd name="connsiteX121" fmla="*/ 6066081 w 6568309"/>
              <a:gd name="connsiteY121" fmla="*/ 5269530 h 6858000"/>
              <a:gd name="connsiteX122" fmla="*/ 6043407 w 6568309"/>
              <a:gd name="connsiteY122" fmla="*/ 5390941 h 6858000"/>
              <a:gd name="connsiteX123" fmla="*/ 6025377 w 6568309"/>
              <a:gd name="connsiteY123" fmla="*/ 5539927 h 6858000"/>
              <a:gd name="connsiteX124" fmla="*/ 6010052 w 6568309"/>
              <a:gd name="connsiteY124" fmla="*/ 5791594 h 6858000"/>
              <a:gd name="connsiteX125" fmla="*/ 5994220 w 6568309"/>
              <a:gd name="connsiteY125" fmla="*/ 5855206 h 6858000"/>
              <a:gd name="connsiteX126" fmla="*/ 5982580 w 6568309"/>
              <a:gd name="connsiteY126" fmla="*/ 5873582 h 6858000"/>
              <a:gd name="connsiteX127" fmla="*/ 5983608 w 6568309"/>
              <a:gd name="connsiteY127" fmla="*/ 5876037 h 6858000"/>
              <a:gd name="connsiteX128" fmla="*/ 5983535 w 6568309"/>
              <a:gd name="connsiteY128" fmla="*/ 5886534 h 6858000"/>
              <a:gd name="connsiteX129" fmla="*/ 5988737 w 6568309"/>
              <a:gd name="connsiteY129" fmla="*/ 5888644 h 6858000"/>
              <a:gd name="connsiteX130" fmla="*/ 5992371 w 6568309"/>
              <a:gd name="connsiteY130" fmla="*/ 5903832 h 6858000"/>
              <a:gd name="connsiteX131" fmla="*/ 5990780 w 6568309"/>
              <a:gd name="connsiteY131" fmla="*/ 5923391 h 6858000"/>
              <a:gd name="connsiteX132" fmla="*/ 5993870 w 6568309"/>
              <a:gd name="connsiteY132" fmla="*/ 6013205 h 6858000"/>
              <a:gd name="connsiteX133" fmla="*/ 5997673 w 6568309"/>
              <a:gd name="connsiteY133" fmla="*/ 6074018 h 6858000"/>
              <a:gd name="connsiteX134" fmla="*/ 6014840 w 6568309"/>
              <a:gd name="connsiteY134" fmla="*/ 6130837 h 6858000"/>
              <a:gd name="connsiteX135" fmla="*/ 6010704 w 6568309"/>
              <a:gd name="connsiteY135" fmla="*/ 6152982 h 6858000"/>
              <a:gd name="connsiteX136" fmla="*/ 6038294 w 6568309"/>
              <a:gd name="connsiteY136" fmla="*/ 6221100 h 6858000"/>
              <a:gd name="connsiteX137" fmla="*/ 6052331 w 6568309"/>
              <a:gd name="connsiteY137" fmla="*/ 6287550 h 6858000"/>
              <a:gd name="connsiteX138" fmla="*/ 6074143 w 6568309"/>
              <a:gd name="connsiteY138" fmla="*/ 6401595 h 6858000"/>
              <a:gd name="connsiteX139" fmla="*/ 6060199 w 6568309"/>
              <a:gd name="connsiteY139" fmla="*/ 6487110 h 6858000"/>
              <a:gd name="connsiteX140" fmla="*/ 6081156 w 6568309"/>
              <a:gd name="connsiteY140" fmla="*/ 6588589 h 6858000"/>
              <a:gd name="connsiteX141" fmla="*/ 6114944 w 6568309"/>
              <a:gd name="connsiteY141" fmla="*/ 6769963 h 6858000"/>
              <a:gd name="connsiteX142" fmla="*/ 6128950 w 6568309"/>
              <a:gd name="connsiteY142" fmla="*/ 6835814 h 6858000"/>
              <a:gd name="connsiteX143" fmla="*/ 6132536 w 6568309"/>
              <a:gd name="connsiteY143" fmla="*/ 6858000 h 6858000"/>
              <a:gd name="connsiteX144" fmla="*/ 4789511 w 6568309"/>
              <a:gd name="connsiteY144" fmla="*/ 6858000 h 6858000"/>
              <a:gd name="connsiteX145" fmla="*/ 1866294 w 6568309"/>
              <a:gd name="connsiteY145" fmla="*/ 6858000 h 6858000"/>
              <a:gd name="connsiteX146" fmla="*/ 1705866 w 6568309"/>
              <a:gd name="connsiteY146" fmla="*/ 6858000 h 6858000"/>
              <a:gd name="connsiteX147" fmla="*/ 1343025 w 6568309"/>
              <a:gd name="connsiteY147" fmla="*/ 6858000 h 6858000"/>
              <a:gd name="connsiteX148" fmla="*/ 523269 w 6568309"/>
              <a:gd name="connsiteY148" fmla="*/ 6858000 h 6858000"/>
              <a:gd name="connsiteX149" fmla="*/ 362841 w 6568309"/>
              <a:gd name="connsiteY149" fmla="*/ 6858000 h 6858000"/>
              <a:gd name="connsiteX150" fmla="*/ 0 w 6568309"/>
              <a:gd name="connsiteY15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Lst>
            <a:rect l="l" t="t" r="r" b="b"/>
            <a:pathLst>
              <a:path w="6568309" h="6858000">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F6DB88-5507-4C66-5DBF-6A8256BF7D8F}"/>
              </a:ext>
            </a:extLst>
          </p:cNvPr>
          <p:cNvSpPr>
            <a:spLocks noGrp="1"/>
          </p:cNvSpPr>
          <p:nvPr>
            <p:ph type="title"/>
          </p:nvPr>
        </p:nvSpPr>
        <p:spPr>
          <a:xfrm>
            <a:off x="1137034" y="609599"/>
            <a:ext cx="5338194" cy="1322888"/>
          </a:xfrm>
        </p:spPr>
        <p:txBody>
          <a:bodyPr>
            <a:normAutofit/>
          </a:bodyPr>
          <a:lstStyle/>
          <a:p>
            <a:r>
              <a:rPr lang="en-US" sz="3400"/>
              <a:t>The Landscape: Who is Using AI-Generated Content?</a:t>
            </a:r>
          </a:p>
        </p:txBody>
      </p:sp>
      <p:sp>
        <p:nvSpPr>
          <p:cNvPr id="3" name="Content Placeholder 2">
            <a:extLst>
              <a:ext uri="{FF2B5EF4-FFF2-40B4-BE49-F238E27FC236}">
                <a16:creationId xmlns:a16="http://schemas.microsoft.com/office/drawing/2014/main" id="{47762146-8C60-1F2F-B318-A368FF4E9DBE}"/>
              </a:ext>
            </a:extLst>
          </p:cNvPr>
          <p:cNvSpPr>
            <a:spLocks noGrp="1"/>
          </p:cNvSpPr>
          <p:nvPr>
            <p:ph idx="1"/>
          </p:nvPr>
        </p:nvSpPr>
        <p:spPr>
          <a:xfrm>
            <a:off x="1137034" y="2194101"/>
            <a:ext cx="4742771" cy="3983415"/>
          </a:xfrm>
        </p:spPr>
        <p:txBody>
          <a:bodyPr>
            <a:normAutofit/>
          </a:bodyPr>
          <a:lstStyle/>
          <a:p>
            <a:pPr marL="0" indent="0">
              <a:buNone/>
            </a:pPr>
            <a:r>
              <a:rPr lang="en-US" sz="1300" b="1"/>
              <a:t>Key Takeaway:</a:t>
            </a:r>
          </a:p>
          <a:p>
            <a:r>
              <a:rPr lang="en-US" sz="1300"/>
              <a:t>AI-generated content is now widespread, but adoption is not uniform. A few key industries are driving the majority of the volume, while others are just beginning to scale.</a:t>
            </a:r>
          </a:p>
          <a:p>
            <a:pPr marL="0" indent="0">
              <a:buNone/>
            </a:pPr>
            <a:r>
              <a:rPr lang="en-US" sz="1300" b="1"/>
              <a:t>Analysis</a:t>
            </a:r>
            <a:r>
              <a:rPr lang="en-US" sz="1300"/>
              <a:t>:</a:t>
            </a:r>
          </a:p>
          <a:p>
            <a:r>
              <a:rPr lang="en-US" sz="1300" b="1"/>
              <a:t>Clear Leaders in Volume:</a:t>
            </a:r>
            <a:r>
              <a:rPr lang="en-US" sz="1300"/>
              <a:t> Since 2020, industries like Finance, Legal, and Marketing have consistently been the heaviest users of AI for content generation, showing early and mature adoption.</a:t>
            </a:r>
          </a:p>
          <a:p>
            <a:r>
              <a:rPr lang="en-US" sz="1300" b="1"/>
              <a:t>Recent Growth Surges: </a:t>
            </a:r>
            <a:r>
              <a:rPr lang="en-US" sz="1300"/>
              <a:t>While some were early adopters, sectors like Manufacturing show a significant surge in content volume more recently (2023-2024), indicating a new wave of adoption.</a:t>
            </a:r>
          </a:p>
          <a:p>
            <a:r>
              <a:rPr lang="en-US" sz="1300" b="1"/>
              <a:t>Uneven Distribution:</a:t>
            </a:r>
            <a:r>
              <a:rPr lang="en-US" sz="1300"/>
              <a:t> The heatmap clearly shows that the scale of AI implementation is highly varied, establishing the central theme that a "one-size-fits-all" view of AI adoption is misleading.</a:t>
            </a:r>
          </a:p>
          <a:p>
            <a:endParaRPr lang="en-US" sz="1300" dirty="0"/>
          </a:p>
        </p:txBody>
      </p:sp>
      <p:pic>
        <p:nvPicPr>
          <p:cNvPr id="6" name="Content Placeholder 4" descr="A graph showing a number of colored bars&#10;&#10;AI-generated content may be incorrect.">
            <a:extLst>
              <a:ext uri="{FF2B5EF4-FFF2-40B4-BE49-F238E27FC236}">
                <a16:creationId xmlns:a16="http://schemas.microsoft.com/office/drawing/2014/main" id="{2E414F36-A7CD-B177-40F2-278CC8D76E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2913" y="839216"/>
            <a:ext cx="3740887" cy="2440929"/>
          </a:xfrm>
          <a:prstGeom prst="rect">
            <a:avLst/>
          </a:prstGeom>
        </p:spPr>
      </p:pic>
      <p:pic>
        <p:nvPicPr>
          <p:cNvPr id="4" name="Content Placeholder 8" descr="A blue and white graph&#10;&#10;AI-generated content may be incorrect.">
            <a:extLst>
              <a:ext uri="{FF2B5EF4-FFF2-40B4-BE49-F238E27FC236}">
                <a16:creationId xmlns:a16="http://schemas.microsoft.com/office/drawing/2014/main" id="{918D9A16-4062-A7DA-414D-F75C46F2D6BE}"/>
              </a:ext>
            </a:extLst>
          </p:cNvPr>
          <p:cNvPicPr>
            <a:picLocks noChangeAspect="1"/>
          </p:cNvPicPr>
          <p:nvPr/>
        </p:nvPicPr>
        <p:blipFill>
          <a:blip r:embed="rId3">
            <a:extLst>
              <a:ext uri="{28A0092B-C50C-407E-A947-70E740481C1C}">
                <a14:useLocalDpi xmlns:a14="http://schemas.microsoft.com/office/drawing/2010/main" val="0"/>
              </a:ext>
            </a:extLst>
          </a:blip>
          <a:srcRect l="14805" r="19445" b="3"/>
          <a:stretch>
            <a:fillRect/>
          </a:stretch>
        </p:blipFill>
        <p:spPr>
          <a:xfrm>
            <a:off x="7239000" y="3577855"/>
            <a:ext cx="4114801" cy="2513675"/>
          </a:xfrm>
          <a:prstGeom prst="rect">
            <a:avLst/>
          </a:prstGeom>
        </p:spPr>
      </p:pic>
      <p:sp>
        <p:nvSpPr>
          <p:cNvPr id="5" name="TextBox 4">
            <a:extLst>
              <a:ext uri="{FF2B5EF4-FFF2-40B4-BE49-F238E27FC236}">
                <a16:creationId xmlns:a16="http://schemas.microsoft.com/office/drawing/2014/main" id="{BE2449AD-EE42-C52B-62D1-F5F2942C0931}"/>
              </a:ext>
            </a:extLst>
          </p:cNvPr>
          <p:cNvSpPr txBox="1"/>
          <p:nvPr/>
        </p:nvSpPr>
        <p:spPr>
          <a:xfrm>
            <a:off x="7612913" y="3036053"/>
            <a:ext cx="3740887" cy="244092"/>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(R visual 2)</a:t>
            </a:r>
          </a:p>
        </p:txBody>
      </p:sp>
    </p:spTree>
    <p:extLst>
      <p:ext uri="{BB962C8B-B14F-4D97-AF65-F5344CB8AC3E}">
        <p14:creationId xmlns:p14="http://schemas.microsoft.com/office/powerpoint/2010/main" val="51324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D2BFC-6F0B-9CF1-D14D-BF8B9ECA35AC}"/>
              </a:ext>
            </a:extLst>
          </p:cNvPr>
          <p:cNvSpPr>
            <a:spLocks noGrp="1"/>
          </p:cNvSpPr>
          <p:nvPr>
            <p:ph type="title"/>
          </p:nvPr>
        </p:nvSpPr>
        <p:spPr>
          <a:xfrm>
            <a:off x="630936" y="502920"/>
            <a:ext cx="3419856" cy="1463040"/>
          </a:xfrm>
        </p:spPr>
        <p:txBody>
          <a:bodyPr vert="horz" lIns="91440" tIns="45720" rIns="91440" bIns="45720" rtlCol="0" anchor="ctr">
            <a:normAutofit/>
          </a:bodyPr>
          <a:lstStyle/>
          <a:p>
            <a:pPr algn="ctr"/>
            <a:r>
              <a:rPr lang="en-US" sz="3000" kern="1200" dirty="0">
                <a:solidFill>
                  <a:schemeClr val="tx1"/>
                </a:solidFill>
                <a:latin typeface="+mj-lt"/>
                <a:ea typeface="+mj-ea"/>
                <a:cs typeface="+mj-cs"/>
              </a:rPr>
              <a:t>The Human Impact: How is AI Reshaping the Workforce?</a:t>
            </a:r>
          </a:p>
        </p:txBody>
      </p:sp>
      <p:sp>
        <p:nvSpPr>
          <p:cNvPr id="30"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186D032-5158-8537-AFFF-8874EAD2F461}"/>
              </a:ext>
            </a:extLst>
          </p:cNvPr>
          <p:cNvSpPr txBox="1"/>
          <p:nvPr/>
        </p:nvSpPr>
        <p:spPr>
          <a:xfrm>
            <a:off x="4654295" y="502920"/>
            <a:ext cx="7278116" cy="2411730"/>
          </a:xfrm>
          <a:prstGeom prst="rect">
            <a:avLst/>
          </a:prstGeom>
        </p:spPr>
        <p:txBody>
          <a:bodyPr vert="horz" lIns="91440" tIns="45720" rIns="91440" bIns="45720" rtlCol="0" anchor="ctr">
            <a:normAutofit fontScale="92500" lnSpcReduction="10000"/>
          </a:bodyPr>
          <a:lstStyle/>
          <a:p>
            <a:pPr>
              <a:lnSpc>
                <a:spcPct val="90000"/>
              </a:lnSpc>
              <a:spcAft>
                <a:spcPts val="600"/>
              </a:spcAft>
            </a:pPr>
            <a:r>
              <a:rPr lang="en-US" sz="1200" b="1" dirty="0"/>
              <a:t>Key Takeaway:</a:t>
            </a:r>
          </a:p>
          <a:p>
            <a:pPr indent="-228600">
              <a:lnSpc>
                <a:spcPct val="90000"/>
              </a:lnSpc>
              <a:spcAft>
                <a:spcPts val="600"/>
              </a:spcAft>
              <a:buFont typeface="Arial" panose="020B0604020202020204" pitchFamily="34" charset="0"/>
              <a:buChar char="•"/>
            </a:pPr>
            <a:r>
              <a:rPr lang="en-US" sz="1200" dirty="0"/>
              <a:t>The impact of AI on the workforce is a double-edged sword. While certain industries face a significant risk of job displacement, others are demonstrating a remarkable capacity for human-AI collaboration, suggesting a fundamental transformation of roles rather than just elimination.</a:t>
            </a:r>
          </a:p>
          <a:p>
            <a:pPr>
              <a:lnSpc>
                <a:spcPct val="90000"/>
              </a:lnSpc>
              <a:spcAft>
                <a:spcPts val="600"/>
              </a:spcAft>
            </a:pPr>
            <a:r>
              <a:rPr lang="en-US" sz="1200" b="1" dirty="0"/>
              <a:t>Analysis</a:t>
            </a:r>
            <a:r>
              <a:rPr lang="en-US" sz="1200" dirty="0"/>
              <a:t>:</a:t>
            </a:r>
          </a:p>
          <a:p>
            <a:pPr indent="-228600">
              <a:lnSpc>
                <a:spcPct val="90000"/>
              </a:lnSpc>
              <a:spcAft>
                <a:spcPts val="600"/>
              </a:spcAft>
              <a:buFont typeface="Arial" panose="020B0604020202020204" pitchFamily="34" charset="0"/>
              <a:buChar char="•"/>
            </a:pPr>
            <a:r>
              <a:rPr lang="en-US" sz="1200" b="1" dirty="0"/>
              <a:t>High-Risk Sectors</a:t>
            </a:r>
            <a:r>
              <a:rPr lang="en-US" sz="1200" dirty="0"/>
              <a:t>: Industries like Automotive and Manufacturing show the highest potential for job loss due to AI. This is likely driven by automation in routine, physical, and procedural tasks.</a:t>
            </a:r>
          </a:p>
          <a:p>
            <a:pPr indent="-228600">
              <a:lnSpc>
                <a:spcPct val="90000"/>
              </a:lnSpc>
              <a:spcAft>
                <a:spcPts val="600"/>
              </a:spcAft>
              <a:buFont typeface="Arial" panose="020B0604020202020204" pitchFamily="34" charset="0"/>
              <a:buChar char="•"/>
            </a:pPr>
            <a:r>
              <a:rPr lang="en-US" sz="1200" b="1" dirty="0"/>
              <a:t>High-Collaboration Sectors: </a:t>
            </a:r>
            <a:r>
              <a:rPr lang="en-US" sz="1200" dirty="0"/>
              <a:t>In contrast, creative and dynamic fields like Media and Gaming are leading in human-AI collaboration. Here, AI is augmenting human capabilities, serving as a tool for creativity and productivity rather than a replacement.</a:t>
            </a:r>
          </a:p>
          <a:p>
            <a:pPr indent="-228600">
              <a:lnSpc>
                <a:spcPct val="90000"/>
              </a:lnSpc>
              <a:spcAft>
                <a:spcPts val="600"/>
              </a:spcAft>
              <a:buFont typeface="Arial" panose="020B0604020202020204" pitchFamily="34" charset="0"/>
              <a:buChar char="•"/>
            </a:pPr>
            <a:r>
              <a:rPr lang="en-US" sz="1200" b="1" dirty="0"/>
              <a:t>The Narrative of Transformation: </a:t>
            </a:r>
            <a:r>
              <a:rPr lang="en-US" sz="1200" dirty="0"/>
              <a:t>This data adds a crucial layer of complexity to our story. The impact of AI isn't just about business efficiency; it's about fundamentally reshaping roles and creating a new dynamic between people and technology.</a:t>
            </a:r>
          </a:p>
          <a:p>
            <a:pPr indent="-228600">
              <a:lnSpc>
                <a:spcPct val="90000"/>
              </a:lnSpc>
              <a:spcAft>
                <a:spcPts val="600"/>
              </a:spcAft>
              <a:buFont typeface="Arial" panose="020B0604020202020204" pitchFamily="34" charset="0"/>
              <a:buChar char="•"/>
            </a:pPr>
            <a:endParaRPr lang="en-US" sz="900" dirty="0"/>
          </a:p>
        </p:txBody>
      </p:sp>
      <p:pic>
        <p:nvPicPr>
          <p:cNvPr id="13" name="Content Placeholder 12" descr="A diagram of a graph&#10;&#10;AI-generated content may be incorrect.">
            <a:extLst>
              <a:ext uri="{FF2B5EF4-FFF2-40B4-BE49-F238E27FC236}">
                <a16:creationId xmlns:a16="http://schemas.microsoft.com/office/drawing/2014/main" id="{A5926D25-AD5E-7B04-0184-7BCF86F8CD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1314" y="2807572"/>
            <a:ext cx="9898380" cy="3959352"/>
          </a:xfrm>
          <a:prstGeom prst="rect">
            <a:avLst/>
          </a:prstGeom>
        </p:spPr>
      </p:pic>
    </p:spTree>
    <p:extLst>
      <p:ext uri="{BB962C8B-B14F-4D97-AF65-F5344CB8AC3E}">
        <p14:creationId xmlns:p14="http://schemas.microsoft.com/office/powerpoint/2010/main" val="426413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9CAE8-27A1-982C-940E-BF07724A8798}"/>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kern="1200">
                <a:solidFill>
                  <a:schemeClr val="tx1"/>
                </a:solidFill>
                <a:latin typeface="+mj-lt"/>
                <a:ea typeface="+mj-ea"/>
                <a:cs typeface="+mj-cs"/>
              </a:rPr>
              <a:t>Does Higher Adoption Guarantee Success?</a:t>
            </a:r>
          </a:p>
        </p:txBody>
      </p:sp>
      <p:sp>
        <p:nvSpPr>
          <p:cNvPr id="50" name="Rectangle 4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635B2D7-7F21-6233-6E3D-0BF48E0390A6}"/>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300" b="1"/>
              <a:t>Key Takeaway: </a:t>
            </a:r>
            <a:r>
              <a:rPr lang="en-US" sz="1300"/>
              <a:t>While there is a modest positive trend overall, the data clearly shows that higher AI adoption is not a universal guarantee of increased revenue or market share. The relationship is highly dependent on the industry.</a:t>
            </a:r>
          </a:p>
          <a:p>
            <a:pPr indent="-228600">
              <a:lnSpc>
                <a:spcPct val="90000"/>
              </a:lnSpc>
              <a:spcAft>
                <a:spcPts val="600"/>
              </a:spcAft>
              <a:buFont typeface="Arial" panose="020B0604020202020204" pitchFamily="34" charset="0"/>
              <a:buChar char="•"/>
            </a:pPr>
            <a:r>
              <a:rPr lang="en-US" sz="1300" b="1"/>
              <a:t>Analysis:</a:t>
            </a:r>
          </a:p>
          <a:p>
            <a:pPr indent="-228600">
              <a:lnSpc>
                <a:spcPct val="90000"/>
              </a:lnSpc>
              <a:spcAft>
                <a:spcPts val="600"/>
              </a:spcAft>
              <a:buFont typeface="Arial" panose="020B0604020202020204" pitchFamily="34" charset="0"/>
              <a:buChar char="•"/>
            </a:pPr>
            <a:r>
              <a:rPr lang="en-US" sz="1300"/>
              <a:t>The Overall Trend is Deceiving: The black trend line shows a slight positive correlation, suggesting that, on average, more AI is better. However, this average hides the real story.</a:t>
            </a:r>
            <a:endParaRPr lang="en-US" sz="1300" b="1"/>
          </a:p>
          <a:p>
            <a:pPr indent="-228600">
              <a:lnSpc>
                <a:spcPct val="90000"/>
              </a:lnSpc>
              <a:spcAft>
                <a:spcPts val="600"/>
              </a:spcAft>
              <a:buFont typeface="Arial" panose="020B0604020202020204" pitchFamily="34" charset="0"/>
              <a:buChar char="•"/>
            </a:pPr>
            <a:r>
              <a:rPr lang="en-US" sz="1300" b="1"/>
              <a:t>Industry Variance: </a:t>
            </a:r>
          </a:p>
          <a:p>
            <a:pPr indent="-228600">
              <a:lnSpc>
                <a:spcPct val="90000"/>
              </a:lnSpc>
              <a:spcAft>
                <a:spcPts val="600"/>
              </a:spcAft>
              <a:buFont typeface="Arial" panose="020B0604020202020204" pitchFamily="34" charset="0"/>
              <a:buChar char="•"/>
            </a:pPr>
            <a:r>
              <a:rPr lang="en-US" sz="1300"/>
              <a:t>The individual trend lines reveal a chaotic reality. For an industry like Finance, the correlation is strong and positive—more AI adoption directly translates to better performance.</a:t>
            </a:r>
          </a:p>
          <a:p>
            <a:pPr indent="-228600">
              <a:lnSpc>
                <a:spcPct val="90000"/>
              </a:lnSpc>
              <a:spcAft>
                <a:spcPts val="600"/>
              </a:spcAft>
              <a:buFont typeface="Arial" panose="020B0604020202020204" pitchFamily="34" charset="0"/>
              <a:buChar char="•"/>
            </a:pPr>
            <a:r>
              <a:rPr lang="en-US" sz="1300"/>
              <a:t>For others like Gaming and Automotive, the trend is negative. In these sectors, increasing adoption beyond a certain point correlates with diminishing revenue, suggesting market saturation or ineffective implementation.</a:t>
            </a:r>
          </a:p>
        </p:txBody>
      </p:sp>
      <p:pic>
        <p:nvPicPr>
          <p:cNvPr id="5" name="Content Placeholder 4" descr="A graph of different colored lines&#10;&#10;AI-generated content may be incorrect.">
            <a:extLst>
              <a:ext uri="{FF2B5EF4-FFF2-40B4-BE49-F238E27FC236}">
                <a16:creationId xmlns:a16="http://schemas.microsoft.com/office/drawing/2014/main" id="{62B2FCCE-B2B3-4192-383A-B0AACEED84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28784" y="3094011"/>
            <a:ext cx="5733026" cy="2887689"/>
          </a:xfrm>
          <a:prstGeom prst="rect">
            <a:avLst/>
          </a:prstGeom>
        </p:spPr>
      </p:pic>
      <p:sp>
        <p:nvSpPr>
          <p:cNvPr id="54" name="Rectangle 5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4033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9B3700-580A-3146-134F-0616BCA4E8E8}"/>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400" dirty="0">
                <a:latin typeface="+mj-lt"/>
                <a:ea typeface="+mj-ea"/>
                <a:cs typeface="+mj-cs"/>
              </a:rPr>
              <a:t>AI Adoption &amp; Revenue: A Segmented View</a:t>
            </a:r>
            <a:br>
              <a:rPr lang="en-US" sz="2400" dirty="0">
                <a:latin typeface="+mj-lt"/>
                <a:ea typeface="+mj-ea"/>
                <a:cs typeface="+mj-cs"/>
              </a:rPr>
            </a:br>
            <a:br>
              <a:rPr lang="en-US" sz="2200" kern="1200" dirty="0">
                <a:solidFill>
                  <a:schemeClr val="tx1"/>
                </a:solidFill>
                <a:latin typeface="+mj-lt"/>
                <a:ea typeface="+mj-ea"/>
                <a:cs typeface="+mj-cs"/>
              </a:rPr>
            </a:br>
            <a:endParaRPr lang="en-US" sz="2200" kern="1200" dirty="0">
              <a:solidFill>
                <a:schemeClr val="tx1"/>
              </a:solidFill>
              <a:latin typeface="+mj-lt"/>
              <a:ea typeface="+mj-ea"/>
              <a:cs typeface="+mj-cs"/>
            </a:endParaRPr>
          </a:p>
        </p:txBody>
      </p:sp>
      <p:sp>
        <p:nvSpPr>
          <p:cNvPr id="2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84F4FB9-7B60-D804-CDD3-25178D161FC9}"/>
              </a:ext>
            </a:extLst>
          </p:cNvPr>
          <p:cNvSpPr txBox="1"/>
          <p:nvPr/>
        </p:nvSpPr>
        <p:spPr>
          <a:xfrm>
            <a:off x="222250" y="2807207"/>
            <a:ext cx="4362450" cy="3771393"/>
          </a:xfrm>
          <a:prstGeom prst="rect">
            <a:avLst/>
          </a:prstGeom>
        </p:spPr>
        <p:txBody>
          <a:bodyPr vert="horz" lIns="91440" tIns="45720" rIns="91440" bIns="45720" rtlCol="0" anchor="t">
            <a:normAutofit fontScale="92500" lnSpcReduction="10000"/>
          </a:bodyPr>
          <a:lstStyle/>
          <a:p>
            <a:r>
              <a:rPr lang="en-US" sz="1100" b="1" dirty="0"/>
              <a:t>Key Takeaway: </a:t>
            </a:r>
          </a:p>
          <a:p>
            <a:r>
              <a:rPr lang="en-US" sz="1100" dirty="0"/>
              <a:t>To make sense of the complex data, we can classify industries into four clear and actionable quadrants by plotting their AI adoption rate against the revenue it generates. This framework provides the clarity needed to guide our strategy</a:t>
            </a:r>
          </a:p>
          <a:p>
            <a:endParaRPr lang="en-US" sz="1100" b="1" dirty="0">
              <a:latin typeface="+mj-lt"/>
              <a:ea typeface="+mj-ea"/>
              <a:cs typeface="+mj-cs"/>
            </a:endParaRPr>
          </a:p>
          <a:p>
            <a:r>
              <a:rPr lang="en-US" sz="1100" b="1" dirty="0">
                <a:latin typeface="+mj-lt"/>
                <a:ea typeface="+mj-ea"/>
                <a:cs typeface="+mj-cs"/>
              </a:rPr>
              <a:t>Leaders: </a:t>
            </a:r>
            <a:r>
              <a:rPr lang="en-US" sz="1100" dirty="0">
                <a:latin typeface="+mj-lt"/>
                <a:ea typeface="+mj-ea"/>
                <a:cs typeface="+mj-cs"/>
              </a:rPr>
              <a:t>Mature markets with high AI adoption and high revenue gains.</a:t>
            </a:r>
          </a:p>
          <a:p>
            <a:endParaRPr lang="en-US" sz="1100" dirty="0">
              <a:latin typeface="+mj-lt"/>
              <a:ea typeface="+mj-ea"/>
              <a:cs typeface="+mj-cs"/>
            </a:endParaRPr>
          </a:p>
          <a:p>
            <a:r>
              <a:rPr lang="en-US" sz="1100" dirty="0">
                <a:latin typeface="+mj-lt"/>
                <a:ea typeface="+mj-ea"/>
                <a:cs typeface="+mj-cs"/>
              </a:rPr>
              <a:t>Strategy: To maintain their lead optimizing existing AI solutions, while actively exploring next-generation AI to prevent disruption.</a:t>
            </a:r>
          </a:p>
          <a:p>
            <a:endParaRPr lang="en-US" sz="1100" dirty="0">
              <a:latin typeface="+mj-lt"/>
              <a:ea typeface="+mj-ea"/>
              <a:cs typeface="+mj-cs"/>
            </a:endParaRPr>
          </a:p>
          <a:p>
            <a:r>
              <a:rPr lang="en-US" sz="1100" b="1" dirty="0">
                <a:latin typeface="+mj-lt"/>
                <a:ea typeface="+mj-ea"/>
                <a:cs typeface="+mj-cs"/>
              </a:rPr>
              <a:t>Upcoming</a:t>
            </a:r>
            <a:r>
              <a:rPr lang="en-US" sz="1100" dirty="0">
                <a:latin typeface="+mj-lt"/>
                <a:ea typeface="+mj-ea"/>
                <a:cs typeface="+mj-cs"/>
              </a:rPr>
              <a:t> : High revenue impact from low adoption signals a major growth opportunity.</a:t>
            </a:r>
          </a:p>
          <a:p>
            <a:endParaRPr lang="en-US" sz="1100" dirty="0">
              <a:latin typeface="+mj-lt"/>
              <a:ea typeface="+mj-ea"/>
              <a:cs typeface="+mj-cs"/>
            </a:endParaRPr>
          </a:p>
          <a:p>
            <a:r>
              <a:rPr lang="en-US" sz="1100" dirty="0">
                <a:latin typeface="+mj-lt"/>
                <a:ea typeface="+mj-ea"/>
                <a:cs typeface="+mj-cs"/>
              </a:rPr>
              <a:t>Strategy: Increase investment to scale proven use cases and accelerate adoption</a:t>
            </a:r>
          </a:p>
          <a:p>
            <a:endParaRPr lang="en-US" sz="1100" dirty="0">
              <a:latin typeface="+mj-lt"/>
              <a:ea typeface="+mj-ea"/>
              <a:cs typeface="+mj-cs"/>
            </a:endParaRPr>
          </a:p>
          <a:p>
            <a:r>
              <a:rPr lang="en-US" sz="1100" b="1" dirty="0">
                <a:latin typeface="+mj-lt"/>
                <a:ea typeface="+mj-ea"/>
                <a:cs typeface="+mj-cs"/>
              </a:rPr>
              <a:t>Saturated:</a:t>
            </a:r>
            <a:r>
              <a:rPr lang="en-US" sz="1100" dirty="0">
                <a:latin typeface="+mj-lt"/>
                <a:ea typeface="+mj-ea"/>
                <a:cs typeface="+mj-cs"/>
              </a:rPr>
              <a:t> High adoption meets diminishing revenue returns, indicating a competitive market.</a:t>
            </a:r>
          </a:p>
          <a:p>
            <a:endParaRPr lang="en-US" sz="1100" dirty="0">
              <a:latin typeface="+mj-lt"/>
              <a:ea typeface="+mj-ea"/>
              <a:cs typeface="+mj-cs"/>
            </a:endParaRPr>
          </a:p>
          <a:p>
            <a:r>
              <a:rPr lang="en-US" sz="1100" dirty="0">
                <a:latin typeface="+mj-lt"/>
                <a:ea typeface="+mj-ea"/>
                <a:cs typeface="+mj-cs"/>
              </a:rPr>
              <a:t>Strategy: The focus must shift to innovation, finding applications of AI that create new value and break away from the competition</a:t>
            </a:r>
          </a:p>
          <a:p>
            <a:endParaRPr lang="en-US" sz="1100" dirty="0">
              <a:latin typeface="+mj-lt"/>
              <a:ea typeface="+mj-ea"/>
              <a:cs typeface="+mj-cs"/>
            </a:endParaRPr>
          </a:p>
          <a:p>
            <a:r>
              <a:rPr lang="en-US" sz="1100" b="1" dirty="0">
                <a:latin typeface="+mj-lt"/>
                <a:ea typeface="+mj-ea"/>
                <a:cs typeface="+mj-cs"/>
              </a:rPr>
              <a:t>Underperformer:</a:t>
            </a:r>
            <a:r>
              <a:rPr lang="en-US" sz="1100" dirty="0">
                <a:latin typeface="+mj-lt"/>
                <a:ea typeface="+mj-ea"/>
                <a:cs typeface="+mj-cs"/>
              </a:rPr>
              <a:t> Low adoption and low revenue impact show a nascent market.</a:t>
            </a:r>
          </a:p>
          <a:p>
            <a:endParaRPr lang="en-US" sz="1100" dirty="0">
              <a:latin typeface="+mj-lt"/>
              <a:ea typeface="+mj-ea"/>
              <a:cs typeface="+mj-cs"/>
            </a:endParaRPr>
          </a:p>
          <a:p>
            <a:r>
              <a:rPr lang="en-US" sz="1100" dirty="0">
                <a:latin typeface="+mj-lt"/>
                <a:ea typeface="+mj-ea"/>
                <a:cs typeface="+mj-cs"/>
              </a:rPr>
              <a:t>Strategy:  Find what the root problem is before investing more money</a:t>
            </a:r>
          </a:p>
          <a:p>
            <a:endParaRPr lang="en-US" sz="1100" dirty="0">
              <a:latin typeface="+mj-lt"/>
              <a:ea typeface="+mj-ea"/>
              <a:cs typeface="+mj-cs"/>
            </a:endParaRPr>
          </a:p>
          <a:p>
            <a:pPr indent="-228600">
              <a:lnSpc>
                <a:spcPct val="90000"/>
              </a:lnSpc>
              <a:spcAft>
                <a:spcPts val="600"/>
              </a:spcAft>
              <a:buFont typeface="Arial" panose="020B0604020202020204" pitchFamily="34" charset="0"/>
              <a:buChar char="•"/>
            </a:pPr>
            <a:endParaRPr lang="en-US" sz="700" dirty="0"/>
          </a:p>
        </p:txBody>
      </p:sp>
      <p:pic>
        <p:nvPicPr>
          <p:cNvPr id="5" name="Content Placeholder 4" descr="A chart with colorful text and numbers&#10;&#10;AI-generated content may be incorrect.">
            <a:extLst>
              <a:ext uri="{FF2B5EF4-FFF2-40B4-BE49-F238E27FC236}">
                <a16:creationId xmlns:a16="http://schemas.microsoft.com/office/drawing/2014/main" id="{1D134492-A13C-EDA7-8401-CB322993241D}"/>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924" r="11777" b="-1"/>
          <a:stretch>
            <a:fillRect/>
          </a:stretch>
        </p:blipFill>
        <p:spPr>
          <a:xfrm>
            <a:off x="4664919" y="640080"/>
            <a:ext cx="6882474" cy="5577840"/>
          </a:xfrm>
          <a:prstGeom prst="rect">
            <a:avLst/>
          </a:prstGeom>
        </p:spPr>
      </p:pic>
      <p:sp>
        <p:nvSpPr>
          <p:cNvPr id="7" name="TextBox 6">
            <a:extLst>
              <a:ext uri="{FF2B5EF4-FFF2-40B4-BE49-F238E27FC236}">
                <a16:creationId xmlns:a16="http://schemas.microsoft.com/office/drawing/2014/main" id="{B6C0E1E7-E5F9-2852-4874-125C2E44FE87}"/>
              </a:ext>
            </a:extLst>
          </p:cNvPr>
          <p:cNvSpPr txBox="1"/>
          <p:nvPr/>
        </p:nvSpPr>
        <p:spPr>
          <a:xfrm>
            <a:off x="7696200" y="6104186"/>
            <a:ext cx="6032500" cy="276999"/>
          </a:xfrm>
          <a:prstGeom prst="rect">
            <a:avLst/>
          </a:prstGeom>
          <a:noFill/>
        </p:spPr>
        <p:txBody>
          <a:bodyPr wrap="square" rtlCol="0">
            <a:spAutoFit/>
          </a:bodyPr>
          <a:lstStyle/>
          <a:p>
            <a:r>
              <a:rPr lang="en-US" sz="1200" dirty="0"/>
              <a:t>(Python visual 2)</a:t>
            </a:r>
          </a:p>
        </p:txBody>
      </p:sp>
    </p:spTree>
    <p:extLst>
      <p:ext uri="{BB962C8B-B14F-4D97-AF65-F5344CB8AC3E}">
        <p14:creationId xmlns:p14="http://schemas.microsoft.com/office/powerpoint/2010/main" val="529338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03B49-D58B-8978-1582-B8C4B53F6863}"/>
              </a:ext>
            </a:extLst>
          </p:cNvPr>
          <p:cNvSpPr>
            <a:spLocks noGrp="1"/>
          </p:cNvSpPr>
          <p:nvPr>
            <p:ph type="title"/>
          </p:nvPr>
        </p:nvSpPr>
        <p:spPr>
          <a:xfrm>
            <a:off x="838200" y="365125"/>
            <a:ext cx="10515600" cy="1325563"/>
          </a:xfrm>
        </p:spPr>
        <p:txBody>
          <a:bodyPr>
            <a:normAutofit/>
          </a:bodyPr>
          <a:lstStyle/>
          <a:p>
            <a:r>
              <a:rPr lang="en-US" sz="5400"/>
              <a:t>Summary &amp; Next Steps</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ontent Placeholder 2">
            <a:extLst>
              <a:ext uri="{FF2B5EF4-FFF2-40B4-BE49-F238E27FC236}">
                <a16:creationId xmlns:a16="http://schemas.microsoft.com/office/drawing/2014/main" id="{C721C71D-93D3-A48F-220B-9EC2BC328CBA}"/>
              </a:ext>
            </a:extLst>
          </p:cNvPr>
          <p:cNvSpPr>
            <a:spLocks noGrp="1"/>
          </p:cNvSpPr>
          <p:nvPr>
            <p:ph idx="1"/>
          </p:nvPr>
        </p:nvSpPr>
        <p:spPr>
          <a:xfrm>
            <a:off x="838200" y="1929384"/>
            <a:ext cx="10515600" cy="4251960"/>
          </a:xfrm>
        </p:spPr>
        <p:txBody>
          <a:bodyPr>
            <a:normAutofit/>
          </a:bodyPr>
          <a:lstStyle/>
          <a:p>
            <a:pPr marL="0" indent="0">
              <a:buNone/>
            </a:pPr>
            <a:r>
              <a:rPr lang="en-US" sz="1900" b="1" dirty="0">
                <a:latin typeface="+mj-lt"/>
                <a:ea typeface="+mj-ea"/>
                <a:cs typeface="+mj-cs"/>
              </a:rPr>
              <a:t>Key Takeaways:</a:t>
            </a:r>
          </a:p>
          <a:p>
            <a:pPr marL="0"/>
            <a:r>
              <a:rPr lang="en-US" sz="1900" dirty="0">
                <a:latin typeface="+mj-lt"/>
                <a:ea typeface="+mj-ea"/>
                <a:cs typeface="+mj-cs"/>
              </a:rPr>
              <a:t>AI's Impact is Uneven: While AI adoption is growing across the board, its ability to drive revenue varies dramatically from one industry to the next.</a:t>
            </a:r>
          </a:p>
          <a:p>
            <a:pPr marL="0"/>
            <a:r>
              <a:rPr lang="en-US" sz="1900" dirty="0">
                <a:latin typeface="+mj-lt"/>
                <a:ea typeface="+mj-ea"/>
                <a:cs typeface="+mj-cs"/>
              </a:rPr>
              <a:t>Strategy Must Be Sophisticated: A simple strategy of "more adoption is better" is proven to be flawed. Without the right context, it can lead to wasted investment and diminishing returns.</a:t>
            </a:r>
          </a:p>
          <a:p>
            <a:pPr marL="0"/>
            <a:r>
              <a:rPr lang="en-US" sz="1900" dirty="0">
                <a:latin typeface="+mj-lt"/>
                <a:ea typeface="+mj-ea"/>
                <a:cs typeface="+mj-cs"/>
              </a:rPr>
              <a:t>A Clear Framework for Action: Our strategic quadrant model provides the clarity needed to move forward, allowing us to make targeted, data-driven decisions that align with each industry's unique position.</a:t>
            </a:r>
          </a:p>
          <a:p>
            <a:pPr marL="0" indent="0">
              <a:buNone/>
            </a:pPr>
            <a:r>
              <a:rPr lang="en-US" sz="1900" b="1" dirty="0">
                <a:latin typeface="+mj-lt"/>
                <a:ea typeface="+mj-ea"/>
                <a:cs typeface="+mj-cs"/>
              </a:rPr>
              <a:t>Recommended Next Steps:</a:t>
            </a:r>
          </a:p>
          <a:p>
            <a:pPr marL="0"/>
            <a:r>
              <a:rPr lang="en-US" sz="1900" dirty="0">
                <a:latin typeface="+mj-lt"/>
                <a:ea typeface="+mj-ea"/>
                <a:cs typeface="+mj-cs"/>
              </a:rPr>
              <a:t>Explore the "Upcoming" Sector: Initiate a deep-dive analysis into the Media industry to identify specific, high-ROI investment opportunities and capitalize on its growth potential.</a:t>
            </a:r>
          </a:p>
          <a:p>
            <a:pPr marL="0"/>
            <a:r>
              <a:rPr lang="en-US" sz="1900" dirty="0">
                <a:latin typeface="+mj-lt"/>
                <a:ea typeface="+mj-ea"/>
                <a:cs typeface="+mj-cs"/>
              </a:rPr>
              <a:t>Innovate in "Saturated" Markets: Propose and facilitate innovation workshops for key stakeholders in Finance, Gaming, and Marketing to brainstorm novel AI applications that can create new competitive advantages.</a:t>
            </a:r>
          </a:p>
          <a:p>
            <a:endParaRPr lang="en-US" sz="1900" dirty="0"/>
          </a:p>
        </p:txBody>
      </p:sp>
    </p:spTree>
    <p:extLst>
      <p:ext uri="{BB962C8B-B14F-4D97-AF65-F5344CB8AC3E}">
        <p14:creationId xmlns:p14="http://schemas.microsoft.com/office/powerpoint/2010/main" val="1823092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TotalTime>
  <Words>1134</Words>
  <Application>Microsoft Office PowerPoint</Application>
  <PresentationFormat>Widescreen</PresentationFormat>
  <Paragraphs>68</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The AI Advantage: Identifying Strategic Opportunities in a Transforming Landscape</vt:lpstr>
      <vt:lpstr>Executive summary </vt:lpstr>
      <vt:lpstr>The Landscape: Who is Using AI-Generated Content?</vt:lpstr>
      <vt:lpstr>The Landscape: Who is Using AI-Generated Content?</vt:lpstr>
      <vt:lpstr>The Human Impact: How is AI Reshaping the Workforce?</vt:lpstr>
      <vt:lpstr>Does Higher Adoption Guarantee Success?</vt:lpstr>
      <vt:lpstr>AI Adoption &amp; Revenue: A Segmented View  </vt:lpstr>
      <vt:lpstr>Summary &amp; Next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 Patel</dc:creator>
  <cp:lastModifiedBy>Shrey Patel</cp:lastModifiedBy>
  <cp:revision>6</cp:revision>
  <dcterms:created xsi:type="dcterms:W3CDTF">2025-08-26T19:02:44Z</dcterms:created>
  <dcterms:modified xsi:type="dcterms:W3CDTF">2025-08-27T00:04:20Z</dcterms:modified>
</cp:coreProperties>
</file>