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FD0C1-0D8A-4B3C-33F1-008F92C6F893}" v="1195" dt="2024-12-13T23:31:07.60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8.xml"/><Relationship Id="rId12" Type="http://schemas.openxmlformats.org/officeDocument/2006/relationships/customXml" Target="../ink/ink13.xml"/><Relationship Id="rId17" Type="http://schemas.openxmlformats.org/officeDocument/2006/relationships/customXml" Target="../ink/ink14.xml"/><Relationship Id="rId25" Type="http://schemas.openxmlformats.org/officeDocument/2006/relationships/customXml" Target="../ink/ink20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6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2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5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0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8.png"/><Relationship Id="rId18" Type="http://schemas.openxmlformats.org/officeDocument/2006/relationships/customXml" Target="../ink/ink39.xml"/><Relationship Id="rId3" Type="http://schemas.openxmlformats.org/officeDocument/2006/relationships/customXml" Target="../ink/ink30.xml"/><Relationship Id="rId7" Type="http://schemas.openxmlformats.org/officeDocument/2006/relationships/image" Target="../media/image5.png"/><Relationship Id="rId12" Type="http://schemas.openxmlformats.org/officeDocument/2006/relationships/customXml" Target="../ink/ink34.xml"/><Relationship Id="rId17" Type="http://schemas.openxmlformats.org/officeDocument/2006/relationships/customXml" Target="../ink/ink38.xml"/><Relationship Id="rId2" Type="http://schemas.openxmlformats.org/officeDocument/2006/relationships/image" Target="../media/image8.png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6.xml"/><Relationship Id="rId10" Type="http://schemas.openxmlformats.org/officeDocument/2006/relationships/customXml" Target="../ink/ink33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939" y="1901771"/>
            <a:ext cx="5192928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TRENDS AND PREDICTIONS ON TECHNOLOGIES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687" y="4030458"/>
            <a:ext cx="5227982" cy="2086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POOJA</a:t>
            </a:r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DECEMBER 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https://github.com/SRPOOJA99/IBM-Data-Analyst-Capstone-Project/blob/main/Capstone_Cognos.pdf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D9492A-0180-A3C0-CD18-412D6B0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6" y="1550504"/>
            <a:ext cx="10515661" cy="44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D988DE3-8A46-C4BF-6778-8B17037C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12" y="1709530"/>
            <a:ext cx="10521001" cy="43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 descr="A screenshot of a graph and a diagram&#10;&#10;Description automatically generated">
            <a:extLst>
              <a:ext uri="{FF2B5EF4-FFF2-40B4-BE49-F238E27FC236}">
                <a16:creationId xmlns:a16="http://schemas.microsoft.com/office/drawing/2014/main" id="{5256A86A-6437-AA7B-7A55-C49F35FB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0" y="1404730"/>
            <a:ext cx="10509492" cy="4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Widespread Technology development.</a:t>
            </a:r>
          </a:p>
          <a:p>
            <a:r>
              <a:rPr lang="en-US" dirty="0">
                <a:latin typeface="IBM Plex Mono Text"/>
              </a:rPr>
              <a:t>More women into workforce</a:t>
            </a:r>
          </a:p>
          <a:p>
            <a:r>
              <a:rPr lang="en-US" dirty="0">
                <a:latin typeface="IBM Plex Mono Text"/>
              </a:rPr>
              <a:t>Upskill to stay relevant</a:t>
            </a:r>
          </a:p>
          <a:p>
            <a:r>
              <a:rPr lang="en-US" dirty="0">
                <a:latin typeface="IBM Plex Mono Text"/>
              </a:rPr>
              <a:t>Bridge technology gaps among different parts of the world</a:t>
            </a:r>
          </a:p>
          <a:p>
            <a:r>
              <a:rPr lang="en-US" dirty="0">
                <a:latin typeface="IBM Plex Mono Text"/>
              </a:rPr>
              <a:t>Is Master and doctorate degree a must?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Most people only have a Bachelor's degree.</a:t>
            </a:r>
            <a:endParaRPr lang="en-US" dirty="0"/>
          </a:p>
          <a:p>
            <a:r>
              <a:rPr lang="en-US" dirty="0">
                <a:latin typeface="IBM Plex Mono Text"/>
              </a:rPr>
              <a:t>Technology changes in fast pace.</a:t>
            </a:r>
            <a:endParaRPr lang="en-US" dirty="0"/>
          </a:p>
          <a:p>
            <a:r>
              <a:rPr lang="en-US" dirty="0">
                <a:latin typeface="IBM Plex Mono Text"/>
              </a:rPr>
              <a:t>Tech sector consists mostly of young males.</a:t>
            </a:r>
          </a:p>
          <a:p>
            <a:endParaRPr lang="en-US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Developing and less developed countries need more attention</a:t>
            </a:r>
            <a:endParaRPr lang="en-US"/>
          </a:p>
          <a:p>
            <a:r>
              <a:rPr lang="en-US" dirty="0">
                <a:latin typeface="IBM Plex Mono Text"/>
              </a:rPr>
              <a:t>Upskilling and postgraduates should be concentrated</a:t>
            </a:r>
            <a:endParaRPr lang="en-US" dirty="0"/>
          </a:p>
          <a:p>
            <a:r>
              <a:rPr lang="en-US" dirty="0">
                <a:latin typeface="IBM Plex Mono Text"/>
              </a:rPr>
              <a:t>Companies should keep up with the fast changing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ML, AI technologies are currently gaining traction and the languages supporting will </a:t>
            </a:r>
            <a:r>
              <a:rPr lang="en-US">
                <a:latin typeface="IBM Plex Mono Text"/>
              </a:rPr>
              <a:t>become popular in future.</a:t>
            </a:r>
            <a:endParaRPr lang="en-US"/>
          </a:p>
          <a:p>
            <a:r>
              <a:rPr lang="en-US" dirty="0">
                <a:latin typeface="IBM Plex Mono Text"/>
              </a:rPr>
              <a:t>Developers are eager to learn new technologies which is good sign</a:t>
            </a:r>
          </a:p>
          <a:p>
            <a:r>
              <a:rPr lang="en-US" dirty="0">
                <a:latin typeface="IBM Plex Mono Text"/>
              </a:rPr>
              <a:t>Job markets should be expanded to developing countries</a:t>
            </a:r>
            <a:endParaRPr lang="en-US"/>
          </a:p>
          <a:p>
            <a:r>
              <a:rPr lang="en-US" dirty="0">
                <a:latin typeface="IBM Plex Mono Text"/>
              </a:rPr>
              <a:t>More women should be employed in Tech sector.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969773-4622-0DF2-3844-5F75E5DD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58" y="1828980"/>
            <a:ext cx="6818642" cy="43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4" name="Picture 3" descr="A graph of a number of job posting&#10;&#10;Description automatically generated">
            <a:extLst>
              <a:ext uri="{FF2B5EF4-FFF2-40B4-BE49-F238E27FC236}">
                <a16:creationId xmlns:a16="http://schemas.microsoft.com/office/drawing/2014/main" id="{E66629E1-3408-B534-708B-B5879B4A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69" y="1716836"/>
            <a:ext cx="10484869" cy="42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4" name="Picture 3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6FBA1EFB-3BA1-068B-34A2-BDF1F000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6" y="1714230"/>
            <a:ext cx="10880783" cy="43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6379612" cy="3776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Report on current and predicted trends among the programming languages, databases and other technologies.</a:t>
            </a:r>
            <a:endParaRPr lang="en-US" sz="2000">
              <a:solidFill>
                <a:schemeClr val="tx1"/>
              </a:solidFill>
              <a:latin typeface="IBM Plex Mono Text"/>
            </a:endParaRPr>
          </a:p>
          <a:p>
            <a:r>
              <a:rPr lang="en-US" sz="2200" dirty="0">
                <a:latin typeface="IBM Plex Mono Text"/>
              </a:rPr>
              <a:t>It also analyses the demographics of the professionals in IT industry  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Presenting the findings with the support of relevant charts and graphs</a:t>
            </a:r>
            <a:endParaRPr lang="en-US" sz="2200"/>
          </a:p>
          <a:p>
            <a:r>
              <a:rPr lang="en-US" sz="2200" dirty="0">
                <a:latin typeface="IBM Plex Mono Text"/>
              </a:rPr>
              <a:t>Data was collected, cleaned, analyzed and presented in dashboards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IBM Plex Mono Text"/>
                <a:cs typeface="Arial"/>
              </a:rPr>
              <a:t>The reports showcases that </a:t>
            </a:r>
            <a:r>
              <a:rPr lang="en-US" sz="2400" err="1">
                <a:latin typeface="IBM Plex Mono Text"/>
                <a:cs typeface="Arial"/>
              </a:rPr>
              <a:t>Javascript</a:t>
            </a:r>
            <a:r>
              <a:rPr lang="en-US" sz="2400" dirty="0">
                <a:latin typeface="IBM Plex Mono Text"/>
                <a:cs typeface="Arial"/>
              </a:rPr>
              <a:t> is currently the most popular programming language and continue to do so in future.</a:t>
            </a:r>
          </a:p>
          <a:p>
            <a:endParaRPr lang="en-US" sz="2400" dirty="0">
              <a:cs typeface="Arial"/>
            </a:endParaRPr>
          </a:p>
          <a:p>
            <a:r>
              <a:rPr lang="en-US" sz="2400" dirty="0">
                <a:latin typeface="IBM Plex Mono Text"/>
              </a:rPr>
              <a:t>MySQL has the most database usage at present and is likely to be taken over by PostgreSQL.</a:t>
            </a:r>
            <a:endParaRPr lang="en-US" sz="2400" dirty="0"/>
          </a:p>
          <a:p>
            <a:r>
              <a:rPr lang="en-US" sz="2400" dirty="0">
                <a:latin typeface="IBM Plex Mono Text"/>
              </a:rPr>
              <a:t>Nearly 90000 people have contributed to the survey with a significant number of male respondents.</a:t>
            </a:r>
          </a:p>
          <a:p>
            <a:r>
              <a:rPr lang="en-US" sz="2400" dirty="0">
                <a:latin typeface="IBM Plex Mono Text"/>
              </a:rPr>
              <a:t>Predicting the future trends among developers.</a:t>
            </a:r>
          </a:p>
          <a:p>
            <a:endParaRPr lang="en-US" sz="2400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200" dirty="0">
                <a:latin typeface="IBM Plex Mono Text"/>
              </a:rPr>
              <a:t>Data collection from various sources.</a:t>
            </a:r>
            <a:endParaRPr lang="en-US" sz="2200" dirty="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Web Scraping 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APIs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Request Library</a:t>
            </a:r>
          </a:p>
          <a:p>
            <a:r>
              <a:rPr lang="en-US" sz="2200" dirty="0">
                <a:latin typeface="IBM Plex Mono Text"/>
              </a:rPr>
              <a:t>Data Exploration</a:t>
            </a:r>
            <a:endParaRPr lang="en-US" sz="2200" dirty="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Outliers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Distribution of Data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Correlations</a:t>
            </a:r>
          </a:p>
          <a:p>
            <a:r>
              <a:rPr lang="en-US" sz="2200" dirty="0">
                <a:latin typeface="IBM Plex Mono Text"/>
              </a:rPr>
              <a:t>Data Cleaning</a:t>
            </a:r>
            <a:endParaRPr lang="en-US" sz="2200" dirty="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Null Values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Errored Values</a:t>
            </a:r>
          </a:p>
          <a:p>
            <a:r>
              <a:rPr lang="en-US" sz="2200" dirty="0">
                <a:latin typeface="IBM Plex Mono Text"/>
              </a:rPr>
              <a:t>Data Visualization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Graphs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Charts etc.,</a:t>
            </a:r>
          </a:p>
          <a:p>
            <a:r>
              <a:rPr lang="en-US" sz="2200" dirty="0">
                <a:latin typeface="IBM Plex Mono Text"/>
              </a:rPr>
              <a:t>Dashboards</a:t>
            </a:r>
            <a:endParaRPr lang="en-US" sz="2200" dirty="0"/>
          </a:p>
          <a:p>
            <a:pPr lvl="1">
              <a:buFont typeface="Courier New"/>
              <a:buChar char="o"/>
            </a:pPr>
            <a:r>
              <a:rPr lang="en-US" sz="1800" dirty="0">
                <a:latin typeface="IBM Plex Mono Text"/>
              </a:rPr>
              <a:t>IBM Cognos</a:t>
            </a:r>
            <a:endParaRPr lang="en-US" sz="18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F0A9-8F2A-768E-B39E-60856188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2" y="2558291"/>
            <a:ext cx="5007666" cy="3570219"/>
          </a:xfrm>
          <a:prstGeom prst="rect">
            <a:avLst/>
          </a:prstGeom>
        </p:spPr>
      </p:pic>
      <p:pic>
        <p:nvPicPr>
          <p:cNvPr id="6" name="Picture 5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BF453FC9-E734-73FC-7AA5-8F4C6285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12" y="2329898"/>
            <a:ext cx="5211418" cy="40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Python overtake SQL in coming years.</a:t>
            </a:r>
            <a:endParaRPr lang="en-US" dirty="0"/>
          </a:p>
          <a:p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, HTML/CSS, SQL, Shell languages and Python are widely used.</a:t>
            </a:r>
            <a:endParaRPr lang="en-US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Typescript gaining popularity over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Migration from </a:t>
            </a:r>
            <a:r>
              <a:rPr lang="en-US" dirty="0" err="1">
                <a:latin typeface="IBM Plex Mono Text"/>
              </a:rPr>
              <a:t>Javascript</a:t>
            </a:r>
            <a:r>
              <a:rPr lang="en-US" dirty="0">
                <a:latin typeface="IBM Plex Mono Text"/>
              </a:rPr>
              <a:t> to Typescript</a:t>
            </a:r>
            <a:endParaRPr lang="en-US" dirty="0"/>
          </a:p>
          <a:p>
            <a:r>
              <a:rPr lang="en-US">
                <a:latin typeface="IBM Plex Mono Text"/>
              </a:rPr>
              <a:t>Python gaining popularity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169F9E-3269-0F0B-1ADE-3DA747E0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411" b="184"/>
          <a:stretch/>
        </p:blipFill>
        <p:spPr>
          <a:xfrm>
            <a:off x="848968" y="2324514"/>
            <a:ext cx="4602737" cy="3593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308BC-7A4E-70FE-3B68-F5F002A5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3" y="2325342"/>
            <a:ext cx="5066885" cy="36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MySQL, PostgreSQL, SQLite, MongoDB are popular among developers currently</a:t>
            </a:r>
            <a:endParaRPr lang="en-US" dirty="0"/>
          </a:p>
          <a:p>
            <a:r>
              <a:rPr lang="en-US" dirty="0">
                <a:latin typeface="IBM Plex Mono Text"/>
              </a:rPr>
              <a:t>Redis and Elasticsearch are gaining more traction</a:t>
            </a:r>
            <a:endParaRPr lang="en-US" dirty="0"/>
          </a:p>
          <a:p>
            <a:r>
              <a:rPr lang="en-US" dirty="0">
                <a:latin typeface="IBM Plex Mono Text"/>
              </a:rPr>
              <a:t>MongoDB, Redis, Elasticsearch and MySQL are likely to be trending in future.</a:t>
            </a:r>
            <a:endParaRPr lang="en-US" dirty="0"/>
          </a:p>
          <a:p>
            <a:endParaRPr lang="en-US" sz="18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Redis support abstract datatypes.</a:t>
            </a:r>
            <a:endParaRPr lang="en-US" dirty="0"/>
          </a:p>
          <a:p>
            <a:r>
              <a:rPr lang="en-US" dirty="0">
                <a:latin typeface="IBM Plex Mono Text"/>
              </a:rPr>
              <a:t>Open source databases are widely preferred.</a:t>
            </a:r>
            <a:endParaRPr lang="en-US" dirty="0"/>
          </a:p>
          <a:p>
            <a:r>
              <a:rPr lang="en-US" dirty="0">
                <a:latin typeface="IBM Plex Mono Text"/>
              </a:rPr>
              <a:t>MySQL and SQLite might see significant decline.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360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SLIDE_TEMPLATE_skill_network</vt:lpstr>
      <vt:lpstr>TRENDS AND PREDICTIONS ON TECHNOLOGIES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Lakshmi Holla</cp:lastModifiedBy>
  <cp:revision>335</cp:revision>
  <dcterms:created xsi:type="dcterms:W3CDTF">2020-10-28T18:29:43Z</dcterms:created>
  <dcterms:modified xsi:type="dcterms:W3CDTF">2024-12-13T23:31:10Z</dcterms:modified>
</cp:coreProperties>
</file>