
<file path=[Content_Types].xml><?xml version="1.0" encoding="utf-8"?>
<Types xmlns="http://schemas.openxmlformats.org/package/2006/content-types">
  <Default Extension="fntdata" ContentType="application/x-fontdata"/>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0" r:id="rId1"/>
  </p:sldMasterIdLst>
  <p:notesMasterIdLst>
    <p:notesMasterId r:id="rId12"/>
  </p:notesMasterIdLst>
  <p:sldIdLst>
    <p:sldId id="256" r:id="rId2"/>
    <p:sldId id="257" r:id="rId3"/>
    <p:sldId id="258" r:id="rId4"/>
    <p:sldId id="259" r:id="rId5"/>
    <p:sldId id="260" r:id="rId6"/>
    <p:sldId id="261" r:id="rId7"/>
    <p:sldId id="262" r:id="rId8"/>
    <p:sldId id="263" r:id="rId9"/>
    <p:sldId id="264" r:id="rId10"/>
    <p:sldId id="265" r:id="rId11"/>
  </p:sldIdLst>
  <p:sldSz cx="9144000" cy="5143500" type="screen16x9"/>
  <p:notesSz cx="6858000" cy="9144000"/>
  <p:embeddedFontLst>
    <p:embeddedFont>
      <p:font typeface="Roboto" panose="02000000000000000000" pitchFamily="2" charset="0"/>
      <p:regular r:id="rId13"/>
      <p:bold r:id="rId14"/>
      <p:italic r:id="rId15"/>
      <p:boldItalic r:id="rId16"/>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93E47AD-D909-D75E-B4D6-E64C3E216786}" v="1" dt="2025-07-21T10:50:30.505"/>
  </p1510:revLst>
</p1510:revInfo>
</file>

<file path=ppt/tableStyles.xml><?xml version="1.0" encoding="utf-8"?>
<a:tblStyleLst xmlns:a="http://schemas.openxmlformats.org/drawingml/2006/main" def="{B3739E69-7D72-4611-AEA9-83E17A1BBB54}">
  <a:tblStyle styleId="{B3739E69-7D72-4611-AEA9-83E17A1BBB5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100" d="100"/>
          <a:sy n="100" d="100"/>
        </p:scale>
        <p:origin x="0" y="0"/>
      </p:cViewPr>
      <p:guideLst>
        <p:guide orient="horz" pos="1620"/>
        <p:guide pos="2880"/>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font" Target="fonts/font1.fntdata"/><Relationship Id="rId18" Type="http://schemas.openxmlformats.org/officeDocument/2006/relationships/viewProps" Target="viewProps.xml"/><Relationship Id="rId3" Type="http://schemas.openxmlformats.org/officeDocument/2006/relationships/slide" Target="slides/slide2.xml"/><Relationship Id="rId21"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notesMaster" Target="notesMasters/notesMaster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font" Target="fonts/font4.fntdata"/><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font" Target="fonts/font3.fntdata"/><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font" Target="fonts/font2.fntdata"/><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uest User" providerId="Windows Live" clId="Web-{793E47AD-D909-D75E-B4D6-E64C3E216786}"/>
    <pc:docChg chg="modSld">
      <pc:chgData name="Guest User" userId="" providerId="Windows Live" clId="Web-{793E47AD-D909-D75E-B4D6-E64C3E216786}" dt="2025-07-21T10:50:30.505" v="0" actId="1076"/>
      <pc:docMkLst>
        <pc:docMk/>
      </pc:docMkLst>
      <pc:sldChg chg="modSp">
        <pc:chgData name="Guest User" userId="" providerId="Windows Live" clId="Web-{793E47AD-D909-D75E-B4D6-E64C3E216786}" dt="2025-07-21T10:50:30.505" v="0" actId="1076"/>
        <pc:sldMkLst>
          <pc:docMk/>
          <pc:sldMk cId="0" sldId="258"/>
        </pc:sldMkLst>
        <pc:spChg chg="mod">
          <ac:chgData name="Guest User" userId="" providerId="Windows Live" clId="Web-{793E47AD-D909-D75E-B4D6-E64C3E216786}" dt="2025-07-21T10:50:30.505" v="0" actId="1076"/>
          <ac:spMkLst>
            <pc:docMk/>
            <pc:sldMk cId="0" sldId="258"/>
            <ac:spMk id="81"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3"/>
        <p:cNvGrpSpPr/>
        <p:nvPr/>
      </p:nvGrpSpPr>
      <p:grpSpPr>
        <a:xfrm>
          <a:off x="0" y="0"/>
          <a:ext cx="0" cy="0"/>
          <a:chOff x="0" y="0"/>
          <a:chExt cx="0" cy="0"/>
        </a:xfrm>
      </p:grpSpPr>
      <p:sp>
        <p:nvSpPr>
          <p:cNvPr id="54" name="Google Shape;54;p:notes"/>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5" name="Google Shape;55;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4"/>
        <p:cNvGrpSpPr/>
        <p:nvPr/>
      </p:nvGrpSpPr>
      <p:grpSpPr>
        <a:xfrm>
          <a:off x="0" y="0"/>
          <a:ext cx="0" cy="0"/>
          <a:chOff x="0" y="0"/>
          <a:chExt cx="0" cy="0"/>
        </a:xfrm>
      </p:grpSpPr>
      <p:sp>
        <p:nvSpPr>
          <p:cNvPr id="195" name="Google Shape;195;g287d3df169a_1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6" name="Google Shape;196;g287d3df169a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g287aa991902_0_4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g287aa991902_0_4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6"/>
        <p:cNvGrpSpPr/>
        <p:nvPr/>
      </p:nvGrpSpPr>
      <p:grpSpPr>
        <a:xfrm>
          <a:off x="0" y="0"/>
          <a:ext cx="0" cy="0"/>
          <a:chOff x="0" y="0"/>
          <a:chExt cx="0" cy="0"/>
        </a:xfrm>
      </p:grpSpPr>
      <p:sp>
        <p:nvSpPr>
          <p:cNvPr id="67" name="Google Shape;67;g287aa991902_0_5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 name="Google Shape;68;g287aa991902_0_5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287d3df169a_1_69: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 name="Google Shape;105;g287d3df169a_1_6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8"/>
        <p:cNvGrpSpPr/>
        <p:nvPr/>
      </p:nvGrpSpPr>
      <p:grpSpPr>
        <a:xfrm>
          <a:off x="0" y="0"/>
          <a:ext cx="0" cy="0"/>
          <a:chOff x="0" y="0"/>
          <a:chExt cx="0" cy="0"/>
        </a:xfrm>
      </p:grpSpPr>
      <p:sp>
        <p:nvSpPr>
          <p:cNvPr id="109" name="Google Shape;109;g287d3df169a_1_82: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0" name="Google Shape;110;g287d3df169a_1_8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4"/>
        <p:cNvGrpSpPr/>
        <p:nvPr/>
      </p:nvGrpSpPr>
      <p:grpSpPr>
        <a:xfrm>
          <a:off x="0" y="0"/>
          <a:ext cx="0" cy="0"/>
          <a:chOff x="0" y="0"/>
          <a:chExt cx="0" cy="0"/>
        </a:xfrm>
      </p:grpSpPr>
      <p:sp>
        <p:nvSpPr>
          <p:cNvPr id="115" name="Google Shape;115;g287d3df169a_1_8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6" name="Google Shape;116;g287d3df169a_1_8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2"/>
        <p:cNvGrpSpPr/>
        <p:nvPr/>
      </p:nvGrpSpPr>
      <p:grpSpPr>
        <a:xfrm>
          <a:off x="0" y="0"/>
          <a:ext cx="0" cy="0"/>
          <a:chOff x="0" y="0"/>
          <a:chExt cx="0" cy="0"/>
        </a:xfrm>
      </p:grpSpPr>
      <p:sp>
        <p:nvSpPr>
          <p:cNvPr id="123" name="Google Shape;123;g287d3df169a_1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4" name="Google Shape;124;g287d3df169a_1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8"/>
        <p:cNvGrpSpPr/>
        <p:nvPr/>
      </p:nvGrpSpPr>
      <p:grpSpPr>
        <a:xfrm>
          <a:off x="0" y="0"/>
          <a:ext cx="0" cy="0"/>
          <a:chOff x="0" y="0"/>
          <a:chExt cx="0" cy="0"/>
        </a:xfrm>
      </p:grpSpPr>
      <p:sp>
        <p:nvSpPr>
          <p:cNvPr id="149" name="Google Shape;149;g287d3df169a_1_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0" name="Google Shape;150;g287d3df169a_1_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
        <p:cNvGrpSpPr/>
        <p:nvPr/>
      </p:nvGrpSpPr>
      <p:grpSpPr>
        <a:xfrm>
          <a:off x="0" y="0"/>
          <a:ext cx="0" cy="0"/>
          <a:chOff x="0" y="0"/>
          <a:chExt cx="0" cy="0"/>
        </a:xfrm>
      </p:grpSpPr>
      <p:sp>
        <p:nvSpPr>
          <p:cNvPr id="156" name="Google Shape;156;g287d3df169a_1_14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7" name="Google Shape;157;g287d3df169a_1_14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p:cSld name="TITLE_1">
    <p:spTree>
      <p:nvGrpSpPr>
        <p:cNvPr id="1" name="Shape 50"/>
        <p:cNvGrpSpPr/>
        <p:nvPr/>
      </p:nvGrpSpPr>
      <p:grpSpPr>
        <a:xfrm>
          <a:off x="0" y="0"/>
          <a:ext cx="0" cy="0"/>
          <a:chOff x="0" y="0"/>
          <a:chExt cx="0" cy="0"/>
        </a:xfrm>
      </p:grpSpPr>
      <p:sp>
        <p:nvSpPr>
          <p:cNvPr id="51" name="Google Shape;51;p13"/>
          <p:cNvSpPr/>
          <p:nvPr/>
        </p:nvSpPr>
        <p:spPr>
          <a:xfrm>
            <a:off x="361950" y="-571500"/>
            <a:ext cx="6286500" cy="6286500"/>
          </a:xfrm>
          <a:prstGeom prst="ellipse">
            <a:avLst/>
          </a:pr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solidFill>
                <a:schemeClr val="dk1"/>
              </a:solidFill>
            </a:endParaRPr>
          </a:p>
        </p:txBody>
      </p:sp>
      <p:sp>
        <p:nvSpPr>
          <p:cNvPr id="52" name="Google Shape;52;p13"/>
          <p:cNvSpPr txBox="1">
            <a:spLocks noGrp="1"/>
          </p:cNvSpPr>
          <p:nvPr>
            <p:ph type="ctrTitle"/>
          </p:nvPr>
        </p:nvSpPr>
        <p:spPr>
          <a:xfrm>
            <a:off x="1031425" y="1991850"/>
            <a:ext cx="4947600" cy="1159800"/>
          </a:xfrm>
          <a:prstGeom prst="rect">
            <a:avLst/>
          </a:prstGeom>
        </p:spPr>
        <p:txBody>
          <a:bodyPr spcFirstLastPara="1" wrap="square" lIns="91425" tIns="91425" rIns="91425" bIns="91425" anchor="ctr" anchorCtr="0">
            <a:normAutofit/>
          </a:bodyPr>
          <a:lstStyle>
            <a:lvl1pPr lvl="0" algn="l" rtl="0">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1pPr>
            <a:lvl2pPr lvl="1" algn="l" rtl="0">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2pPr>
            <a:lvl3pPr lvl="2" algn="l" rtl="0">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3pPr>
            <a:lvl4pPr lvl="3" algn="l" rtl="0">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4pPr>
            <a:lvl5pPr lvl="4" algn="l" rtl="0">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5pPr>
            <a:lvl6pPr lvl="5" algn="l" rtl="0">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6pPr>
            <a:lvl7pPr lvl="6" algn="l" rtl="0">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7pPr>
            <a:lvl8pPr lvl="7" algn="l" rtl="0">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8pPr>
            <a:lvl9pPr lvl="8" algn="l" rtl="0">
              <a:spcBef>
                <a:spcPts val="0"/>
              </a:spcBef>
              <a:spcAft>
                <a:spcPts val="0"/>
              </a:spcAft>
              <a:buClr>
                <a:srgbClr val="FFFFFF"/>
              </a:buClr>
              <a:buSzPts val="6000"/>
              <a:buFont typeface="Cabin Condensed"/>
              <a:buNone/>
              <a:defRPr sz="6000">
                <a:solidFill>
                  <a:srgbClr val="FFFFFF"/>
                </a:solidFill>
                <a:latin typeface="Cabin Condensed"/>
                <a:ea typeface="Cabin Condensed"/>
                <a:cs typeface="Cabin Condensed"/>
                <a:sym typeface="Cabin Condensed"/>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rgbClr val="F1C232"/>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56"/>
        <p:cNvGrpSpPr/>
        <p:nvPr/>
      </p:nvGrpSpPr>
      <p:grpSpPr>
        <a:xfrm>
          <a:off x="0" y="0"/>
          <a:ext cx="0" cy="0"/>
          <a:chOff x="0" y="0"/>
          <a:chExt cx="0" cy="0"/>
        </a:xfrm>
      </p:grpSpPr>
      <p:sp>
        <p:nvSpPr>
          <p:cNvPr id="57" name="Google Shape;57;p14"/>
          <p:cNvSpPr txBox="1">
            <a:spLocks noGrp="1"/>
          </p:cNvSpPr>
          <p:nvPr>
            <p:ph type="ctrTitle"/>
          </p:nvPr>
        </p:nvSpPr>
        <p:spPr>
          <a:xfrm>
            <a:off x="1031425" y="1991850"/>
            <a:ext cx="4947600" cy="1159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4200"/>
              <a:t>Forecasting Methods</a:t>
            </a:r>
            <a:endParaRPr sz="420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97"/>
        <p:cNvGrpSpPr/>
        <p:nvPr/>
      </p:nvGrpSpPr>
      <p:grpSpPr>
        <a:xfrm>
          <a:off x="0" y="0"/>
          <a:ext cx="0" cy="0"/>
          <a:chOff x="0" y="0"/>
          <a:chExt cx="0" cy="0"/>
        </a:xfrm>
      </p:grpSpPr>
      <p:sp>
        <p:nvSpPr>
          <p:cNvPr id="198" name="Google Shape;198;p23"/>
          <p:cNvSpPr txBox="1">
            <a:spLocks noGrp="1"/>
          </p:cNvSpPr>
          <p:nvPr>
            <p:ph type="title"/>
          </p:nvPr>
        </p:nvSpPr>
        <p:spPr>
          <a:xfrm>
            <a:off x="1242425" y="450150"/>
            <a:ext cx="6367800" cy="4090800"/>
          </a:xfrm>
          <a:prstGeom prst="rect">
            <a:avLst/>
          </a:prstGeom>
        </p:spPr>
        <p:txBody>
          <a:bodyPr spcFirstLastPara="1" wrap="square" lIns="91425" tIns="91425" rIns="91425" bIns="91425" anchor="ctr" anchorCtr="0">
            <a:normAutofit/>
          </a:bodyPr>
          <a:lstStyle/>
          <a:p>
            <a:pPr marL="0" lvl="0" indent="0" algn="ctr" rtl="0">
              <a:spcBef>
                <a:spcPts val="0"/>
              </a:spcBef>
              <a:spcAft>
                <a:spcPts val="0"/>
              </a:spcAft>
              <a:buNone/>
            </a:pPr>
            <a:r>
              <a:rPr lang="en-GB" sz="3600"/>
              <a:t>Thank you</a:t>
            </a:r>
            <a:endParaRPr sz="360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1"/>
        <p:cNvGrpSpPr/>
        <p:nvPr/>
      </p:nvGrpSpPr>
      <p:grpSpPr>
        <a:xfrm>
          <a:off x="0" y="0"/>
          <a:ext cx="0" cy="0"/>
          <a:chOff x="0" y="0"/>
          <a:chExt cx="0" cy="0"/>
        </a:xfrm>
      </p:grpSpPr>
      <p:sp>
        <p:nvSpPr>
          <p:cNvPr id="62" name="Google Shape;62;p1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457200" lvl="0" indent="-369570" algn="l" rtl="0">
              <a:spcBef>
                <a:spcPts val="0"/>
              </a:spcBef>
              <a:spcAft>
                <a:spcPts val="0"/>
              </a:spcAft>
              <a:buSzPts val="2220"/>
              <a:buAutoNum type="arabicPeriod"/>
            </a:pPr>
            <a:r>
              <a:rPr lang="en-GB" sz="2220">
                <a:highlight>
                  <a:srgbClr val="FFD966"/>
                </a:highlight>
              </a:rPr>
              <a:t>Recursive OR Iterative Multi - step forecasting</a:t>
            </a:r>
            <a:endParaRPr sz="2220">
              <a:highlight>
                <a:srgbClr val="FFD966"/>
              </a:highlight>
            </a:endParaRPr>
          </a:p>
        </p:txBody>
      </p:sp>
      <p:sp>
        <p:nvSpPr>
          <p:cNvPr id="63" name="Google Shape;63;p15"/>
          <p:cNvSpPr txBox="1">
            <a:spLocks noGrp="1"/>
          </p:cNvSpPr>
          <p:nvPr>
            <p:ph type="body" idx="1"/>
          </p:nvPr>
        </p:nvSpPr>
        <p:spPr>
          <a:xfrm>
            <a:off x="311700" y="1152475"/>
            <a:ext cx="8520600" cy="3990900"/>
          </a:xfrm>
          <a:prstGeom prst="rect">
            <a:avLst/>
          </a:prstGeom>
        </p:spPr>
        <p:txBody>
          <a:bodyPr spcFirstLastPara="1" wrap="square" lIns="91425" tIns="91425" rIns="91425" bIns="91425" anchor="t" anchorCtr="0">
            <a:normAutofit/>
          </a:bodyPr>
          <a:lstStyle/>
          <a:p>
            <a:pPr marL="0" lvl="0" indent="0" algn="l" rtl="0">
              <a:spcBef>
                <a:spcPts val="1200"/>
              </a:spcBef>
              <a:spcAft>
                <a:spcPts val="0"/>
              </a:spcAft>
              <a:buClr>
                <a:schemeClr val="dk1"/>
              </a:buClr>
              <a:buSzPts val="1100"/>
              <a:buFont typeface="Arial"/>
              <a:buNone/>
            </a:pPr>
            <a:r>
              <a:rPr lang="en-GB"/>
              <a:t>The multi-step iterative method in time series forecasting involves making a series of </a:t>
            </a:r>
            <a:r>
              <a:rPr lang="en-GB">
                <a:highlight>
                  <a:srgbClr val="FFD966"/>
                </a:highlight>
              </a:rPr>
              <a:t>one-step-ahead predictions</a:t>
            </a:r>
            <a:r>
              <a:rPr lang="en-GB"/>
              <a:t>, where you predict one time step into the future and then use that prediction as an input to predict the next time step. This process is repeated for each desired time step in the forecast horizon, making it an iterative approach. It's like taking small steps forward, with each prediction informing the next step.</a:t>
            </a:r>
            <a:endParaRPr/>
          </a:p>
          <a:p>
            <a:pPr marL="0" lvl="0" indent="0" algn="l" rtl="0">
              <a:spcBef>
                <a:spcPts val="1200"/>
              </a:spcBef>
              <a:spcAft>
                <a:spcPts val="1200"/>
              </a:spcAft>
              <a:buNone/>
            </a:pPr>
            <a:endParaRPr/>
          </a:p>
        </p:txBody>
      </p:sp>
      <p:graphicFrame>
        <p:nvGraphicFramePr>
          <p:cNvPr id="64" name="Google Shape;64;p15"/>
          <p:cNvGraphicFramePr/>
          <p:nvPr/>
        </p:nvGraphicFramePr>
        <p:xfrm>
          <a:off x="2907725" y="2980775"/>
          <a:ext cx="3328550" cy="1796265"/>
        </p:xfrm>
        <a:graphic>
          <a:graphicData uri="http://schemas.openxmlformats.org/drawingml/2006/table">
            <a:tbl>
              <a:tblPr>
                <a:noFill/>
                <a:tableStyleId>{B3739E69-7D72-4611-AEA9-83E17A1BBB54}</a:tableStyleId>
              </a:tblPr>
              <a:tblGrid>
                <a:gridCol w="1664275">
                  <a:extLst>
                    <a:ext uri="{9D8B030D-6E8A-4147-A177-3AD203B41FA5}">
                      <a16:colId xmlns:a16="http://schemas.microsoft.com/office/drawing/2014/main" val="20000"/>
                    </a:ext>
                  </a:extLst>
                </a:gridCol>
                <a:gridCol w="1664275">
                  <a:extLst>
                    <a:ext uri="{9D8B030D-6E8A-4147-A177-3AD203B41FA5}">
                      <a16:colId xmlns:a16="http://schemas.microsoft.com/office/drawing/2014/main" val="20001"/>
                    </a:ext>
                  </a:extLst>
                </a:gridCol>
              </a:tblGrid>
              <a:tr h="277850">
                <a:tc>
                  <a:txBody>
                    <a:bodyPr/>
                    <a:lstStyle/>
                    <a:p>
                      <a:pPr marL="0" lvl="0" indent="0" algn="ctr" rtl="0">
                        <a:lnSpc>
                          <a:spcPct val="115000"/>
                        </a:lnSpc>
                        <a:spcBef>
                          <a:spcPts val="1200"/>
                        </a:spcBef>
                        <a:spcAft>
                          <a:spcPts val="1200"/>
                        </a:spcAft>
                        <a:buNone/>
                      </a:pPr>
                      <a:r>
                        <a:rPr lang="en-GB" sz="1100"/>
                        <a:t>Model</a:t>
                      </a:r>
                      <a:endParaRPr sz="110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100"/>
                        <a:t>RMSE</a:t>
                      </a:r>
                      <a:endParaRPr sz="110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277850">
                <a:tc>
                  <a:txBody>
                    <a:bodyPr/>
                    <a:lstStyle/>
                    <a:p>
                      <a:pPr marL="0" lvl="0" indent="0" algn="ctr" rtl="0">
                        <a:lnSpc>
                          <a:spcPct val="115000"/>
                        </a:lnSpc>
                        <a:spcBef>
                          <a:spcPts val="1200"/>
                        </a:spcBef>
                        <a:spcAft>
                          <a:spcPts val="1200"/>
                        </a:spcAft>
                        <a:buNone/>
                      </a:pPr>
                      <a:r>
                        <a:rPr lang="en-GB" sz="1100"/>
                        <a:t>LSTM - Univariate</a:t>
                      </a:r>
                      <a:endParaRPr sz="110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050"/>
                        <a:t>13.89376335</a:t>
                      </a:r>
                      <a:endParaRPr sz="105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277850">
                <a:tc>
                  <a:txBody>
                    <a:bodyPr/>
                    <a:lstStyle/>
                    <a:p>
                      <a:pPr marL="0" lvl="0" indent="0" algn="ctr" rtl="0">
                        <a:lnSpc>
                          <a:spcPct val="115000"/>
                        </a:lnSpc>
                        <a:spcBef>
                          <a:spcPts val="1200"/>
                        </a:spcBef>
                        <a:spcAft>
                          <a:spcPts val="1200"/>
                        </a:spcAft>
                        <a:buNone/>
                      </a:pPr>
                      <a:r>
                        <a:rPr lang="en-GB" sz="1100"/>
                        <a:t>LSTM - Multivariate</a:t>
                      </a:r>
                      <a:endParaRPr sz="110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000"/>
                        <a:t>14.33770189</a:t>
                      </a:r>
                      <a:endParaRPr sz="100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277850">
                <a:tc>
                  <a:txBody>
                    <a:bodyPr/>
                    <a:lstStyle/>
                    <a:p>
                      <a:pPr marL="0" lvl="0" indent="0" algn="ctr" rtl="0">
                        <a:lnSpc>
                          <a:spcPct val="115000"/>
                        </a:lnSpc>
                        <a:spcBef>
                          <a:spcPts val="1200"/>
                        </a:spcBef>
                        <a:spcAft>
                          <a:spcPts val="1200"/>
                        </a:spcAft>
                        <a:buNone/>
                      </a:pPr>
                      <a:r>
                        <a:rPr lang="en-GB" sz="1100"/>
                        <a:t>RNN - Univariate</a:t>
                      </a:r>
                      <a:endParaRPr sz="110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000"/>
                        <a:t>14.31885378</a:t>
                      </a:r>
                      <a:endParaRPr sz="100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277850">
                <a:tc>
                  <a:txBody>
                    <a:bodyPr/>
                    <a:lstStyle/>
                    <a:p>
                      <a:pPr marL="0" lvl="0" indent="0" algn="ctr" rtl="0">
                        <a:lnSpc>
                          <a:spcPct val="115000"/>
                        </a:lnSpc>
                        <a:spcBef>
                          <a:spcPts val="1200"/>
                        </a:spcBef>
                        <a:spcAft>
                          <a:spcPts val="1200"/>
                        </a:spcAft>
                        <a:buNone/>
                      </a:pPr>
                      <a:r>
                        <a:rPr lang="en-GB" sz="1100"/>
                        <a:t>LightGBM - Univariate</a:t>
                      </a:r>
                      <a:endParaRPr sz="110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000"/>
                        <a:t>13.13135434</a:t>
                      </a:r>
                      <a:endParaRPr sz="1000"/>
                    </a:p>
                  </a:txBody>
                  <a:tcPr marL="68575" marR="68575" marT="91425" marB="91425">
                    <a:lnL w="10575" cap="flat" cmpd="sng">
                      <a:solidFill>
                        <a:srgbClr val="000000"/>
                      </a:solidFill>
                      <a:prstDash val="solid"/>
                      <a:round/>
                      <a:headEnd type="none" w="sm" len="sm"/>
                      <a:tailEnd type="none" w="sm" len="sm"/>
                    </a:lnL>
                    <a:lnR w="10575" cap="flat" cmpd="sng">
                      <a:solidFill>
                        <a:srgbClr val="000000"/>
                      </a:solidFill>
                      <a:prstDash val="solid"/>
                      <a:round/>
                      <a:headEnd type="none" w="sm" len="sm"/>
                      <a:tailEnd type="none" w="sm" len="sm"/>
                    </a:lnR>
                    <a:lnT w="10575" cap="flat" cmpd="sng">
                      <a:solidFill>
                        <a:srgbClr val="000000"/>
                      </a:solidFill>
                      <a:prstDash val="solid"/>
                      <a:round/>
                      <a:headEnd type="none" w="sm" len="sm"/>
                      <a:tailEnd type="none" w="sm" len="sm"/>
                    </a:lnT>
                    <a:lnB w="1057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65" name="Google Shape;65;p15"/>
          <p:cNvSpPr txBox="1"/>
          <p:nvPr/>
        </p:nvSpPr>
        <p:spPr>
          <a:xfrm>
            <a:off x="3848400" y="4813975"/>
            <a:ext cx="1447200" cy="2793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Table 1.1</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69"/>
        <p:cNvGrpSpPr/>
        <p:nvPr/>
      </p:nvGrpSpPr>
      <p:grpSpPr>
        <a:xfrm>
          <a:off x="0" y="0"/>
          <a:ext cx="0" cy="0"/>
          <a:chOff x="0" y="0"/>
          <a:chExt cx="0" cy="0"/>
        </a:xfrm>
      </p:grpSpPr>
      <p:sp>
        <p:nvSpPr>
          <p:cNvPr id="70" name="Google Shape;70;p16"/>
          <p:cNvSpPr txBox="1">
            <a:spLocks noGrp="1"/>
          </p:cNvSpPr>
          <p:nvPr>
            <p:ph type="body" idx="1"/>
          </p:nvPr>
        </p:nvSpPr>
        <p:spPr>
          <a:xfrm>
            <a:off x="125450" y="136425"/>
            <a:ext cx="8520600" cy="300600"/>
          </a:xfrm>
          <a:prstGeom prst="rect">
            <a:avLst/>
          </a:prstGeom>
        </p:spPr>
        <p:txBody>
          <a:bodyPr spcFirstLastPara="1" wrap="square" lIns="91425" tIns="91425" rIns="91425" bIns="91425" anchor="t" anchorCtr="0">
            <a:noAutofit/>
          </a:bodyPr>
          <a:lstStyle/>
          <a:p>
            <a:pPr marL="0" lvl="0" indent="0" algn="l" rtl="0">
              <a:lnSpc>
                <a:spcPct val="95000"/>
              </a:lnSpc>
              <a:spcBef>
                <a:spcPts val="1200"/>
              </a:spcBef>
              <a:spcAft>
                <a:spcPts val="0"/>
              </a:spcAft>
              <a:buSzPts val="275"/>
              <a:buNone/>
            </a:pPr>
            <a:r>
              <a:rPr lang="en-GB" sz="1150">
                <a:solidFill>
                  <a:srgbClr val="000000"/>
                </a:solidFill>
                <a:highlight>
                  <a:srgbClr val="F1C232"/>
                </a:highlight>
              </a:rPr>
              <a:t>Let’s suppose we have input of previous time steps(window length) of 6 and we have forecasting horizon of 4.</a:t>
            </a:r>
            <a:endParaRPr sz="1150">
              <a:solidFill>
                <a:srgbClr val="000000"/>
              </a:solidFill>
              <a:highlight>
                <a:srgbClr val="F1C232"/>
              </a:highlight>
            </a:endParaRPr>
          </a:p>
          <a:p>
            <a:pPr marL="0" lvl="0" indent="0" algn="l" rtl="0">
              <a:lnSpc>
                <a:spcPct val="95000"/>
              </a:lnSpc>
              <a:spcBef>
                <a:spcPts val="1200"/>
              </a:spcBef>
              <a:spcAft>
                <a:spcPts val="1200"/>
              </a:spcAft>
              <a:buSzPts val="275"/>
              <a:buNone/>
            </a:pPr>
            <a:endParaRPr sz="1150"/>
          </a:p>
        </p:txBody>
      </p:sp>
      <p:graphicFrame>
        <p:nvGraphicFramePr>
          <p:cNvPr id="71" name="Google Shape;71;p16"/>
          <p:cNvGraphicFramePr/>
          <p:nvPr/>
        </p:nvGraphicFramePr>
        <p:xfrm>
          <a:off x="797550" y="738825"/>
          <a:ext cx="382850" cy="4191280"/>
        </p:xfrm>
        <a:graphic>
          <a:graphicData uri="http://schemas.openxmlformats.org/drawingml/2006/table">
            <a:tbl>
              <a:tblPr>
                <a:noFill/>
                <a:tableStyleId>{B3739E69-7D72-4611-AEA9-83E17A1BBB54}</a:tableStyleId>
              </a:tblPr>
              <a:tblGrid>
                <a:gridCol w="382850">
                  <a:extLst>
                    <a:ext uri="{9D8B030D-6E8A-4147-A177-3AD203B41FA5}">
                      <a16:colId xmlns:a16="http://schemas.microsoft.com/office/drawing/2014/main" val="20000"/>
                    </a:ext>
                  </a:extLst>
                </a:gridCol>
              </a:tblGrid>
              <a:tr h="428950">
                <a:tc>
                  <a:txBody>
                    <a:bodyPr/>
                    <a:lstStyle/>
                    <a:p>
                      <a:pPr marL="0" lvl="0" indent="0" algn="ctr" rtl="0">
                        <a:spcBef>
                          <a:spcPts val="0"/>
                        </a:spcBef>
                        <a:spcAft>
                          <a:spcPts val="0"/>
                        </a:spcAft>
                        <a:buNone/>
                      </a:pPr>
                      <a:r>
                        <a:rPr lang="en-GB"/>
                        <a:t>1</a:t>
                      </a:r>
                      <a:endParaRPr/>
                    </a:p>
                  </a:txBody>
                  <a:tcPr marL="91425" marR="91425" marT="91425" marB="91425">
                    <a:solidFill>
                      <a:srgbClr val="FFD966"/>
                    </a:solidFill>
                  </a:tcPr>
                </a:tc>
                <a:extLst>
                  <a:ext uri="{0D108BD9-81ED-4DB2-BD59-A6C34878D82A}">
                    <a16:rowId xmlns:a16="http://schemas.microsoft.com/office/drawing/2014/main" val="10000"/>
                  </a:ext>
                </a:extLst>
              </a:tr>
              <a:tr h="428950">
                <a:tc>
                  <a:txBody>
                    <a:bodyPr/>
                    <a:lstStyle/>
                    <a:p>
                      <a:pPr marL="0" lvl="0" indent="0" algn="ctr" rtl="0">
                        <a:spcBef>
                          <a:spcPts val="0"/>
                        </a:spcBef>
                        <a:spcAft>
                          <a:spcPts val="0"/>
                        </a:spcAft>
                        <a:buNone/>
                      </a:pPr>
                      <a:r>
                        <a:rPr lang="en-GB"/>
                        <a:t>2</a:t>
                      </a:r>
                      <a:endParaRPr/>
                    </a:p>
                  </a:txBody>
                  <a:tcPr marL="91425" marR="91425" marT="91425" marB="91425">
                    <a:solidFill>
                      <a:srgbClr val="FFD966"/>
                    </a:solidFill>
                  </a:tcPr>
                </a:tc>
                <a:extLst>
                  <a:ext uri="{0D108BD9-81ED-4DB2-BD59-A6C34878D82A}">
                    <a16:rowId xmlns:a16="http://schemas.microsoft.com/office/drawing/2014/main" val="10001"/>
                  </a:ext>
                </a:extLst>
              </a:tr>
              <a:tr h="428950">
                <a:tc>
                  <a:txBody>
                    <a:bodyPr/>
                    <a:lstStyle/>
                    <a:p>
                      <a:pPr marL="0" lvl="0" indent="0" algn="ctr" rtl="0">
                        <a:spcBef>
                          <a:spcPts val="0"/>
                        </a:spcBef>
                        <a:spcAft>
                          <a:spcPts val="0"/>
                        </a:spcAft>
                        <a:buNone/>
                      </a:pPr>
                      <a:r>
                        <a:rPr lang="en-GB"/>
                        <a:t>3</a:t>
                      </a:r>
                      <a:endParaRPr/>
                    </a:p>
                  </a:txBody>
                  <a:tcPr marL="91425" marR="91425" marT="91425" marB="91425">
                    <a:solidFill>
                      <a:srgbClr val="FFD966"/>
                    </a:solidFill>
                  </a:tcPr>
                </a:tc>
                <a:extLst>
                  <a:ext uri="{0D108BD9-81ED-4DB2-BD59-A6C34878D82A}">
                    <a16:rowId xmlns:a16="http://schemas.microsoft.com/office/drawing/2014/main" val="10002"/>
                  </a:ext>
                </a:extLst>
              </a:tr>
              <a:tr h="428950">
                <a:tc>
                  <a:txBody>
                    <a:bodyPr/>
                    <a:lstStyle/>
                    <a:p>
                      <a:pPr marL="0" lvl="0" indent="0" algn="ctr" rtl="0">
                        <a:spcBef>
                          <a:spcPts val="0"/>
                        </a:spcBef>
                        <a:spcAft>
                          <a:spcPts val="0"/>
                        </a:spcAft>
                        <a:buNone/>
                      </a:pPr>
                      <a:r>
                        <a:rPr lang="en-GB"/>
                        <a:t>4</a:t>
                      </a:r>
                      <a:endParaRPr/>
                    </a:p>
                  </a:txBody>
                  <a:tcPr marL="91425" marR="91425" marT="91425" marB="91425">
                    <a:solidFill>
                      <a:srgbClr val="FFD966"/>
                    </a:solidFill>
                  </a:tcPr>
                </a:tc>
                <a:extLst>
                  <a:ext uri="{0D108BD9-81ED-4DB2-BD59-A6C34878D82A}">
                    <a16:rowId xmlns:a16="http://schemas.microsoft.com/office/drawing/2014/main" val="10003"/>
                  </a:ext>
                </a:extLst>
              </a:tr>
              <a:tr h="428950">
                <a:tc>
                  <a:txBody>
                    <a:bodyPr/>
                    <a:lstStyle/>
                    <a:p>
                      <a:pPr marL="0" lvl="0" indent="0" algn="ctr" rtl="0">
                        <a:spcBef>
                          <a:spcPts val="0"/>
                        </a:spcBef>
                        <a:spcAft>
                          <a:spcPts val="0"/>
                        </a:spcAft>
                        <a:buNone/>
                      </a:pPr>
                      <a:r>
                        <a:rPr lang="en-GB"/>
                        <a:t>5</a:t>
                      </a:r>
                      <a:endParaRPr/>
                    </a:p>
                  </a:txBody>
                  <a:tcPr marL="91425" marR="91425" marT="91425" marB="91425">
                    <a:solidFill>
                      <a:srgbClr val="FFD966"/>
                    </a:solidFill>
                  </a:tcPr>
                </a:tc>
                <a:extLst>
                  <a:ext uri="{0D108BD9-81ED-4DB2-BD59-A6C34878D82A}">
                    <a16:rowId xmlns:a16="http://schemas.microsoft.com/office/drawing/2014/main" val="10004"/>
                  </a:ext>
                </a:extLst>
              </a:tr>
              <a:tr h="428950">
                <a:tc>
                  <a:txBody>
                    <a:bodyPr/>
                    <a:lstStyle/>
                    <a:p>
                      <a:pPr marL="0" lvl="0" indent="0" algn="ctr" rtl="0">
                        <a:spcBef>
                          <a:spcPts val="0"/>
                        </a:spcBef>
                        <a:spcAft>
                          <a:spcPts val="0"/>
                        </a:spcAft>
                        <a:buNone/>
                      </a:pPr>
                      <a:r>
                        <a:rPr lang="en-GB"/>
                        <a:t>6</a:t>
                      </a:r>
                      <a:endParaRPr/>
                    </a:p>
                  </a:txBody>
                  <a:tcPr marL="91425" marR="91425" marT="91425" marB="91425">
                    <a:solidFill>
                      <a:srgbClr val="FFD966"/>
                    </a:solidFill>
                  </a:tcPr>
                </a:tc>
                <a:extLst>
                  <a:ext uri="{0D108BD9-81ED-4DB2-BD59-A6C34878D82A}">
                    <a16:rowId xmlns:a16="http://schemas.microsoft.com/office/drawing/2014/main" val="10005"/>
                  </a:ext>
                </a:extLst>
              </a:tr>
              <a:tr h="390450">
                <a:tc>
                  <a:txBody>
                    <a:bodyPr/>
                    <a:lstStyle/>
                    <a:p>
                      <a:pPr marL="0" lvl="0" indent="0" algn="ctr" rtl="0">
                        <a:spcBef>
                          <a:spcPts val="0"/>
                        </a:spcBef>
                        <a:spcAft>
                          <a:spcPts val="0"/>
                        </a:spcAft>
                        <a:buNone/>
                      </a:pPr>
                      <a:r>
                        <a:rPr lang="en-GB">
                          <a:solidFill>
                            <a:schemeClr val="lt1"/>
                          </a:solidFill>
                        </a:rPr>
                        <a:t>7</a:t>
                      </a:r>
                      <a:endParaRPr>
                        <a:solidFill>
                          <a:schemeClr val="lt1"/>
                        </a:solidFill>
                      </a:endParaRPr>
                    </a:p>
                  </a:txBody>
                  <a:tcPr marL="91425" marR="91425" marT="91425" marB="91425">
                    <a:solidFill>
                      <a:srgbClr val="980000"/>
                    </a:solidFill>
                  </a:tcPr>
                </a:tc>
                <a:extLst>
                  <a:ext uri="{0D108BD9-81ED-4DB2-BD59-A6C34878D82A}">
                    <a16:rowId xmlns:a16="http://schemas.microsoft.com/office/drawing/2014/main" val="10006"/>
                  </a:ext>
                </a:extLst>
              </a:tr>
              <a:tr h="39045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7"/>
                  </a:ext>
                </a:extLst>
              </a:tr>
              <a:tr h="42895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8"/>
                  </a:ext>
                </a:extLst>
              </a:tr>
              <a:tr h="39045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9"/>
                  </a:ext>
                </a:extLst>
              </a:tr>
            </a:tbl>
          </a:graphicData>
        </a:graphic>
      </p:graphicFrame>
      <p:sp>
        <p:nvSpPr>
          <p:cNvPr id="72" name="Google Shape;72;p16"/>
          <p:cNvSpPr txBox="1"/>
          <p:nvPr/>
        </p:nvSpPr>
        <p:spPr>
          <a:xfrm>
            <a:off x="559225" y="437025"/>
            <a:ext cx="859500" cy="24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Step 1</a:t>
            </a:r>
            <a:endParaRPr sz="700"/>
          </a:p>
        </p:txBody>
      </p:sp>
      <p:sp>
        <p:nvSpPr>
          <p:cNvPr id="73" name="Google Shape;73;p16"/>
          <p:cNvSpPr/>
          <p:nvPr/>
        </p:nvSpPr>
        <p:spPr>
          <a:xfrm flipH="1">
            <a:off x="1180475" y="738825"/>
            <a:ext cx="183300" cy="2573700"/>
          </a:xfrm>
          <a:prstGeom prst="leftBrace">
            <a:avLst>
              <a:gd name="adj1" fmla="val 50000"/>
              <a:gd name="adj2" fmla="val 4997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4" name="Google Shape;74;p16"/>
          <p:cNvSpPr txBox="1"/>
          <p:nvPr/>
        </p:nvSpPr>
        <p:spPr>
          <a:xfrm>
            <a:off x="1363850" y="1827525"/>
            <a:ext cx="5442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Input window length</a:t>
            </a:r>
            <a:endParaRPr sz="800"/>
          </a:p>
        </p:txBody>
      </p:sp>
      <p:sp>
        <p:nvSpPr>
          <p:cNvPr id="75" name="Google Shape;75;p16"/>
          <p:cNvSpPr/>
          <p:nvPr/>
        </p:nvSpPr>
        <p:spPr>
          <a:xfrm flipH="1">
            <a:off x="1180475" y="3717600"/>
            <a:ext cx="183300" cy="1212600"/>
          </a:xfrm>
          <a:prstGeom prst="leftBrace">
            <a:avLst>
              <a:gd name="adj1" fmla="val 50000"/>
              <a:gd name="adj2" fmla="val 4997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6" name="Google Shape;76;p16"/>
          <p:cNvSpPr txBox="1"/>
          <p:nvPr/>
        </p:nvSpPr>
        <p:spPr>
          <a:xfrm>
            <a:off x="1335100" y="4244925"/>
            <a:ext cx="7521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Remaining Forecasting horizon</a:t>
            </a:r>
            <a:endParaRPr sz="800"/>
          </a:p>
        </p:txBody>
      </p:sp>
      <p:sp>
        <p:nvSpPr>
          <p:cNvPr id="77" name="Google Shape;77;p16"/>
          <p:cNvSpPr/>
          <p:nvPr/>
        </p:nvSpPr>
        <p:spPr>
          <a:xfrm flipH="1">
            <a:off x="1194875" y="3305175"/>
            <a:ext cx="154500" cy="378000"/>
          </a:xfrm>
          <a:prstGeom prst="leftBrace">
            <a:avLst>
              <a:gd name="adj1" fmla="val 50000"/>
              <a:gd name="adj2" fmla="val 54236"/>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78" name="Google Shape;78;p16"/>
          <p:cNvSpPr txBox="1"/>
          <p:nvPr/>
        </p:nvSpPr>
        <p:spPr>
          <a:xfrm>
            <a:off x="1292150" y="3168150"/>
            <a:ext cx="687600" cy="7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One step ahead forecasted value</a:t>
            </a:r>
            <a:endParaRPr sz="700"/>
          </a:p>
        </p:txBody>
      </p:sp>
      <p:graphicFrame>
        <p:nvGraphicFramePr>
          <p:cNvPr id="79" name="Google Shape;79;p16"/>
          <p:cNvGraphicFramePr/>
          <p:nvPr/>
        </p:nvGraphicFramePr>
        <p:xfrm>
          <a:off x="2531150" y="738825"/>
          <a:ext cx="382850" cy="4218220"/>
        </p:xfrm>
        <a:graphic>
          <a:graphicData uri="http://schemas.openxmlformats.org/drawingml/2006/table">
            <a:tbl>
              <a:tblPr>
                <a:noFill/>
                <a:tableStyleId>{B3739E69-7D72-4611-AEA9-83E17A1BBB54}</a:tableStyleId>
              </a:tblPr>
              <a:tblGrid>
                <a:gridCol w="382850">
                  <a:extLst>
                    <a:ext uri="{9D8B030D-6E8A-4147-A177-3AD203B41FA5}">
                      <a16:colId xmlns:a16="http://schemas.microsoft.com/office/drawing/2014/main" val="20000"/>
                    </a:ext>
                  </a:extLst>
                </a:gridCol>
              </a:tblGrid>
              <a:tr h="427725">
                <a:tc>
                  <a:txBody>
                    <a:bodyPr/>
                    <a:lstStyle/>
                    <a:p>
                      <a:pPr marL="0" lvl="0" indent="0" algn="ctr" rtl="0">
                        <a:spcBef>
                          <a:spcPts val="0"/>
                        </a:spcBef>
                        <a:spcAft>
                          <a:spcPts val="0"/>
                        </a:spcAft>
                        <a:buNone/>
                      </a:pPr>
                      <a:r>
                        <a:rPr lang="en-GB"/>
                        <a:t>1</a:t>
                      </a:r>
                      <a:endParaRPr/>
                    </a:p>
                  </a:txBody>
                  <a:tcPr marL="91425" marR="91425" marT="91425" marB="91425"/>
                </a:tc>
                <a:extLst>
                  <a:ext uri="{0D108BD9-81ED-4DB2-BD59-A6C34878D82A}">
                    <a16:rowId xmlns:a16="http://schemas.microsoft.com/office/drawing/2014/main" val="10000"/>
                  </a:ext>
                </a:extLst>
              </a:tr>
              <a:tr h="427725">
                <a:tc>
                  <a:txBody>
                    <a:bodyPr/>
                    <a:lstStyle/>
                    <a:p>
                      <a:pPr marL="0" lvl="0" indent="0" algn="ctr" rtl="0">
                        <a:spcBef>
                          <a:spcPts val="0"/>
                        </a:spcBef>
                        <a:spcAft>
                          <a:spcPts val="0"/>
                        </a:spcAft>
                        <a:buNone/>
                      </a:pPr>
                      <a:r>
                        <a:rPr lang="en-GB"/>
                        <a:t>2</a:t>
                      </a:r>
                      <a:endParaRPr/>
                    </a:p>
                  </a:txBody>
                  <a:tcPr marL="91425" marR="91425" marT="91425" marB="91425">
                    <a:solidFill>
                      <a:srgbClr val="FFD966"/>
                    </a:solidFill>
                  </a:tcPr>
                </a:tc>
                <a:extLst>
                  <a:ext uri="{0D108BD9-81ED-4DB2-BD59-A6C34878D82A}">
                    <a16:rowId xmlns:a16="http://schemas.microsoft.com/office/drawing/2014/main" val="10001"/>
                  </a:ext>
                </a:extLst>
              </a:tr>
              <a:tr h="427725">
                <a:tc>
                  <a:txBody>
                    <a:bodyPr/>
                    <a:lstStyle/>
                    <a:p>
                      <a:pPr marL="0" lvl="0" indent="0" algn="ctr" rtl="0">
                        <a:spcBef>
                          <a:spcPts val="0"/>
                        </a:spcBef>
                        <a:spcAft>
                          <a:spcPts val="0"/>
                        </a:spcAft>
                        <a:buNone/>
                      </a:pPr>
                      <a:r>
                        <a:rPr lang="en-GB"/>
                        <a:t>3</a:t>
                      </a:r>
                      <a:endParaRPr/>
                    </a:p>
                  </a:txBody>
                  <a:tcPr marL="91425" marR="91425" marT="91425" marB="91425">
                    <a:solidFill>
                      <a:srgbClr val="FFD966"/>
                    </a:solidFill>
                  </a:tcPr>
                </a:tc>
                <a:extLst>
                  <a:ext uri="{0D108BD9-81ED-4DB2-BD59-A6C34878D82A}">
                    <a16:rowId xmlns:a16="http://schemas.microsoft.com/office/drawing/2014/main" val="10002"/>
                  </a:ext>
                </a:extLst>
              </a:tr>
              <a:tr h="427725">
                <a:tc>
                  <a:txBody>
                    <a:bodyPr/>
                    <a:lstStyle/>
                    <a:p>
                      <a:pPr marL="0" lvl="0" indent="0" algn="ctr" rtl="0">
                        <a:spcBef>
                          <a:spcPts val="0"/>
                        </a:spcBef>
                        <a:spcAft>
                          <a:spcPts val="0"/>
                        </a:spcAft>
                        <a:buNone/>
                      </a:pPr>
                      <a:r>
                        <a:rPr lang="en-GB"/>
                        <a:t>4</a:t>
                      </a:r>
                      <a:endParaRPr/>
                    </a:p>
                  </a:txBody>
                  <a:tcPr marL="91425" marR="91425" marT="91425" marB="91425">
                    <a:solidFill>
                      <a:srgbClr val="FFD966"/>
                    </a:solidFill>
                  </a:tcPr>
                </a:tc>
                <a:extLst>
                  <a:ext uri="{0D108BD9-81ED-4DB2-BD59-A6C34878D82A}">
                    <a16:rowId xmlns:a16="http://schemas.microsoft.com/office/drawing/2014/main" val="10003"/>
                  </a:ext>
                </a:extLst>
              </a:tr>
              <a:tr h="427725">
                <a:tc>
                  <a:txBody>
                    <a:bodyPr/>
                    <a:lstStyle/>
                    <a:p>
                      <a:pPr marL="0" lvl="0" indent="0" algn="ctr" rtl="0">
                        <a:spcBef>
                          <a:spcPts val="0"/>
                        </a:spcBef>
                        <a:spcAft>
                          <a:spcPts val="0"/>
                        </a:spcAft>
                        <a:buNone/>
                      </a:pPr>
                      <a:r>
                        <a:rPr lang="en-GB"/>
                        <a:t>5</a:t>
                      </a:r>
                      <a:endParaRPr/>
                    </a:p>
                  </a:txBody>
                  <a:tcPr marL="91425" marR="91425" marT="91425" marB="91425">
                    <a:solidFill>
                      <a:srgbClr val="FFD966"/>
                    </a:solidFill>
                  </a:tcPr>
                </a:tc>
                <a:extLst>
                  <a:ext uri="{0D108BD9-81ED-4DB2-BD59-A6C34878D82A}">
                    <a16:rowId xmlns:a16="http://schemas.microsoft.com/office/drawing/2014/main" val="10004"/>
                  </a:ext>
                </a:extLst>
              </a:tr>
              <a:tr h="427725">
                <a:tc>
                  <a:txBody>
                    <a:bodyPr/>
                    <a:lstStyle/>
                    <a:p>
                      <a:pPr marL="0" lvl="0" indent="0" algn="ctr" rtl="0">
                        <a:spcBef>
                          <a:spcPts val="0"/>
                        </a:spcBef>
                        <a:spcAft>
                          <a:spcPts val="0"/>
                        </a:spcAft>
                        <a:buNone/>
                      </a:pPr>
                      <a:r>
                        <a:rPr lang="en-GB"/>
                        <a:t>6</a:t>
                      </a:r>
                      <a:endParaRPr/>
                    </a:p>
                  </a:txBody>
                  <a:tcPr marL="91425" marR="91425" marT="91425" marB="91425">
                    <a:solidFill>
                      <a:srgbClr val="FFD966"/>
                    </a:solidFill>
                  </a:tcPr>
                </a:tc>
                <a:extLst>
                  <a:ext uri="{0D108BD9-81ED-4DB2-BD59-A6C34878D82A}">
                    <a16:rowId xmlns:a16="http://schemas.microsoft.com/office/drawing/2014/main" val="10005"/>
                  </a:ext>
                </a:extLst>
              </a:tr>
              <a:tr h="389500">
                <a:tc>
                  <a:txBody>
                    <a:bodyPr/>
                    <a:lstStyle/>
                    <a:p>
                      <a:pPr marL="0" lvl="0" indent="0" algn="ctr" rtl="0">
                        <a:spcBef>
                          <a:spcPts val="0"/>
                        </a:spcBef>
                        <a:spcAft>
                          <a:spcPts val="0"/>
                        </a:spcAft>
                        <a:buNone/>
                      </a:pPr>
                      <a:r>
                        <a:rPr lang="en-GB">
                          <a:solidFill>
                            <a:schemeClr val="lt1"/>
                          </a:solidFill>
                        </a:rPr>
                        <a:t>7</a:t>
                      </a:r>
                      <a:endParaRPr>
                        <a:solidFill>
                          <a:schemeClr val="lt1"/>
                        </a:solidFill>
                      </a:endParaRPr>
                    </a:p>
                  </a:txBody>
                  <a:tcPr marL="91425" marR="91425" marT="91425" marB="91425">
                    <a:solidFill>
                      <a:srgbClr val="1155CC"/>
                    </a:solidFill>
                  </a:tcPr>
                </a:tc>
                <a:extLst>
                  <a:ext uri="{0D108BD9-81ED-4DB2-BD59-A6C34878D82A}">
                    <a16:rowId xmlns:a16="http://schemas.microsoft.com/office/drawing/2014/main" val="10006"/>
                  </a:ext>
                </a:extLst>
              </a:tr>
              <a:tr h="431725">
                <a:tc>
                  <a:txBody>
                    <a:bodyPr/>
                    <a:lstStyle/>
                    <a:p>
                      <a:pPr marL="0" lvl="0" indent="0" algn="ctr" rtl="0">
                        <a:spcBef>
                          <a:spcPts val="0"/>
                        </a:spcBef>
                        <a:spcAft>
                          <a:spcPts val="0"/>
                        </a:spcAft>
                        <a:buNone/>
                      </a:pPr>
                      <a:r>
                        <a:rPr lang="en-GB">
                          <a:solidFill>
                            <a:schemeClr val="lt1"/>
                          </a:solidFill>
                        </a:rPr>
                        <a:t>8</a:t>
                      </a:r>
                      <a:endParaRPr/>
                    </a:p>
                  </a:txBody>
                  <a:tcPr marL="91425" marR="91425" marT="91425" marB="91425">
                    <a:solidFill>
                      <a:srgbClr val="980000"/>
                    </a:solidFill>
                  </a:tcPr>
                </a:tc>
                <a:extLst>
                  <a:ext uri="{0D108BD9-81ED-4DB2-BD59-A6C34878D82A}">
                    <a16:rowId xmlns:a16="http://schemas.microsoft.com/office/drawing/2014/main" val="10007"/>
                  </a:ext>
                </a:extLst>
              </a:tr>
              <a:tr h="427725">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8"/>
                  </a:ext>
                </a:extLst>
              </a:tr>
              <a:tr h="389500">
                <a:tc>
                  <a:txBody>
                    <a:bodyPr/>
                    <a:lstStyle/>
                    <a:p>
                      <a:pPr marL="0" lvl="0" indent="0" algn="ctr" rtl="0">
                        <a:spcBef>
                          <a:spcPts val="0"/>
                        </a:spcBef>
                        <a:spcAft>
                          <a:spcPts val="0"/>
                        </a:spcAft>
                        <a:buNone/>
                      </a:pPr>
                      <a:endParaRPr/>
                    </a:p>
                  </a:txBody>
                  <a:tcPr marL="91425" marR="91425" marT="91425" marB="91425"/>
                </a:tc>
                <a:extLst>
                  <a:ext uri="{0D108BD9-81ED-4DB2-BD59-A6C34878D82A}">
                    <a16:rowId xmlns:a16="http://schemas.microsoft.com/office/drawing/2014/main" val="10009"/>
                  </a:ext>
                </a:extLst>
              </a:tr>
            </a:tbl>
          </a:graphicData>
        </a:graphic>
      </p:graphicFrame>
      <p:sp>
        <p:nvSpPr>
          <p:cNvPr id="80" name="Google Shape;80;p16"/>
          <p:cNvSpPr txBox="1"/>
          <p:nvPr/>
        </p:nvSpPr>
        <p:spPr>
          <a:xfrm>
            <a:off x="2292825" y="437025"/>
            <a:ext cx="859500" cy="24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Step 2</a:t>
            </a:r>
            <a:endParaRPr sz="700"/>
          </a:p>
        </p:txBody>
      </p:sp>
      <p:sp>
        <p:nvSpPr>
          <p:cNvPr id="81" name="Google Shape;81;p16"/>
          <p:cNvSpPr/>
          <p:nvPr/>
        </p:nvSpPr>
        <p:spPr>
          <a:xfrm flipH="1">
            <a:off x="2914000" y="1176993"/>
            <a:ext cx="183300" cy="2538300"/>
          </a:xfrm>
          <a:prstGeom prst="leftBrace">
            <a:avLst>
              <a:gd name="adj1" fmla="val 50000"/>
              <a:gd name="adj2" fmla="val 4997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2" name="Google Shape;82;p16"/>
          <p:cNvSpPr txBox="1"/>
          <p:nvPr/>
        </p:nvSpPr>
        <p:spPr>
          <a:xfrm>
            <a:off x="3152325" y="2177625"/>
            <a:ext cx="6111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Input window length</a:t>
            </a:r>
            <a:endParaRPr sz="800"/>
          </a:p>
        </p:txBody>
      </p:sp>
      <p:sp>
        <p:nvSpPr>
          <p:cNvPr id="83" name="Google Shape;83;p16"/>
          <p:cNvSpPr txBox="1"/>
          <p:nvPr/>
        </p:nvSpPr>
        <p:spPr>
          <a:xfrm>
            <a:off x="3152325" y="3705925"/>
            <a:ext cx="687600" cy="7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One step ahead forecasted value</a:t>
            </a:r>
            <a:endParaRPr sz="700"/>
          </a:p>
        </p:txBody>
      </p:sp>
      <p:sp>
        <p:nvSpPr>
          <p:cNvPr id="84" name="Google Shape;84;p16"/>
          <p:cNvSpPr/>
          <p:nvPr/>
        </p:nvSpPr>
        <p:spPr>
          <a:xfrm flipH="1">
            <a:off x="2914000" y="3705925"/>
            <a:ext cx="183300" cy="407100"/>
          </a:xfrm>
          <a:prstGeom prst="leftBrace">
            <a:avLst>
              <a:gd name="adj1" fmla="val 50000"/>
              <a:gd name="adj2" fmla="val 54236"/>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85" name="Google Shape;85;p16"/>
          <p:cNvSpPr txBox="1"/>
          <p:nvPr/>
        </p:nvSpPr>
        <p:spPr>
          <a:xfrm>
            <a:off x="3091525" y="3168900"/>
            <a:ext cx="10719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Adding previously predicted values into input</a:t>
            </a:r>
            <a:endParaRPr sz="700"/>
          </a:p>
        </p:txBody>
      </p:sp>
      <p:sp>
        <p:nvSpPr>
          <p:cNvPr id="86" name="Google Shape;86;p16"/>
          <p:cNvSpPr/>
          <p:nvPr/>
        </p:nvSpPr>
        <p:spPr>
          <a:xfrm>
            <a:off x="2914000" y="3383850"/>
            <a:ext cx="238200" cy="118800"/>
          </a:xfrm>
          <a:prstGeom prst="leftArrow">
            <a:avLst>
              <a:gd name="adj1" fmla="val 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87" name="Google Shape;87;p16"/>
          <p:cNvGraphicFramePr/>
          <p:nvPr/>
        </p:nvGraphicFramePr>
        <p:xfrm>
          <a:off x="4708900" y="738825"/>
          <a:ext cx="382850" cy="4233980"/>
        </p:xfrm>
        <a:graphic>
          <a:graphicData uri="http://schemas.openxmlformats.org/drawingml/2006/table">
            <a:tbl>
              <a:tblPr>
                <a:noFill/>
                <a:tableStyleId>{B3739E69-7D72-4611-AEA9-83E17A1BBB54}</a:tableStyleId>
              </a:tblPr>
              <a:tblGrid>
                <a:gridCol w="382850">
                  <a:extLst>
                    <a:ext uri="{9D8B030D-6E8A-4147-A177-3AD203B41FA5}">
                      <a16:colId xmlns:a16="http://schemas.microsoft.com/office/drawing/2014/main" val="20000"/>
                    </a:ext>
                  </a:extLst>
                </a:gridCol>
              </a:tblGrid>
              <a:tr h="435050">
                <a:tc>
                  <a:txBody>
                    <a:bodyPr/>
                    <a:lstStyle/>
                    <a:p>
                      <a:pPr marL="0" lvl="0" indent="0" algn="ctr" rtl="0">
                        <a:spcBef>
                          <a:spcPts val="0"/>
                        </a:spcBef>
                        <a:spcAft>
                          <a:spcPts val="0"/>
                        </a:spcAft>
                        <a:buNone/>
                      </a:pPr>
                      <a:r>
                        <a:rPr lang="en-GB"/>
                        <a:t>1</a:t>
                      </a:r>
                      <a:endParaRPr/>
                    </a:p>
                  </a:txBody>
                  <a:tcPr marL="91425" marR="91425" marT="91425" marB="91425">
                    <a:solidFill>
                      <a:schemeClr val="lt1"/>
                    </a:solidFill>
                  </a:tcPr>
                </a:tc>
                <a:extLst>
                  <a:ext uri="{0D108BD9-81ED-4DB2-BD59-A6C34878D82A}">
                    <a16:rowId xmlns:a16="http://schemas.microsoft.com/office/drawing/2014/main" val="10000"/>
                  </a:ext>
                </a:extLst>
              </a:tr>
              <a:tr h="435050">
                <a:tc>
                  <a:txBody>
                    <a:bodyPr/>
                    <a:lstStyle/>
                    <a:p>
                      <a:pPr marL="0" lvl="0" indent="0" algn="ctr" rtl="0">
                        <a:spcBef>
                          <a:spcPts val="0"/>
                        </a:spcBef>
                        <a:spcAft>
                          <a:spcPts val="0"/>
                        </a:spcAft>
                        <a:buNone/>
                      </a:pPr>
                      <a:r>
                        <a:rPr lang="en-GB"/>
                        <a:t>2</a:t>
                      </a:r>
                      <a:endParaRPr/>
                    </a:p>
                  </a:txBody>
                  <a:tcPr marL="91425" marR="91425" marT="91425" marB="91425">
                    <a:solidFill>
                      <a:schemeClr val="lt1"/>
                    </a:solidFill>
                  </a:tcPr>
                </a:tc>
                <a:extLst>
                  <a:ext uri="{0D108BD9-81ED-4DB2-BD59-A6C34878D82A}">
                    <a16:rowId xmlns:a16="http://schemas.microsoft.com/office/drawing/2014/main" val="10001"/>
                  </a:ext>
                </a:extLst>
              </a:tr>
              <a:tr h="435050">
                <a:tc>
                  <a:txBody>
                    <a:bodyPr/>
                    <a:lstStyle/>
                    <a:p>
                      <a:pPr marL="0" lvl="0" indent="0" algn="ctr" rtl="0">
                        <a:spcBef>
                          <a:spcPts val="0"/>
                        </a:spcBef>
                        <a:spcAft>
                          <a:spcPts val="0"/>
                        </a:spcAft>
                        <a:buNone/>
                      </a:pPr>
                      <a:r>
                        <a:rPr lang="en-GB"/>
                        <a:t>3</a:t>
                      </a:r>
                      <a:endParaRPr/>
                    </a:p>
                  </a:txBody>
                  <a:tcPr marL="91425" marR="91425" marT="91425" marB="91425">
                    <a:solidFill>
                      <a:srgbClr val="FFD966"/>
                    </a:solidFill>
                  </a:tcPr>
                </a:tc>
                <a:extLst>
                  <a:ext uri="{0D108BD9-81ED-4DB2-BD59-A6C34878D82A}">
                    <a16:rowId xmlns:a16="http://schemas.microsoft.com/office/drawing/2014/main" val="10002"/>
                  </a:ext>
                </a:extLst>
              </a:tr>
              <a:tr h="435050">
                <a:tc>
                  <a:txBody>
                    <a:bodyPr/>
                    <a:lstStyle/>
                    <a:p>
                      <a:pPr marL="0" lvl="0" indent="0" algn="ctr" rtl="0">
                        <a:spcBef>
                          <a:spcPts val="0"/>
                        </a:spcBef>
                        <a:spcAft>
                          <a:spcPts val="0"/>
                        </a:spcAft>
                        <a:buNone/>
                      </a:pPr>
                      <a:r>
                        <a:rPr lang="en-GB"/>
                        <a:t>4</a:t>
                      </a:r>
                      <a:endParaRPr/>
                    </a:p>
                  </a:txBody>
                  <a:tcPr marL="91425" marR="91425" marT="91425" marB="91425">
                    <a:solidFill>
                      <a:srgbClr val="FFD966"/>
                    </a:solidFill>
                  </a:tcPr>
                </a:tc>
                <a:extLst>
                  <a:ext uri="{0D108BD9-81ED-4DB2-BD59-A6C34878D82A}">
                    <a16:rowId xmlns:a16="http://schemas.microsoft.com/office/drawing/2014/main" val="10003"/>
                  </a:ext>
                </a:extLst>
              </a:tr>
              <a:tr h="435050">
                <a:tc>
                  <a:txBody>
                    <a:bodyPr/>
                    <a:lstStyle/>
                    <a:p>
                      <a:pPr marL="0" lvl="0" indent="0" algn="ctr" rtl="0">
                        <a:spcBef>
                          <a:spcPts val="0"/>
                        </a:spcBef>
                        <a:spcAft>
                          <a:spcPts val="0"/>
                        </a:spcAft>
                        <a:buNone/>
                      </a:pPr>
                      <a:r>
                        <a:rPr lang="en-GB"/>
                        <a:t>5</a:t>
                      </a:r>
                      <a:endParaRPr/>
                    </a:p>
                  </a:txBody>
                  <a:tcPr marL="91425" marR="91425" marT="91425" marB="91425">
                    <a:solidFill>
                      <a:srgbClr val="FFD966"/>
                    </a:solidFill>
                  </a:tcPr>
                </a:tc>
                <a:extLst>
                  <a:ext uri="{0D108BD9-81ED-4DB2-BD59-A6C34878D82A}">
                    <a16:rowId xmlns:a16="http://schemas.microsoft.com/office/drawing/2014/main" val="10004"/>
                  </a:ext>
                </a:extLst>
              </a:tr>
              <a:tr h="435050">
                <a:tc>
                  <a:txBody>
                    <a:bodyPr/>
                    <a:lstStyle/>
                    <a:p>
                      <a:pPr marL="0" lvl="0" indent="0" algn="ctr" rtl="0">
                        <a:spcBef>
                          <a:spcPts val="0"/>
                        </a:spcBef>
                        <a:spcAft>
                          <a:spcPts val="0"/>
                        </a:spcAft>
                        <a:buNone/>
                      </a:pPr>
                      <a:r>
                        <a:rPr lang="en-GB"/>
                        <a:t>6</a:t>
                      </a:r>
                      <a:endParaRPr/>
                    </a:p>
                  </a:txBody>
                  <a:tcPr marL="91425" marR="91425" marT="91425" marB="91425">
                    <a:solidFill>
                      <a:srgbClr val="FFD966"/>
                    </a:solidFill>
                  </a:tcPr>
                </a:tc>
                <a:extLst>
                  <a:ext uri="{0D108BD9-81ED-4DB2-BD59-A6C34878D82A}">
                    <a16:rowId xmlns:a16="http://schemas.microsoft.com/office/drawing/2014/main" val="10005"/>
                  </a:ext>
                </a:extLst>
              </a:tr>
              <a:tr h="396000">
                <a:tc>
                  <a:txBody>
                    <a:bodyPr/>
                    <a:lstStyle/>
                    <a:p>
                      <a:pPr marL="0" lvl="0" indent="0" algn="ctr" rtl="0">
                        <a:spcBef>
                          <a:spcPts val="0"/>
                        </a:spcBef>
                        <a:spcAft>
                          <a:spcPts val="0"/>
                        </a:spcAft>
                        <a:buNone/>
                      </a:pPr>
                      <a:r>
                        <a:rPr lang="en-GB">
                          <a:solidFill>
                            <a:schemeClr val="lt1"/>
                          </a:solidFill>
                        </a:rPr>
                        <a:t>7</a:t>
                      </a:r>
                      <a:endParaRPr>
                        <a:solidFill>
                          <a:schemeClr val="lt1"/>
                        </a:solidFill>
                      </a:endParaRPr>
                    </a:p>
                  </a:txBody>
                  <a:tcPr marL="91425" marR="91425" marT="91425" marB="91425">
                    <a:solidFill>
                      <a:srgbClr val="1155CC"/>
                    </a:solidFill>
                  </a:tcPr>
                </a:tc>
                <a:extLst>
                  <a:ext uri="{0D108BD9-81ED-4DB2-BD59-A6C34878D82A}">
                    <a16:rowId xmlns:a16="http://schemas.microsoft.com/office/drawing/2014/main" val="10006"/>
                  </a:ext>
                </a:extLst>
              </a:tr>
              <a:tr h="396000">
                <a:tc>
                  <a:txBody>
                    <a:bodyPr/>
                    <a:lstStyle/>
                    <a:p>
                      <a:pPr marL="0" lvl="0" indent="0" algn="ctr" rtl="0">
                        <a:spcBef>
                          <a:spcPts val="0"/>
                        </a:spcBef>
                        <a:spcAft>
                          <a:spcPts val="0"/>
                        </a:spcAft>
                        <a:buNone/>
                      </a:pPr>
                      <a:r>
                        <a:rPr lang="en-GB">
                          <a:solidFill>
                            <a:schemeClr val="lt1"/>
                          </a:solidFill>
                        </a:rPr>
                        <a:t>8</a:t>
                      </a:r>
                      <a:endParaRPr>
                        <a:solidFill>
                          <a:schemeClr val="lt1"/>
                        </a:solidFill>
                      </a:endParaRPr>
                    </a:p>
                  </a:txBody>
                  <a:tcPr marL="91425" marR="91425" marT="91425" marB="91425">
                    <a:solidFill>
                      <a:srgbClr val="1155CC"/>
                    </a:solidFill>
                  </a:tcPr>
                </a:tc>
                <a:extLst>
                  <a:ext uri="{0D108BD9-81ED-4DB2-BD59-A6C34878D82A}">
                    <a16:rowId xmlns:a16="http://schemas.microsoft.com/office/drawing/2014/main" val="10007"/>
                  </a:ext>
                </a:extLst>
              </a:tr>
              <a:tr h="435050">
                <a:tc>
                  <a:txBody>
                    <a:bodyPr/>
                    <a:lstStyle/>
                    <a:p>
                      <a:pPr marL="0" lvl="0" indent="0" algn="ctr" rtl="0">
                        <a:spcBef>
                          <a:spcPts val="0"/>
                        </a:spcBef>
                        <a:spcAft>
                          <a:spcPts val="0"/>
                        </a:spcAft>
                        <a:buNone/>
                      </a:pPr>
                      <a:r>
                        <a:rPr lang="en-GB">
                          <a:solidFill>
                            <a:schemeClr val="lt1"/>
                          </a:solidFill>
                        </a:rPr>
                        <a:t>9</a:t>
                      </a:r>
                      <a:endParaRPr>
                        <a:solidFill>
                          <a:schemeClr val="lt1"/>
                        </a:solidFill>
                      </a:endParaRPr>
                    </a:p>
                  </a:txBody>
                  <a:tcPr marL="91425" marR="91425" marT="91425" marB="91425">
                    <a:solidFill>
                      <a:srgbClr val="980000"/>
                    </a:solidFill>
                  </a:tcPr>
                </a:tc>
                <a:extLst>
                  <a:ext uri="{0D108BD9-81ED-4DB2-BD59-A6C34878D82A}">
                    <a16:rowId xmlns:a16="http://schemas.microsoft.com/office/drawing/2014/main" val="10008"/>
                  </a:ext>
                </a:extLst>
              </a:tr>
              <a:tr h="396000">
                <a:tc>
                  <a:txBody>
                    <a:bodyPr/>
                    <a:lstStyle/>
                    <a:p>
                      <a:pPr marL="0" lvl="0" indent="0" algn="l" rtl="0">
                        <a:spcBef>
                          <a:spcPts val="0"/>
                        </a:spcBef>
                        <a:spcAft>
                          <a:spcPts val="0"/>
                        </a:spcAft>
                        <a:buNone/>
                      </a:pPr>
                      <a:endParaRPr/>
                    </a:p>
                  </a:txBody>
                  <a:tcPr marL="91425" marR="91425" marT="91425" marB="91425"/>
                </a:tc>
                <a:extLst>
                  <a:ext uri="{0D108BD9-81ED-4DB2-BD59-A6C34878D82A}">
                    <a16:rowId xmlns:a16="http://schemas.microsoft.com/office/drawing/2014/main" val="10009"/>
                  </a:ext>
                </a:extLst>
              </a:tr>
            </a:tbl>
          </a:graphicData>
        </a:graphic>
      </p:graphicFrame>
      <p:sp>
        <p:nvSpPr>
          <p:cNvPr id="88" name="Google Shape;88;p16"/>
          <p:cNvSpPr txBox="1"/>
          <p:nvPr/>
        </p:nvSpPr>
        <p:spPr>
          <a:xfrm>
            <a:off x="4470575" y="437025"/>
            <a:ext cx="859500" cy="24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Step 3</a:t>
            </a:r>
            <a:endParaRPr sz="700"/>
          </a:p>
        </p:txBody>
      </p:sp>
      <p:sp>
        <p:nvSpPr>
          <p:cNvPr id="89" name="Google Shape;89;p16"/>
          <p:cNvSpPr/>
          <p:nvPr/>
        </p:nvSpPr>
        <p:spPr>
          <a:xfrm flipH="1">
            <a:off x="5091750" y="4133100"/>
            <a:ext cx="154500" cy="432600"/>
          </a:xfrm>
          <a:prstGeom prst="leftBrace">
            <a:avLst>
              <a:gd name="adj1" fmla="val 50000"/>
              <a:gd name="adj2" fmla="val 54236"/>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0" name="Google Shape;90;p16"/>
          <p:cNvSpPr txBox="1"/>
          <p:nvPr/>
        </p:nvSpPr>
        <p:spPr>
          <a:xfrm>
            <a:off x="5246450" y="4130775"/>
            <a:ext cx="687600" cy="7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One step ahead forecasted value</a:t>
            </a:r>
            <a:endParaRPr sz="700"/>
          </a:p>
        </p:txBody>
      </p:sp>
      <p:sp>
        <p:nvSpPr>
          <p:cNvPr id="91" name="Google Shape;91;p16"/>
          <p:cNvSpPr/>
          <p:nvPr/>
        </p:nvSpPr>
        <p:spPr>
          <a:xfrm flipH="1">
            <a:off x="5091825" y="1594275"/>
            <a:ext cx="183300" cy="2538300"/>
          </a:xfrm>
          <a:prstGeom prst="leftBrace">
            <a:avLst>
              <a:gd name="adj1" fmla="val 50000"/>
              <a:gd name="adj2" fmla="val 4997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2" name="Google Shape;92;p16"/>
          <p:cNvSpPr txBox="1"/>
          <p:nvPr/>
        </p:nvSpPr>
        <p:spPr>
          <a:xfrm>
            <a:off x="5275200" y="2699325"/>
            <a:ext cx="687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Input window length</a:t>
            </a:r>
            <a:endParaRPr sz="800"/>
          </a:p>
        </p:txBody>
      </p:sp>
      <p:sp>
        <p:nvSpPr>
          <p:cNvPr id="93" name="Google Shape;93;p16"/>
          <p:cNvSpPr txBox="1"/>
          <p:nvPr/>
        </p:nvSpPr>
        <p:spPr>
          <a:xfrm>
            <a:off x="5305800" y="3584400"/>
            <a:ext cx="11304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Adding previously predicted values into input</a:t>
            </a:r>
            <a:endParaRPr sz="700"/>
          </a:p>
        </p:txBody>
      </p:sp>
      <p:sp>
        <p:nvSpPr>
          <p:cNvPr id="94" name="Google Shape;94;p16"/>
          <p:cNvSpPr/>
          <p:nvPr/>
        </p:nvSpPr>
        <p:spPr>
          <a:xfrm>
            <a:off x="5127638" y="3799350"/>
            <a:ext cx="238200" cy="118800"/>
          </a:xfrm>
          <a:prstGeom prst="leftArrow">
            <a:avLst>
              <a:gd name="adj1" fmla="val 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95" name="Google Shape;95;p16"/>
          <p:cNvGraphicFramePr/>
          <p:nvPr/>
        </p:nvGraphicFramePr>
        <p:xfrm>
          <a:off x="6650250" y="738825"/>
          <a:ext cx="382850" cy="4223130"/>
        </p:xfrm>
        <a:graphic>
          <a:graphicData uri="http://schemas.openxmlformats.org/drawingml/2006/table">
            <a:tbl>
              <a:tblPr>
                <a:noFill/>
                <a:tableStyleId>{B3739E69-7D72-4611-AEA9-83E17A1BBB54}</a:tableStyleId>
              </a:tblPr>
              <a:tblGrid>
                <a:gridCol w="382850">
                  <a:extLst>
                    <a:ext uri="{9D8B030D-6E8A-4147-A177-3AD203B41FA5}">
                      <a16:colId xmlns:a16="http://schemas.microsoft.com/office/drawing/2014/main" val="20000"/>
                    </a:ext>
                  </a:extLst>
                </a:gridCol>
              </a:tblGrid>
              <a:tr h="433500">
                <a:tc>
                  <a:txBody>
                    <a:bodyPr/>
                    <a:lstStyle/>
                    <a:p>
                      <a:pPr marL="0" lvl="0" indent="0" algn="ctr" rtl="0">
                        <a:spcBef>
                          <a:spcPts val="0"/>
                        </a:spcBef>
                        <a:spcAft>
                          <a:spcPts val="0"/>
                        </a:spcAft>
                        <a:buNone/>
                      </a:pPr>
                      <a:r>
                        <a:rPr lang="en-GB"/>
                        <a:t>1</a:t>
                      </a:r>
                      <a:endParaRPr/>
                    </a:p>
                  </a:txBody>
                  <a:tcPr marL="91425" marR="91425" marT="91425" marB="91425">
                    <a:solidFill>
                      <a:schemeClr val="lt1"/>
                    </a:solidFill>
                  </a:tcPr>
                </a:tc>
                <a:extLst>
                  <a:ext uri="{0D108BD9-81ED-4DB2-BD59-A6C34878D82A}">
                    <a16:rowId xmlns:a16="http://schemas.microsoft.com/office/drawing/2014/main" val="10000"/>
                  </a:ext>
                </a:extLst>
              </a:tr>
              <a:tr h="433500">
                <a:tc>
                  <a:txBody>
                    <a:bodyPr/>
                    <a:lstStyle/>
                    <a:p>
                      <a:pPr marL="0" lvl="0" indent="0" algn="ctr" rtl="0">
                        <a:spcBef>
                          <a:spcPts val="0"/>
                        </a:spcBef>
                        <a:spcAft>
                          <a:spcPts val="0"/>
                        </a:spcAft>
                        <a:buNone/>
                      </a:pPr>
                      <a:r>
                        <a:rPr lang="en-GB"/>
                        <a:t>2</a:t>
                      </a:r>
                      <a:endParaRPr/>
                    </a:p>
                  </a:txBody>
                  <a:tcPr marL="91425" marR="91425" marT="91425" marB="91425">
                    <a:solidFill>
                      <a:schemeClr val="lt1"/>
                    </a:solidFill>
                  </a:tcPr>
                </a:tc>
                <a:extLst>
                  <a:ext uri="{0D108BD9-81ED-4DB2-BD59-A6C34878D82A}">
                    <a16:rowId xmlns:a16="http://schemas.microsoft.com/office/drawing/2014/main" val="10001"/>
                  </a:ext>
                </a:extLst>
              </a:tr>
              <a:tr h="433500">
                <a:tc>
                  <a:txBody>
                    <a:bodyPr/>
                    <a:lstStyle/>
                    <a:p>
                      <a:pPr marL="0" lvl="0" indent="0" algn="ctr" rtl="0">
                        <a:spcBef>
                          <a:spcPts val="0"/>
                        </a:spcBef>
                        <a:spcAft>
                          <a:spcPts val="0"/>
                        </a:spcAft>
                        <a:buNone/>
                      </a:pPr>
                      <a:r>
                        <a:rPr lang="en-GB"/>
                        <a:t>3</a:t>
                      </a:r>
                      <a:endParaRPr/>
                    </a:p>
                  </a:txBody>
                  <a:tcPr marL="91425" marR="91425" marT="91425" marB="91425">
                    <a:solidFill>
                      <a:schemeClr val="lt1"/>
                    </a:solidFill>
                  </a:tcPr>
                </a:tc>
                <a:extLst>
                  <a:ext uri="{0D108BD9-81ED-4DB2-BD59-A6C34878D82A}">
                    <a16:rowId xmlns:a16="http://schemas.microsoft.com/office/drawing/2014/main" val="10002"/>
                  </a:ext>
                </a:extLst>
              </a:tr>
              <a:tr h="433500">
                <a:tc>
                  <a:txBody>
                    <a:bodyPr/>
                    <a:lstStyle/>
                    <a:p>
                      <a:pPr marL="0" lvl="0" indent="0" algn="ctr" rtl="0">
                        <a:spcBef>
                          <a:spcPts val="0"/>
                        </a:spcBef>
                        <a:spcAft>
                          <a:spcPts val="0"/>
                        </a:spcAft>
                        <a:buNone/>
                      </a:pPr>
                      <a:r>
                        <a:rPr lang="en-GB"/>
                        <a:t>4</a:t>
                      </a:r>
                      <a:endParaRPr/>
                    </a:p>
                  </a:txBody>
                  <a:tcPr marL="91425" marR="91425" marT="91425" marB="91425">
                    <a:solidFill>
                      <a:srgbClr val="FFD966"/>
                    </a:solidFill>
                  </a:tcPr>
                </a:tc>
                <a:extLst>
                  <a:ext uri="{0D108BD9-81ED-4DB2-BD59-A6C34878D82A}">
                    <a16:rowId xmlns:a16="http://schemas.microsoft.com/office/drawing/2014/main" val="10003"/>
                  </a:ext>
                </a:extLst>
              </a:tr>
              <a:tr h="433500">
                <a:tc>
                  <a:txBody>
                    <a:bodyPr/>
                    <a:lstStyle/>
                    <a:p>
                      <a:pPr marL="0" lvl="0" indent="0" algn="ctr" rtl="0">
                        <a:spcBef>
                          <a:spcPts val="0"/>
                        </a:spcBef>
                        <a:spcAft>
                          <a:spcPts val="0"/>
                        </a:spcAft>
                        <a:buNone/>
                      </a:pPr>
                      <a:r>
                        <a:rPr lang="en-GB"/>
                        <a:t>5</a:t>
                      </a:r>
                      <a:endParaRPr/>
                    </a:p>
                  </a:txBody>
                  <a:tcPr marL="91425" marR="91425" marT="91425" marB="91425">
                    <a:solidFill>
                      <a:srgbClr val="FFD966"/>
                    </a:solidFill>
                  </a:tcPr>
                </a:tc>
                <a:extLst>
                  <a:ext uri="{0D108BD9-81ED-4DB2-BD59-A6C34878D82A}">
                    <a16:rowId xmlns:a16="http://schemas.microsoft.com/office/drawing/2014/main" val="10004"/>
                  </a:ext>
                </a:extLst>
              </a:tr>
              <a:tr h="433500">
                <a:tc>
                  <a:txBody>
                    <a:bodyPr/>
                    <a:lstStyle/>
                    <a:p>
                      <a:pPr marL="0" lvl="0" indent="0" algn="ctr" rtl="0">
                        <a:spcBef>
                          <a:spcPts val="0"/>
                        </a:spcBef>
                        <a:spcAft>
                          <a:spcPts val="0"/>
                        </a:spcAft>
                        <a:buNone/>
                      </a:pPr>
                      <a:r>
                        <a:rPr lang="en-GB"/>
                        <a:t>6</a:t>
                      </a:r>
                      <a:endParaRPr/>
                    </a:p>
                  </a:txBody>
                  <a:tcPr marL="91425" marR="91425" marT="91425" marB="91425">
                    <a:solidFill>
                      <a:srgbClr val="FFD966"/>
                    </a:solidFill>
                  </a:tcPr>
                </a:tc>
                <a:extLst>
                  <a:ext uri="{0D108BD9-81ED-4DB2-BD59-A6C34878D82A}">
                    <a16:rowId xmlns:a16="http://schemas.microsoft.com/office/drawing/2014/main" val="10005"/>
                  </a:ext>
                </a:extLst>
              </a:tr>
              <a:tr h="394600">
                <a:tc>
                  <a:txBody>
                    <a:bodyPr/>
                    <a:lstStyle/>
                    <a:p>
                      <a:pPr marL="0" lvl="0" indent="0" algn="ctr" rtl="0">
                        <a:spcBef>
                          <a:spcPts val="0"/>
                        </a:spcBef>
                        <a:spcAft>
                          <a:spcPts val="0"/>
                        </a:spcAft>
                        <a:buNone/>
                      </a:pPr>
                      <a:r>
                        <a:rPr lang="en-GB">
                          <a:solidFill>
                            <a:schemeClr val="lt1"/>
                          </a:solidFill>
                        </a:rPr>
                        <a:t>7</a:t>
                      </a:r>
                      <a:endParaRPr>
                        <a:solidFill>
                          <a:schemeClr val="lt1"/>
                        </a:solidFill>
                      </a:endParaRPr>
                    </a:p>
                  </a:txBody>
                  <a:tcPr marL="91425" marR="91425" marT="91425" marB="91425">
                    <a:solidFill>
                      <a:srgbClr val="1155CC"/>
                    </a:solidFill>
                  </a:tcPr>
                </a:tc>
                <a:extLst>
                  <a:ext uri="{0D108BD9-81ED-4DB2-BD59-A6C34878D82A}">
                    <a16:rowId xmlns:a16="http://schemas.microsoft.com/office/drawing/2014/main" val="10006"/>
                  </a:ext>
                </a:extLst>
              </a:tr>
              <a:tr h="394600">
                <a:tc>
                  <a:txBody>
                    <a:bodyPr/>
                    <a:lstStyle/>
                    <a:p>
                      <a:pPr marL="0" lvl="0" indent="0" algn="ctr" rtl="0">
                        <a:spcBef>
                          <a:spcPts val="0"/>
                        </a:spcBef>
                        <a:spcAft>
                          <a:spcPts val="0"/>
                        </a:spcAft>
                        <a:buNone/>
                      </a:pPr>
                      <a:r>
                        <a:rPr lang="en-GB">
                          <a:solidFill>
                            <a:schemeClr val="lt1"/>
                          </a:solidFill>
                        </a:rPr>
                        <a:t>8</a:t>
                      </a:r>
                      <a:endParaRPr>
                        <a:solidFill>
                          <a:schemeClr val="lt1"/>
                        </a:solidFill>
                      </a:endParaRPr>
                    </a:p>
                  </a:txBody>
                  <a:tcPr marL="91425" marR="91425" marT="91425" marB="91425">
                    <a:solidFill>
                      <a:srgbClr val="1155CC"/>
                    </a:solidFill>
                  </a:tcPr>
                </a:tc>
                <a:extLst>
                  <a:ext uri="{0D108BD9-81ED-4DB2-BD59-A6C34878D82A}">
                    <a16:rowId xmlns:a16="http://schemas.microsoft.com/office/drawing/2014/main" val="10007"/>
                  </a:ext>
                </a:extLst>
              </a:tr>
              <a:tr h="433500">
                <a:tc>
                  <a:txBody>
                    <a:bodyPr/>
                    <a:lstStyle/>
                    <a:p>
                      <a:pPr marL="0" lvl="0" indent="0" algn="ctr" rtl="0">
                        <a:spcBef>
                          <a:spcPts val="0"/>
                        </a:spcBef>
                        <a:spcAft>
                          <a:spcPts val="0"/>
                        </a:spcAft>
                        <a:buNone/>
                      </a:pPr>
                      <a:r>
                        <a:rPr lang="en-GB">
                          <a:solidFill>
                            <a:schemeClr val="lt1"/>
                          </a:solidFill>
                        </a:rPr>
                        <a:t>9</a:t>
                      </a:r>
                      <a:endParaRPr>
                        <a:solidFill>
                          <a:schemeClr val="lt1"/>
                        </a:solidFill>
                      </a:endParaRPr>
                    </a:p>
                  </a:txBody>
                  <a:tcPr marL="91425" marR="91425" marT="91425" marB="91425">
                    <a:solidFill>
                      <a:srgbClr val="1155CC"/>
                    </a:solidFill>
                  </a:tcPr>
                </a:tc>
                <a:extLst>
                  <a:ext uri="{0D108BD9-81ED-4DB2-BD59-A6C34878D82A}">
                    <a16:rowId xmlns:a16="http://schemas.microsoft.com/office/drawing/2014/main" val="10008"/>
                  </a:ext>
                </a:extLst>
              </a:tr>
              <a:tr h="394600">
                <a:tc>
                  <a:txBody>
                    <a:bodyPr/>
                    <a:lstStyle/>
                    <a:p>
                      <a:pPr marL="0" lvl="0" indent="0" algn="l" rtl="0">
                        <a:spcBef>
                          <a:spcPts val="0"/>
                        </a:spcBef>
                        <a:spcAft>
                          <a:spcPts val="0"/>
                        </a:spcAft>
                        <a:buNone/>
                      </a:pPr>
                      <a:r>
                        <a:rPr lang="en-GB">
                          <a:solidFill>
                            <a:schemeClr val="lt1"/>
                          </a:solidFill>
                        </a:rPr>
                        <a:t>10</a:t>
                      </a:r>
                      <a:endParaRPr>
                        <a:solidFill>
                          <a:schemeClr val="lt1"/>
                        </a:solidFill>
                      </a:endParaRPr>
                    </a:p>
                  </a:txBody>
                  <a:tcPr marL="91425" marR="91425" marT="91425" marB="91425">
                    <a:solidFill>
                      <a:srgbClr val="980000"/>
                    </a:solidFill>
                  </a:tcPr>
                </a:tc>
                <a:extLst>
                  <a:ext uri="{0D108BD9-81ED-4DB2-BD59-A6C34878D82A}">
                    <a16:rowId xmlns:a16="http://schemas.microsoft.com/office/drawing/2014/main" val="10009"/>
                  </a:ext>
                </a:extLst>
              </a:tr>
            </a:tbl>
          </a:graphicData>
        </a:graphic>
      </p:graphicFrame>
      <p:sp>
        <p:nvSpPr>
          <p:cNvPr id="96" name="Google Shape;96;p16"/>
          <p:cNvSpPr txBox="1"/>
          <p:nvPr/>
        </p:nvSpPr>
        <p:spPr>
          <a:xfrm>
            <a:off x="6411925" y="437025"/>
            <a:ext cx="859500" cy="243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100"/>
              <a:t>Step 4</a:t>
            </a:r>
            <a:endParaRPr sz="700"/>
          </a:p>
        </p:txBody>
      </p:sp>
      <p:sp>
        <p:nvSpPr>
          <p:cNvPr id="97" name="Google Shape;97;p16"/>
          <p:cNvSpPr/>
          <p:nvPr/>
        </p:nvSpPr>
        <p:spPr>
          <a:xfrm flipH="1">
            <a:off x="7004600" y="4565725"/>
            <a:ext cx="154500" cy="407100"/>
          </a:xfrm>
          <a:prstGeom prst="leftBrace">
            <a:avLst>
              <a:gd name="adj1" fmla="val 50000"/>
              <a:gd name="adj2" fmla="val 54236"/>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8" name="Google Shape;98;p16"/>
          <p:cNvSpPr/>
          <p:nvPr/>
        </p:nvSpPr>
        <p:spPr>
          <a:xfrm flipH="1">
            <a:off x="6990200" y="2043975"/>
            <a:ext cx="183300" cy="2508300"/>
          </a:xfrm>
          <a:prstGeom prst="leftBrace">
            <a:avLst>
              <a:gd name="adj1" fmla="val 50000"/>
              <a:gd name="adj2" fmla="val 49975"/>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99" name="Google Shape;99;p16"/>
          <p:cNvSpPr txBox="1"/>
          <p:nvPr/>
        </p:nvSpPr>
        <p:spPr>
          <a:xfrm>
            <a:off x="7173575" y="2619450"/>
            <a:ext cx="6876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Input window length</a:t>
            </a:r>
            <a:endParaRPr sz="800"/>
          </a:p>
        </p:txBody>
      </p:sp>
      <p:sp>
        <p:nvSpPr>
          <p:cNvPr id="100" name="Google Shape;100;p16"/>
          <p:cNvSpPr txBox="1"/>
          <p:nvPr/>
        </p:nvSpPr>
        <p:spPr>
          <a:xfrm>
            <a:off x="7173575" y="3740200"/>
            <a:ext cx="1281900" cy="5487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Adding previously predicted values into input</a:t>
            </a:r>
            <a:endParaRPr sz="700"/>
          </a:p>
        </p:txBody>
      </p:sp>
      <p:sp>
        <p:nvSpPr>
          <p:cNvPr id="101" name="Google Shape;101;p16"/>
          <p:cNvSpPr/>
          <p:nvPr/>
        </p:nvSpPr>
        <p:spPr>
          <a:xfrm>
            <a:off x="7004588" y="3955150"/>
            <a:ext cx="238200" cy="118800"/>
          </a:xfrm>
          <a:prstGeom prst="leftArrow">
            <a:avLst>
              <a:gd name="adj1" fmla="val 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02" name="Google Shape;102;p16"/>
          <p:cNvSpPr txBox="1"/>
          <p:nvPr/>
        </p:nvSpPr>
        <p:spPr>
          <a:xfrm>
            <a:off x="7228450" y="4480950"/>
            <a:ext cx="687600" cy="5862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800"/>
              <a:t>One step ahead forecasted value</a:t>
            </a:r>
            <a:endParaRPr sz="70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06"/>
        <p:cNvGrpSpPr/>
        <p:nvPr/>
      </p:nvGrpSpPr>
      <p:grpSpPr>
        <a:xfrm>
          <a:off x="0" y="0"/>
          <a:ext cx="0" cy="0"/>
          <a:chOff x="0" y="0"/>
          <a:chExt cx="0" cy="0"/>
        </a:xfrm>
      </p:grpSpPr>
      <p:sp>
        <p:nvSpPr>
          <p:cNvPr id="107" name="Google Shape;107;p17"/>
          <p:cNvSpPr txBox="1">
            <a:spLocks noGrp="1"/>
          </p:cNvSpPr>
          <p:nvPr>
            <p:ph type="body" idx="1"/>
          </p:nvPr>
        </p:nvSpPr>
        <p:spPr>
          <a:xfrm>
            <a:off x="311700" y="838150"/>
            <a:ext cx="8520600" cy="37896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a:solidFill>
                  <a:schemeClr val="dk1"/>
                </a:solidFill>
                <a:highlight>
                  <a:srgbClr val="FFD966"/>
                </a:highlight>
              </a:rPr>
              <a:t>Pros of </a:t>
            </a:r>
            <a:r>
              <a:rPr lang="en-GB" sz="1700">
                <a:solidFill>
                  <a:schemeClr val="dk1"/>
                </a:solidFill>
                <a:highlight>
                  <a:srgbClr val="FFD966"/>
                </a:highlight>
                <a:latin typeface="Roboto"/>
                <a:ea typeface="Roboto"/>
                <a:cs typeface="Roboto"/>
                <a:sym typeface="Roboto"/>
              </a:rPr>
              <a:t>Iterative Multi-Step Forecasting:</a:t>
            </a:r>
            <a:endParaRPr sz="1700">
              <a:solidFill>
                <a:schemeClr val="dk1"/>
              </a:solidFill>
              <a:highlight>
                <a:srgbClr val="FFD966"/>
              </a:highlight>
              <a:latin typeface="Roboto"/>
              <a:ea typeface="Roboto"/>
              <a:cs typeface="Roboto"/>
              <a:sym typeface="Roboto"/>
            </a:endParaRPr>
          </a:p>
          <a:p>
            <a:pPr marL="457200" lvl="0" indent="-304800" algn="l" rtl="0">
              <a:spcBef>
                <a:spcPts val="1500"/>
              </a:spcBef>
              <a:spcAft>
                <a:spcPts val="0"/>
              </a:spcAft>
              <a:buClr>
                <a:srgbClr val="444654"/>
              </a:buClr>
              <a:buSzPts val="1200"/>
              <a:buFont typeface="Roboto"/>
              <a:buChar char="●"/>
            </a:pPr>
            <a:r>
              <a:rPr lang="en-GB" sz="1200" b="1">
                <a:solidFill>
                  <a:srgbClr val="444654"/>
                </a:solidFill>
                <a:highlight>
                  <a:srgbClr val="FFD966"/>
                </a:highlight>
                <a:latin typeface="Roboto"/>
                <a:ea typeface="Roboto"/>
                <a:cs typeface="Roboto"/>
                <a:sym typeface="Roboto"/>
              </a:rPr>
              <a:t>Adaptability</a:t>
            </a:r>
            <a:r>
              <a:rPr lang="en-GB" sz="1200">
                <a:solidFill>
                  <a:srgbClr val="444654"/>
                </a:solidFill>
                <a:highlight>
                  <a:schemeClr val="lt1"/>
                </a:highlight>
                <a:latin typeface="Roboto"/>
                <a:ea typeface="Roboto"/>
                <a:cs typeface="Roboto"/>
                <a:sym typeface="Roboto"/>
              </a:rPr>
              <a:t>: Iterative forecasting adapts to changing patterns in the time series data, making it suitable for dynamic and non-stationary data.</a:t>
            </a:r>
            <a:endParaRPr sz="1200">
              <a:solidFill>
                <a:srgbClr val="444654"/>
              </a:solidFill>
              <a:highlight>
                <a:schemeClr val="lt1"/>
              </a:highlight>
              <a:latin typeface="Roboto"/>
              <a:ea typeface="Roboto"/>
              <a:cs typeface="Roboto"/>
              <a:sym typeface="Roboto"/>
            </a:endParaRPr>
          </a:p>
          <a:p>
            <a:pPr marL="457200" lvl="0" indent="-304800" algn="l" rtl="0">
              <a:spcBef>
                <a:spcPts val="0"/>
              </a:spcBef>
              <a:spcAft>
                <a:spcPts val="0"/>
              </a:spcAft>
              <a:buClr>
                <a:srgbClr val="444654"/>
              </a:buClr>
              <a:buSzPts val="1200"/>
              <a:buFont typeface="Roboto"/>
              <a:buChar char="●"/>
            </a:pPr>
            <a:r>
              <a:rPr lang="en-GB" sz="1200" b="1">
                <a:solidFill>
                  <a:srgbClr val="444654"/>
                </a:solidFill>
                <a:highlight>
                  <a:srgbClr val="FFD966"/>
                </a:highlight>
                <a:latin typeface="Roboto"/>
                <a:ea typeface="Roboto"/>
                <a:cs typeface="Roboto"/>
                <a:sym typeface="Roboto"/>
              </a:rPr>
              <a:t>Accuracy</a:t>
            </a:r>
            <a:r>
              <a:rPr lang="en-GB" sz="1200">
                <a:solidFill>
                  <a:srgbClr val="444654"/>
                </a:solidFill>
                <a:highlight>
                  <a:schemeClr val="lt1"/>
                </a:highlight>
                <a:latin typeface="Roboto"/>
                <a:ea typeface="Roboto"/>
                <a:cs typeface="Roboto"/>
                <a:sym typeface="Roboto"/>
              </a:rPr>
              <a:t>: By incorporating actual data as it becomes available, iterative forecasting tends to provide more accurate predictions than one-step-ahead forecasting for longer time horizons.</a:t>
            </a:r>
            <a:endParaRPr sz="1200">
              <a:solidFill>
                <a:srgbClr val="444654"/>
              </a:solidFill>
              <a:highlight>
                <a:schemeClr val="lt1"/>
              </a:highlight>
              <a:latin typeface="Roboto"/>
              <a:ea typeface="Roboto"/>
              <a:cs typeface="Roboto"/>
              <a:sym typeface="Roboto"/>
            </a:endParaRPr>
          </a:p>
          <a:p>
            <a:pPr marL="0" lvl="0" indent="0" algn="l" rtl="0">
              <a:spcBef>
                <a:spcPts val="1500"/>
              </a:spcBef>
              <a:spcAft>
                <a:spcPts val="0"/>
              </a:spcAft>
              <a:buNone/>
            </a:pPr>
            <a:r>
              <a:rPr lang="en-GB" sz="1700">
                <a:solidFill>
                  <a:schemeClr val="dk1"/>
                </a:solidFill>
                <a:highlight>
                  <a:srgbClr val="FFD966"/>
                </a:highlight>
                <a:latin typeface="Roboto"/>
                <a:ea typeface="Roboto"/>
                <a:cs typeface="Roboto"/>
                <a:sym typeface="Roboto"/>
              </a:rPr>
              <a:t>Cons of Iterative Multi-Step Forecasting:</a:t>
            </a:r>
            <a:endParaRPr sz="1700">
              <a:solidFill>
                <a:schemeClr val="dk1"/>
              </a:solidFill>
              <a:highlight>
                <a:srgbClr val="FFD966"/>
              </a:highlight>
              <a:latin typeface="Roboto"/>
              <a:ea typeface="Roboto"/>
              <a:cs typeface="Roboto"/>
              <a:sym typeface="Roboto"/>
            </a:endParaRPr>
          </a:p>
          <a:p>
            <a:pPr marL="457200" lvl="0" indent="-304800" algn="l" rtl="0">
              <a:lnSpc>
                <a:spcPct val="115000"/>
              </a:lnSpc>
              <a:spcBef>
                <a:spcPts val="1500"/>
              </a:spcBef>
              <a:spcAft>
                <a:spcPts val="0"/>
              </a:spcAft>
              <a:buClr>
                <a:srgbClr val="444654"/>
              </a:buClr>
              <a:buSzPts val="1200"/>
              <a:buFont typeface="Roboto"/>
              <a:buChar char="●"/>
            </a:pPr>
            <a:r>
              <a:rPr lang="en-GB" sz="1200" b="1">
                <a:solidFill>
                  <a:srgbClr val="444654"/>
                </a:solidFill>
                <a:highlight>
                  <a:srgbClr val="FFD966"/>
                </a:highlight>
                <a:latin typeface="Roboto"/>
                <a:ea typeface="Roboto"/>
                <a:cs typeface="Roboto"/>
                <a:sym typeface="Roboto"/>
              </a:rPr>
              <a:t>Cumulative Errors</a:t>
            </a:r>
            <a:r>
              <a:rPr lang="en-GB" sz="1200">
                <a:solidFill>
                  <a:srgbClr val="444654"/>
                </a:solidFill>
                <a:highlight>
                  <a:schemeClr val="lt1"/>
                </a:highlight>
                <a:latin typeface="Roboto"/>
                <a:ea typeface="Roboto"/>
                <a:cs typeface="Roboto"/>
                <a:sym typeface="Roboto"/>
              </a:rPr>
              <a:t>: Errors in early forecasts can accumulate and lead to less accurate long-term predictions. If the initial forecast is significantly off, it can propagate through subsequent iterations.</a:t>
            </a:r>
            <a:endParaRPr sz="1200">
              <a:solidFill>
                <a:srgbClr val="444654"/>
              </a:solidFill>
              <a:highlight>
                <a:schemeClr val="lt1"/>
              </a:highlight>
              <a:latin typeface="Roboto"/>
              <a:ea typeface="Roboto"/>
              <a:cs typeface="Roboto"/>
              <a:sym typeface="Roboto"/>
            </a:endParaRPr>
          </a:p>
          <a:p>
            <a:pPr marL="457200" lvl="0" indent="-304800" algn="l" rtl="0">
              <a:lnSpc>
                <a:spcPct val="115000"/>
              </a:lnSpc>
              <a:spcBef>
                <a:spcPts val="0"/>
              </a:spcBef>
              <a:spcAft>
                <a:spcPts val="0"/>
              </a:spcAft>
              <a:buClr>
                <a:srgbClr val="444654"/>
              </a:buClr>
              <a:buSzPts val="1200"/>
              <a:buFont typeface="Roboto"/>
              <a:buChar char="●"/>
            </a:pPr>
            <a:r>
              <a:rPr lang="en-GB" sz="1200" b="1">
                <a:solidFill>
                  <a:srgbClr val="444654"/>
                </a:solidFill>
                <a:highlight>
                  <a:srgbClr val="FFD966"/>
                </a:highlight>
                <a:latin typeface="Roboto"/>
                <a:ea typeface="Roboto"/>
                <a:cs typeface="Roboto"/>
                <a:sym typeface="Roboto"/>
              </a:rPr>
              <a:t>Computational Intensity</a:t>
            </a:r>
            <a:r>
              <a:rPr lang="en-GB" sz="1200">
                <a:solidFill>
                  <a:srgbClr val="444654"/>
                </a:solidFill>
                <a:highlight>
                  <a:schemeClr val="lt1"/>
                </a:highlight>
                <a:latin typeface="Roboto"/>
                <a:ea typeface="Roboto"/>
                <a:cs typeface="Roboto"/>
                <a:sym typeface="Roboto"/>
              </a:rPr>
              <a:t>: Iterative forecasting can be computationally intensive, especially when dealing with a large number of time steps or complex forecasting models.</a:t>
            </a:r>
            <a:endParaRPr sz="1200">
              <a:solidFill>
                <a:srgbClr val="444654"/>
              </a:solidFill>
              <a:highlight>
                <a:schemeClr val="lt1"/>
              </a:highlight>
              <a:latin typeface="Roboto"/>
              <a:ea typeface="Roboto"/>
              <a:cs typeface="Roboto"/>
              <a:sym typeface="Roboto"/>
            </a:endParaRPr>
          </a:p>
          <a:p>
            <a:pPr marL="0" lvl="0" indent="0" algn="l" rtl="0">
              <a:spcBef>
                <a:spcPts val="1500"/>
              </a:spcBef>
              <a:spcAft>
                <a:spcPts val="1200"/>
              </a:spcAft>
              <a:buNone/>
            </a:pPr>
            <a:endParaRPr sz="1700">
              <a:solidFill>
                <a:schemeClr val="dk1"/>
              </a:solidFill>
              <a:highlight>
                <a:srgbClr val="FFD966"/>
              </a:highlight>
              <a:latin typeface="Roboto"/>
              <a:ea typeface="Roboto"/>
              <a:cs typeface="Roboto"/>
              <a:sym typeface="Roboto"/>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1"/>
        <p:cNvGrpSpPr/>
        <p:nvPr/>
      </p:nvGrpSpPr>
      <p:grpSpPr>
        <a:xfrm>
          <a:off x="0" y="0"/>
          <a:ext cx="0" cy="0"/>
          <a:chOff x="0" y="0"/>
          <a:chExt cx="0" cy="0"/>
        </a:xfrm>
      </p:grpSpPr>
      <p:sp>
        <p:nvSpPr>
          <p:cNvPr id="112" name="Google Shape;112;p18"/>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r>
              <a:rPr lang="en-GB">
                <a:highlight>
                  <a:srgbClr val="FFD966"/>
                </a:highlight>
              </a:rPr>
              <a:t>Summary</a:t>
            </a:r>
            <a:endParaRPr>
              <a:highlight>
                <a:srgbClr val="FFD966"/>
              </a:highlight>
            </a:endParaRPr>
          </a:p>
        </p:txBody>
      </p:sp>
      <p:sp>
        <p:nvSpPr>
          <p:cNvPr id="113" name="Google Shape;113;p18"/>
          <p:cNvSpPr txBox="1">
            <a:spLocks noGrp="1"/>
          </p:cNvSpPr>
          <p:nvPr>
            <p:ph type="body" idx="1"/>
          </p:nvPr>
        </p:nvSpPr>
        <p:spPr>
          <a:xfrm>
            <a:off x="311700" y="1152475"/>
            <a:ext cx="8520600" cy="1419300"/>
          </a:xfrm>
          <a:prstGeom prst="rect">
            <a:avLst/>
          </a:prstGeom>
        </p:spPr>
        <p:txBody>
          <a:bodyPr spcFirstLastPara="1" wrap="square" lIns="91425" tIns="91425" rIns="91425" bIns="91425" anchor="t" anchorCtr="0">
            <a:normAutofit/>
          </a:bodyPr>
          <a:lstStyle/>
          <a:p>
            <a:pPr marL="0" lvl="0" indent="0" algn="l" rtl="0">
              <a:spcBef>
                <a:spcPts val="0"/>
              </a:spcBef>
              <a:spcAft>
                <a:spcPts val="1200"/>
              </a:spcAft>
              <a:buNone/>
            </a:pPr>
            <a:r>
              <a:rPr lang="en-GB" sz="1500">
                <a:solidFill>
                  <a:srgbClr val="444654"/>
                </a:solidFill>
                <a:highlight>
                  <a:schemeClr val="lt1"/>
                </a:highlight>
                <a:latin typeface="Roboto"/>
                <a:ea typeface="Roboto"/>
                <a:cs typeface="Roboto"/>
                <a:sym typeface="Roboto"/>
              </a:rPr>
              <a:t>In summary, iterative multi-step forecasting is a valuable technique for making predictions in time series data over an extended period. Its adaptability and ability to provide accurate forecasts over multiple time steps make it a useful tool for businesses and researchers, but it requires careful consideration of potential cumulative errors and computational demands.</a:t>
            </a:r>
            <a:endParaRPr sz="2100">
              <a:solidFill>
                <a:srgbClr val="444654"/>
              </a:solidFill>
              <a:highlight>
                <a:schemeClr val="lt1"/>
              </a:highligh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17"/>
        <p:cNvGrpSpPr/>
        <p:nvPr/>
      </p:nvGrpSpPr>
      <p:grpSpPr>
        <a:xfrm>
          <a:off x="0" y="0"/>
          <a:ext cx="0" cy="0"/>
          <a:chOff x="0" y="0"/>
          <a:chExt cx="0" cy="0"/>
        </a:xfrm>
      </p:grpSpPr>
      <p:sp>
        <p:nvSpPr>
          <p:cNvPr id="118" name="Google Shape;118;p19"/>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SzPts val="990"/>
              <a:buNone/>
            </a:pPr>
            <a:r>
              <a:rPr lang="en-GB" sz="2120">
                <a:highlight>
                  <a:srgbClr val="FFD966"/>
                </a:highlight>
              </a:rPr>
              <a:t>2. Backshift Transformation method</a:t>
            </a:r>
            <a:endParaRPr sz="2120">
              <a:highlight>
                <a:srgbClr val="FFD966"/>
              </a:highlight>
            </a:endParaRPr>
          </a:p>
        </p:txBody>
      </p:sp>
      <p:sp>
        <p:nvSpPr>
          <p:cNvPr id="119" name="Google Shape;119;p19"/>
          <p:cNvSpPr txBox="1">
            <a:spLocks noGrp="1"/>
          </p:cNvSpPr>
          <p:nvPr>
            <p:ph type="body" idx="1"/>
          </p:nvPr>
        </p:nvSpPr>
        <p:spPr>
          <a:xfrm>
            <a:off x="311700" y="1152475"/>
            <a:ext cx="3800100" cy="3416400"/>
          </a:xfrm>
          <a:prstGeom prst="rect">
            <a:avLst/>
          </a:prstGeom>
        </p:spPr>
        <p:txBody>
          <a:bodyPr spcFirstLastPara="1" wrap="square" lIns="91425" tIns="91425" rIns="91425" bIns="91425" anchor="t" anchorCtr="0">
            <a:normAutofit lnSpcReduction="10000"/>
          </a:bodyPr>
          <a:lstStyle/>
          <a:p>
            <a:pPr marL="457200" lvl="0" indent="-317500" algn="l" rtl="0">
              <a:spcBef>
                <a:spcPts val="1200"/>
              </a:spcBef>
              <a:spcAft>
                <a:spcPts val="0"/>
              </a:spcAft>
              <a:buClr>
                <a:srgbClr val="444654"/>
              </a:buClr>
              <a:buSzPts val="1400"/>
              <a:buChar char="●"/>
            </a:pPr>
            <a:r>
              <a:rPr lang="en-GB" sz="1400">
                <a:solidFill>
                  <a:srgbClr val="444654"/>
                </a:solidFill>
              </a:rPr>
              <a:t>The backshift transformation method involves vertically shifting the target values in a time series data by a specified forecasting horizon. This method essentially shifts the target values forward in time, creating lagged observations, which can then be used for forecasting future time steps.</a:t>
            </a:r>
            <a:r>
              <a:rPr lang="en-GB" sz="1400">
                <a:solidFill>
                  <a:srgbClr val="444654"/>
                </a:solidFill>
                <a:highlight>
                  <a:srgbClr val="FFD966"/>
                </a:highlight>
              </a:rPr>
              <a:t> It's a way of aligning the target variable with the future, allowing you to make predictions for multiple time steps ahead.</a:t>
            </a:r>
            <a:endParaRPr sz="1400">
              <a:solidFill>
                <a:srgbClr val="444654"/>
              </a:solidFill>
              <a:highlight>
                <a:srgbClr val="FFD966"/>
              </a:highlight>
            </a:endParaRPr>
          </a:p>
          <a:p>
            <a:pPr marL="0" lvl="0" indent="0" algn="l" rtl="0">
              <a:spcBef>
                <a:spcPts val="1200"/>
              </a:spcBef>
              <a:spcAft>
                <a:spcPts val="1200"/>
              </a:spcAft>
              <a:buNone/>
            </a:pPr>
            <a:endParaRPr/>
          </a:p>
        </p:txBody>
      </p:sp>
      <p:graphicFrame>
        <p:nvGraphicFramePr>
          <p:cNvPr id="120" name="Google Shape;120;p19"/>
          <p:cNvGraphicFramePr/>
          <p:nvPr/>
        </p:nvGraphicFramePr>
        <p:xfrm>
          <a:off x="4376725" y="1185050"/>
          <a:ext cx="4275000" cy="2755249"/>
        </p:xfrm>
        <a:graphic>
          <a:graphicData uri="http://schemas.openxmlformats.org/drawingml/2006/table">
            <a:tbl>
              <a:tblPr>
                <a:noFill/>
                <a:tableStyleId>{B3739E69-7D72-4611-AEA9-83E17A1BBB54}</a:tableStyleId>
              </a:tblPr>
              <a:tblGrid>
                <a:gridCol w="2137500">
                  <a:extLst>
                    <a:ext uri="{9D8B030D-6E8A-4147-A177-3AD203B41FA5}">
                      <a16:colId xmlns:a16="http://schemas.microsoft.com/office/drawing/2014/main" val="20000"/>
                    </a:ext>
                  </a:extLst>
                </a:gridCol>
                <a:gridCol w="2137500">
                  <a:extLst>
                    <a:ext uri="{9D8B030D-6E8A-4147-A177-3AD203B41FA5}">
                      <a16:colId xmlns:a16="http://schemas.microsoft.com/office/drawing/2014/main" val="20001"/>
                    </a:ext>
                  </a:extLst>
                </a:gridCol>
              </a:tblGrid>
              <a:tr h="331225">
                <a:tc>
                  <a:txBody>
                    <a:bodyPr/>
                    <a:lstStyle/>
                    <a:p>
                      <a:pPr marL="0" lvl="0" indent="0" algn="ctr" rtl="0">
                        <a:lnSpc>
                          <a:spcPct val="115000"/>
                        </a:lnSpc>
                        <a:spcBef>
                          <a:spcPts val="1200"/>
                        </a:spcBef>
                        <a:spcAft>
                          <a:spcPts val="1200"/>
                        </a:spcAft>
                        <a:buNone/>
                      </a:pPr>
                      <a:r>
                        <a:rPr lang="en-GB"/>
                        <a:t>Model</a:t>
                      </a:r>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a:t>RMSE</a:t>
                      </a:r>
                      <a:endParaRPr/>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31225">
                <a:tc>
                  <a:txBody>
                    <a:bodyPr/>
                    <a:lstStyle/>
                    <a:p>
                      <a:pPr marL="0" lvl="0" indent="0" algn="ctr" rtl="0">
                        <a:lnSpc>
                          <a:spcPct val="115000"/>
                        </a:lnSpc>
                        <a:spcBef>
                          <a:spcPts val="1200"/>
                        </a:spcBef>
                        <a:spcAft>
                          <a:spcPts val="1200"/>
                        </a:spcAft>
                        <a:buNone/>
                      </a:pPr>
                      <a:r>
                        <a:rPr lang="en-GB" sz="1300"/>
                        <a:t>LSTM - Univariate</a:t>
                      </a:r>
                      <a:endParaRPr sz="13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t>3.8392</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31225">
                <a:tc>
                  <a:txBody>
                    <a:bodyPr/>
                    <a:lstStyle/>
                    <a:p>
                      <a:pPr marL="0" lvl="0" indent="0" algn="ctr" rtl="0">
                        <a:lnSpc>
                          <a:spcPct val="115000"/>
                        </a:lnSpc>
                        <a:spcBef>
                          <a:spcPts val="1200"/>
                        </a:spcBef>
                        <a:spcAft>
                          <a:spcPts val="1200"/>
                        </a:spcAft>
                        <a:buNone/>
                      </a:pPr>
                      <a:r>
                        <a:rPr lang="en-GB" sz="1300"/>
                        <a:t>LSTM - Multivariate</a:t>
                      </a:r>
                      <a:endParaRPr sz="13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t>5.7901</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31225">
                <a:tc>
                  <a:txBody>
                    <a:bodyPr/>
                    <a:lstStyle/>
                    <a:p>
                      <a:pPr marL="0" lvl="0" indent="0" algn="ctr" rtl="0">
                        <a:lnSpc>
                          <a:spcPct val="115000"/>
                        </a:lnSpc>
                        <a:spcBef>
                          <a:spcPts val="1200"/>
                        </a:spcBef>
                        <a:spcAft>
                          <a:spcPts val="1200"/>
                        </a:spcAft>
                        <a:buNone/>
                      </a:pPr>
                      <a:r>
                        <a:rPr lang="en-GB" sz="1300"/>
                        <a:t>LightGBM - Univariate</a:t>
                      </a:r>
                      <a:endParaRPr sz="13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t>6.9736</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31225">
                <a:tc>
                  <a:txBody>
                    <a:bodyPr/>
                    <a:lstStyle/>
                    <a:p>
                      <a:pPr marL="0" lvl="0" indent="0" algn="ctr" rtl="0">
                        <a:lnSpc>
                          <a:spcPct val="115000"/>
                        </a:lnSpc>
                        <a:spcBef>
                          <a:spcPts val="1200"/>
                        </a:spcBef>
                        <a:spcAft>
                          <a:spcPts val="1200"/>
                        </a:spcAft>
                        <a:buNone/>
                      </a:pPr>
                      <a:r>
                        <a:rPr lang="en-GB" sz="1300"/>
                        <a:t>LightGBM - Multivariate</a:t>
                      </a:r>
                      <a:endParaRPr sz="13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t>8.1136</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r h="331225">
                <a:tc>
                  <a:txBody>
                    <a:bodyPr/>
                    <a:lstStyle/>
                    <a:p>
                      <a:pPr marL="0" lvl="0" indent="0" algn="ctr" rtl="0">
                        <a:lnSpc>
                          <a:spcPct val="115000"/>
                        </a:lnSpc>
                        <a:spcBef>
                          <a:spcPts val="1200"/>
                        </a:spcBef>
                        <a:spcAft>
                          <a:spcPts val="1200"/>
                        </a:spcAft>
                        <a:buNone/>
                      </a:pPr>
                      <a:r>
                        <a:rPr lang="en-GB" sz="1300"/>
                        <a:t>Linear Regression</a:t>
                      </a:r>
                      <a:endParaRPr sz="13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t>4.3229</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5"/>
                  </a:ext>
                </a:extLst>
              </a:tr>
              <a:tr h="331225">
                <a:tc>
                  <a:txBody>
                    <a:bodyPr/>
                    <a:lstStyle/>
                    <a:p>
                      <a:pPr marL="0" lvl="0" indent="0" algn="ctr" rtl="0">
                        <a:lnSpc>
                          <a:spcPct val="115000"/>
                        </a:lnSpc>
                        <a:spcBef>
                          <a:spcPts val="1200"/>
                        </a:spcBef>
                        <a:spcAft>
                          <a:spcPts val="1200"/>
                        </a:spcAft>
                        <a:buNone/>
                      </a:pPr>
                      <a:r>
                        <a:rPr lang="en-GB" sz="1300"/>
                        <a:t>Multiple Regression</a:t>
                      </a:r>
                      <a:endParaRPr sz="13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t>6.64076</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6"/>
                  </a:ext>
                </a:extLst>
              </a:tr>
            </a:tbl>
          </a:graphicData>
        </a:graphic>
      </p:graphicFrame>
      <p:sp>
        <p:nvSpPr>
          <p:cNvPr id="121" name="Google Shape;121;p19"/>
          <p:cNvSpPr txBox="1"/>
          <p:nvPr/>
        </p:nvSpPr>
        <p:spPr>
          <a:xfrm>
            <a:off x="6060425" y="3947175"/>
            <a:ext cx="9672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Table 2.1</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25"/>
        <p:cNvGrpSpPr/>
        <p:nvPr/>
      </p:nvGrpSpPr>
      <p:grpSpPr>
        <a:xfrm>
          <a:off x="0" y="0"/>
          <a:ext cx="0" cy="0"/>
          <a:chOff x="0" y="0"/>
          <a:chExt cx="0" cy="0"/>
        </a:xfrm>
      </p:grpSpPr>
      <p:sp>
        <p:nvSpPr>
          <p:cNvPr id="126" name="Google Shape;126;p20"/>
          <p:cNvSpPr/>
          <p:nvPr/>
        </p:nvSpPr>
        <p:spPr>
          <a:xfrm>
            <a:off x="816388" y="2772325"/>
            <a:ext cx="716700" cy="3654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7" name="Google Shape;127;p20"/>
          <p:cNvSpPr/>
          <p:nvPr/>
        </p:nvSpPr>
        <p:spPr>
          <a:xfrm>
            <a:off x="1527213" y="1278350"/>
            <a:ext cx="716700" cy="3654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28" name="Google Shape;128;p20"/>
          <p:cNvSpPr txBox="1">
            <a:spLocks noGrp="1"/>
          </p:cNvSpPr>
          <p:nvPr>
            <p:ph type="title"/>
          </p:nvPr>
        </p:nvSpPr>
        <p:spPr>
          <a:xfrm>
            <a:off x="272225" y="64475"/>
            <a:ext cx="8703900" cy="702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990"/>
              <a:buNone/>
            </a:pPr>
            <a:r>
              <a:rPr lang="en-GB" sz="1000"/>
              <a:t>Let’s understand this logic with an example, suppose we have to forecast 4 forecasting horizons ahead into the future so we shift the target values by 4 and make a new column and </a:t>
            </a:r>
            <a:r>
              <a:rPr lang="en-GB" sz="1000">
                <a:highlight>
                  <a:srgbClr val="FFD966"/>
                </a:highlight>
              </a:rPr>
              <a:t>since we are shifting 4 values then at the tail of the columns there will be 4 NULL values. Now to forecast, we have to give input values One by One which have null values in there shifted variable columns and it should give output as such.</a:t>
            </a:r>
            <a:endParaRPr sz="1000">
              <a:highlight>
                <a:srgbClr val="FFD966"/>
              </a:highlight>
            </a:endParaRPr>
          </a:p>
        </p:txBody>
      </p:sp>
      <p:graphicFrame>
        <p:nvGraphicFramePr>
          <p:cNvPr id="129" name="Google Shape;129;p20"/>
          <p:cNvGraphicFramePr/>
          <p:nvPr/>
        </p:nvGraphicFramePr>
        <p:xfrm>
          <a:off x="819075" y="1278350"/>
          <a:ext cx="1422150" cy="3686250"/>
        </p:xfrm>
        <a:graphic>
          <a:graphicData uri="http://schemas.openxmlformats.org/drawingml/2006/table">
            <a:tbl>
              <a:tblPr>
                <a:noFill/>
                <a:tableStyleId>{B3739E69-7D72-4611-AEA9-83E17A1BBB54}</a:tableStyleId>
              </a:tblPr>
              <a:tblGrid>
                <a:gridCol w="711075">
                  <a:extLst>
                    <a:ext uri="{9D8B030D-6E8A-4147-A177-3AD203B41FA5}">
                      <a16:colId xmlns:a16="http://schemas.microsoft.com/office/drawing/2014/main" val="20000"/>
                    </a:ext>
                  </a:extLst>
                </a:gridCol>
                <a:gridCol w="711075">
                  <a:extLst>
                    <a:ext uri="{9D8B030D-6E8A-4147-A177-3AD203B41FA5}">
                      <a16:colId xmlns:a16="http://schemas.microsoft.com/office/drawing/2014/main" val="20001"/>
                    </a:ext>
                  </a:extLst>
                </a:gridCol>
              </a:tblGrid>
              <a:tr h="368625">
                <a:tc>
                  <a:txBody>
                    <a:bodyPr/>
                    <a:lstStyle/>
                    <a:p>
                      <a:pPr marL="0" lvl="0" indent="0" algn="ctr" rtl="0">
                        <a:spcBef>
                          <a:spcPts val="0"/>
                        </a:spcBef>
                        <a:spcAft>
                          <a:spcPts val="0"/>
                        </a:spcAft>
                        <a:buNone/>
                      </a:pPr>
                      <a:r>
                        <a:rPr lang="en-GB" sz="1000"/>
                        <a:t>1</a:t>
                      </a:r>
                      <a:endParaRPr sz="1000"/>
                    </a:p>
                  </a:txBody>
                  <a:tcPr marL="91425" marR="91425" marT="91425" marB="91425" anchor="ctr"/>
                </a:tc>
                <a:tc>
                  <a:txBody>
                    <a:bodyPr/>
                    <a:lstStyle/>
                    <a:p>
                      <a:pPr marL="0" lvl="0" indent="0" algn="ctr" rtl="0">
                        <a:spcBef>
                          <a:spcPts val="0"/>
                        </a:spcBef>
                        <a:spcAft>
                          <a:spcPts val="0"/>
                        </a:spcAft>
                        <a:buNone/>
                      </a:pPr>
                      <a:r>
                        <a:rPr lang="en-GB" sz="1000"/>
                        <a:t>5</a:t>
                      </a:r>
                      <a:endParaRPr sz="1000"/>
                    </a:p>
                  </a:txBody>
                  <a:tcPr marL="91425" marR="91425" marT="91425" marB="91425" anchor="ctr"/>
                </a:tc>
                <a:extLst>
                  <a:ext uri="{0D108BD9-81ED-4DB2-BD59-A6C34878D82A}">
                    <a16:rowId xmlns:a16="http://schemas.microsoft.com/office/drawing/2014/main" val="10000"/>
                  </a:ext>
                </a:extLst>
              </a:tr>
              <a:tr h="368625">
                <a:tc>
                  <a:txBody>
                    <a:bodyPr/>
                    <a:lstStyle/>
                    <a:p>
                      <a:pPr marL="0" lvl="0" indent="0" algn="ctr" rtl="0">
                        <a:spcBef>
                          <a:spcPts val="0"/>
                        </a:spcBef>
                        <a:spcAft>
                          <a:spcPts val="0"/>
                        </a:spcAft>
                        <a:buNone/>
                      </a:pPr>
                      <a:r>
                        <a:rPr lang="en-GB" sz="1000"/>
                        <a:t>2</a:t>
                      </a:r>
                      <a:endParaRPr sz="1000"/>
                    </a:p>
                  </a:txBody>
                  <a:tcPr marL="91425" marR="91425" marT="91425" marB="91425" anchor="ctr"/>
                </a:tc>
                <a:tc>
                  <a:txBody>
                    <a:bodyPr/>
                    <a:lstStyle/>
                    <a:p>
                      <a:pPr marL="0" lvl="0" indent="0" algn="ctr" rtl="0">
                        <a:spcBef>
                          <a:spcPts val="0"/>
                        </a:spcBef>
                        <a:spcAft>
                          <a:spcPts val="0"/>
                        </a:spcAft>
                        <a:buNone/>
                      </a:pPr>
                      <a:r>
                        <a:rPr lang="en-GB" sz="1000"/>
                        <a:t>6</a:t>
                      </a:r>
                      <a:endParaRPr sz="1000"/>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8625">
                <a:tc>
                  <a:txBody>
                    <a:bodyPr/>
                    <a:lstStyle/>
                    <a:p>
                      <a:pPr marL="0" lvl="0" indent="0" algn="ctr" rtl="0">
                        <a:spcBef>
                          <a:spcPts val="0"/>
                        </a:spcBef>
                        <a:spcAft>
                          <a:spcPts val="0"/>
                        </a:spcAft>
                        <a:buNone/>
                      </a:pPr>
                      <a:r>
                        <a:rPr lang="en-GB" sz="1000"/>
                        <a:t>3</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sz="1000"/>
                        <a:t>7</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68625">
                <a:tc>
                  <a:txBody>
                    <a:bodyPr/>
                    <a:lstStyle/>
                    <a:p>
                      <a:pPr marL="0" lvl="0" indent="0" algn="ctr" rtl="0">
                        <a:spcBef>
                          <a:spcPts val="0"/>
                        </a:spcBef>
                        <a:spcAft>
                          <a:spcPts val="0"/>
                        </a:spcAft>
                        <a:buNone/>
                      </a:pPr>
                      <a:r>
                        <a:rPr lang="en-GB" sz="1000"/>
                        <a:t>4</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sz="1000"/>
                        <a:t>8</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68625">
                <a:tc>
                  <a:txBody>
                    <a:bodyPr/>
                    <a:lstStyle/>
                    <a:p>
                      <a:pPr marL="0" lvl="0" indent="0" algn="ctr" rtl="0">
                        <a:spcBef>
                          <a:spcPts val="0"/>
                        </a:spcBef>
                        <a:spcAft>
                          <a:spcPts val="0"/>
                        </a:spcAft>
                        <a:buNone/>
                      </a:pPr>
                      <a:r>
                        <a:rPr lang="en-GB" sz="1000"/>
                        <a:t>5</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sz="1000"/>
                        <a:t>9</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68625">
                <a:tc>
                  <a:txBody>
                    <a:bodyPr/>
                    <a:lstStyle/>
                    <a:p>
                      <a:pPr marL="0" lvl="0" indent="0" algn="ctr" rtl="0">
                        <a:spcBef>
                          <a:spcPts val="0"/>
                        </a:spcBef>
                        <a:spcAft>
                          <a:spcPts val="0"/>
                        </a:spcAft>
                        <a:buNone/>
                      </a:pPr>
                      <a:r>
                        <a:rPr lang="en-GB" sz="1000"/>
                        <a:t>6</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sz="1000"/>
                        <a:t>10</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68625">
                <a:tc>
                  <a:txBody>
                    <a:bodyPr/>
                    <a:lstStyle/>
                    <a:p>
                      <a:pPr marL="0" lvl="0" indent="0" algn="ctr" rtl="0">
                        <a:spcBef>
                          <a:spcPts val="0"/>
                        </a:spcBef>
                        <a:spcAft>
                          <a:spcPts val="0"/>
                        </a:spcAft>
                        <a:buNone/>
                      </a:pPr>
                      <a:r>
                        <a:rPr lang="en-GB" sz="1000"/>
                        <a:t>7</a:t>
                      </a:r>
                      <a:endParaRPr sz="1000"/>
                    </a:p>
                  </a:txBody>
                  <a:tcPr marL="91425" marR="91425" marT="91425" marB="91425" anchor="ctr"/>
                </a:tc>
                <a:tc>
                  <a:txBody>
                    <a:bodyPr/>
                    <a:lstStyle/>
                    <a:p>
                      <a:pPr marL="0" lvl="0" indent="0" algn="ctr" rtl="0">
                        <a:spcBef>
                          <a:spcPts val="0"/>
                        </a:spcBef>
                        <a:spcAft>
                          <a:spcPts val="0"/>
                        </a:spcAft>
                        <a:buNone/>
                      </a:pPr>
                      <a:r>
                        <a:rPr lang="en-GB" sz="1000"/>
                        <a:t>Null</a:t>
                      </a:r>
                      <a:endParaRPr sz="1000"/>
                    </a:p>
                  </a:txBody>
                  <a:tcPr marL="91425" marR="91425" marT="91425" marB="91425" anchor="ctr">
                    <a:lnT w="9525" cap="flat" cmpd="sng">
                      <a:solidFill>
                        <a:srgbClr val="9E9E9E"/>
                      </a:solidFill>
                      <a:prstDash val="solid"/>
                      <a:round/>
                      <a:headEnd type="none" w="sm" len="sm"/>
                      <a:tailEnd type="none" w="sm" len="sm"/>
                    </a:lnT>
                  </a:tcPr>
                </a:tc>
                <a:extLst>
                  <a:ext uri="{0D108BD9-81ED-4DB2-BD59-A6C34878D82A}">
                    <a16:rowId xmlns:a16="http://schemas.microsoft.com/office/drawing/2014/main" val="10006"/>
                  </a:ext>
                </a:extLst>
              </a:tr>
              <a:tr h="368625">
                <a:tc>
                  <a:txBody>
                    <a:bodyPr/>
                    <a:lstStyle/>
                    <a:p>
                      <a:pPr marL="0" lvl="0" indent="0" algn="ctr" rtl="0">
                        <a:spcBef>
                          <a:spcPts val="0"/>
                        </a:spcBef>
                        <a:spcAft>
                          <a:spcPts val="0"/>
                        </a:spcAft>
                        <a:buNone/>
                      </a:pPr>
                      <a:r>
                        <a:rPr lang="en-GB" sz="1000"/>
                        <a:t>8</a:t>
                      </a:r>
                      <a:endParaRPr sz="1000"/>
                    </a:p>
                  </a:txBody>
                  <a:tcPr marL="91425" marR="91425" marT="91425" marB="91425" anchor="ctr"/>
                </a:tc>
                <a:tc>
                  <a:txBody>
                    <a:bodyPr/>
                    <a:lstStyle/>
                    <a:p>
                      <a:pPr marL="0" lvl="0" indent="0" algn="ctr" rtl="0">
                        <a:spcBef>
                          <a:spcPts val="0"/>
                        </a:spcBef>
                        <a:spcAft>
                          <a:spcPts val="0"/>
                        </a:spcAft>
                        <a:buNone/>
                      </a:pPr>
                      <a:r>
                        <a:rPr lang="en-GB" sz="1000">
                          <a:solidFill>
                            <a:schemeClr val="dk1"/>
                          </a:solidFill>
                        </a:rPr>
                        <a:t>Null</a:t>
                      </a:r>
                      <a:endParaRPr sz="1000"/>
                    </a:p>
                  </a:txBody>
                  <a:tcPr marL="91425" marR="91425" marT="91425" marB="91425" anchor="ctr"/>
                </a:tc>
                <a:extLst>
                  <a:ext uri="{0D108BD9-81ED-4DB2-BD59-A6C34878D82A}">
                    <a16:rowId xmlns:a16="http://schemas.microsoft.com/office/drawing/2014/main" val="10007"/>
                  </a:ext>
                </a:extLst>
              </a:tr>
              <a:tr h="368625">
                <a:tc>
                  <a:txBody>
                    <a:bodyPr/>
                    <a:lstStyle/>
                    <a:p>
                      <a:pPr marL="0" lvl="0" indent="0" algn="ctr" rtl="0">
                        <a:spcBef>
                          <a:spcPts val="0"/>
                        </a:spcBef>
                        <a:spcAft>
                          <a:spcPts val="0"/>
                        </a:spcAft>
                        <a:buNone/>
                      </a:pPr>
                      <a:r>
                        <a:rPr lang="en-GB" sz="1000"/>
                        <a:t>9</a:t>
                      </a:r>
                      <a:endParaRPr sz="1000"/>
                    </a:p>
                  </a:txBody>
                  <a:tcPr marL="91425" marR="91425" marT="91425" marB="91425" anchor="ctr"/>
                </a:tc>
                <a:tc>
                  <a:txBody>
                    <a:bodyPr/>
                    <a:lstStyle/>
                    <a:p>
                      <a:pPr marL="0" lvl="0" indent="0" algn="ctr" rtl="0">
                        <a:spcBef>
                          <a:spcPts val="0"/>
                        </a:spcBef>
                        <a:spcAft>
                          <a:spcPts val="0"/>
                        </a:spcAft>
                        <a:buNone/>
                      </a:pPr>
                      <a:r>
                        <a:rPr lang="en-GB" sz="1000">
                          <a:solidFill>
                            <a:schemeClr val="dk1"/>
                          </a:solidFill>
                        </a:rPr>
                        <a:t>Null</a:t>
                      </a:r>
                      <a:endParaRPr sz="1000"/>
                    </a:p>
                  </a:txBody>
                  <a:tcPr marL="91425" marR="91425" marT="91425" marB="91425" anchor="ctr"/>
                </a:tc>
                <a:extLst>
                  <a:ext uri="{0D108BD9-81ED-4DB2-BD59-A6C34878D82A}">
                    <a16:rowId xmlns:a16="http://schemas.microsoft.com/office/drawing/2014/main" val="10008"/>
                  </a:ext>
                </a:extLst>
              </a:tr>
              <a:tr h="368625">
                <a:tc>
                  <a:txBody>
                    <a:bodyPr/>
                    <a:lstStyle/>
                    <a:p>
                      <a:pPr marL="0" lvl="0" indent="0" algn="ctr" rtl="0">
                        <a:spcBef>
                          <a:spcPts val="0"/>
                        </a:spcBef>
                        <a:spcAft>
                          <a:spcPts val="0"/>
                        </a:spcAft>
                        <a:buNone/>
                      </a:pPr>
                      <a:r>
                        <a:rPr lang="en-GB" sz="1000"/>
                        <a:t>10</a:t>
                      </a:r>
                      <a:endParaRPr sz="1000"/>
                    </a:p>
                  </a:txBody>
                  <a:tcPr marL="91425" marR="91425" marT="91425" marB="91425" anchor="ctr"/>
                </a:tc>
                <a:tc>
                  <a:txBody>
                    <a:bodyPr/>
                    <a:lstStyle/>
                    <a:p>
                      <a:pPr marL="0" lvl="0" indent="0" algn="ctr" rtl="0">
                        <a:spcBef>
                          <a:spcPts val="0"/>
                        </a:spcBef>
                        <a:spcAft>
                          <a:spcPts val="0"/>
                        </a:spcAft>
                        <a:buNone/>
                      </a:pPr>
                      <a:r>
                        <a:rPr lang="en-GB" sz="1000">
                          <a:solidFill>
                            <a:schemeClr val="dk1"/>
                          </a:solidFill>
                        </a:rPr>
                        <a:t>Null</a:t>
                      </a:r>
                      <a:endParaRPr sz="1000"/>
                    </a:p>
                  </a:txBody>
                  <a:tcPr marL="91425" marR="91425" marT="91425" marB="91425" anchor="ctr"/>
                </a:tc>
                <a:extLst>
                  <a:ext uri="{0D108BD9-81ED-4DB2-BD59-A6C34878D82A}">
                    <a16:rowId xmlns:a16="http://schemas.microsoft.com/office/drawing/2014/main" val="10009"/>
                  </a:ext>
                </a:extLst>
              </a:tr>
            </a:tbl>
          </a:graphicData>
        </a:graphic>
      </p:graphicFrame>
      <p:sp>
        <p:nvSpPr>
          <p:cNvPr id="130" name="Google Shape;130;p20"/>
          <p:cNvSpPr txBox="1"/>
          <p:nvPr/>
        </p:nvSpPr>
        <p:spPr>
          <a:xfrm>
            <a:off x="816400" y="809500"/>
            <a:ext cx="7167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Target Variable</a:t>
            </a:r>
            <a:endParaRPr sz="1000"/>
          </a:p>
        </p:txBody>
      </p:sp>
      <p:sp>
        <p:nvSpPr>
          <p:cNvPr id="131" name="Google Shape;131;p20"/>
          <p:cNvSpPr txBox="1"/>
          <p:nvPr/>
        </p:nvSpPr>
        <p:spPr>
          <a:xfrm>
            <a:off x="1527475" y="809500"/>
            <a:ext cx="7167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Shifted Variable</a:t>
            </a:r>
            <a:endParaRPr sz="1000"/>
          </a:p>
        </p:txBody>
      </p:sp>
      <p:cxnSp>
        <p:nvCxnSpPr>
          <p:cNvPr id="132" name="Google Shape;132;p20"/>
          <p:cNvCxnSpPr/>
          <p:nvPr/>
        </p:nvCxnSpPr>
        <p:spPr>
          <a:xfrm rot="10800000" flipH="1">
            <a:off x="1542850" y="1633450"/>
            <a:ext cx="7200" cy="1153200"/>
          </a:xfrm>
          <a:prstGeom prst="straightConnector1">
            <a:avLst/>
          </a:prstGeom>
          <a:noFill/>
          <a:ln w="19050" cap="flat" cmpd="sng">
            <a:solidFill>
              <a:schemeClr val="dk2"/>
            </a:solidFill>
            <a:prstDash val="solid"/>
            <a:round/>
            <a:headEnd type="none" w="med" len="med"/>
            <a:tailEnd type="triangle" w="med" len="med"/>
          </a:ln>
        </p:spPr>
      </p:cxnSp>
      <p:sp>
        <p:nvSpPr>
          <p:cNvPr id="133" name="Google Shape;133;p20"/>
          <p:cNvSpPr/>
          <p:nvPr/>
        </p:nvSpPr>
        <p:spPr>
          <a:xfrm>
            <a:off x="2266375" y="1296625"/>
            <a:ext cx="186300" cy="2193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4" name="Google Shape;134;p20"/>
          <p:cNvSpPr txBox="1"/>
          <p:nvPr/>
        </p:nvSpPr>
        <p:spPr>
          <a:xfrm>
            <a:off x="2588725" y="2225125"/>
            <a:ext cx="1067400" cy="33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t>Train Data</a:t>
            </a:r>
            <a:endParaRPr sz="1100"/>
          </a:p>
        </p:txBody>
      </p:sp>
      <p:sp>
        <p:nvSpPr>
          <p:cNvPr id="135" name="Google Shape;135;p20"/>
          <p:cNvSpPr/>
          <p:nvPr/>
        </p:nvSpPr>
        <p:spPr>
          <a:xfrm>
            <a:off x="5097563" y="2772325"/>
            <a:ext cx="716700" cy="3654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36" name="Google Shape;136;p20"/>
          <p:cNvSpPr/>
          <p:nvPr/>
        </p:nvSpPr>
        <p:spPr>
          <a:xfrm>
            <a:off x="5808388" y="1278350"/>
            <a:ext cx="716700" cy="365400"/>
          </a:xfrm>
          <a:prstGeom prst="rect">
            <a:avLst/>
          </a:prstGeom>
          <a:solidFill>
            <a:schemeClr val="lt2"/>
          </a:solidFill>
          <a:ln w="38100"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graphicFrame>
        <p:nvGraphicFramePr>
          <p:cNvPr id="137" name="Google Shape;137;p20"/>
          <p:cNvGraphicFramePr/>
          <p:nvPr/>
        </p:nvGraphicFramePr>
        <p:xfrm>
          <a:off x="5100250" y="1278350"/>
          <a:ext cx="1422150" cy="3686250"/>
        </p:xfrm>
        <a:graphic>
          <a:graphicData uri="http://schemas.openxmlformats.org/drawingml/2006/table">
            <a:tbl>
              <a:tblPr>
                <a:noFill/>
                <a:tableStyleId>{B3739E69-7D72-4611-AEA9-83E17A1BBB54}</a:tableStyleId>
              </a:tblPr>
              <a:tblGrid>
                <a:gridCol w="711075">
                  <a:extLst>
                    <a:ext uri="{9D8B030D-6E8A-4147-A177-3AD203B41FA5}">
                      <a16:colId xmlns:a16="http://schemas.microsoft.com/office/drawing/2014/main" val="20000"/>
                    </a:ext>
                  </a:extLst>
                </a:gridCol>
                <a:gridCol w="711075">
                  <a:extLst>
                    <a:ext uri="{9D8B030D-6E8A-4147-A177-3AD203B41FA5}">
                      <a16:colId xmlns:a16="http://schemas.microsoft.com/office/drawing/2014/main" val="20001"/>
                    </a:ext>
                  </a:extLst>
                </a:gridCol>
              </a:tblGrid>
              <a:tr h="368625">
                <a:tc>
                  <a:txBody>
                    <a:bodyPr/>
                    <a:lstStyle/>
                    <a:p>
                      <a:pPr marL="0" lvl="0" indent="0" algn="ctr" rtl="0">
                        <a:spcBef>
                          <a:spcPts val="0"/>
                        </a:spcBef>
                        <a:spcAft>
                          <a:spcPts val="0"/>
                        </a:spcAft>
                        <a:buNone/>
                      </a:pPr>
                      <a:r>
                        <a:rPr lang="en-GB" sz="1000"/>
                        <a:t>1</a:t>
                      </a:r>
                      <a:endParaRPr sz="1000"/>
                    </a:p>
                  </a:txBody>
                  <a:tcPr marL="91425" marR="91425" marT="91425" marB="91425" anchor="ctr"/>
                </a:tc>
                <a:tc>
                  <a:txBody>
                    <a:bodyPr/>
                    <a:lstStyle/>
                    <a:p>
                      <a:pPr marL="0" lvl="0" indent="0" algn="ctr" rtl="0">
                        <a:spcBef>
                          <a:spcPts val="0"/>
                        </a:spcBef>
                        <a:spcAft>
                          <a:spcPts val="0"/>
                        </a:spcAft>
                        <a:buNone/>
                      </a:pPr>
                      <a:r>
                        <a:rPr lang="en-GB" sz="1000"/>
                        <a:t>5</a:t>
                      </a:r>
                      <a:endParaRPr sz="1000"/>
                    </a:p>
                  </a:txBody>
                  <a:tcPr marL="91425" marR="91425" marT="91425" marB="91425" anchor="ctr"/>
                </a:tc>
                <a:extLst>
                  <a:ext uri="{0D108BD9-81ED-4DB2-BD59-A6C34878D82A}">
                    <a16:rowId xmlns:a16="http://schemas.microsoft.com/office/drawing/2014/main" val="10000"/>
                  </a:ext>
                </a:extLst>
              </a:tr>
              <a:tr h="368625">
                <a:tc>
                  <a:txBody>
                    <a:bodyPr/>
                    <a:lstStyle/>
                    <a:p>
                      <a:pPr marL="0" lvl="0" indent="0" algn="ctr" rtl="0">
                        <a:spcBef>
                          <a:spcPts val="0"/>
                        </a:spcBef>
                        <a:spcAft>
                          <a:spcPts val="0"/>
                        </a:spcAft>
                        <a:buNone/>
                      </a:pPr>
                      <a:r>
                        <a:rPr lang="en-GB" sz="1000"/>
                        <a:t>2</a:t>
                      </a:r>
                      <a:endParaRPr sz="1000"/>
                    </a:p>
                  </a:txBody>
                  <a:tcPr marL="91425" marR="91425" marT="91425" marB="91425" anchor="ctr"/>
                </a:tc>
                <a:tc>
                  <a:txBody>
                    <a:bodyPr/>
                    <a:lstStyle/>
                    <a:p>
                      <a:pPr marL="0" lvl="0" indent="0" algn="ctr" rtl="0">
                        <a:spcBef>
                          <a:spcPts val="0"/>
                        </a:spcBef>
                        <a:spcAft>
                          <a:spcPts val="0"/>
                        </a:spcAft>
                        <a:buNone/>
                      </a:pPr>
                      <a:r>
                        <a:rPr lang="en-GB" sz="1000"/>
                        <a:t>6</a:t>
                      </a:r>
                      <a:endParaRPr sz="1000"/>
                    </a:p>
                  </a:txBody>
                  <a:tcPr marL="91425" marR="91425" marT="91425" marB="91425" anchor="ctr">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1"/>
                  </a:ext>
                </a:extLst>
              </a:tr>
              <a:tr h="368625">
                <a:tc>
                  <a:txBody>
                    <a:bodyPr/>
                    <a:lstStyle/>
                    <a:p>
                      <a:pPr marL="0" lvl="0" indent="0" algn="ctr" rtl="0">
                        <a:spcBef>
                          <a:spcPts val="0"/>
                        </a:spcBef>
                        <a:spcAft>
                          <a:spcPts val="0"/>
                        </a:spcAft>
                        <a:buNone/>
                      </a:pPr>
                      <a:r>
                        <a:rPr lang="en-GB" sz="1000"/>
                        <a:t>3</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sz="1000"/>
                        <a:t>7</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2"/>
                  </a:ext>
                </a:extLst>
              </a:tr>
              <a:tr h="368625">
                <a:tc>
                  <a:txBody>
                    <a:bodyPr/>
                    <a:lstStyle/>
                    <a:p>
                      <a:pPr marL="0" lvl="0" indent="0" algn="ctr" rtl="0">
                        <a:spcBef>
                          <a:spcPts val="0"/>
                        </a:spcBef>
                        <a:spcAft>
                          <a:spcPts val="0"/>
                        </a:spcAft>
                        <a:buNone/>
                      </a:pPr>
                      <a:r>
                        <a:rPr lang="en-GB" sz="1000"/>
                        <a:t>4</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sz="1000"/>
                        <a:t>8</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3"/>
                  </a:ext>
                </a:extLst>
              </a:tr>
              <a:tr h="368625">
                <a:tc>
                  <a:txBody>
                    <a:bodyPr/>
                    <a:lstStyle/>
                    <a:p>
                      <a:pPr marL="0" lvl="0" indent="0" algn="ctr" rtl="0">
                        <a:spcBef>
                          <a:spcPts val="0"/>
                        </a:spcBef>
                        <a:spcAft>
                          <a:spcPts val="0"/>
                        </a:spcAft>
                        <a:buNone/>
                      </a:pPr>
                      <a:r>
                        <a:rPr lang="en-GB" sz="1000"/>
                        <a:t>5</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sz="1000"/>
                        <a:t>9</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4"/>
                  </a:ext>
                </a:extLst>
              </a:tr>
              <a:tr h="368625">
                <a:tc>
                  <a:txBody>
                    <a:bodyPr/>
                    <a:lstStyle/>
                    <a:p>
                      <a:pPr marL="0" lvl="0" indent="0" algn="ctr" rtl="0">
                        <a:spcBef>
                          <a:spcPts val="0"/>
                        </a:spcBef>
                        <a:spcAft>
                          <a:spcPts val="0"/>
                        </a:spcAft>
                        <a:buNone/>
                      </a:pPr>
                      <a:r>
                        <a:rPr lang="en-GB" sz="1000"/>
                        <a:t>6</a:t>
                      </a:r>
                      <a:endParaRPr sz="1000"/>
                    </a:p>
                  </a:txBody>
                  <a:tcPr marL="91425" marR="91425" marT="91425" marB="91425" anchor="ctr">
                    <a:lnR w="9525" cap="flat" cmpd="sng">
                      <a:solidFill>
                        <a:srgbClr val="9E9E9E"/>
                      </a:solidFill>
                      <a:prstDash val="solid"/>
                      <a:round/>
                      <a:headEnd type="none" w="sm" len="sm"/>
                      <a:tailEnd type="none" w="sm" len="sm"/>
                    </a:lnR>
                  </a:tcPr>
                </a:tc>
                <a:tc>
                  <a:txBody>
                    <a:bodyPr/>
                    <a:lstStyle/>
                    <a:p>
                      <a:pPr marL="0" lvl="0" indent="0" algn="ctr" rtl="0">
                        <a:spcBef>
                          <a:spcPts val="0"/>
                        </a:spcBef>
                        <a:spcAft>
                          <a:spcPts val="0"/>
                        </a:spcAft>
                        <a:buNone/>
                      </a:pPr>
                      <a:r>
                        <a:rPr lang="en-GB" sz="1000"/>
                        <a:t>10</a:t>
                      </a:r>
                      <a:endParaRPr sz="10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tcPr>
                </a:tc>
                <a:extLst>
                  <a:ext uri="{0D108BD9-81ED-4DB2-BD59-A6C34878D82A}">
                    <a16:rowId xmlns:a16="http://schemas.microsoft.com/office/drawing/2014/main" val="10005"/>
                  </a:ext>
                </a:extLst>
              </a:tr>
              <a:tr h="368625">
                <a:tc>
                  <a:txBody>
                    <a:bodyPr/>
                    <a:lstStyle/>
                    <a:p>
                      <a:pPr marL="0" lvl="0" indent="0" algn="ctr" rtl="0">
                        <a:spcBef>
                          <a:spcPts val="0"/>
                        </a:spcBef>
                        <a:spcAft>
                          <a:spcPts val="0"/>
                        </a:spcAft>
                        <a:buNone/>
                      </a:pPr>
                      <a:r>
                        <a:rPr lang="en-GB" sz="1000"/>
                        <a:t>7</a:t>
                      </a:r>
                      <a:endParaRPr sz="1000"/>
                    </a:p>
                  </a:txBody>
                  <a:tcPr marL="91425" marR="91425" marT="91425" marB="91425" anchor="ctr"/>
                </a:tc>
                <a:tc>
                  <a:txBody>
                    <a:bodyPr/>
                    <a:lstStyle/>
                    <a:p>
                      <a:pPr marL="0" lvl="0" indent="0" algn="ctr" rtl="0">
                        <a:spcBef>
                          <a:spcPts val="0"/>
                        </a:spcBef>
                        <a:spcAft>
                          <a:spcPts val="0"/>
                        </a:spcAft>
                        <a:buNone/>
                      </a:pPr>
                      <a:r>
                        <a:rPr lang="en-GB" sz="1000">
                          <a:solidFill>
                            <a:schemeClr val="lt1"/>
                          </a:solidFill>
                        </a:rPr>
                        <a:t>11</a:t>
                      </a:r>
                      <a:endParaRPr sz="1000">
                        <a:solidFill>
                          <a:schemeClr val="lt1"/>
                        </a:solidFill>
                      </a:endParaRPr>
                    </a:p>
                  </a:txBody>
                  <a:tcPr marL="91425" marR="91425" marT="91425" marB="91425" anchor="ctr">
                    <a:lnT w="9525" cap="flat" cmpd="sng">
                      <a:solidFill>
                        <a:srgbClr val="9E9E9E"/>
                      </a:solidFill>
                      <a:prstDash val="solid"/>
                      <a:round/>
                      <a:headEnd type="none" w="sm" len="sm"/>
                      <a:tailEnd type="none" w="sm" len="sm"/>
                    </a:lnT>
                    <a:solidFill>
                      <a:srgbClr val="1155CC"/>
                    </a:solidFill>
                  </a:tcPr>
                </a:tc>
                <a:extLst>
                  <a:ext uri="{0D108BD9-81ED-4DB2-BD59-A6C34878D82A}">
                    <a16:rowId xmlns:a16="http://schemas.microsoft.com/office/drawing/2014/main" val="10006"/>
                  </a:ext>
                </a:extLst>
              </a:tr>
              <a:tr h="368625">
                <a:tc>
                  <a:txBody>
                    <a:bodyPr/>
                    <a:lstStyle/>
                    <a:p>
                      <a:pPr marL="0" lvl="0" indent="0" algn="ctr" rtl="0">
                        <a:spcBef>
                          <a:spcPts val="0"/>
                        </a:spcBef>
                        <a:spcAft>
                          <a:spcPts val="0"/>
                        </a:spcAft>
                        <a:buNone/>
                      </a:pPr>
                      <a:r>
                        <a:rPr lang="en-GB" sz="1000"/>
                        <a:t>8</a:t>
                      </a:r>
                      <a:endParaRPr sz="1000"/>
                    </a:p>
                  </a:txBody>
                  <a:tcPr marL="91425" marR="91425" marT="91425" marB="91425" anchor="ctr"/>
                </a:tc>
                <a:tc>
                  <a:txBody>
                    <a:bodyPr/>
                    <a:lstStyle/>
                    <a:p>
                      <a:pPr marL="0" lvl="0" indent="0" algn="ctr" rtl="0">
                        <a:spcBef>
                          <a:spcPts val="0"/>
                        </a:spcBef>
                        <a:spcAft>
                          <a:spcPts val="0"/>
                        </a:spcAft>
                        <a:buNone/>
                      </a:pPr>
                      <a:r>
                        <a:rPr lang="en-GB" sz="1000">
                          <a:solidFill>
                            <a:schemeClr val="lt1"/>
                          </a:solidFill>
                        </a:rPr>
                        <a:t>12</a:t>
                      </a:r>
                      <a:endParaRPr sz="1000">
                        <a:solidFill>
                          <a:schemeClr val="lt1"/>
                        </a:solidFill>
                      </a:endParaRPr>
                    </a:p>
                  </a:txBody>
                  <a:tcPr marL="91425" marR="91425" marT="91425" marB="91425" anchor="ctr">
                    <a:solidFill>
                      <a:srgbClr val="1155CC"/>
                    </a:solidFill>
                  </a:tcPr>
                </a:tc>
                <a:extLst>
                  <a:ext uri="{0D108BD9-81ED-4DB2-BD59-A6C34878D82A}">
                    <a16:rowId xmlns:a16="http://schemas.microsoft.com/office/drawing/2014/main" val="10007"/>
                  </a:ext>
                </a:extLst>
              </a:tr>
              <a:tr h="368625">
                <a:tc>
                  <a:txBody>
                    <a:bodyPr/>
                    <a:lstStyle/>
                    <a:p>
                      <a:pPr marL="0" lvl="0" indent="0" algn="ctr" rtl="0">
                        <a:spcBef>
                          <a:spcPts val="0"/>
                        </a:spcBef>
                        <a:spcAft>
                          <a:spcPts val="0"/>
                        </a:spcAft>
                        <a:buNone/>
                      </a:pPr>
                      <a:r>
                        <a:rPr lang="en-GB" sz="1000"/>
                        <a:t>9</a:t>
                      </a:r>
                      <a:endParaRPr sz="1000"/>
                    </a:p>
                  </a:txBody>
                  <a:tcPr marL="91425" marR="91425" marT="91425" marB="91425" anchor="ctr"/>
                </a:tc>
                <a:tc>
                  <a:txBody>
                    <a:bodyPr/>
                    <a:lstStyle/>
                    <a:p>
                      <a:pPr marL="0" lvl="0" indent="0" algn="ctr" rtl="0">
                        <a:spcBef>
                          <a:spcPts val="0"/>
                        </a:spcBef>
                        <a:spcAft>
                          <a:spcPts val="0"/>
                        </a:spcAft>
                        <a:buNone/>
                      </a:pPr>
                      <a:r>
                        <a:rPr lang="en-GB" sz="1000">
                          <a:solidFill>
                            <a:schemeClr val="lt1"/>
                          </a:solidFill>
                        </a:rPr>
                        <a:t>13</a:t>
                      </a:r>
                      <a:endParaRPr sz="1000">
                        <a:solidFill>
                          <a:schemeClr val="lt1"/>
                        </a:solidFill>
                      </a:endParaRPr>
                    </a:p>
                  </a:txBody>
                  <a:tcPr marL="91425" marR="91425" marT="91425" marB="91425" anchor="ctr">
                    <a:solidFill>
                      <a:srgbClr val="1155CC"/>
                    </a:solidFill>
                  </a:tcPr>
                </a:tc>
                <a:extLst>
                  <a:ext uri="{0D108BD9-81ED-4DB2-BD59-A6C34878D82A}">
                    <a16:rowId xmlns:a16="http://schemas.microsoft.com/office/drawing/2014/main" val="10008"/>
                  </a:ext>
                </a:extLst>
              </a:tr>
              <a:tr h="368625">
                <a:tc>
                  <a:txBody>
                    <a:bodyPr/>
                    <a:lstStyle/>
                    <a:p>
                      <a:pPr marL="0" lvl="0" indent="0" algn="ctr" rtl="0">
                        <a:spcBef>
                          <a:spcPts val="0"/>
                        </a:spcBef>
                        <a:spcAft>
                          <a:spcPts val="0"/>
                        </a:spcAft>
                        <a:buNone/>
                      </a:pPr>
                      <a:r>
                        <a:rPr lang="en-GB" sz="1000"/>
                        <a:t>10</a:t>
                      </a:r>
                      <a:endParaRPr sz="1000"/>
                    </a:p>
                  </a:txBody>
                  <a:tcPr marL="91425" marR="91425" marT="91425" marB="91425" anchor="ctr"/>
                </a:tc>
                <a:tc>
                  <a:txBody>
                    <a:bodyPr/>
                    <a:lstStyle/>
                    <a:p>
                      <a:pPr marL="0" lvl="0" indent="0" algn="ctr" rtl="0">
                        <a:spcBef>
                          <a:spcPts val="0"/>
                        </a:spcBef>
                        <a:spcAft>
                          <a:spcPts val="0"/>
                        </a:spcAft>
                        <a:buNone/>
                      </a:pPr>
                      <a:r>
                        <a:rPr lang="en-GB" sz="1000">
                          <a:solidFill>
                            <a:schemeClr val="lt1"/>
                          </a:solidFill>
                        </a:rPr>
                        <a:t>14</a:t>
                      </a:r>
                      <a:endParaRPr sz="1000">
                        <a:solidFill>
                          <a:schemeClr val="lt1"/>
                        </a:solidFill>
                      </a:endParaRPr>
                    </a:p>
                  </a:txBody>
                  <a:tcPr marL="91425" marR="91425" marT="91425" marB="91425" anchor="ctr">
                    <a:solidFill>
                      <a:srgbClr val="1155CC"/>
                    </a:solidFill>
                  </a:tcPr>
                </a:tc>
                <a:extLst>
                  <a:ext uri="{0D108BD9-81ED-4DB2-BD59-A6C34878D82A}">
                    <a16:rowId xmlns:a16="http://schemas.microsoft.com/office/drawing/2014/main" val="10009"/>
                  </a:ext>
                </a:extLst>
              </a:tr>
            </a:tbl>
          </a:graphicData>
        </a:graphic>
      </p:graphicFrame>
      <p:sp>
        <p:nvSpPr>
          <p:cNvPr id="138" name="Google Shape;138;p20"/>
          <p:cNvSpPr txBox="1"/>
          <p:nvPr/>
        </p:nvSpPr>
        <p:spPr>
          <a:xfrm>
            <a:off x="5100250" y="809500"/>
            <a:ext cx="7167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Target Variable</a:t>
            </a:r>
            <a:endParaRPr sz="1000"/>
          </a:p>
        </p:txBody>
      </p:sp>
      <p:sp>
        <p:nvSpPr>
          <p:cNvPr id="139" name="Google Shape;139;p20"/>
          <p:cNvSpPr txBox="1"/>
          <p:nvPr/>
        </p:nvSpPr>
        <p:spPr>
          <a:xfrm>
            <a:off x="5811325" y="809500"/>
            <a:ext cx="716700" cy="3366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Shifted Variable</a:t>
            </a:r>
            <a:endParaRPr sz="1000"/>
          </a:p>
        </p:txBody>
      </p:sp>
      <p:cxnSp>
        <p:nvCxnSpPr>
          <p:cNvPr id="140" name="Google Shape;140;p20"/>
          <p:cNvCxnSpPr/>
          <p:nvPr/>
        </p:nvCxnSpPr>
        <p:spPr>
          <a:xfrm rot="10800000" flipH="1">
            <a:off x="5824025" y="1633450"/>
            <a:ext cx="7200" cy="1153200"/>
          </a:xfrm>
          <a:prstGeom prst="straightConnector1">
            <a:avLst/>
          </a:prstGeom>
          <a:noFill/>
          <a:ln w="19050" cap="flat" cmpd="sng">
            <a:solidFill>
              <a:schemeClr val="dk2"/>
            </a:solidFill>
            <a:prstDash val="solid"/>
            <a:round/>
            <a:headEnd type="none" w="med" len="med"/>
            <a:tailEnd type="triangle" w="med" len="med"/>
          </a:ln>
        </p:spPr>
      </p:cxnSp>
      <p:sp>
        <p:nvSpPr>
          <p:cNvPr id="141" name="Google Shape;141;p20"/>
          <p:cNvSpPr/>
          <p:nvPr/>
        </p:nvSpPr>
        <p:spPr>
          <a:xfrm>
            <a:off x="6547550" y="1296625"/>
            <a:ext cx="186300" cy="21936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2" name="Google Shape;142;p20"/>
          <p:cNvSpPr/>
          <p:nvPr/>
        </p:nvSpPr>
        <p:spPr>
          <a:xfrm>
            <a:off x="6547550" y="3490225"/>
            <a:ext cx="186300" cy="1474500"/>
          </a:xfrm>
          <a:prstGeom prst="rightBrace">
            <a:avLst>
              <a:gd name="adj1" fmla="val 95317"/>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3" name="Google Shape;143;p20"/>
          <p:cNvSpPr txBox="1"/>
          <p:nvPr/>
        </p:nvSpPr>
        <p:spPr>
          <a:xfrm>
            <a:off x="6920100" y="3920100"/>
            <a:ext cx="1067400" cy="492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t>Forecasted Values</a:t>
            </a:r>
            <a:endParaRPr sz="1100"/>
          </a:p>
        </p:txBody>
      </p:sp>
      <p:sp>
        <p:nvSpPr>
          <p:cNvPr id="144" name="Google Shape;144;p20"/>
          <p:cNvSpPr txBox="1"/>
          <p:nvPr/>
        </p:nvSpPr>
        <p:spPr>
          <a:xfrm>
            <a:off x="6920100" y="2225125"/>
            <a:ext cx="1067400" cy="33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t>Train Data</a:t>
            </a:r>
            <a:endParaRPr sz="1100"/>
          </a:p>
        </p:txBody>
      </p:sp>
      <p:sp>
        <p:nvSpPr>
          <p:cNvPr id="145" name="Google Shape;145;p20"/>
          <p:cNvSpPr/>
          <p:nvPr/>
        </p:nvSpPr>
        <p:spPr>
          <a:xfrm>
            <a:off x="2700700" y="2752850"/>
            <a:ext cx="1989300" cy="213000"/>
          </a:xfrm>
          <a:prstGeom prst="rightArrow">
            <a:avLst>
              <a:gd name="adj1" fmla="val 50000"/>
              <a:gd name="adj2" fmla="val 50000"/>
            </a:avLst>
          </a:prstGeom>
          <a:solidFill>
            <a:schemeClr val="lt2"/>
          </a:solid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6" name="Google Shape;146;p20"/>
          <p:cNvSpPr/>
          <p:nvPr/>
        </p:nvSpPr>
        <p:spPr>
          <a:xfrm flipH="1">
            <a:off x="4898048" y="3490225"/>
            <a:ext cx="202200" cy="1474500"/>
          </a:xfrm>
          <a:prstGeom prst="rightBrace">
            <a:avLst>
              <a:gd name="adj1" fmla="val 95317"/>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47" name="Google Shape;147;p20"/>
          <p:cNvSpPr txBox="1"/>
          <p:nvPr/>
        </p:nvSpPr>
        <p:spPr>
          <a:xfrm>
            <a:off x="3738888" y="4059175"/>
            <a:ext cx="1067400" cy="336600"/>
          </a:xfrm>
          <a:prstGeom prst="rect">
            <a:avLst/>
          </a:prstGeom>
          <a:noFill/>
          <a:ln w="9525" cap="flat" cmpd="sng">
            <a:solidFill>
              <a:srgbClr val="000000"/>
            </a:solidFill>
            <a:prstDash val="solid"/>
            <a:round/>
            <a:headEnd type="none" w="sm" len="sm"/>
            <a:tailEnd type="none" w="sm" len="sm"/>
          </a:ln>
        </p:spPr>
        <p:txBody>
          <a:bodyPr spcFirstLastPara="1" wrap="square" lIns="91425" tIns="91425" rIns="91425" bIns="91425" anchor="t" anchorCtr="0">
            <a:noAutofit/>
          </a:bodyPr>
          <a:lstStyle/>
          <a:p>
            <a:pPr marL="0" lvl="0" indent="0" algn="ctr" rtl="0">
              <a:spcBef>
                <a:spcPts val="0"/>
              </a:spcBef>
              <a:spcAft>
                <a:spcPts val="0"/>
              </a:spcAft>
              <a:buNone/>
            </a:pPr>
            <a:r>
              <a:rPr lang="en-GB" sz="1100"/>
              <a:t>Input Data</a:t>
            </a:r>
            <a:endParaRPr sz="110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1"/>
        <p:cNvGrpSpPr/>
        <p:nvPr/>
      </p:nvGrpSpPr>
      <p:grpSpPr>
        <a:xfrm>
          <a:off x="0" y="0"/>
          <a:ext cx="0" cy="0"/>
          <a:chOff x="0" y="0"/>
          <a:chExt cx="0" cy="0"/>
        </a:xfrm>
      </p:grpSpPr>
      <p:sp>
        <p:nvSpPr>
          <p:cNvPr id="152" name="Google Shape;152;p21"/>
          <p:cNvSpPr txBox="1">
            <a:spLocks noGrp="1"/>
          </p:cNvSpPr>
          <p:nvPr>
            <p:ph type="title"/>
          </p:nvPr>
        </p:nvSpPr>
        <p:spPr>
          <a:xfrm>
            <a:off x="490250" y="450150"/>
            <a:ext cx="8428500" cy="4492800"/>
          </a:xfrm>
          <a:prstGeom prst="rect">
            <a:avLst/>
          </a:prstGeom>
        </p:spPr>
        <p:txBody>
          <a:bodyPr spcFirstLastPara="1" wrap="square" lIns="91425" tIns="91425" rIns="91425" bIns="91425" anchor="t" anchorCtr="0">
            <a:normAutofit/>
          </a:bodyPr>
          <a:lstStyle/>
          <a:p>
            <a:pPr marL="0" lvl="0" indent="0" algn="l" rtl="0">
              <a:spcBef>
                <a:spcPts val="0"/>
              </a:spcBef>
              <a:spcAft>
                <a:spcPts val="0"/>
              </a:spcAft>
              <a:buNone/>
            </a:pPr>
            <a:r>
              <a:rPr lang="en-GB" sz="1900">
                <a:highlight>
                  <a:srgbClr val="FFD966"/>
                </a:highlight>
              </a:rPr>
              <a:t>3. Multi - output method:</a:t>
            </a:r>
            <a:endParaRPr sz="1900">
              <a:highlight>
                <a:srgbClr val="FFD966"/>
              </a:highlight>
            </a:endParaRPr>
          </a:p>
          <a:p>
            <a:pPr marL="0" lvl="0" indent="0" algn="l" rtl="0">
              <a:spcBef>
                <a:spcPts val="0"/>
              </a:spcBef>
              <a:spcAft>
                <a:spcPts val="0"/>
              </a:spcAft>
              <a:buNone/>
            </a:pPr>
            <a:endParaRPr sz="1400">
              <a:highlight>
                <a:srgbClr val="FFD966"/>
              </a:highlight>
            </a:endParaRPr>
          </a:p>
          <a:p>
            <a:pPr marL="0" lvl="0" indent="0" algn="l" rtl="0">
              <a:spcBef>
                <a:spcPts val="0"/>
              </a:spcBef>
              <a:spcAft>
                <a:spcPts val="0"/>
              </a:spcAft>
              <a:buNone/>
            </a:pPr>
            <a:endParaRPr sz="1200">
              <a:solidFill>
                <a:srgbClr val="444654"/>
              </a:solidFill>
              <a:highlight>
                <a:schemeClr val="lt1"/>
              </a:highlight>
              <a:latin typeface="Roboto"/>
              <a:ea typeface="Roboto"/>
              <a:cs typeface="Roboto"/>
              <a:sym typeface="Roboto"/>
            </a:endParaRPr>
          </a:p>
          <a:p>
            <a:pPr marL="457200" lvl="0" indent="-304800" algn="l" rtl="0">
              <a:spcBef>
                <a:spcPts val="0"/>
              </a:spcBef>
              <a:spcAft>
                <a:spcPts val="0"/>
              </a:spcAft>
              <a:buClr>
                <a:srgbClr val="444654"/>
              </a:buClr>
              <a:buSzPts val="1200"/>
              <a:buFont typeface="Roboto"/>
              <a:buChar char="●"/>
            </a:pPr>
            <a:r>
              <a:rPr lang="en-GB" sz="1200">
                <a:solidFill>
                  <a:srgbClr val="444654"/>
                </a:solidFill>
                <a:highlight>
                  <a:schemeClr val="lt1"/>
                </a:highlight>
                <a:latin typeface="Roboto"/>
                <a:ea typeface="Roboto"/>
                <a:cs typeface="Roboto"/>
                <a:sym typeface="Roboto"/>
              </a:rPr>
              <a:t>Multi-output time series forecasting is a technique where a model predicts multiple future time steps simultaneously, rather than one step at a time. This approach can provide a broader view of the future and is particularly useful when forecasting beyond short-term horizons. It's commonly applied using recurrent neural networks (RNNs) or deep learning architectures like LSTM or GRU. Multi-output forecasting requires careful consideration of loss functions and evaluation metrics, as errors in one step can propagate to subsequent predictions. It's valuable for applications like stock price forecasting, weather prediction, and demand forecasting, where understanding longer-term trends is essential.</a:t>
            </a:r>
            <a:endParaRPr sz="1200">
              <a:solidFill>
                <a:srgbClr val="444654"/>
              </a:solidFill>
              <a:highlight>
                <a:schemeClr val="lt1"/>
              </a:highlight>
              <a:latin typeface="Roboto"/>
              <a:ea typeface="Roboto"/>
              <a:cs typeface="Roboto"/>
              <a:sym typeface="Roboto"/>
            </a:endParaRPr>
          </a:p>
        </p:txBody>
      </p:sp>
      <p:graphicFrame>
        <p:nvGraphicFramePr>
          <p:cNvPr id="153" name="Google Shape;153;p21"/>
          <p:cNvGraphicFramePr/>
          <p:nvPr/>
        </p:nvGraphicFramePr>
        <p:xfrm>
          <a:off x="1980500" y="2786925"/>
          <a:ext cx="4516850" cy="1905000"/>
        </p:xfrm>
        <a:graphic>
          <a:graphicData uri="http://schemas.openxmlformats.org/drawingml/2006/table">
            <a:tbl>
              <a:tblPr>
                <a:noFill/>
                <a:tableStyleId>{B3739E69-7D72-4611-AEA9-83E17A1BBB54}</a:tableStyleId>
              </a:tblPr>
              <a:tblGrid>
                <a:gridCol w="2258425">
                  <a:extLst>
                    <a:ext uri="{9D8B030D-6E8A-4147-A177-3AD203B41FA5}">
                      <a16:colId xmlns:a16="http://schemas.microsoft.com/office/drawing/2014/main" val="20000"/>
                    </a:ext>
                  </a:extLst>
                </a:gridCol>
                <a:gridCol w="2258425">
                  <a:extLst>
                    <a:ext uri="{9D8B030D-6E8A-4147-A177-3AD203B41FA5}">
                      <a16:colId xmlns:a16="http://schemas.microsoft.com/office/drawing/2014/main" val="20001"/>
                    </a:ext>
                  </a:extLst>
                </a:gridCol>
              </a:tblGrid>
              <a:tr h="381000">
                <a:tc>
                  <a:txBody>
                    <a:bodyPr/>
                    <a:lstStyle/>
                    <a:p>
                      <a:pPr marL="0" lvl="0" indent="0" algn="ctr" rtl="0">
                        <a:lnSpc>
                          <a:spcPct val="115000"/>
                        </a:lnSpc>
                        <a:spcBef>
                          <a:spcPts val="1200"/>
                        </a:spcBef>
                        <a:spcAft>
                          <a:spcPts val="1200"/>
                        </a:spcAft>
                        <a:buNone/>
                      </a:pPr>
                      <a:r>
                        <a:rPr lang="en-GB" sz="1200"/>
                        <a:t>Model</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200"/>
                        <a:t>RMSE</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0"/>
                  </a:ext>
                </a:extLst>
              </a:tr>
              <a:tr h="381000">
                <a:tc>
                  <a:txBody>
                    <a:bodyPr/>
                    <a:lstStyle/>
                    <a:p>
                      <a:pPr marL="0" lvl="0" indent="0" algn="ctr" rtl="0">
                        <a:lnSpc>
                          <a:spcPct val="115000"/>
                        </a:lnSpc>
                        <a:spcBef>
                          <a:spcPts val="1200"/>
                        </a:spcBef>
                        <a:spcAft>
                          <a:spcPts val="1200"/>
                        </a:spcAft>
                        <a:buNone/>
                      </a:pPr>
                      <a:r>
                        <a:rPr lang="en-GB" sz="1200"/>
                        <a:t>LSTM - Univariate</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100"/>
                        <a:t>20.4234</a:t>
                      </a:r>
                      <a:endParaRPr sz="11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1"/>
                  </a:ext>
                </a:extLst>
              </a:tr>
              <a:tr h="381000">
                <a:tc>
                  <a:txBody>
                    <a:bodyPr/>
                    <a:lstStyle/>
                    <a:p>
                      <a:pPr marL="0" lvl="0" indent="0" algn="ctr" rtl="0">
                        <a:lnSpc>
                          <a:spcPct val="115000"/>
                        </a:lnSpc>
                        <a:spcBef>
                          <a:spcPts val="1200"/>
                        </a:spcBef>
                        <a:spcAft>
                          <a:spcPts val="1200"/>
                        </a:spcAft>
                        <a:buNone/>
                      </a:pPr>
                      <a:r>
                        <a:rPr lang="en-GB" sz="1200"/>
                        <a:t>LSTM - Multivariate</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100"/>
                        <a:t>24.78714452</a:t>
                      </a:r>
                      <a:endParaRPr sz="11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2"/>
                  </a:ext>
                </a:extLst>
              </a:tr>
              <a:tr h="381000">
                <a:tc>
                  <a:txBody>
                    <a:bodyPr/>
                    <a:lstStyle/>
                    <a:p>
                      <a:pPr marL="0" lvl="0" indent="0" algn="ctr" rtl="0">
                        <a:lnSpc>
                          <a:spcPct val="115000"/>
                        </a:lnSpc>
                        <a:spcBef>
                          <a:spcPts val="1200"/>
                        </a:spcBef>
                        <a:spcAft>
                          <a:spcPts val="1200"/>
                        </a:spcAft>
                        <a:buNone/>
                      </a:pPr>
                      <a:r>
                        <a:rPr lang="en-GB" sz="1200"/>
                        <a:t>LightGBM - Univariate</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100"/>
                        <a:t>22.13135434</a:t>
                      </a:r>
                      <a:endParaRPr sz="11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3"/>
                  </a:ext>
                </a:extLst>
              </a:tr>
              <a:tr h="381000">
                <a:tc>
                  <a:txBody>
                    <a:bodyPr/>
                    <a:lstStyle/>
                    <a:p>
                      <a:pPr marL="0" lvl="0" indent="0" algn="ctr" rtl="0">
                        <a:lnSpc>
                          <a:spcPct val="115000"/>
                        </a:lnSpc>
                        <a:spcBef>
                          <a:spcPts val="1200"/>
                        </a:spcBef>
                        <a:spcAft>
                          <a:spcPts val="1200"/>
                        </a:spcAft>
                        <a:buNone/>
                      </a:pPr>
                      <a:r>
                        <a:rPr lang="en-GB" sz="1200"/>
                        <a:t>LightGBM - Multivariate</a:t>
                      </a:r>
                      <a:endParaRPr sz="12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tc>
                  <a:txBody>
                    <a:bodyPr/>
                    <a:lstStyle/>
                    <a:p>
                      <a:pPr marL="0" lvl="0" indent="0" algn="ctr" rtl="0">
                        <a:lnSpc>
                          <a:spcPct val="115000"/>
                        </a:lnSpc>
                        <a:spcBef>
                          <a:spcPts val="1200"/>
                        </a:spcBef>
                        <a:spcAft>
                          <a:spcPts val="1200"/>
                        </a:spcAft>
                        <a:buNone/>
                      </a:pPr>
                      <a:r>
                        <a:rPr lang="en-GB" sz="1100"/>
                        <a:t>29.51782351</a:t>
                      </a:r>
                      <a:endParaRPr sz="1100"/>
                    </a:p>
                  </a:txBody>
                  <a:tcPr marL="68575" marR="68575" marT="91425" marB="91425">
                    <a:lnL w="9525" cap="flat" cmpd="sng">
                      <a:solidFill>
                        <a:srgbClr val="000000"/>
                      </a:solidFill>
                      <a:prstDash val="solid"/>
                      <a:round/>
                      <a:headEnd type="none" w="sm" len="sm"/>
                      <a:tailEnd type="none" w="sm" len="sm"/>
                    </a:lnL>
                    <a:lnR w="9525" cap="flat" cmpd="sng">
                      <a:solidFill>
                        <a:srgbClr val="000000"/>
                      </a:solidFill>
                      <a:prstDash val="solid"/>
                      <a:round/>
                      <a:headEnd type="none" w="sm" len="sm"/>
                      <a:tailEnd type="none" w="sm" len="sm"/>
                    </a:lnR>
                    <a:lnT w="9525" cap="flat" cmpd="sng">
                      <a:solidFill>
                        <a:srgbClr val="000000"/>
                      </a:solidFill>
                      <a:prstDash val="solid"/>
                      <a:round/>
                      <a:headEnd type="none" w="sm" len="sm"/>
                      <a:tailEnd type="none" w="sm" len="sm"/>
                    </a:lnT>
                    <a:lnB w="9525" cap="flat" cmpd="sng">
                      <a:solidFill>
                        <a:srgbClr val="000000"/>
                      </a:solidFill>
                      <a:prstDash val="solid"/>
                      <a:round/>
                      <a:headEnd type="none" w="sm" len="sm"/>
                      <a:tailEnd type="none" w="sm" len="sm"/>
                    </a:lnB>
                  </a:tcPr>
                </a:tc>
                <a:extLst>
                  <a:ext uri="{0D108BD9-81ED-4DB2-BD59-A6C34878D82A}">
                    <a16:rowId xmlns:a16="http://schemas.microsoft.com/office/drawing/2014/main" val="10004"/>
                  </a:ext>
                </a:extLst>
              </a:tr>
            </a:tbl>
          </a:graphicData>
        </a:graphic>
      </p:graphicFrame>
      <p:sp>
        <p:nvSpPr>
          <p:cNvPr id="154" name="Google Shape;154;p21"/>
          <p:cNvSpPr txBox="1"/>
          <p:nvPr/>
        </p:nvSpPr>
        <p:spPr>
          <a:xfrm>
            <a:off x="3717925" y="4778150"/>
            <a:ext cx="967200" cy="3081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a:t>Table 3.1</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58"/>
        <p:cNvGrpSpPr/>
        <p:nvPr/>
      </p:nvGrpSpPr>
      <p:grpSpPr>
        <a:xfrm>
          <a:off x="0" y="0"/>
          <a:ext cx="0" cy="0"/>
          <a:chOff x="0" y="0"/>
          <a:chExt cx="0" cy="0"/>
        </a:xfrm>
      </p:grpSpPr>
      <p:sp>
        <p:nvSpPr>
          <p:cNvPr id="159" name="Google Shape;159;p22"/>
          <p:cNvSpPr txBox="1">
            <a:spLocks noGrp="1"/>
          </p:cNvSpPr>
          <p:nvPr>
            <p:ph type="title"/>
          </p:nvPr>
        </p:nvSpPr>
        <p:spPr>
          <a:xfrm>
            <a:off x="105450" y="82350"/>
            <a:ext cx="8933100" cy="805800"/>
          </a:xfrm>
          <a:prstGeom prst="rect">
            <a:avLst/>
          </a:prstGeom>
        </p:spPr>
        <p:txBody>
          <a:bodyPr spcFirstLastPara="1" wrap="square" lIns="91425" tIns="91425" rIns="91425" bIns="91425" anchor="ctr" anchorCtr="0">
            <a:normAutofit/>
          </a:bodyPr>
          <a:lstStyle/>
          <a:p>
            <a:pPr marL="0" lvl="0" indent="0" algn="l" rtl="0">
              <a:spcBef>
                <a:spcPts val="0"/>
              </a:spcBef>
              <a:spcAft>
                <a:spcPts val="0"/>
              </a:spcAft>
              <a:buNone/>
            </a:pPr>
            <a:r>
              <a:rPr lang="en-GB" sz="1200">
                <a:highlight>
                  <a:srgbClr val="FFD966"/>
                </a:highlight>
              </a:rPr>
              <a:t>To execute this method, we apply of rolling window on the dataset, which contains some values of input and some values of output. We roll the window one by one and train the model accordingly.let’s suppose we have the window of 3 and forecasting horizon of 2. Below is how we train the model.</a:t>
            </a:r>
            <a:endParaRPr sz="1200">
              <a:highlight>
                <a:srgbClr val="FFD966"/>
              </a:highlight>
            </a:endParaRPr>
          </a:p>
        </p:txBody>
      </p:sp>
      <p:graphicFrame>
        <p:nvGraphicFramePr>
          <p:cNvPr id="160" name="Google Shape;160;p22"/>
          <p:cNvGraphicFramePr/>
          <p:nvPr/>
        </p:nvGraphicFramePr>
        <p:xfrm>
          <a:off x="501200" y="1401675"/>
          <a:ext cx="594725" cy="3429000"/>
        </p:xfrm>
        <a:graphic>
          <a:graphicData uri="http://schemas.openxmlformats.org/drawingml/2006/table">
            <a:tbl>
              <a:tblPr>
                <a:noFill/>
                <a:tableStyleId>{B3739E69-7D72-4611-AEA9-83E17A1BBB54}</a:tableStyleId>
              </a:tblPr>
              <a:tblGrid>
                <a:gridCol w="594725">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None/>
                      </a:pPr>
                      <a:r>
                        <a:rPr lang="en-GB" sz="1100"/>
                        <a:t>1</a:t>
                      </a:r>
                      <a:endParaRPr sz="1100"/>
                    </a:p>
                  </a:txBody>
                  <a:tcPr marL="91425" marR="91425" marT="91425" marB="91425" anchor="ctr">
                    <a:solidFill>
                      <a:srgbClr val="FFD966"/>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1100"/>
                        <a:t>2</a:t>
                      </a:r>
                      <a:endParaRPr sz="1100"/>
                    </a:p>
                  </a:txBody>
                  <a:tcPr marL="91425" marR="91425" marT="91425" marB="91425" anchor="ctr">
                    <a:solidFill>
                      <a:srgbClr val="FFD966"/>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sz="1100"/>
                        <a:t>3</a:t>
                      </a:r>
                      <a:endParaRPr sz="1100"/>
                    </a:p>
                  </a:txBody>
                  <a:tcPr marL="91425" marR="91425" marT="91425" marB="91425" anchor="ctr">
                    <a:solidFill>
                      <a:srgbClr val="FFD966"/>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sz="1100">
                          <a:solidFill>
                            <a:schemeClr val="lt1"/>
                          </a:solidFill>
                        </a:rPr>
                        <a:t>4</a:t>
                      </a:r>
                      <a:endParaRPr sz="1100">
                        <a:solidFill>
                          <a:schemeClr val="lt1"/>
                        </a:solidFill>
                      </a:endParaRPr>
                    </a:p>
                  </a:txBody>
                  <a:tcPr marL="91425" marR="91425" marT="91425" marB="91425" anchor="ctr">
                    <a:solidFill>
                      <a:srgbClr val="3C78D8"/>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sz="1100">
                          <a:solidFill>
                            <a:schemeClr val="lt1"/>
                          </a:solidFill>
                        </a:rPr>
                        <a:t>5</a:t>
                      </a:r>
                      <a:endParaRPr sz="1100">
                        <a:solidFill>
                          <a:schemeClr val="lt1"/>
                        </a:solidFill>
                      </a:endParaRPr>
                    </a:p>
                  </a:txBody>
                  <a:tcPr marL="91425" marR="91425" marT="91425" marB="91425" anchor="ctr">
                    <a:solidFill>
                      <a:srgbClr val="3C78D8"/>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sz="1100"/>
                        <a:t>6</a:t>
                      </a:r>
                      <a:endParaRPr sz="1100"/>
                    </a:p>
                  </a:txBody>
                  <a:tcPr marL="91425" marR="91425" marT="91425" marB="91425" anchor="ct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sz="1100"/>
                        <a:t>7</a:t>
                      </a:r>
                      <a:endParaRPr sz="1100"/>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sz="1100"/>
                        <a:t>8</a:t>
                      </a:r>
                      <a:endParaRPr sz="1100"/>
                    </a:p>
                  </a:txBody>
                  <a:tcPr marL="91425" marR="91425" marT="91425" marB="91425" anchor="ct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GB" sz="1100"/>
                        <a:t>9</a:t>
                      </a:r>
                      <a:endParaRPr sz="1100"/>
                    </a:p>
                  </a:txBody>
                  <a:tcPr marL="91425" marR="91425" marT="91425" marB="91425" anchor="ctr"/>
                </a:tc>
                <a:extLst>
                  <a:ext uri="{0D108BD9-81ED-4DB2-BD59-A6C34878D82A}">
                    <a16:rowId xmlns:a16="http://schemas.microsoft.com/office/drawing/2014/main" val="10008"/>
                  </a:ext>
                </a:extLst>
              </a:tr>
            </a:tbl>
          </a:graphicData>
        </a:graphic>
      </p:graphicFrame>
      <p:sp>
        <p:nvSpPr>
          <p:cNvPr id="161" name="Google Shape;161;p22"/>
          <p:cNvSpPr txBox="1"/>
          <p:nvPr/>
        </p:nvSpPr>
        <p:spPr>
          <a:xfrm>
            <a:off x="356059" y="1017250"/>
            <a:ext cx="8850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Iteration 1</a:t>
            </a:r>
            <a:endParaRPr sz="1200"/>
          </a:p>
        </p:txBody>
      </p:sp>
      <p:graphicFrame>
        <p:nvGraphicFramePr>
          <p:cNvPr id="162" name="Google Shape;162;p22"/>
          <p:cNvGraphicFramePr/>
          <p:nvPr/>
        </p:nvGraphicFramePr>
        <p:xfrm>
          <a:off x="2389625" y="1401675"/>
          <a:ext cx="594725" cy="3429000"/>
        </p:xfrm>
        <a:graphic>
          <a:graphicData uri="http://schemas.openxmlformats.org/drawingml/2006/table">
            <a:tbl>
              <a:tblPr>
                <a:noFill/>
                <a:tableStyleId>{B3739E69-7D72-4611-AEA9-83E17A1BBB54}</a:tableStyleId>
              </a:tblPr>
              <a:tblGrid>
                <a:gridCol w="594725">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None/>
                      </a:pPr>
                      <a:r>
                        <a:rPr lang="en-GB" sz="1100"/>
                        <a:t>1</a:t>
                      </a:r>
                      <a:endParaRPr sz="1100"/>
                    </a:p>
                  </a:txBody>
                  <a:tcPr marL="91425" marR="91425" marT="91425" marB="91425" anchor="ctr">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1100"/>
                        <a:t>2</a:t>
                      </a:r>
                      <a:endParaRPr sz="1100"/>
                    </a:p>
                  </a:txBody>
                  <a:tcPr marL="91425" marR="91425" marT="91425" marB="91425" anchor="ctr">
                    <a:solidFill>
                      <a:srgbClr val="FFD966"/>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sz="1100"/>
                        <a:t>3</a:t>
                      </a:r>
                      <a:endParaRPr sz="1100"/>
                    </a:p>
                  </a:txBody>
                  <a:tcPr marL="91425" marR="91425" marT="91425" marB="91425" anchor="ctr">
                    <a:solidFill>
                      <a:srgbClr val="FFD966"/>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sz="1100">
                          <a:solidFill>
                            <a:schemeClr val="dk1"/>
                          </a:solidFill>
                        </a:rPr>
                        <a:t>4</a:t>
                      </a:r>
                      <a:endParaRPr sz="1100">
                        <a:solidFill>
                          <a:schemeClr val="dk1"/>
                        </a:solidFill>
                      </a:endParaRPr>
                    </a:p>
                  </a:txBody>
                  <a:tcPr marL="91425" marR="91425" marT="91425" marB="91425" anchor="ctr">
                    <a:solidFill>
                      <a:srgbClr val="FFD966"/>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sz="1100">
                          <a:solidFill>
                            <a:schemeClr val="lt1"/>
                          </a:solidFill>
                        </a:rPr>
                        <a:t>5</a:t>
                      </a:r>
                      <a:endParaRPr sz="1100">
                        <a:solidFill>
                          <a:schemeClr val="lt1"/>
                        </a:solidFill>
                      </a:endParaRPr>
                    </a:p>
                  </a:txBody>
                  <a:tcPr marL="91425" marR="91425" marT="91425" marB="91425" anchor="ctr">
                    <a:solidFill>
                      <a:srgbClr val="3C78D8"/>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sz="1100">
                          <a:solidFill>
                            <a:schemeClr val="lt1"/>
                          </a:solidFill>
                        </a:rPr>
                        <a:t>6</a:t>
                      </a:r>
                      <a:endParaRPr sz="1100">
                        <a:solidFill>
                          <a:schemeClr val="lt1"/>
                        </a:solidFill>
                      </a:endParaRPr>
                    </a:p>
                  </a:txBody>
                  <a:tcPr marL="91425" marR="91425" marT="91425" marB="91425" anchor="ctr">
                    <a:solidFill>
                      <a:srgbClr val="3C78D8"/>
                    </a:solidFil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sz="1100"/>
                        <a:t>7</a:t>
                      </a:r>
                      <a:endParaRPr sz="1100"/>
                    </a:p>
                  </a:txBody>
                  <a:tcPr marL="91425" marR="91425" marT="91425" marB="91425" anchor="ct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sz="1100"/>
                        <a:t>8</a:t>
                      </a:r>
                      <a:endParaRPr sz="1100"/>
                    </a:p>
                  </a:txBody>
                  <a:tcPr marL="91425" marR="91425" marT="91425" marB="91425" anchor="ct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GB" sz="1100"/>
                        <a:t>9</a:t>
                      </a:r>
                      <a:endParaRPr sz="1100"/>
                    </a:p>
                  </a:txBody>
                  <a:tcPr marL="91425" marR="91425" marT="91425" marB="91425" anchor="ctr"/>
                </a:tc>
                <a:extLst>
                  <a:ext uri="{0D108BD9-81ED-4DB2-BD59-A6C34878D82A}">
                    <a16:rowId xmlns:a16="http://schemas.microsoft.com/office/drawing/2014/main" val="10008"/>
                  </a:ext>
                </a:extLst>
              </a:tr>
            </a:tbl>
          </a:graphicData>
        </a:graphic>
      </p:graphicFrame>
      <p:sp>
        <p:nvSpPr>
          <p:cNvPr id="163" name="Google Shape;163;p22"/>
          <p:cNvSpPr txBox="1"/>
          <p:nvPr/>
        </p:nvSpPr>
        <p:spPr>
          <a:xfrm>
            <a:off x="2244484" y="1017250"/>
            <a:ext cx="8850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Iteration 2</a:t>
            </a:r>
            <a:endParaRPr sz="1200"/>
          </a:p>
        </p:txBody>
      </p:sp>
      <p:sp>
        <p:nvSpPr>
          <p:cNvPr id="164" name="Google Shape;164;p22"/>
          <p:cNvSpPr/>
          <p:nvPr/>
        </p:nvSpPr>
        <p:spPr>
          <a:xfrm>
            <a:off x="1110375" y="1418400"/>
            <a:ext cx="130800" cy="1892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5" name="Google Shape;165;p22"/>
          <p:cNvSpPr txBox="1"/>
          <p:nvPr/>
        </p:nvSpPr>
        <p:spPr>
          <a:xfrm>
            <a:off x="1148150" y="2191725"/>
            <a:ext cx="974400" cy="30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Input values</a:t>
            </a:r>
            <a:endParaRPr sz="1100"/>
          </a:p>
        </p:txBody>
      </p:sp>
      <p:sp>
        <p:nvSpPr>
          <p:cNvPr id="166" name="Google Shape;166;p22"/>
          <p:cNvSpPr/>
          <p:nvPr/>
        </p:nvSpPr>
        <p:spPr>
          <a:xfrm>
            <a:off x="2991525" y="1782675"/>
            <a:ext cx="130800" cy="18927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67" name="Google Shape;167;p22"/>
          <p:cNvSpPr txBox="1"/>
          <p:nvPr/>
        </p:nvSpPr>
        <p:spPr>
          <a:xfrm>
            <a:off x="3136775" y="2574975"/>
            <a:ext cx="974400" cy="30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Input values</a:t>
            </a:r>
            <a:endParaRPr sz="1100"/>
          </a:p>
        </p:txBody>
      </p:sp>
      <p:sp>
        <p:nvSpPr>
          <p:cNvPr id="168" name="Google Shape;168;p22"/>
          <p:cNvSpPr txBox="1"/>
          <p:nvPr/>
        </p:nvSpPr>
        <p:spPr>
          <a:xfrm>
            <a:off x="3136775" y="4334000"/>
            <a:ext cx="1041600" cy="36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GB" sz="2100"/>
              <a:t>………</a:t>
            </a:r>
            <a:endParaRPr sz="2100"/>
          </a:p>
        </p:txBody>
      </p:sp>
      <p:graphicFrame>
        <p:nvGraphicFramePr>
          <p:cNvPr id="169" name="Google Shape;169;p22"/>
          <p:cNvGraphicFramePr/>
          <p:nvPr/>
        </p:nvGraphicFramePr>
        <p:xfrm>
          <a:off x="4241975" y="1406100"/>
          <a:ext cx="594725" cy="3429000"/>
        </p:xfrm>
        <a:graphic>
          <a:graphicData uri="http://schemas.openxmlformats.org/drawingml/2006/table">
            <a:tbl>
              <a:tblPr>
                <a:noFill/>
                <a:tableStyleId>{B3739E69-7D72-4611-AEA9-83E17A1BBB54}</a:tableStyleId>
              </a:tblPr>
              <a:tblGrid>
                <a:gridCol w="594725">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None/>
                      </a:pPr>
                      <a:r>
                        <a:rPr lang="en-GB" sz="1100"/>
                        <a:t>1</a:t>
                      </a:r>
                      <a:endParaRPr sz="1100"/>
                    </a:p>
                  </a:txBody>
                  <a:tcPr marL="91425" marR="91425" marT="91425" marB="91425" anchor="ctr">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1100"/>
                        <a:t>2</a:t>
                      </a:r>
                      <a:endParaRPr sz="1100"/>
                    </a:p>
                  </a:txBody>
                  <a:tcPr marL="91425" marR="91425" marT="91425" marB="91425" anchor="ctr">
                    <a:solidFill>
                      <a:schemeClr val="lt1"/>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sz="1100"/>
                        <a:t>3</a:t>
                      </a:r>
                      <a:endParaRPr sz="1100"/>
                    </a:p>
                  </a:txBody>
                  <a:tcPr marL="91425" marR="91425" marT="91425" marB="91425" anchor="ctr">
                    <a:solidFill>
                      <a:schemeClr val="lt1"/>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sz="1100">
                          <a:solidFill>
                            <a:schemeClr val="dk1"/>
                          </a:solidFill>
                        </a:rPr>
                        <a:t>4</a:t>
                      </a:r>
                      <a:endParaRPr sz="1100">
                        <a:solidFill>
                          <a:schemeClr val="dk1"/>
                        </a:solidFill>
                      </a:endParaRPr>
                    </a:p>
                  </a:txBody>
                  <a:tcPr marL="91425" marR="91425" marT="91425" marB="91425" anchor="ctr">
                    <a:solidFill>
                      <a:schemeClr val="lt1"/>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sz="1100">
                          <a:solidFill>
                            <a:schemeClr val="dk1"/>
                          </a:solidFill>
                        </a:rPr>
                        <a:t>5</a:t>
                      </a:r>
                      <a:endParaRPr sz="1100">
                        <a:solidFill>
                          <a:schemeClr val="dk1"/>
                        </a:solidFill>
                      </a:endParaRPr>
                    </a:p>
                  </a:txBody>
                  <a:tcPr marL="91425" marR="91425" marT="91425" marB="91425" anchor="ctr">
                    <a:solidFill>
                      <a:srgbClr val="FFD966"/>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sz="1100">
                          <a:solidFill>
                            <a:schemeClr val="dk1"/>
                          </a:solidFill>
                        </a:rPr>
                        <a:t>6</a:t>
                      </a:r>
                      <a:endParaRPr sz="1100">
                        <a:solidFill>
                          <a:schemeClr val="dk1"/>
                        </a:solidFill>
                      </a:endParaRPr>
                    </a:p>
                  </a:txBody>
                  <a:tcPr marL="91425" marR="91425" marT="91425" marB="91425" anchor="ctr">
                    <a:solidFill>
                      <a:srgbClr val="FFD966"/>
                    </a:solidFil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sz="1100">
                          <a:solidFill>
                            <a:schemeClr val="dk1"/>
                          </a:solidFill>
                        </a:rPr>
                        <a:t>7</a:t>
                      </a:r>
                      <a:endParaRPr sz="1100">
                        <a:solidFill>
                          <a:schemeClr val="dk1"/>
                        </a:solidFill>
                      </a:endParaRPr>
                    </a:p>
                  </a:txBody>
                  <a:tcPr marL="91425" marR="91425" marT="91425" marB="91425" anchor="ctr">
                    <a:solidFill>
                      <a:srgbClr val="FFD966"/>
                    </a:solidFill>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sz="1100">
                          <a:solidFill>
                            <a:schemeClr val="lt1"/>
                          </a:solidFill>
                        </a:rPr>
                        <a:t>8</a:t>
                      </a:r>
                      <a:endParaRPr sz="1100">
                        <a:solidFill>
                          <a:schemeClr val="lt1"/>
                        </a:solidFill>
                      </a:endParaRPr>
                    </a:p>
                  </a:txBody>
                  <a:tcPr marL="91425" marR="91425" marT="91425" marB="91425" anchor="ctr">
                    <a:solidFill>
                      <a:srgbClr val="3C78D8"/>
                    </a:solidFill>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GB" sz="1100">
                          <a:solidFill>
                            <a:schemeClr val="lt1"/>
                          </a:solidFill>
                        </a:rPr>
                        <a:t>9</a:t>
                      </a:r>
                      <a:endParaRPr sz="1100">
                        <a:solidFill>
                          <a:schemeClr val="lt1"/>
                        </a:solidFill>
                      </a:endParaRPr>
                    </a:p>
                  </a:txBody>
                  <a:tcPr marL="91425" marR="91425" marT="91425" marB="91425" anchor="ctr">
                    <a:solidFill>
                      <a:srgbClr val="3C78D8"/>
                    </a:solidFill>
                  </a:tcPr>
                </a:tc>
                <a:extLst>
                  <a:ext uri="{0D108BD9-81ED-4DB2-BD59-A6C34878D82A}">
                    <a16:rowId xmlns:a16="http://schemas.microsoft.com/office/drawing/2014/main" val="10008"/>
                  </a:ext>
                </a:extLst>
              </a:tr>
            </a:tbl>
          </a:graphicData>
        </a:graphic>
      </p:graphicFrame>
      <p:sp>
        <p:nvSpPr>
          <p:cNvPr id="170" name="Google Shape;170;p22"/>
          <p:cNvSpPr txBox="1"/>
          <p:nvPr/>
        </p:nvSpPr>
        <p:spPr>
          <a:xfrm>
            <a:off x="4096834" y="1021675"/>
            <a:ext cx="8850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Iteration n</a:t>
            </a:r>
            <a:endParaRPr sz="1200"/>
          </a:p>
        </p:txBody>
      </p:sp>
      <p:sp>
        <p:nvSpPr>
          <p:cNvPr id="171" name="Google Shape;171;p22"/>
          <p:cNvSpPr/>
          <p:nvPr/>
        </p:nvSpPr>
        <p:spPr>
          <a:xfrm>
            <a:off x="4843875" y="2930100"/>
            <a:ext cx="130800" cy="1888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2" name="Google Shape;172;p22"/>
          <p:cNvSpPr txBox="1"/>
          <p:nvPr/>
        </p:nvSpPr>
        <p:spPr>
          <a:xfrm>
            <a:off x="4989125" y="3720150"/>
            <a:ext cx="974400" cy="30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Input values</a:t>
            </a:r>
            <a:endParaRPr sz="1100"/>
          </a:p>
        </p:txBody>
      </p:sp>
      <p:sp>
        <p:nvSpPr>
          <p:cNvPr id="173" name="Google Shape;173;p22"/>
          <p:cNvSpPr txBox="1"/>
          <p:nvPr/>
        </p:nvSpPr>
        <p:spPr>
          <a:xfrm>
            <a:off x="2335988" y="780850"/>
            <a:ext cx="7020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Train</a:t>
            </a:r>
            <a:endParaRPr/>
          </a:p>
        </p:txBody>
      </p:sp>
      <p:cxnSp>
        <p:nvCxnSpPr>
          <p:cNvPr id="174" name="Google Shape;174;p22"/>
          <p:cNvCxnSpPr/>
          <p:nvPr/>
        </p:nvCxnSpPr>
        <p:spPr>
          <a:xfrm>
            <a:off x="6347000" y="1131850"/>
            <a:ext cx="0" cy="3624900"/>
          </a:xfrm>
          <a:prstGeom prst="straightConnector1">
            <a:avLst/>
          </a:prstGeom>
          <a:noFill/>
          <a:ln w="19050" cap="flat" cmpd="sng">
            <a:solidFill>
              <a:schemeClr val="dk2"/>
            </a:solidFill>
            <a:prstDash val="solid"/>
            <a:round/>
            <a:headEnd type="none" w="med" len="med"/>
            <a:tailEnd type="none" w="med" len="med"/>
          </a:ln>
        </p:spPr>
      </p:cxnSp>
      <p:sp>
        <p:nvSpPr>
          <p:cNvPr id="175" name="Google Shape;175;p22"/>
          <p:cNvSpPr txBox="1"/>
          <p:nvPr/>
        </p:nvSpPr>
        <p:spPr>
          <a:xfrm>
            <a:off x="6855825" y="780850"/>
            <a:ext cx="11820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Forecasting</a:t>
            </a:r>
            <a:endParaRPr/>
          </a:p>
        </p:txBody>
      </p:sp>
      <p:graphicFrame>
        <p:nvGraphicFramePr>
          <p:cNvPr id="176" name="Google Shape;176;p22"/>
          <p:cNvGraphicFramePr/>
          <p:nvPr/>
        </p:nvGraphicFramePr>
        <p:xfrm>
          <a:off x="7149475" y="1406100"/>
          <a:ext cx="594725" cy="3429000"/>
        </p:xfrm>
        <a:graphic>
          <a:graphicData uri="http://schemas.openxmlformats.org/drawingml/2006/table">
            <a:tbl>
              <a:tblPr>
                <a:noFill/>
                <a:tableStyleId>{B3739E69-7D72-4611-AEA9-83E17A1BBB54}</a:tableStyleId>
              </a:tblPr>
              <a:tblGrid>
                <a:gridCol w="594725">
                  <a:extLst>
                    <a:ext uri="{9D8B030D-6E8A-4147-A177-3AD203B41FA5}">
                      <a16:colId xmlns:a16="http://schemas.microsoft.com/office/drawing/2014/main" val="20000"/>
                    </a:ext>
                  </a:extLst>
                </a:gridCol>
              </a:tblGrid>
              <a:tr h="381000">
                <a:tc>
                  <a:txBody>
                    <a:bodyPr/>
                    <a:lstStyle/>
                    <a:p>
                      <a:pPr marL="0" lvl="0" indent="0" algn="ctr" rtl="0">
                        <a:spcBef>
                          <a:spcPts val="0"/>
                        </a:spcBef>
                        <a:spcAft>
                          <a:spcPts val="0"/>
                        </a:spcAft>
                        <a:buNone/>
                      </a:pPr>
                      <a:r>
                        <a:rPr lang="en-GB" sz="1100"/>
                        <a:t>3</a:t>
                      </a:r>
                      <a:endParaRPr sz="1100"/>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0"/>
                  </a:ext>
                </a:extLst>
              </a:tr>
              <a:tr h="381000">
                <a:tc>
                  <a:txBody>
                    <a:bodyPr/>
                    <a:lstStyle/>
                    <a:p>
                      <a:pPr marL="0" lvl="0" indent="0" algn="ctr" rtl="0">
                        <a:spcBef>
                          <a:spcPts val="0"/>
                        </a:spcBef>
                        <a:spcAft>
                          <a:spcPts val="0"/>
                        </a:spcAft>
                        <a:buNone/>
                      </a:pPr>
                      <a:r>
                        <a:rPr lang="en-GB" sz="1100">
                          <a:solidFill>
                            <a:schemeClr val="dk1"/>
                          </a:solidFill>
                        </a:rPr>
                        <a:t>4</a:t>
                      </a:r>
                      <a:endParaRPr sz="11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1"/>
                  </a:ext>
                </a:extLst>
              </a:tr>
              <a:tr h="381000">
                <a:tc>
                  <a:txBody>
                    <a:bodyPr/>
                    <a:lstStyle/>
                    <a:p>
                      <a:pPr marL="0" lvl="0" indent="0" algn="ctr" rtl="0">
                        <a:spcBef>
                          <a:spcPts val="0"/>
                        </a:spcBef>
                        <a:spcAft>
                          <a:spcPts val="0"/>
                        </a:spcAft>
                        <a:buNone/>
                      </a:pPr>
                      <a:r>
                        <a:rPr lang="en-GB" sz="1100">
                          <a:solidFill>
                            <a:schemeClr val="dk1"/>
                          </a:solidFill>
                        </a:rPr>
                        <a:t>5</a:t>
                      </a:r>
                      <a:endParaRPr sz="11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2"/>
                  </a:ext>
                </a:extLst>
              </a:tr>
              <a:tr h="381000">
                <a:tc>
                  <a:txBody>
                    <a:bodyPr/>
                    <a:lstStyle/>
                    <a:p>
                      <a:pPr marL="0" lvl="0" indent="0" algn="ctr" rtl="0">
                        <a:spcBef>
                          <a:spcPts val="0"/>
                        </a:spcBef>
                        <a:spcAft>
                          <a:spcPts val="0"/>
                        </a:spcAft>
                        <a:buNone/>
                      </a:pPr>
                      <a:r>
                        <a:rPr lang="en-GB" sz="1100">
                          <a:solidFill>
                            <a:schemeClr val="dk1"/>
                          </a:solidFill>
                        </a:rPr>
                        <a:t>6</a:t>
                      </a:r>
                      <a:endParaRPr sz="11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chemeClr val="lt1"/>
                    </a:solidFill>
                  </a:tcPr>
                </a:tc>
                <a:extLst>
                  <a:ext uri="{0D108BD9-81ED-4DB2-BD59-A6C34878D82A}">
                    <a16:rowId xmlns:a16="http://schemas.microsoft.com/office/drawing/2014/main" val="10003"/>
                  </a:ext>
                </a:extLst>
              </a:tr>
              <a:tr h="381000">
                <a:tc>
                  <a:txBody>
                    <a:bodyPr/>
                    <a:lstStyle/>
                    <a:p>
                      <a:pPr marL="0" lvl="0" indent="0" algn="ctr" rtl="0">
                        <a:spcBef>
                          <a:spcPts val="0"/>
                        </a:spcBef>
                        <a:spcAft>
                          <a:spcPts val="0"/>
                        </a:spcAft>
                        <a:buNone/>
                      </a:pPr>
                      <a:r>
                        <a:rPr lang="en-GB" sz="1100">
                          <a:solidFill>
                            <a:schemeClr val="dk1"/>
                          </a:solidFill>
                        </a:rPr>
                        <a:t>7</a:t>
                      </a:r>
                      <a:endParaRPr sz="11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D966"/>
                    </a:solidFill>
                  </a:tcPr>
                </a:tc>
                <a:extLst>
                  <a:ext uri="{0D108BD9-81ED-4DB2-BD59-A6C34878D82A}">
                    <a16:rowId xmlns:a16="http://schemas.microsoft.com/office/drawing/2014/main" val="10004"/>
                  </a:ext>
                </a:extLst>
              </a:tr>
              <a:tr h="381000">
                <a:tc>
                  <a:txBody>
                    <a:bodyPr/>
                    <a:lstStyle/>
                    <a:p>
                      <a:pPr marL="0" lvl="0" indent="0" algn="ctr" rtl="0">
                        <a:spcBef>
                          <a:spcPts val="0"/>
                        </a:spcBef>
                        <a:spcAft>
                          <a:spcPts val="0"/>
                        </a:spcAft>
                        <a:buNone/>
                      </a:pPr>
                      <a:r>
                        <a:rPr lang="en-GB" sz="1100">
                          <a:solidFill>
                            <a:schemeClr val="dk1"/>
                          </a:solidFill>
                        </a:rPr>
                        <a:t>8</a:t>
                      </a:r>
                      <a:endParaRPr sz="11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D966"/>
                    </a:solidFill>
                  </a:tcPr>
                </a:tc>
                <a:extLst>
                  <a:ext uri="{0D108BD9-81ED-4DB2-BD59-A6C34878D82A}">
                    <a16:rowId xmlns:a16="http://schemas.microsoft.com/office/drawing/2014/main" val="10005"/>
                  </a:ext>
                </a:extLst>
              </a:tr>
              <a:tr h="381000">
                <a:tc>
                  <a:txBody>
                    <a:bodyPr/>
                    <a:lstStyle/>
                    <a:p>
                      <a:pPr marL="0" lvl="0" indent="0" algn="ctr" rtl="0">
                        <a:spcBef>
                          <a:spcPts val="0"/>
                        </a:spcBef>
                        <a:spcAft>
                          <a:spcPts val="0"/>
                        </a:spcAft>
                        <a:buNone/>
                      </a:pPr>
                      <a:r>
                        <a:rPr lang="en-GB" sz="1100">
                          <a:solidFill>
                            <a:schemeClr val="dk1"/>
                          </a:solidFill>
                        </a:rPr>
                        <a:t>9</a:t>
                      </a:r>
                      <a:endParaRPr sz="1100">
                        <a:solidFill>
                          <a:schemeClr val="dk1"/>
                        </a:solidFill>
                      </a:endParaRPr>
                    </a:p>
                  </a:txBody>
                  <a:tcPr marL="91425" marR="91425" marT="91425" marB="91425" anchor="ctr">
                    <a:lnL w="9525" cap="flat" cmpd="sng">
                      <a:solidFill>
                        <a:srgbClr val="9E9E9E"/>
                      </a:solidFill>
                      <a:prstDash val="solid"/>
                      <a:round/>
                      <a:headEnd type="none" w="sm" len="sm"/>
                      <a:tailEnd type="none" w="sm" len="sm"/>
                    </a:lnL>
                    <a:lnR w="9525" cap="flat" cmpd="sng">
                      <a:solidFill>
                        <a:srgbClr val="9E9E9E"/>
                      </a:solidFill>
                      <a:prstDash val="solid"/>
                      <a:round/>
                      <a:headEnd type="none" w="sm" len="sm"/>
                      <a:tailEnd type="none" w="sm" len="sm"/>
                    </a:lnR>
                    <a:lnT w="9525" cap="flat" cmpd="sng">
                      <a:solidFill>
                        <a:srgbClr val="9E9E9E"/>
                      </a:solidFill>
                      <a:prstDash val="solid"/>
                      <a:round/>
                      <a:headEnd type="none" w="sm" len="sm"/>
                      <a:tailEnd type="none" w="sm" len="sm"/>
                    </a:lnT>
                    <a:lnB w="9525" cap="flat" cmpd="sng">
                      <a:solidFill>
                        <a:srgbClr val="9E9E9E"/>
                      </a:solidFill>
                      <a:prstDash val="solid"/>
                      <a:round/>
                      <a:headEnd type="none" w="sm" len="sm"/>
                      <a:tailEnd type="none" w="sm" len="sm"/>
                    </a:lnB>
                    <a:solidFill>
                      <a:srgbClr val="FFD966"/>
                    </a:solidFill>
                  </a:tcPr>
                </a:tc>
                <a:extLst>
                  <a:ext uri="{0D108BD9-81ED-4DB2-BD59-A6C34878D82A}">
                    <a16:rowId xmlns:a16="http://schemas.microsoft.com/office/drawing/2014/main" val="10006"/>
                  </a:ext>
                </a:extLst>
              </a:tr>
              <a:tr h="381000">
                <a:tc>
                  <a:txBody>
                    <a:bodyPr/>
                    <a:lstStyle/>
                    <a:p>
                      <a:pPr marL="0" lvl="0" indent="0" algn="ctr" rtl="0">
                        <a:spcBef>
                          <a:spcPts val="0"/>
                        </a:spcBef>
                        <a:spcAft>
                          <a:spcPts val="0"/>
                        </a:spcAft>
                        <a:buNone/>
                      </a:pPr>
                      <a:r>
                        <a:rPr lang="en-GB" sz="1100">
                          <a:solidFill>
                            <a:schemeClr val="lt1"/>
                          </a:solidFill>
                        </a:rPr>
                        <a:t>10</a:t>
                      </a:r>
                      <a:endParaRPr sz="1100">
                        <a:solidFill>
                          <a:schemeClr val="lt1"/>
                        </a:solidFill>
                      </a:endParaRPr>
                    </a:p>
                  </a:txBody>
                  <a:tcPr marL="91425" marR="91425" marT="91425" marB="91425" anchor="ctr">
                    <a:lnT w="9525" cap="flat" cmpd="sng">
                      <a:solidFill>
                        <a:srgbClr val="9E9E9E"/>
                      </a:solidFill>
                      <a:prstDash val="solid"/>
                      <a:round/>
                      <a:headEnd type="none" w="sm" len="sm"/>
                      <a:tailEnd type="none" w="sm" len="sm"/>
                    </a:lnT>
                    <a:solidFill>
                      <a:srgbClr val="3C78D8"/>
                    </a:solidFill>
                  </a:tcPr>
                </a:tc>
                <a:extLst>
                  <a:ext uri="{0D108BD9-81ED-4DB2-BD59-A6C34878D82A}">
                    <a16:rowId xmlns:a16="http://schemas.microsoft.com/office/drawing/2014/main" val="10007"/>
                  </a:ext>
                </a:extLst>
              </a:tr>
              <a:tr h="381000">
                <a:tc>
                  <a:txBody>
                    <a:bodyPr/>
                    <a:lstStyle/>
                    <a:p>
                      <a:pPr marL="0" lvl="0" indent="0" algn="ctr" rtl="0">
                        <a:spcBef>
                          <a:spcPts val="0"/>
                        </a:spcBef>
                        <a:spcAft>
                          <a:spcPts val="0"/>
                        </a:spcAft>
                        <a:buNone/>
                      </a:pPr>
                      <a:r>
                        <a:rPr lang="en-GB" sz="1100">
                          <a:solidFill>
                            <a:schemeClr val="lt1"/>
                          </a:solidFill>
                        </a:rPr>
                        <a:t>11</a:t>
                      </a:r>
                      <a:endParaRPr sz="1100">
                        <a:solidFill>
                          <a:schemeClr val="lt1"/>
                        </a:solidFill>
                      </a:endParaRPr>
                    </a:p>
                  </a:txBody>
                  <a:tcPr marL="91425" marR="91425" marT="91425" marB="91425" anchor="ctr">
                    <a:solidFill>
                      <a:srgbClr val="3C78D8"/>
                    </a:solidFill>
                  </a:tcPr>
                </a:tc>
                <a:extLst>
                  <a:ext uri="{0D108BD9-81ED-4DB2-BD59-A6C34878D82A}">
                    <a16:rowId xmlns:a16="http://schemas.microsoft.com/office/drawing/2014/main" val="10008"/>
                  </a:ext>
                </a:extLst>
              </a:tr>
            </a:tbl>
          </a:graphicData>
        </a:graphic>
      </p:graphicFrame>
      <p:sp>
        <p:nvSpPr>
          <p:cNvPr id="177" name="Google Shape;177;p22"/>
          <p:cNvSpPr txBox="1"/>
          <p:nvPr/>
        </p:nvSpPr>
        <p:spPr>
          <a:xfrm>
            <a:off x="7004334" y="1021675"/>
            <a:ext cx="885000" cy="308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GB" sz="1200"/>
              <a:t>Iteration n</a:t>
            </a:r>
            <a:endParaRPr sz="1200"/>
          </a:p>
        </p:txBody>
      </p:sp>
      <p:sp>
        <p:nvSpPr>
          <p:cNvPr id="178" name="Google Shape;178;p22"/>
          <p:cNvSpPr/>
          <p:nvPr/>
        </p:nvSpPr>
        <p:spPr>
          <a:xfrm>
            <a:off x="7751375" y="2930100"/>
            <a:ext cx="130800" cy="1126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79" name="Google Shape;179;p22"/>
          <p:cNvSpPr/>
          <p:nvPr/>
        </p:nvSpPr>
        <p:spPr>
          <a:xfrm>
            <a:off x="7744200" y="4061950"/>
            <a:ext cx="130800" cy="756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0" name="Google Shape;180;p22"/>
          <p:cNvSpPr txBox="1"/>
          <p:nvPr/>
        </p:nvSpPr>
        <p:spPr>
          <a:xfrm>
            <a:off x="7968300" y="3339150"/>
            <a:ext cx="974400" cy="3081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r>
              <a:rPr lang="en-GB" sz="1100"/>
              <a:t>Input into the model</a:t>
            </a:r>
            <a:endParaRPr sz="1100"/>
          </a:p>
        </p:txBody>
      </p:sp>
      <p:sp>
        <p:nvSpPr>
          <p:cNvPr id="181" name="Google Shape;181;p22"/>
          <p:cNvSpPr txBox="1"/>
          <p:nvPr/>
        </p:nvSpPr>
        <p:spPr>
          <a:xfrm>
            <a:off x="7939600" y="4286050"/>
            <a:ext cx="974400" cy="3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sz="1000"/>
              <a:t>Forecasted values</a:t>
            </a:r>
            <a:endParaRPr sz="1000"/>
          </a:p>
        </p:txBody>
      </p:sp>
      <p:sp>
        <p:nvSpPr>
          <p:cNvPr id="182" name="Google Shape;182;p22"/>
          <p:cNvSpPr/>
          <p:nvPr/>
        </p:nvSpPr>
        <p:spPr>
          <a:xfrm flipH="1">
            <a:off x="363325" y="1418400"/>
            <a:ext cx="130800" cy="1126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3" name="Google Shape;183;p22"/>
          <p:cNvSpPr/>
          <p:nvPr/>
        </p:nvSpPr>
        <p:spPr>
          <a:xfrm flipH="1">
            <a:off x="355950" y="2549325"/>
            <a:ext cx="130800" cy="756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4" name="Google Shape;184;p22"/>
          <p:cNvSpPr txBox="1"/>
          <p:nvPr/>
        </p:nvSpPr>
        <p:spPr>
          <a:xfrm>
            <a:off x="129150" y="1816888"/>
            <a:ext cx="2271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x</a:t>
            </a:r>
            <a:endParaRPr/>
          </a:p>
        </p:txBody>
      </p:sp>
      <p:sp>
        <p:nvSpPr>
          <p:cNvPr id="185" name="Google Shape;185;p22"/>
          <p:cNvSpPr txBox="1"/>
          <p:nvPr/>
        </p:nvSpPr>
        <p:spPr>
          <a:xfrm>
            <a:off x="114400" y="2739825"/>
            <a:ext cx="227100" cy="3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a:p>
        </p:txBody>
      </p:sp>
      <p:sp>
        <p:nvSpPr>
          <p:cNvPr id="186" name="Google Shape;186;p22"/>
          <p:cNvSpPr/>
          <p:nvPr/>
        </p:nvSpPr>
        <p:spPr>
          <a:xfrm flipH="1">
            <a:off x="2258825" y="1785413"/>
            <a:ext cx="130800" cy="1126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7" name="Google Shape;187;p22"/>
          <p:cNvSpPr/>
          <p:nvPr/>
        </p:nvSpPr>
        <p:spPr>
          <a:xfrm flipH="1">
            <a:off x="2251450" y="2916338"/>
            <a:ext cx="130800" cy="756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88" name="Google Shape;188;p22"/>
          <p:cNvSpPr txBox="1"/>
          <p:nvPr/>
        </p:nvSpPr>
        <p:spPr>
          <a:xfrm>
            <a:off x="2024650" y="2183900"/>
            <a:ext cx="2271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x</a:t>
            </a:r>
            <a:endParaRPr/>
          </a:p>
        </p:txBody>
      </p:sp>
      <p:sp>
        <p:nvSpPr>
          <p:cNvPr id="189" name="Google Shape;189;p22"/>
          <p:cNvSpPr txBox="1"/>
          <p:nvPr/>
        </p:nvSpPr>
        <p:spPr>
          <a:xfrm>
            <a:off x="2009900" y="3106838"/>
            <a:ext cx="227100" cy="3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a:p>
        </p:txBody>
      </p:sp>
      <p:sp>
        <p:nvSpPr>
          <p:cNvPr id="190" name="Google Shape;190;p22"/>
          <p:cNvSpPr/>
          <p:nvPr/>
        </p:nvSpPr>
        <p:spPr>
          <a:xfrm flipH="1">
            <a:off x="4114788" y="2930575"/>
            <a:ext cx="130800" cy="11262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1" name="Google Shape;191;p22"/>
          <p:cNvSpPr/>
          <p:nvPr/>
        </p:nvSpPr>
        <p:spPr>
          <a:xfrm flipH="1">
            <a:off x="4107413" y="4061500"/>
            <a:ext cx="130800" cy="756300"/>
          </a:xfrm>
          <a:prstGeom prst="rightBrace">
            <a:avLst>
              <a:gd name="adj1" fmla="val 50000"/>
              <a:gd name="adj2" fmla="val 50000"/>
            </a:avLst>
          </a:prstGeom>
          <a:noFill/>
          <a:ln w="9525" cap="flat" cmpd="sng">
            <a:solidFill>
              <a:schemeClr val="dk2"/>
            </a:solidFill>
            <a:prstDash val="solid"/>
            <a:round/>
            <a:headEnd type="none" w="sm" len="sm"/>
            <a:tailEnd type="none" w="sm" len="sm"/>
          </a:ln>
        </p:spPr>
        <p:txBody>
          <a:bodyPr spcFirstLastPara="1" wrap="square" lIns="91425" tIns="91425" rIns="91425" bIns="91425" anchor="ctr" anchorCtr="0">
            <a:noAutofit/>
          </a:bodyPr>
          <a:lstStyle/>
          <a:p>
            <a:pPr marL="0" lvl="0" indent="0" algn="ctr" rtl="0">
              <a:spcBef>
                <a:spcPts val="0"/>
              </a:spcBef>
              <a:spcAft>
                <a:spcPts val="0"/>
              </a:spcAft>
              <a:buNone/>
            </a:pPr>
            <a:endParaRPr/>
          </a:p>
        </p:txBody>
      </p:sp>
      <p:sp>
        <p:nvSpPr>
          <p:cNvPr id="192" name="Google Shape;192;p22"/>
          <p:cNvSpPr txBox="1"/>
          <p:nvPr/>
        </p:nvSpPr>
        <p:spPr>
          <a:xfrm>
            <a:off x="3880613" y="3329063"/>
            <a:ext cx="227100" cy="2409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x</a:t>
            </a:r>
            <a:endParaRPr/>
          </a:p>
        </p:txBody>
      </p:sp>
      <p:sp>
        <p:nvSpPr>
          <p:cNvPr id="193" name="Google Shape;193;p22"/>
          <p:cNvSpPr txBox="1"/>
          <p:nvPr/>
        </p:nvSpPr>
        <p:spPr>
          <a:xfrm>
            <a:off x="3865863" y="4252000"/>
            <a:ext cx="227100" cy="308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GB"/>
              <a:t>y</a:t>
            </a:r>
            <a:endParaRPr/>
          </a:p>
        </p:txBody>
      </p:sp>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Application>Microsoft Office PowerPoint</Application>
  <PresentationFormat>On-screen Show (16:9)</PresentationFormat>
  <Slides>10</Slides>
  <Notes>10</Notes>
  <HiddenSlides>0</HiddenSlides>
  <ScaleCrop>false</ScaleCrop>
  <HeadingPairs>
    <vt:vector size="4" baseType="variant">
      <vt:variant>
        <vt:lpstr>Theme</vt:lpstr>
      </vt:variant>
      <vt:variant>
        <vt:i4>1</vt:i4>
      </vt:variant>
      <vt:variant>
        <vt:lpstr>Slide Titles</vt:lpstr>
      </vt:variant>
      <vt:variant>
        <vt:i4>10</vt:i4>
      </vt:variant>
    </vt:vector>
  </HeadingPairs>
  <TitlesOfParts>
    <vt:vector size="11" baseType="lpstr">
      <vt:lpstr>Simple Light</vt:lpstr>
      <vt:lpstr>Forecasting Methods</vt:lpstr>
      <vt:lpstr>Recursive OR Iterative Multi - step forecasting</vt:lpstr>
      <vt:lpstr>PowerPoint Presentation</vt:lpstr>
      <vt:lpstr>PowerPoint Presentation</vt:lpstr>
      <vt:lpstr>Summary</vt:lpstr>
      <vt:lpstr>2. Backshift Transformation method</vt:lpstr>
      <vt:lpstr>Let’s understand this logic with an example, suppose we have to forecast 4 forecasting horizons ahead into the future so we shift the target values by 4 and make a new column and since we are shifting 4 values then at the tail of the columns there will be 4 NULL values. Now to forecast, we have to give input values One by One which have null values in there shifted variable columns and it should give output as such.</vt:lpstr>
      <vt:lpstr>3. Multi - output method:   Multi-output time series forecasting is a technique where a model predicts multiple future time steps simultaneously, rather than one step at a time. This approach can provide a broader view of the future and is particularly useful when forecasting beyond short-term horizons. It's commonly applied using recurrent neural networks (RNNs) or deep learning architectures like LSTM or GRU. Multi-output forecasting requires careful consideration of loss functions and evaluation metrics, as errors in one step can propagate to subsequent predictions. It's valuable for applications like stock price forecasting, weather prediction, and demand forecasting, where understanding longer-term trends is essential.</vt:lpstr>
      <vt:lpstr>To execute this method, we apply of rolling window on the dataset, which contains some values of input and some values of output. We roll the window one by one and train the model accordingly.let’s suppose we have the window of 3 and forecasting horizon of 2. Below is how we train the model.</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revision>2</cp:revision>
  <dcterms:modified xsi:type="dcterms:W3CDTF">2025-07-21T10:50:31Z</dcterms:modified>
</cp:coreProperties>
</file>