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charts/chart16.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5.xml" ContentType="application/vnd.openxmlformats-officedocument.themeOverride+xml"/>
  <Override PartName="/ppt/charts/chart17.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6.xml" ContentType="application/vnd.openxmlformats-officedocument.themeOverride+xml"/>
  <Override PartName="/ppt/charts/chart18.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7.xml" ContentType="application/vnd.openxmlformats-officedocument.themeOverride+xml"/>
  <Override PartName="/ppt/charts/chart19.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8.xml" ContentType="application/vnd.openxmlformats-officedocument.themeOverride+xml"/>
  <Override PartName="/ppt/notesSlides/notesSlide2.xml" ContentType="application/vnd.openxmlformats-officedocument.presentationml.notesSlide+xml"/>
  <Override PartName="/ppt/charts/chart20.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1.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2.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3.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4.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5.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6.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7.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8.xml" ContentType="application/vnd.openxmlformats-officedocument.drawingml.chart+xml"/>
  <Override PartName="/ppt/charts/style27.xml" ContentType="application/vnd.ms-office.chartstyle+xml"/>
  <Override PartName="/ppt/charts/colors2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62"/>
  </p:notesMasterIdLst>
  <p:sldIdLst>
    <p:sldId id="256" r:id="rId2"/>
    <p:sldId id="336" r:id="rId3"/>
    <p:sldId id="338" r:id="rId4"/>
    <p:sldId id="339" r:id="rId5"/>
    <p:sldId id="340" r:id="rId6"/>
    <p:sldId id="341" r:id="rId7"/>
    <p:sldId id="342" r:id="rId8"/>
    <p:sldId id="345" r:id="rId9"/>
    <p:sldId id="320" r:id="rId10"/>
    <p:sldId id="322" r:id="rId11"/>
    <p:sldId id="323" r:id="rId12"/>
    <p:sldId id="324" r:id="rId13"/>
    <p:sldId id="325" r:id="rId14"/>
    <p:sldId id="318" r:id="rId15"/>
    <p:sldId id="319" r:id="rId16"/>
    <p:sldId id="309" r:id="rId17"/>
    <p:sldId id="326" r:id="rId18"/>
    <p:sldId id="327" r:id="rId19"/>
    <p:sldId id="328" r:id="rId20"/>
    <p:sldId id="329" r:id="rId21"/>
    <p:sldId id="330" r:id="rId22"/>
    <p:sldId id="335" r:id="rId23"/>
    <p:sldId id="310" r:id="rId24"/>
    <p:sldId id="311" r:id="rId25"/>
    <p:sldId id="312" r:id="rId26"/>
    <p:sldId id="313" r:id="rId27"/>
    <p:sldId id="314" r:id="rId28"/>
    <p:sldId id="315" r:id="rId29"/>
    <p:sldId id="316" r:id="rId30"/>
    <p:sldId id="317" r:id="rId31"/>
    <p:sldId id="332" r:id="rId32"/>
    <p:sldId id="331" r:id="rId33"/>
    <p:sldId id="334" r:id="rId34"/>
    <p:sldId id="337" r:id="rId35"/>
    <p:sldId id="284" r:id="rId36"/>
    <p:sldId id="285" r:id="rId37"/>
    <p:sldId id="286" r:id="rId38"/>
    <p:sldId id="287" r:id="rId39"/>
    <p:sldId id="288" r:id="rId40"/>
    <p:sldId id="289" r:id="rId41"/>
    <p:sldId id="290" r:id="rId42"/>
    <p:sldId id="344" r:id="rId43"/>
    <p:sldId id="291" r:id="rId44"/>
    <p:sldId id="292" r:id="rId45"/>
    <p:sldId id="293" r:id="rId46"/>
    <p:sldId id="296" r:id="rId47"/>
    <p:sldId id="343"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294" r:id="rId61"/>
  </p:sldIdLst>
  <p:sldSz cx="9144000" cy="5143500" type="screen16x9"/>
  <p:notesSz cx="6858000" cy="9144000"/>
  <p:embeddedFontLst>
    <p:embeddedFont>
      <p:font typeface="Amasis MT Pro" panose="02040504050005020304" pitchFamily="18" charset="0"/>
      <p:regular r:id="rId63"/>
      <p:bold r:id="rId64"/>
      <p:italic r:id="rId65"/>
      <p:boldItalic r:id="rId66"/>
    </p:embeddedFont>
    <p:embeddedFont>
      <p:font typeface="Calibri" panose="020F0502020204030204" pitchFamily="34" charset="0"/>
      <p:regular r:id="rId67"/>
      <p:bold r:id="rId68"/>
      <p:italic r:id="rId69"/>
      <p:boldItalic r:id="rId70"/>
    </p:embeddedFont>
    <p:embeddedFont>
      <p:font typeface="Fira Sans Condensed Medium" panose="020B0603050000020004" pitchFamily="34" charset="0"/>
      <p:regular r:id="rId71"/>
      <p:bold r:id="rId72"/>
      <p:italic r:id="rId73"/>
      <p:boldItalic r:id="rId74"/>
    </p:embeddedFont>
    <p:embeddedFont>
      <p:font typeface="Fira Sans Extra Condensed Medium" panose="020B0604020202020204" charset="0"/>
      <p:regular r:id="rId75"/>
      <p:bold r:id="rId76"/>
      <p:italic r:id="rId77"/>
      <p:boldItalic r:id="rId78"/>
    </p:embeddedFont>
    <p:embeddedFont>
      <p:font typeface="Hind" panose="02000000000000000000" pitchFamily="2" charset="0"/>
      <p:regular r:id="rId79"/>
      <p:bold r:id="rId80"/>
    </p:embeddedFont>
    <p:embeddedFont>
      <p:font typeface="Hind Medium" panose="02000000000000000000" pitchFamily="2" charset="0"/>
      <p:regular r:id="rId81"/>
      <p:bold r:id="rId82"/>
    </p:embeddedFont>
    <p:embeddedFont>
      <p:font typeface="Lato" panose="020F0502020204030203" pitchFamily="34" charset="0"/>
      <p:regular r:id="rId83"/>
      <p:bold r:id="rId84"/>
      <p:italic r:id="rId85"/>
      <p:boldItalic r:id="rId86"/>
    </p:embeddedFont>
    <p:embeddedFont>
      <p:font typeface="Questrial" pitchFamily="2" charset="0"/>
      <p:regular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DE1208-3A7E-4332-AECE-1FF76C165E3B}">
  <a:tblStyle styleId="{F6DE1208-3A7E-4332-AECE-1FF76C165E3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6" autoAdjust="0"/>
    <p:restoredTop sz="94660"/>
  </p:normalViewPr>
  <p:slideViewPr>
    <p:cSldViewPr snapToGrid="0">
      <p:cViewPr varScale="1">
        <p:scale>
          <a:sx n="82" d="100"/>
          <a:sy n="82" d="100"/>
        </p:scale>
        <p:origin x="546" y="84"/>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84" Type="http://schemas.openxmlformats.org/officeDocument/2006/relationships/font" Target="fonts/font22.fntdata"/><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2.fntdata"/><Relationship Id="rId79" Type="http://schemas.openxmlformats.org/officeDocument/2006/relationships/font" Target="fonts/font17.fntdata"/><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80" Type="http://schemas.openxmlformats.org/officeDocument/2006/relationships/font" Target="fonts/font18.fntdata"/><Relationship Id="rId85" Type="http://schemas.openxmlformats.org/officeDocument/2006/relationships/font" Target="fonts/font2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font" Target="fonts/font21.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font" Target="fonts/font19.fntdata"/><Relationship Id="rId86"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4.fntdata"/><Relationship Id="rId87" Type="http://schemas.openxmlformats.org/officeDocument/2006/relationships/font" Target="fonts/font25.fntdata"/><Relationship Id="rId61" Type="http://schemas.openxmlformats.org/officeDocument/2006/relationships/slide" Target="slides/slide60.xml"/><Relationship Id="rId82" Type="http://schemas.openxmlformats.org/officeDocument/2006/relationships/font" Target="fonts/font20.fntdata"/><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embeddings/oleObject9.bin"/></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embeddings/oleObject10.bin"/></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embeddings/oleObject11.bin"/></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embeddings/oleObject12.bin"/></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embeddings/oleObject13.bin"/></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embeddings/oleObject14.bin"/></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embeddings/oleObject15.bin"/></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embeddings/oleObject16.bin"/></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embeddings/oleObject17.bin"/></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embeddings/oleObject18.bin"/></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2.bin"/></Relationships>
</file>

<file path=ppt/charts/_rels/chart20.xml.rels><?xml version="1.0" encoding="UTF-8" standalone="yes"?>
<Relationships xmlns="http://schemas.openxmlformats.org/package/2006/relationships"><Relationship Id="rId3" Type="http://schemas.openxmlformats.org/officeDocument/2006/relationships/oleObject" Target="../embeddings/oleObject19.bin"/><Relationship Id="rId2" Type="http://schemas.microsoft.com/office/2011/relationships/chartColorStyle" Target="colors19.xml"/><Relationship Id="rId1" Type="http://schemas.microsoft.com/office/2011/relationships/chartStyle" Target="style19.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Kanishka%20Tharundi\Desktop\New%20Microsoft%20Excel%20Worksheet.xlsx" TargetMode="External"/><Relationship Id="rId2" Type="http://schemas.microsoft.com/office/2011/relationships/chartColorStyle" Target="colors20.xml"/><Relationship Id="rId1" Type="http://schemas.microsoft.com/office/2011/relationships/chartStyle" Target="style20.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KASUNI\Documents\Statistics\STA%20322%202.0%20Medical%20Statistics\Project\Prevalence%20of%20Hypertension%20among%20adults%20in%20age(30-70)%20(age%20standardize).xlsx" TargetMode="External"/><Relationship Id="rId2" Type="http://schemas.microsoft.com/office/2011/relationships/chartColorStyle" Target="colors21.xml"/><Relationship Id="rId1" Type="http://schemas.microsoft.com/office/2011/relationships/chartStyle" Target="style21.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KASUNI\Documents\Statistics\STA%20322%202.0%20Medical%20Statistics\Project\Prevalence%20of%20Hypertension%20among%20adults%20in%20age(30-70)%20(age%20standardize).xlsx" TargetMode="External"/><Relationship Id="rId2" Type="http://schemas.microsoft.com/office/2011/relationships/chartColorStyle" Target="colors22.xml"/><Relationship Id="rId1" Type="http://schemas.microsoft.com/office/2011/relationships/chartStyle" Target="style22.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KASUNI\Documents\Statistics\STA%20322%202.0%20Medical%20Statistics\Project\Prevalence%20of%20Hypertension%20among%20adults%20in%20age(30-70)%20(age%20standardize).xlsx" TargetMode="External"/><Relationship Id="rId2" Type="http://schemas.microsoft.com/office/2011/relationships/chartColorStyle" Target="colors23.xml"/><Relationship Id="rId1" Type="http://schemas.microsoft.com/office/2011/relationships/chartStyle" Target="style23.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KASUNI\Documents\Statistics\STA%20322%202.0%20Medical%20Statistics\Project\Prevalence%20of%20Hypertension%20among%20adults%20in%20age(30-70)%20(age%20standardize).xlsx" TargetMode="External"/><Relationship Id="rId2" Type="http://schemas.microsoft.com/office/2011/relationships/chartColorStyle" Target="colors24.xml"/><Relationship Id="rId1" Type="http://schemas.microsoft.com/office/2011/relationships/chartStyle" Target="style24.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KASUNI\Documents\Statistics\STA%20322%202.0%20Medical%20Statistics\Project\Prevalence%20of%20Hypertension%20among%20adults%20in%20age(30-70)%20(age%20standardize).xlsx" TargetMode="External"/><Relationship Id="rId2" Type="http://schemas.microsoft.com/office/2011/relationships/chartColorStyle" Target="colors25.xml"/><Relationship Id="rId1" Type="http://schemas.microsoft.com/office/2011/relationships/chartStyle" Target="style25.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Kanishka%20Tharundi\Desktop\New%20Microsoft%20Excel%20Worksheet.xlsx" TargetMode="External"/><Relationship Id="rId2" Type="http://schemas.microsoft.com/office/2011/relationships/chartColorStyle" Target="colors26.xml"/><Relationship Id="rId1" Type="http://schemas.microsoft.com/office/2011/relationships/chartStyle" Target="style26.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KASUNI\Documents\Statistics\STA%20322%202.0%20Medical%20Statistics\Project\Prevalence%20of%20obesity%20among%20adults,%20BMI%20greaterORequal%2030%20(age-standardized%20estimate).xlsx" TargetMode="External"/><Relationship Id="rId2" Type="http://schemas.microsoft.com/office/2011/relationships/chartColorStyle" Target="colors27.xml"/><Relationship Id="rId1" Type="http://schemas.microsoft.com/office/2011/relationships/chartStyle" Target="style27.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4.bin"/></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embeddings/oleObject5.bin"/></Relationships>
</file>

<file path=ppt/charts/_rels/chart6.xml.rels><?xml version="1.0" encoding="UTF-8" standalone="yes"?>
<Relationships xmlns="http://schemas.openxmlformats.org/package/2006/relationships"><Relationship Id="rId2" Type="http://schemas.openxmlformats.org/officeDocument/2006/relationships/oleObject" Target="../embeddings/oleObject6.bin"/><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embeddings/oleObject7.bin"/></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Downloads\API_SH.DYN.MORT.FE_DS2_en_excel_v2_4774132.xls"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embeddings/oleObject8.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Data!$R$359</c:f>
              <c:strCache>
                <c:ptCount val="1"/>
                <c:pt idx="0">
                  <c:v>Population Growth -2021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Data!$S$358:$X$358</c:f>
              <c:strCache>
                <c:ptCount val="6"/>
                <c:pt idx="0">
                  <c:v>China</c:v>
                </c:pt>
                <c:pt idx="1">
                  <c:v>Japan</c:v>
                </c:pt>
                <c:pt idx="2">
                  <c:v>South Korea</c:v>
                </c:pt>
                <c:pt idx="3">
                  <c:v>Mongolia</c:v>
                </c:pt>
                <c:pt idx="4">
                  <c:v>North Korea</c:v>
                </c:pt>
                <c:pt idx="5">
                  <c:v>World</c:v>
                </c:pt>
              </c:strCache>
            </c:strRef>
          </c:cat>
          <c:val>
            <c:numRef>
              <c:f>Data!$S$359:$X$359</c:f>
              <c:numCache>
                <c:formatCode>0.000</c:formatCode>
                <c:ptCount val="6"/>
                <c:pt idx="0">
                  <c:v>8.9252200041252602E-2</c:v>
                </c:pt>
                <c:pt idx="1">
                  <c:v>-0.45995241580764201</c:v>
                </c:pt>
                <c:pt idx="2">
                  <c:v>-0.17640865073422901</c:v>
                </c:pt>
                <c:pt idx="3">
                  <c:v>1.60937103615911</c:v>
                </c:pt>
                <c:pt idx="4">
                  <c:v>0.40294521027492403</c:v>
                </c:pt>
                <c:pt idx="5">
                  <c:v>0.86213171317548642</c:v>
                </c:pt>
              </c:numCache>
            </c:numRef>
          </c:val>
          <c:extLst>
            <c:ext xmlns:c16="http://schemas.microsoft.com/office/drawing/2014/chart" uri="{C3380CC4-5D6E-409C-BE32-E72D297353CC}">
              <c16:uniqueId val="{00000000-B2EC-486B-B58A-8BCBEDE9FB55}"/>
            </c:ext>
          </c:extLst>
        </c:ser>
        <c:dLbls>
          <c:dLblPos val="outEnd"/>
          <c:showLegendKey val="0"/>
          <c:showVal val="1"/>
          <c:showCatName val="0"/>
          <c:showSerName val="0"/>
          <c:showPercent val="0"/>
          <c:showBubbleSize val="0"/>
        </c:dLbls>
        <c:gapWidth val="182"/>
        <c:axId val="1962886223"/>
        <c:axId val="1962883727"/>
      </c:barChart>
      <c:catAx>
        <c:axId val="196288622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2883727"/>
        <c:crosses val="autoZero"/>
        <c:auto val="1"/>
        <c:lblAlgn val="ctr"/>
        <c:lblOffset val="100"/>
        <c:noMultiLvlLbl val="0"/>
      </c:catAx>
      <c:valAx>
        <c:axId val="19628837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Population growth (annual %)</a:t>
                </a:r>
                <a:r>
                  <a:rPr lang="en-US" sz="1000" b="0" i="0" u="none" strike="noStrike" baseline="0"/>
                  <a:t>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2886223"/>
        <c:crosses val="autoZero"/>
        <c:crossBetween val="between"/>
      </c:valAx>
      <c:spPr>
        <a:noFill/>
        <a:ln>
          <a:noFill/>
        </a:ln>
        <a:effectLst/>
      </c:spPr>
    </c:plotArea>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Infant Mortality Rate by Gender (per</a:t>
            </a:r>
            <a:r>
              <a:rPr lang="en-US" b="1" baseline="0"/>
              <a:t> 1000 live births)- 2020</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[API_SP.DYN.IMRT.MA.IN_DS2_en_excel_v2_4774131.xls]Sheet1!$B$1</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[API_SP.DYN.IMRT.MA.IN_DS2_en_excel_v2_4774131.xls]Sheet1!$A$2:$A$6</c:f>
              <c:strCache>
                <c:ptCount val="5"/>
                <c:pt idx="0">
                  <c:v>China</c:v>
                </c:pt>
                <c:pt idx="1">
                  <c:v>Japan</c:v>
                </c:pt>
                <c:pt idx="2">
                  <c:v>South Korea</c:v>
                </c:pt>
                <c:pt idx="3">
                  <c:v>Mongolia</c:v>
                </c:pt>
                <c:pt idx="4">
                  <c:v>North Korea</c:v>
                </c:pt>
              </c:strCache>
            </c:strRef>
          </c:cat>
          <c:val>
            <c:numRef>
              <c:f>[API_SP.DYN.IMRT.MA.IN_DS2_en_excel_v2_4774131.xls]Sheet1!$B$2:$B$6</c:f>
              <c:numCache>
                <c:formatCode>General</c:formatCode>
                <c:ptCount val="5"/>
                <c:pt idx="0">
                  <c:v>5.8</c:v>
                </c:pt>
                <c:pt idx="1">
                  <c:v>1.9</c:v>
                </c:pt>
                <c:pt idx="2">
                  <c:v>2.8</c:v>
                </c:pt>
                <c:pt idx="3">
                  <c:v>14.7</c:v>
                </c:pt>
                <c:pt idx="4">
                  <c:v>12.9</c:v>
                </c:pt>
              </c:numCache>
            </c:numRef>
          </c:val>
          <c:extLst>
            <c:ext xmlns:c16="http://schemas.microsoft.com/office/drawing/2014/chart" uri="{C3380CC4-5D6E-409C-BE32-E72D297353CC}">
              <c16:uniqueId val="{00000000-4B20-471D-9EFD-EE3B0D195F5B}"/>
            </c:ext>
          </c:extLst>
        </c:ser>
        <c:ser>
          <c:idx val="1"/>
          <c:order val="1"/>
          <c:tx>
            <c:strRef>
              <c:f>[API_SP.DYN.IMRT.MA.IN_DS2_en_excel_v2_4774131.xls]Sheet1!$C$1</c:f>
              <c:strCache>
                <c:ptCount val="1"/>
                <c:pt idx="0">
                  <c:v>Female</c:v>
                </c:pt>
              </c:strCache>
            </c:strRef>
          </c:tx>
          <c:spPr>
            <a:solidFill>
              <a:srgbClr val="F9279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[API_SP.DYN.IMRT.MA.IN_DS2_en_excel_v2_4774131.xls]Sheet1!$A$2:$A$6</c:f>
              <c:strCache>
                <c:ptCount val="5"/>
                <c:pt idx="0">
                  <c:v>China</c:v>
                </c:pt>
                <c:pt idx="1">
                  <c:v>Japan</c:v>
                </c:pt>
                <c:pt idx="2">
                  <c:v>South Korea</c:v>
                </c:pt>
                <c:pt idx="3">
                  <c:v>Mongolia</c:v>
                </c:pt>
                <c:pt idx="4">
                  <c:v>North Korea</c:v>
                </c:pt>
              </c:strCache>
            </c:strRef>
          </c:cat>
          <c:val>
            <c:numRef>
              <c:f>[API_SP.DYN.IMRT.MA.IN_DS2_en_excel_v2_4774131.xls]Sheet1!$C$2:$C$6</c:f>
              <c:numCache>
                <c:formatCode>General</c:formatCode>
                <c:ptCount val="5"/>
                <c:pt idx="0">
                  <c:v>5.0999999999999996</c:v>
                </c:pt>
                <c:pt idx="1">
                  <c:v>1.7</c:v>
                </c:pt>
                <c:pt idx="2">
                  <c:v>2.2999999999999998</c:v>
                </c:pt>
                <c:pt idx="3">
                  <c:v>11.6</c:v>
                </c:pt>
                <c:pt idx="4">
                  <c:v>10.3</c:v>
                </c:pt>
              </c:numCache>
            </c:numRef>
          </c:val>
          <c:extLst>
            <c:ext xmlns:c16="http://schemas.microsoft.com/office/drawing/2014/chart" uri="{C3380CC4-5D6E-409C-BE32-E72D297353CC}">
              <c16:uniqueId val="{00000001-4B20-471D-9EFD-EE3B0D195F5B}"/>
            </c:ext>
          </c:extLst>
        </c:ser>
        <c:dLbls>
          <c:dLblPos val="outEnd"/>
          <c:showLegendKey val="0"/>
          <c:showVal val="1"/>
          <c:showCatName val="0"/>
          <c:showSerName val="0"/>
          <c:showPercent val="0"/>
          <c:showBubbleSize val="0"/>
        </c:dLbls>
        <c:gapWidth val="182"/>
        <c:axId val="1143058784"/>
        <c:axId val="1143061696"/>
      </c:barChart>
      <c:catAx>
        <c:axId val="114305878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3061696"/>
        <c:crosses val="autoZero"/>
        <c:auto val="1"/>
        <c:lblAlgn val="ctr"/>
        <c:lblOffset val="100"/>
        <c:noMultiLvlLbl val="0"/>
      </c:catAx>
      <c:valAx>
        <c:axId val="11430616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Infant Mortality</a:t>
                </a:r>
                <a:r>
                  <a:rPr lang="en-US" baseline="0"/>
                  <a:t> Rate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3058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Estimated Maternal Mortality Ratio (per 100,000 live births)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2000</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China</c:v>
                </c:pt>
                <c:pt idx="1">
                  <c:v>Japan</c:v>
                </c:pt>
                <c:pt idx="2">
                  <c:v>South Korea</c:v>
                </c:pt>
                <c:pt idx="3">
                  <c:v>Mongolia</c:v>
                </c:pt>
                <c:pt idx="4">
                  <c:v>North Korea</c:v>
                </c:pt>
              </c:strCache>
            </c:strRef>
          </c:cat>
          <c:val>
            <c:numRef>
              <c:f>Sheet1!$B$2:$B$6</c:f>
              <c:numCache>
                <c:formatCode>General</c:formatCode>
                <c:ptCount val="5"/>
                <c:pt idx="0">
                  <c:v>59</c:v>
                </c:pt>
                <c:pt idx="1">
                  <c:v>9</c:v>
                </c:pt>
                <c:pt idx="2">
                  <c:v>17</c:v>
                </c:pt>
                <c:pt idx="3">
                  <c:v>155</c:v>
                </c:pt>
                <c:pt idx="4">
                  <c:v>139</c:v>
                </c:pt>
              </c:numCache>
            </c:numRef>
          </c:val>
          <c:extLst>
            <c:ext xmlns:c16="http://schemas.microsoft.com/office/drawing/2014/chart" uri="{C3380CC4-5D6E-409C-BE32-E72D297353CC}">
              <c16:uniqueId val="{00000000-41F6-441B-9220-DB4AEDB13A93}"/>
            </c:ext>
          </c:extLst>
        </c:ser>
        <c:ser>
          <c:idx val="1"/>
          <c:order val="1"/>
          <c:tx>
            <c:v>2017</c:v>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China</c:v>
                </c:pt>
                <c:pt idx="1">
                  <c:v>Japan</c:v>
                </c:pt>
                <c:pt idx="2">
                  <c:v>South Korea</c:v>
                </c:pt>
                <c:pt idx="3">
                  <c:v>Mongolia</c:v>
                </c:pt>
                <c:pt idx="4">
                  <c:v>North Korea</c:v>
                </c:pt>
              </c:strCache>
            </c:strRef>
          </c:cat>
          <c:val>
            <c:numRef>
              <c:f>Sheet1!$C$2:$C$6</c:f>
              <c:numCache>
                <c:formatCode>General</c:formatCode>
                <c:ptCount val="5"/>
                <c:pt idx="0">
                  <c:v>29</c:v>
                </c:pt>
                <c:pt idx="1">
                  <c:v>5</c:v>
                </c:pt>
                <c:pt idx="2">
                  <c:v>11</c:v>
                </c:pt>
                <c:pt idx="3">
                  <c:v>45</c:v>
                </c:pt>
                <c:pt idx="4">
                  <c:v>89</c:v>
                </c:pt>
              </c:numCache>
            </c:numRef>
          </c:val>
          <c:extLst>
            <c:ext xmlns:c16="http://schemas.microsoft.com/office/drawing/2014/chart" uri="{C3380CC4-5D6E-409C-BE32-E72D297353CC}">
              <c16:uniqueId val="{00000001-41F6-441B-9220-DB4AEDB13A93}"/>
            </c:ext>
          </c:extLst>
        </c:ser>
        <c:dLbls>
          <c:dLblPos val="outEnd"/>
          <c:showLegendKey val="0"/>
          <c:showVal val="1"/>
          <c:showCatName val="0"/>
          <c:showSerName val="0"/>
          <c:showPercent val="0"/>
          <c:showBubbleSize val="0"/>
        </c:dLbls>
        <c:gapWidth val="182"/>
        <c:axId val="2039006768"/>
        <c:axId val="2039003440"/>
      </c:barChart>
      <c:catAx>
        <c:axId val="20390067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9003440"/>
        <c:crosses val="autoZero"/>
        <c:auto val="1"/>
        <c:lblAlgn val="ctr"/>
        <c:lblOffset val="100"/>
        <c:noMultiLvlLbl val="0"/>
      </c:catAx>
      <c:valAx>
        <c:axId val="2039003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Estimated Maternal Mortality Ratio</a:t>
                </a:r>
              </a:p>
            </c:rich>
          </c:tx>
          <c:layout>
            <c:manualLayout>
              <c:xMode val="edge"/>
              <c:yMode val="edge"/>
              <c:x val="2.162161753155659E-2"/>
              <c:y val="0.1669009024843307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3900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sysClr val="windowText" lastClr="000000">
                    <a:lumMod val="65000"/>
                    <a:lumOff val="35000"/>
                  </a:sysClr>
                </a:solidFill>
                <a:effectLst/>
                <a:latin typeface="+mn-lt"/>
                <a:ea typeface="+mn-ea"/>
                <a:cs typeface="+mn-cs"/>
              </a:rPr>
              <a:t>Age Standardized Death Rate</a:t>
            </a:r>
            <a:r>
              <a:rPr lang="en-US" sz="1400" b="1" i="0" baseline="0" dirty="0">
                <a:effectLst/>
              </a:rPr>
              <a:t> by cause</a:t>
            </a:r>
            <a:endParaRPr lang="en-US" sz="1400" b="1" dirty="0">
              <a:effectLst/>
            </a:endParaRPr>
          </a:p>
          <a:p>
            <a:pPr>
              <a:defRPr/>
            </a:pPr>
            <a:r>
              <a:rPr lang="en-US" sz="1400" b="1" i="0" u="none" strike="noStrike" kern="1200" spc="0" baseline="0" dirty="0">
                <a:solidFill>
                  <a:sysClr val="windowText" lastClr="000000">
                    <a:lumMod val="65000"/>
                    <a:lumOff val="35000"/>
                  </a:sysClr>
                </a:solidFill>
                <a:effectLst/>
                <a:latin typeface="+mn-lt"/>
                <a:ea typeface="+mn-ea"/>
                <a:cs typeface="+mn-cs"/>
              </a:rPr>
              <a:t>Japan</a:t>
            </a:r>
            <a:endParaRPr lang="en-US" sz="1400" b="1"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japan!$B$4</c:f>
              <c:strCache>
                <c:ptCount val="1"/>
                <c:pt idx="0">
                  <c:v>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japan!$A$5:$A$9</c:f>
              <c:strCache>
                <c:ptCount val="5"/>
                <c:pt idx="0">
                  <c:v>Coronary Heart Disease</c:v>
                </c:pt>
                <c:pt idx="1">
                  <c:v>Stroke</c:v>
                </c:pt>
                <c:pt idx="2">
                  <c:v>Lung Cancers</c:v>
                </c:pt>
                <c:pt idx="3">
                  <c:v>Influenza and Pneumonia</c:v>
                </c:pt>
                <c:pt idx="4">
                  <c:v>Colon-Rectum Cancers</c:v>
                </c:pt>
              </c:strCache>
            </c:strRef>
          </c:cat>
          <c:val>
            <c:numRef>
              <c:f>japan!$B$5:$B$9</c:f>
              <c:numCache>
                <c:formatCode>General</c:formatCode>
                <c:ptCount val="5"/>
                <c:pt idx="0">
                  <c:v>30.62</c:v>
                </c:pt>
                <c:pt idx="1">
                  <c:v>23.21</c:v>
                </c:pt>
                <c:pt idx="2">
                  <c:v>18.059999999999999</c:v>
                </c:pt>
                <c:pt idx="3">
                  <c:v>16.559999999999999</c:v>
                </c:pt>
                <c:pt idx="4">
                  <c:v>13.59</c:v>
                </c:pt>
              </c:numCache>
            </c:numRef>
          </c:val>
          <c:extLst>
            <c:ext xmlns:c16="http://schemas.microsoft.com/office/drawing/2014/chart" uri="{C3380CC4-5D6E-409C-BE32-E72D297353CC}">
              <c16:uniqueId val="{00000000-D1AF-4D1F-9996-95BF607307C3}"/>
            </c:ext>
          </c:extLst>
        </c:ser>
        <c:dLbls>
          <c:dLblPos val="outEnd"/>
          <c:showLegendKey val="0"/>
          <c:showVal val="1"/>
          <c:showCatName val="0"/>
          <c:showSerName val="0"/>
          <c:showPercent val="0"/>
          <c:showBubbleSize val="0"/>
        </c:dLbls>
        <c:gapWidth val="182"/>
        <c:axId val="162707935"/>
        <c:axId val="162705023"/>
      </c:barChart>
      <c:catAx>
        <c:axId val="16270793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Cause</a:t>
                </a:r>
                <a:r>
                  <a:rPr lang="en-US" baseline="0"/>
                  <a:t> of Death</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705023"/>
        <c:crosses val="autoZero"/>
        <c:auto val="1"/>
        <c:lblAlgn val="ctr"/>
        <c:lblOffset val="100"/>
        <c:noMultiLvlLbl val="0"/>
      </c:catAx>
      <c:valAx>
        <c:axId val="16270502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effectLst/>
                    <a:latin typeface="+mn-lt"/>
                    <a:ea typeface="+mn-ea"/>
                    <a:cs typeface="+mn-cs"/>
                  </a:rPr>
                  <a:t>Age StandardizedDeath Rate</a:t>
                </a:r>
                <a:r>
                  <a:rPr lang="en-US" sz="1000" b="0" i="0" baseline="0">
                    <a:effectLst/>
                  </a:rPr>
                  <a:t>  </a:t>
                </a:r>
                <a:endParaRPr lang="en-US" sz="1000">
                  <a:effectLst/>
                </a:endParaRPr>
              </a:p>
            </c:rich>
          </c:tx>
          <c:layout>
            <c:manualLayout>
              <c:xMode val="edge"/>
              <c:yMode val="edge"/>
              <c:x val="0.34385922165923233"/>
              <c:y val="0.9050845330717105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707935"/>
        <c:crosses val="autoZero"/>
        <c:crossBetween val="between"/>
      </c:valAx>
      <c:spPr>
        <a:noFill/>
        <a:ln>
          <a:noFill/>
        </a:ln>
        <a:effectLst/>
      </c:spPr>
    </c:plotArea>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sysClr val="windowText" lastClr="000000">
                    <a:lumMod val="65000"/>
                    <a:lumOff val="35000"/>
                  </a:sysClr>
                </a:solidFill>
                <a:effectLst/>
                <a:latin typeface="+mn-lt"/>
                <a:ea typeface="+mn-ea"/>
                <a:cs typeface="+mn-cs"/>
              </a:rPr>
              <a:t>Age Standardized Death Rate</a:t>
            </a:r>
            <a:r>
              <a:rPr lang="en-US" sz="1400" b="1" i="0" baseline="0" dirty="0">
                <a:effectLst/>
              </a:rPr>
              <a:t> by cause</a:t>
            </a:r>
            <a:endParaRPr lang="en-US" sz="1400" b="1" dirty="0">
              <a:effectLst/>
            </a:endParaRPr>
          </a:p>
          <a:p>
            <a:pPr>
              <a:defRPr/>
            </a:pPr>
            <a:r>
              <a:rPr lang="en-US" sz="1400" b="1" i="0" u="none" strike="noStrike" kern="1200" spc="0" baseline="0" dirty="0" err="1">
                <a:solidFill>
                  <a:sysClr val="windowText" lastClr="000000">
                    <a:lumMod val="65000"/>
                    <a:lumOff val="35000"/>
                  </a:sysClr>
                </a:solidFill>
                <a:effectLst/>
                <a:latin typeface="+mn-lt"/>
                <a:ea typeface="+mn-ea"/>
                <a:cs typeface="+mn-cs"/>
              </a:rPr>
              <a:t>NorthKorea</a:t>
            </a:r>
            <a:endParaRPr lang="en-US" sz="1400" b="1"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'North Korea'!$B$4</c:f>
              <c:strCache>
                <c:ptCount val="1"/>
                <c:pt idx="0">
                  <c:v>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'North Korea'!$A$5:$A$9</c:f>
              <c:strCache>
                <c:ptCount val="5"/>
                <c:pt idx="0">
                  <c:v>Stroke</c:v>
                </c:pt>
                <c:pt idx="1">
                  <c:v>Coronary Heart Disease</c:v>
                </c:pt>
                <c:pt idx="2">
                  <c:v>Lung Disease</c:v>
                </c:pt>
                <c:pt idx="3">
                  <c:v>Tuberculosis</c:v>
                </c:pt>
                <c:pt idx="4">
                  <c:v>Lung Cancers</c:v>
                </c:pt>
              </c:strCache>
            </c:strRef>
          </c:cat>
          <c:val>
            <c:numRef>
              <c:f>'North Korea'!$B$5:$B$9</c:f>
              <c:numCache>
                <c:formatCode>General</c:formatCode>
                <c:ptCount val="5"/>
                <c:pt idx="0">
                  <c:v>162.13999999999999</c:v>
                </c:pt>
                <c:pt idx="1">
                  <c:v>105.37</c:v>
                </c:pt>
                <c:pt idx="2">
                  <c:v>87.71</c:v>
                </c:pt>
                <c:pt idx="3">
                  <c:v>57.14</c:v>
                </c:pt>
                <c:pt idx="4">
                  <c:v>37.700000000000003</c:v>
                </c:pt>
              </c:numCache>
            </c:numRef>
          </c:val>
          <c:extLst>
            <c:ext xmlns:c16="http://schemas.microsoft.com/office/drawing/2014/chart" uri="{C3380CC4-5D6E-409C-BE32-E72D297353CC}">
              <c16:uniqueId val="{00000000-D70C-4009-8120-59890876A19B}"/>
            </c:ext>
          </c:extLst>
        </c:ser>
        <c:dLbls>
          <c:dLblPos val="outEnd"/>
          <c:showLegendKey val="0"/>
          <c:showVal val="1"/>
          <c:showCatName val="0"/>
          <c:showSerName val="0"/>
          <c:showPercent val="0"/>
          <c:showBubbleSize val="0"/>
        </c:dLbls>
        <c:gapWidth val="182"/>
        <c:axId val="165947855"/>
        <c:axId val="165939535"/>
      </c:barChart>
      <c:catAx>
        <c:axId val="165947855"/>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baseline="0">
                    <a:effectLst/>
                  </a:rPr>
                  <a:t>Cause of Death</a:t>
                </a:r>
                <a:endParaRPr lang="en-US" sz="1000">
                  <a:effectLst/>
                </a:endParaRPr>
              </a:p>
            </c:rich>
          </c:tx>
          <c:layout>
            <c:manualLayout>
              <c:xMode val="edge"/>
              <c:yMode val="edge"/>
              <c:x val="3.0555555555555555E-2"/>
              <c:y val="0.4193904928550598"/>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39535"/>
        <c:crosses val="autoZero"/>
        <c:auto val="1"/>
        <c:lblAlgn val="ctr"/>
        <c:lblOffset val="100"/>
        <c:noMultiLvlLbl val="0"/>
      </c:catAx>
      <c:valAx>
        <c:axId val="16593953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effectLst/>
                    <a:latin typeface="+mn-lt"/>
                    <a:ea typeface="+mn-ea"/>
                    <a:cs typeface="+mn-cs"/>
                  </a:rPr>
                  <a:t>Age StandardizedDeath Rate</a:t>
                </a:r>
                <a:r>
                  <a:rPr lang="en-US" sz="1000" b="0" i="0" baseline="0">
                    <a:effectLst/>
                  </a:rPr>
                  <a:t>  </a:t>
                </a:r>
                <a:endParaRPr lang="en-US" sz="1000">
                  <a:effectLst/>
                </a:endParaRPr>
              </a:p>
            </c:rich>
          </c:tx>
          <c:layout>
            <c:manualLayout>
              <c:xMode val="edge"/>
              <c:yMode val="edge"/>
              <c:x val="0.37926312335958007"/>
              <c:y val="0.8925692621755614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47855"/>
        <c:crosses val="autoZero"/>
        <c:crossBetween val="between"/>
      </c:valAx>
      <c:spPr>
        <a:noFill/>
        <a:ln>
          <a:noFill/>
        </a:ln>
        <a:effectLst/>
      </c:spPr>
    </c:plotArea>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sysClr val="windowText" lastClr="000000">
                    <a:lumMod val="65000"/>
                    <a:lumOff val="35000"/>
                  </a:sysClr>
                </a:solidFill>
                <a:effectLst/>
                <a:latin typeface="+mn-lt"/>
                <a:ea typeface="+mn-ea"/>
                <a:cs typeface="+mn-cs"/>
              </a:rPr>
              <a:t>Age Standardized Death Rate</a:t>
            </a:r>
            <a:r>
              <a:rPr lang="en-US" sz="1400" b="1" i="0" baseline="0" dirty="0">
                <a:effectLst/>
              </a:rPr>
              <a:t> by Cause</a:t>
            </a:r>
            <a:endParaRPr lang="en-US" sz="1400" b="1" dirty="0">
              <a:effectLst/>
            </a:endParaRPr>
          </a:p>
          <a:p>
            <a:pPr>
              <a:defRPr/>
            </a:pPr>
            <a:r>
              <a:rPr lang="en-US" sz="1400" b="1" i="0" u="none" strike="noStrike" kern="1200" spc="0" baseline="0" dirty="0" err="1">
                <a:solidFill>
                  <a:sysClr val="windowText" lastClr="000000">
                    <a:lumMod val="65000"/>
                    <a:lumOff val="35000"/>
                  </a:sysClr>
                </a:solidFill>
                <a:effectLst/>
                <a:latin typeface="+mn-lt"/>
                <a:ea typeface="+mn-ea"/>
                <a:cs typeface="+mn-cs"/>
              </a:rPr>
              <a:t>SouthKorea</a:t>
            </a:r>
            <a:endParaRPr lang="en-US" sz="1400" b="1" dirty="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'South Korea'!$B$3</c:f>
              <c:strCache>
                <c:ptCount val="1"/>
                <c:pt idx="0">
                  <c:v>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'South Korea'!$A$4:$A$8</c:f>
              <c:strCache>
                <c:ptCount val="5"/>
                <c:pt idx="0">
                  <c:v>Coronary Heart Disease</c:v>
                </c:pt>
                <c:pt idx="1">
                  <c:v>Stroke</c:v>
                </c:pt>
                <c:pt idx="2">
                  <c:v>Influenza and Pneumonia</c:v>
                </c:pt>
                <c:pt idx="3">
                  <c:v>Suicide</c:v>
                </c:pt>
                <c:pt idx="4">
                  <c:v>Lung Cancers</c:v>
                </c:pt>
              </c:strCache>
            </c:strRef>
          </c:cat>
          <c:val>
            <c:numRef>
              <c:f>'South Korea'!$B$4:$B$8</c:f>
              <c:numCache>
                <c:formatCode>General</c:formatCode>
                <c:ptCount val="5"/>
                <c:pt idx="0">
                  <c:v>27.78</c:v>
                </c:pt>
                <c:pt idx="1">
                  <c:v>25.48</c:v>
                </c:pt>
                <c:pt idx="2">
                  <c:v>25.21</c:v>
                </c:pt>
                <c:pt idx="3">
                  <c:v>21.16</c:v>
                </c:pt>
                <c:pt idx="4">
                  <c:v>20.9</c:v>
                </c:pt>
              </c:numCache>
            </c:numRef>
          </c:val>
          <c:extLst>
            <c:ext xmlns:c16="http://schemas.microsoft.com/office/drawing/2014/chart" uri="{C3380CC4-5D6E-409C-BE32-E72D297353CC}">
              <c16:uniqueId val="{00000000-3E73-4F8D-8268-CBD11C4D4A6D}"/>
            </c:ext>
          </c:extLst>
        </c:ser>
        <c:dLbls>
          <c:dLblPos val="outEnd"/>
          <c:showLegendKey val="0"/>
          <c:showVal val="1"/>
          <c:showCatName val="0"/>
          <c:showSerName val="0"/>
          <c:showPercent val="0"/>
          <c:showBubbleSize val="0"/>
        </c:dLbls>
        <c:gapWidth val="182"/>
        <c:axId val="85751727"/>
        <c:axId val="85741327"/>
      </c:barChart>
      <c:catAx>
        <c:axId val="8575172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baseline="0">
                    <a:effectLst/>
                  </a:rPr>
                  <a:t>Cause of Death</a:t>
                </a:r>
                <a:endParaRPr lang="en-US" sz="100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741327"/>
        <c:crosses val="autoZero"/>
        <c:auto val="1"/>
        <c:lblAlgn val="ctr"/>
        <c:lblOffset val="100"/>
        <c:noMultiLvlLbl val="0"/>
      </c:catAx>
      <c:valAx>
        <c:axId val="857413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dirty="0">
                    <a:solidFill>
                      <a:sysClr val="windowText" lastClr="000000">
                        <a:lumMod val="65000"/>
                        <a:lumOff val="35000"/>
                      </a:sysClr>
                    </a:solidFill>
                    <a:effectLst/>
                    <a:latin typeface="+mn-lt"/>
                    <a:ea typeface="+mn-ea"/>
                    <a:cs typeface="+mn-cs"/>
                  </a:rPr>
                  <a:t>Age </a:t>
                </a:r>
                <a:r>
                  <a:rPr lang="en-US" sz="1000" b="0" i="0" u="none" strike="noStrike" kern="1200" baseline="0" dirty="0" err="1">
                    <a:solidFill>
                      <a:sysClr val="windowText" lastClr="000000">
                        <a:lumMod val="65000"/>
                        <a:lumOff val="35000"/>
                      </a:sysClr>
                    </a:solidFill>
                    <a:effectLst/>
                    <a:latin typeface="+mn-lt"/>
                    <a:ea typeface="+mn-ea"/>
                    <a:cs typeface="+mn-cs"/>
                  </a:rPr>
                  <a:t>StandardizedDeath</a:t>
                </a:r>
                <a:r>
                  <a:rPr lang="en-US" sz="1000" b="0" i="0" u="none" strike="noStrike" kern="1200" baseline="0" dirty="0">
                    <a:solidFill>
                      <a:sysClr val="windowText" lastClr="000000">
                        <a:lumMod val="65000"/>
                        <a:lumOff val="35000"/>
                      </a:sysClr>
                    </a:solidFill>
                    <a:effectLst/>
                    <a:latin typeface="+mn-lt"/>
                    <a:ea typeface="+mn-ea"/>
                    <a:cs typeface="+mn-cs"/>
                  </a:rPr>
                  <a:t> Rate</a:t>
                </a:r>
                <a:r>
                  <a:rPr lang="en-US" sz="1000" b="0" i="0" baseline="0" dirty="0">
                    <a:effectLst/>
                  </a:rPr>
                  <a:t>  </a:t>
                </a:r>
                <a:endParaRPr lang="en-US" sz="1000" dirty="0">
                  <a:effectLst/>
                </a:endParaRPr>
              </a:p>
            </c:rich>
          </c:tx>
          <c:layout>
            <c:manualLayout>
              <c:xMode val="edge"/>
              <c:yMode val="edge"/>
              <c:x val="0.29554944614973977"/>
              <c:y val="0.8683527379590372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751727"/>
        <c:crosses val="autoZero"/>
        <c:crossBetween val="between"/>
      </c:valAx>
      <c:spPr>
        <a:noFill/>
        <a:ln>
          <a:noFill/>
        </a:ln>
        <a:effectLst/>
      </c:spPr>
    </c:plotArea>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sysClr val="windowText" lastClr="000000">
                    <a:lumMod val="65000"/>
                    <a:lumOff val="35000"/>
                  </a:sysClr>
                </a:solidFill>
                <a:effectLst/>
                <a:latin typeface="+mn-lt"/>
                <a:ea typeface="+mn-ea"/>
                <a:cs typeface="+mn-cs"/>
              </a:rPr>
              <a:t>Age Standardized Death Rate</a:t>
            </a:r>
            <a:r>
              <a:rPr lang="en-US" sz="1400" b="1" i="0" baseline="0" dirty="0">
                <a:effectLst/>
              </a:rPr>
              <a:t> by Cause</a:t>
            </a:r>
            <a:endParaRPr lang="en-US" sz="1400" b="1" dirty="0">
              <a:effectLst/>
            </a:endParaRPr>
          </a:p>
          <a:p>
            <a:pPr>
              <a:defRPr/>
            </a:pPr>
            <a:r>
              <a:rPr lang="en-US" sz="1400" b="1" i="0" baseline="0" dirty="0">
                <a:effectLst/>
              </a:rPr>
              <a:t>Mongolia </a:t>
            </a:r>
            <a:endParaRPr lang="en-US" sz="1400" b="1" dirty="0">
              <a:effectLst/>
            </a:endParaRPr>
          </a:p>
        </c:rich>
      </c:tx>
      <c:layout>
        <c:manualLayout>
          <c:xMode val="edge"/>
          <c:yMode val="edge"/>
          <c:x val="0.21616436132643704"/>
          <c:y val="3.448273574249493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Mongolia!$B$3</c:f>
              <c:strCache>
                <c:ptCount val="1"/>
                <c:pt idx="0">
                  <c:v>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Mongolia!$A$4:$A$8</c:f>
              <c:strCache>
                <c:ptCount val="5"/>
                <c:pt idx="0">
                  <c:v>Coronary Heart Disease</c:v>
                </c:pt>
                <c:pt idx="1">
                  <c:v>Stroke</c:v>
                </c:pt>
                <c:pt idx="2">
                  <c:v>Liver Cancer</c:v>
                </c:pt>
                <c:pt idx="3">
                  <c:v>Liver Disease</c:v>
                </c:pt>
                <c:pt idx="4">
                  <c:v>Stomach Cancer</c:v>
                </c:pt>
              </c:strCache>
            </c:strRef>
          </c:cat>
          <c:val>
            <c:numRef>
              <c:f>Mongolia!$B$4:$B$8</c:f>
              <c:numCache>
                <c:formatCode>General</c:formatCode>
                <c:ptCount val="5"/>
                <c:pt idx="0">
                  <c:v>283.82</c:v>
                </c:pt>
                <c:pt idx="1">
                  <c:v>216.3</c:v>
                </c:pt>
                <c:pt idx="2">
                  <c:v>84.53</c:v>
                </c:pt>
                <c:pt idx="3">
                  <c:v>75.19</c:v>
                </c:pt>
                <c:pt idx="4">
                  <c:v>28.56</c:v>
                </c:pt>
              </c:numCache>
            </c:numRef>
          </c:val>
          <c:extLst>
            <c:ext xmlns:c16="http://schemas.microsoft.com/office/drawing/2014/chart" uri="{C3380CC4-5D6E-409C-BE32-E72D297353CC}">
              <c16:uniqueId val="{00000000-74EE-4AFC-A46D-4657D1E3C54A}"/>
            </c:ext>
          </c:extLst>
        </c:ser>
        <c:dLbls>
          <c:dLblPos val="outEnd"/>
          <c:showLegendKey val="0"/>
          <c:showVal val="1"/>
          <c:showCatName val="0"/>
          <c:showSerName val="0"/>
          <c:showPercent val="0"/>
          <c:showBubbleSize val="0"/>
        </c:dLbls>
        <c:gapWidth val="182"/>
        <c:axId val="165949519"/>
        <c:axId val="165927887"/>
      </c:barChart>
      <c:catAx>
        <c:axId val="16594951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Cause of Death</a:t>
                </a:r>
                <a:r>
                  <a:rPr lang="en-US" sz="1000" b="0" i="0" u="none" strike="noStrike" baseline="0"/>
                  <a:t>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27887"/>
        <c:crosses val="autoZero"/>
        <c:auto val="1"/>
        <c:lblAlgn val="ctr"/>
        <c:lblOffset val="100"/>
        <c:noMultiLvlLbl val="0"/>
      </c:catAx>
      <c:valAx>
        <c:axId val="16592788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kern="1200" baseline="0">
                    <a:solidFill>
                      <a:sysClr val="windowText" lastClr="000000">
                        <a:lumMod val="65000"/>
                        <a:lumOff val="35000"/>
                      </a:sysClr>
                    </a:solidFill>
                    <a:effectLst/>
                    <a:latin typeface="+mn-lt"/>
                    <a:ea typeface="+mn-ea"/>
                    <a:cs typeface="+mn-cs"/>
                  </a:rPr>
                  <a:t>Age StandardizedDeath Rate</a:t>
                </a:r>
                <a:r>
                  <a:rPr lang="en-US" sz="1000" b="0" i="0" baseline="0">
                    <a:effectLst/>
                  </a:rPr>
                  <a:t> </a:t>
                </a:r>
                <a:r>
                  <a:rPr lang="en-US" sz="1800" b="0" i="0" baseline="0">
                    <a:effectLst/>
                  </a:rPr>
                  <a:t> </a:t>
                </a:r>
                <a:endParaRPr lang="en-US">
                  <a:effectLst/>
                </a:endParaRPr>
              </a:p>
            </c:rich>
          </c:tx>
          <c:layout>
            <c:manualLayout>
              <c:xMode val="edge"/>
              <c:yMode val="edge"/>
              <c:x val="0.36259645669291335"/>
              <c:y val="0.8380785214348206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49519"/>
        <c:crosses val="autoZero"/>
        <c:crossBetween val="between"/>
      </c:valAx>
      <c:spPr>
        <a:noFill/>
        <a:ln>
          <a:noFill/>
        </a:ln>
        <a:effectLst/>
      </c:spPr>
    </c:plotArea>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Ambient Air Pollution Attributable</a:t>
            </a:r>
          </a:p>
          <a:p>
            <a:pPr>
              <a:defRPr/>
            </a:pPr>
            <a:r>
              <a:rPr lang="en-US"/>
              <a:t> </a:t>
            </a:r>
            <a:r>
              <a:rPr lang="en-US" sz="1600" b="1" i="0" u="none" strike="noStrike" kern="1200" baseline="0">
                <a:solidFill>
                  <a:srgbClr val="454551"/>
                </a:solidFill>
                <a:latin typeface="+mn-lt"/>
                <a:ea typeface="+mn-ea"/>
                <a:cs typeface="+mn-cs"/>
              </a:rPr>
              <a:t>Age StandardizedDeath Rate</a:t>
            </a:r>
            <a:r>
              <a:rPr lang="en-US"/>
              <a:t> - 2019  </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bar"/>
        <c:grouping val="clustered"/>
        <c:varyColors val="0"/>
        <c:ser>
          <c:idx val="0"/>
          <c:order val="0"/>
          <c:tx>
            <c:strRef>
              <c:f>all!$B$125</c:f>
              <c:strCache>
                <c:ptCount val="1"/>
                <c:pt idx="0">
                  <c:v>Male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all!$A$126:$A$130</c:f>
              <c:strCache>
                <c:ptCount val="5"/>
                <c:pt idx="0">
                  <c:v>China</c:v>
                </c:pt>
                <c:pt idx="1">
                  <c:v>Japan</c:v>
                </c:pt>
                <c:pt idx="2">
                  <c:v>North Korea</c:v>
                </c:pt>
                <c:pt idx="3">
                  <c:v>South Korea</c:v>
                </c:pt>
                <c:pt idx="4">
                  <c:v>Mongliya</c:v>
                </c:pt>
              </c:strCache>
            </c:strRef>
          </c:cat>
          <c:val>
            <c:numRef>
              <c:f>all!$B$126:$B$130</c:f>
              <c:numCache>
                <c:formatCode>General</c:formatCode>
                <c:ptCount val="5"/>
                <c:pt idx="0">
                  <c:v>82.69</c:v>
                </c:pt>
                <c:pt idx="1">
                  <c:v>15.81</c:v>
                </c:pt>
                <c:pt idx="2">
                  <c:v>111.9</c:v>
                </c:pt>
                <c:pt idx="3">
                  <c:v>25.85</c:v>
                </c:pt>
                <c:pt idx="4">
                  <c:v>160.69999999999999</c:v>
                </c:pt>
              </c:numCache>
            </c:numRef>
          </c:val>
          <c:extLst>
            <c:ext xmlns:c16="http://schemas.microsoft.com/office/drawing/2014/chart" uri="{C3380CC4-5D6E-409C-BE32-E72D297353CC}">
              <c16:uniqueId val="{00000000-0FE5-418C-B9E3-A45F7F226837}"/>
            </c:ext>
          </c:extLst>
        </c:ser>
        <c:ser>
          <c:idx val="1"/>
          <c:order val="1"/>
          <c:tx>
            <c:strRef>
              <c:f>all!$C$125</c:f>
              <c:strCache>
                <c:ptCount val="1"/>
                <c:pt idx="0">
                  <c:v>Female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all!$A$126:$A$130</c:f>
              <c:strCache>
                <c:ptCount val="5"/>
                <c:pt idx="0">
                  <c:v>China</c:v>
                </c:pt>
                <c:pt idx="1">
                  <c:v>Japan</c:v>
                </c:pt>
                <c:pt idx="2">
                  <c:v>North Korea</c:v>
                </c:pt>
                <c:pt idx="3">
                  <c:v>South Korea</c:v>
                </c:pt>
                <c:pt idx="4">
                  <c:v>Mongliya</c:v>
                </c:pt>
              </c:strCache>
            </c:strRef>
          </c:cat>
          <c:val>
            <c:numRef>
              <c:f>all!$C$126:$C$130</c:f>
              <c:numCache>
                <c:formatCode>General</c:formatCode>
                <c:ptCount val="5"/>
                <c:pt idx="0">
                  <c:v>48.41</c:v>
                </c:pt>
                <c:pt idx="1">
                  <c:v>8.42</c:v>
                </c:pt>
                <c:pt idx="2">
                  <c:v>69.77</c:v>
                </c:pt>
                <c:pt idx="3">
                  <c:v>13.61</c:v>
                </c:pt>
                <c:pt idx="4">
                  <c:v>89.26</c:v>
                </c:pt>
              </c:numCache>
            </c:numRef>
          </c:val>
          <c:extLst>
            <c:ext xmlns:c16="http://schemas.microsoft.com/office/drawing/2014/chart" uri="{C3380CC4-5D6E-409C-BE32-E72D297353CC}">
              <c16:uniqueId val="{00000001-0FE5-418C-B9E3-A45F7F226837}"/>
            </c:ext>
          </c:extLst>
        </c:ser>
        <c:dLbls>
          <c:dLblPos val="outEnd"/>
          <c:showLegendKey val="0"/>
          <c:showVal val="1"/>
          <c:showCatName val="0"/>
          <c:showSerName val="0"/>
          <c:showPercent val="0"/>
          <c:showBubbleSize val="0"/>
        </c:dLbls>
        <c:gapWidth val="100"/>
        <c:axId val="279080032"/>
        <c:axId val="279076704"/>
      </c:barChart>
      <c:catAx>
        <c:axId val="279080032"/>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Country</a:t>
                </a:r>
              </a:p>
            </c:rich>
          </c:tx>
          <c:layout>
            <c:manualLayout>
              <c:xMode val="edge"/>
              <c:yMode val="edge"/>
              <c:x val="2.7552447276607241E-2"/>
              <c:y val="0.40875184912382578"/>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79076704"/>
        <c:crosses val="autoZero"/>
        <c:auto val="1"/>
        <c:lblAlgn val="ctr"/>
        <c:lblOffset val="100"/>
        <c:noMultiLvlLbl val="0"/>
      </c:catAx>
      <c:valAx>
        <c:axId val="279076704"/>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sz="900" b="1" i="0" u="none" strike="noStrike" kern="1200" baseline="0">
                    <a:solidFill>
                      <a:srgbClr val="454551"/>
                    </a:solidFill>
                    <a:effectLst/>
                    <a:latin typeface="+mn-lt"/>
                    <a:ea typeface="+mn-ea"/>
                    <a:cs typeface="+mn-cs"/>
                  </a:rPr>
                  <a:t>Age StandardizedDeath Rate</a:t>
                </a:r>
                <a:r>
                  <a:rPr lang="en-US" sz="900" b="1" i="0" u="none" strike="noStrike" baseline="0">
                    <a:effectLst/>
                  </a:rPr>
                  <a:t> </a:t>
                </a:r>
                <a:endParaRPr lang="en-US"/>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79080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Mortality Rate attributed to unsafe water, unsafe sanitation and</a:t>
            </a:r>
            <a:r>
              <a:rPr lang="en-US" b="1" baseline="0"/>
              <a:t> lack of hygiene - 2016 </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1363027382771183"/>
          <c:y val="0.25083333333333335"/>
          <c:w val="0.76577271124691504"/>
          <c:h val="0.54359580052493439"/>
        </c:manualLayout>
      </c:layout>
      <c:barChart>
        <c:barDir val="bar"/>
        <c:grouping val="clustered"/>
        <c:varyColors val="0"/>
        <c:ser>
          <c:idx val="0"/>
          <c:order val="0"/>
          <c:tx>
            <c:strRef>
              <c:f>[API_SH.STA.WASH.P5_DS2_en_excel_v2_4773868.xls]Sheet1!$B$1</c:f>
              <c:strCache>
                <c:ptCount val="1"/>
                <c:pt idx="0">
                  <c:v>Mortality Rate</c:v>
                </c:pt>
              </c:strCache>
            </c:strRef>
          </c:tx>
          <c:spPr>
            <a:solidFill>
              <a:srgbClr val="6DD9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[API_SH.STA.WASH.P5_DS2_en_excel_v2_4773868.xls]Sheet1!$A$2:$A$6</c:f>
              <c:strCache>
                <c:ptCount val="5"/>
                <c:pt idx="0">
                  <c:v>China</c:v>
                </c:pt>
                <c:pt idx="1">
                  <c:v>Japan</c:v>
                </c:pt>
                <c:pt idx="2">
                  <c:v>South Korea</c:v>
                </c:pt>
                <c:pt idx="3">
                  <c:v>Mongolia</c:v>
                </c:pt>
                <c:pt idx="4">
                  <c:v>North Korea</c:v>
                </c:pt>
              </c:strCache>
            </c:strRef>
          </c:cat>
          <c:val>
            <c:numRef>
              <c:f>[API_SH.STA.WASH.P5_DS2_en_excel_v2_4773868.xls]Sheet1!$B$2:$B$6</c:f>
              <c:numCache>
                <c:formatCode>General</c:formatCode>
                <c:ptCount val="5"/>
                <c:pt idx="0">
                  <c:v>0.6</c:v>
                </c:pt>
                <c:pt idx="1">
                  <c:v>0.2</c:v>
                </c:pt>
                <c:pt idx="2">
                  <c:v>1.8</c:v>
                </c:pt>
                <c:pt idx="3">
                  <c:v>1.3</c:v>
                </c:pt>
                <c:pt idx="4">
                  <c:v>1.4</c:v>
                </c:pt>
              </c:numCache>
            </c:numRef>
          </c:val>
          <c:extLst>
            <c:ext xmlns:c16="http://schemas.microsoft.com/office/drawing/2014/chart" uri="{C3380CC4-5D6E-409C-BE32-E72D297353CC}">
              <c16:uniqueId val="{00000000-1028-465A-AAE2-1150AB2849CC}"/>
            </c:ext>
          </c:extLst>
        </c:ser>
        <c:dLbls>
          <c:dLblPos val="outEnd"/>
          <c:showLegendKey val="0"/>
          <c:showVal val="1"/>
          <c:showCatName val="0"/>
          <c:showSerName val="0"/>
          <c:showPercent val="0"/>
          <c:showBubbleSize val="0"/>
        </c:dLbls>
        <c:gapWidth val="182"/>
        <c:axId val="873766127"/>
        <c:axId val="873757391"/>
      </c:barChart>
      <c:catAx>
        <c:axId val="87376612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Country</a:t>
                </a:r>
              </a:p>
            </c:rich>
          </c:tx>
          <c:layout>
            <c:manualLayout>
              <c:xMode val="edge"/>
              <c:yMode val="edge"/>
              <c:x val="3.0555555555555555E-2"/>
              <c:y val="0.3942516039661708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3757391"/>
        <c:crosses val="autoZero"/>
        <c:auto val="1"/>
        <c:lblAlgn val="ctr"/>
        <c:lblOffset val="100"/>
        <c:noMultiLvlLbl val="0"/>
      </c:catAx>
      <c:valAx>
        <c:axId val="8737573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Mortality</a:t>
                </a:r>
                <a:r>
                  <a:rPr lang="en-US" baseline="0"/>
                  <a:t> Rate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3766127"/>
        <c:crosses val="autoZero"/>
        <c:crossBetween val="between"/>
      </c:valAx>
      <c:spPr>
        <a:noFill/>
        <a:ln>
          <a:noFill/>
        </a:ln>
        <a:effectLst/>
      </c:spPr>
    </c:plotArea>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a:effectLst/>
              </a:rPr>
              <a:t>Mortality rate attributed to unintentional poisoning - 2019 </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[API_SH.STA.POIS.P5_DS2_en_excel_v2_4773865.xls]Sheet1!$B$1</c:f>
              <c:strCache>
                <c:ptCount val="1"/>
                <c:pt idx="0">
                  <c:v>Mortality Rate </c:v>
                </c:pt>
              </c:strCache>
            </c:strRef>
          </c:tx>
          <c:spPr>
            <a:solidFill>
              <a:srgbClr val="4A206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[API_SH.STA.POIS.P5_DS2_en_excel_v2_4773865.xls]Sheet1!$A$2:$A$6</c:f>
              <c:strCache>
                <c:ptCount val="5"/>
                <c:pt idx="0">
                  <c:v>China</c:v>
                </c:pt>
                <c:pt idx="1">
                  <c:v>Japan</c:v>
                </c:pt>
                <c:pt idx="2">
                  <c:v>South Korea</c:v>
                </c:pt>
                <c:pt idx="3">
                  <c:v>Mongolia</c:v>
                </c:pt>
                <c:pt idx="4">
                  <c:v>North Korea</c:v>
                </c:pt>
              </c:strCache>
            </c:strRef>
          </c:cat>
          <c:val>
            <c:numRef>
              <c:f>[API_SH.STA.POIS.P5_DS2_en_excel_v2_4773865.xls]Sheet1!$B$2:$B$6</c:f>
              <c:numCache>
                <c:formatCode>General</c:formatCode>
                <c:ptCount val="5"/>
                <c:pt idx="0">
                  <c:v>1.8</c:v>
                </c:pt>
                <c:pt idx="1">
                  <c:v>0.2</c:v>
                </c:pt>
                <c:pt idx="2">
                  <c:v>0.2</c:v>
                </c:pt>
                <c:pt idx="3">
                  <c:v>2.8</c:v>
                </c:pt>
                <c:pt idx="4">
                  <c:v>1.4</c:v>
                </c:pt>
              </c:numCache>
            </c:numRef>
          </c:val>
          <c:extLst>
            <c:ext xmlns:c16="http://schemas.microsoft.com/office/drawing/2014/chart" uri="{C3380CC4-5D6E-409C-BE32-E72D297353CC}">
              <c16:uniqueId val="{00000000-D529-40E9-8372-54D11920CC70}"/>
            </c:ext>
          </c:extLst>
        </c:ser>
        <c:dLbls>
          <c:dLblPos val="outEnd"/>
          <c:showLegendKey val="0"/>
          <c:showVal val="1"/>
          <c:showCatName val="0"/>
          <c:showSerName val="0"/>
          <c:showPercent val="0"/>
          <c:showBubbleSize val="0"/>
        </c:dLbls>
        <c:gapWidth val="178"/>
        <c:overlap val="7"/>
        <c:axId val="719960351"/>
        <c:axId val="836215583"/>
      </c:barChart>
      <c:catAx>
        <c:axId val="71996035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215583"/>
        <c:crosses val="autoZero"/>
        <c:auto val="1"/>
        <c:lblAlgn val="ctr"/>
        <c:lblOffset val="100"/>
        <c:noMultiLvlLbl val="0"/>
      </c:catAx>
      <c:valAx>
        <c:axId val="83621558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Mortality Rate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9960351"/>
        <c:crosses val="autoZero"/>
        <c:crossBetween val="between"/>
      </c:valAx>
      <c:spPr>
        <a:noFill/>
        <a:ln>
          <a:noFill/>
        </a:ln>
        <a:effectLst/>
      </c:spPr>
    </c:plotArea>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600" b="1">
                <a:effectLst/>
              </a:rPr>
              <a:t>Estimated Road Traffic Mortality Rate (per 100,000 populaton)</a:t>
            </a: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layout>
        <c:manualLayout>
          <c:xMode val="edge"/>
          <c:yMode val="edge"/>
          <c:x val="0.11417295884220974"/>
          <c:y val="2.0100402785115122E-2"/>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lineChart>
        <c:grouping val="standard"/>
        <c:varyColors val="0"/>
        <c:ser>
          <c:idx val="0"/>
          <c:order val="0"/>
          <c:tx>
            <c:strRef>
              <c:f>'[data (1).xlsx]Sheet3'!$A$2</c:f>
              <c:strCache>
                <c:ptCount val="1"/>
                <c:pt idx="0">
                  <c:v>North Korea</c:v>
                </c:pt>
              </c:strCache>
            </c:strRef>
          </c:tx>
          <c:spPr>
            <a:ln w="28575" cap="rnd">
              <a:solidFill>
                <a:schemeClr val="accent1"/>
              </a:solidFill>
              <a:round/>
            </a:ln>
            <a:effectLst/>
          </c:spPr>
          <c:marker>
            <c:symbol val="none"/>
          </c:marker>
          <c:cat>
            <c:strRef>
              <c:f>'[data (1).xlsx]Sheet3'!$B$1:$U$1</c:f>
              <c:strCache>
                <c:ptCount val="20"/>
                <c:pt idx="0">
                  <c:v>2019</c:v>
                </c:pt>
                <c:pt idx="1">
                  <c:v>2018</c:v>
                </c:pt>
                <c:pt idx="2">
                  <c:v>2017</c:v>
                </c:pt>
                <c:pt idx="3">
                  <c:v>2016</c:v>
                </c:pt>
                <c:pt idx="4">
                  <c:v>2015</c:v>
                </c:pt>
                <c:pt idx="5">
                  <c:v>2014</c:v>
                </c:pt>
                <c:pt idx="6">
                  <c:v>2013</c:v>
                </c:pt>
                <c:pt idx="7">
                  <c:v>2012</c:v>
                </c:pt>
                <c:pt idx="8">
                  <c:v>2011</c:v>
                </c:pt>
                <c:pt idx="9">
                  <c:v>2010</c:v>
                </c:pt>
                <c:pt idx="10">
                  <c:v>2009</c:v>
                </c:pt>
                <c:pt idx="11">
                  <c:v>2008</c:v>
                </c:pt>
                <c:pt idx="12">
                  <c:v>2007</c:v>
                </c:pt>
                <c:pt idx="13">
                  <c:v>2006</c:v>
                </c:pt>
                <c:pt idx="14">
                  <c:v>2005</c:v>
                </c:pt>
                <c:pt idx="15">
                  <c:v>2004</c:v>
                </c:pt>
                <c:pt idx="16">
                  <c:v>2003</c:v>
                </c:pt>
                <c:pt idx="17">
                  <c:v>2002</c:v>
                </c:pt>
                <c:pt idx="18">
                  <c:v>2001</c:v>
                </c:pt>
                <c:pt idx="19">
                  <c:v>2000</c:v>
                </c:pt>
              </c:strCache>
            </c:strRef>
          </c:cat>
          <c:val>
            <c:numRef>
              <c:f>'[data (1).xlsx]Sheet3'!$B$2:$U$2</c:f>
              <c:numCache>
                <c:formatCode>0.00</c:formatCode>
                <c:ptCount val="20"/>
                <c:pt idx="0">
                  <c:v>24.19</c:v>
                </c:pt>
                <c:pt idx="1">
                  <c:v>24.06</c:v>
                </c:pt>
                <c:pt idx="2">
                  <c:v>23.76</c:v>
                </c:pt>
                <c:pt idx="3">
                  <c:v>24.09</c:v>
                </c:pt>
                <c:pt idx="4">
                  <c:v>23.49</c:v>
                </c:pt>
                <c:pt idx="5">
                  <c:v>23.53</c:v>
                </c:pt>
                <c:pt idx="6">
                  <c:v>23.22</c:v>
                </c:pt>
                <c:pt idx="7">
                  <c:v>23.26</c:v>
                </c:pt>
                <c:pt idx="8">
                  <c:v>23.52</c:v>
                </c:pt>
                <c:pt idx="9">
                  <c:v>23.35</c:v>
                </c:pt>
                <c:pt idx="10">
                  <c:v>23.42</c:v>
                </c:pt>
                <c:pt idx="11">
                  <c:v>23.68</c:v>
                </c:pt>
                <c:pt idx="12">
                  <c:v>23.66</c:v>
                </c:pt>
                <c:pt idx="13">
                  <c:v>23.17</c:v>
                </c:pt>
                <c:pt idx="14">
                  <c:v>22.63</c:v>
                </c:pt>
                <c:pt idx="15">
                  <c:v>22.74</c:v>
                </c:pt>
                <c:pt idx="16">
                  <c:v>22.98</c:v>
                </c:pt>
                <c:pt idx="17">
                  <c:v>22.54</c:v>
                </c:pt>
                <c:pt idx="18">
                  <c:v>22.29</c:v>
                </c:pt>
                <c:pt idx="19">
                  <c:v>22.66</c:v>
                </c:pt>
              </c:numCache>
            </c:numRef>
          </c:val>
          <c:smooth val="0"/>
          <c:extLst>
            <c:ext xmlns:c16="http://schemas.microsoft.com/office/drawing/2014/chart" uri="{C3380CC4-5D6E-409C-BE32-E72D297353CC}">
              <c16:uniqueId val="{00000000-8137-4AAE-82CD-EE7579A83794}"/>
            </c:ext>
          </c:extLst>
        </c:ser>
        <c:ser>
          <c:idx val="1"/>
          <c:order val="1"/>
          <c:tx>
            <c:strRef>
              <c:f>'[data (1).xlsx]Sheet3'!$A$3</c:f>
              <c:strCache>
                <c:ptCount val="1"/>
                <c:pt idx="0">
                  <c:v>China</c:v>
                </c:pt>
              </c:strCache>
            </c:strRef>
          </c:tx>
          <c:spPr>
            <a:ln w="28575" cap="rnd">
              <a:solidFill>
                <a:schemeClr val="accent2"/>
              </a:solidFill>
              <a:round/>
            </a:ln>
            <a:effectLst/>
          </c:spPr>
          <c:marker>
            <c:symbol val="none"/>
          </c:marker>
          <c:cat>
            <c:strRef>
              <c:f>'[data (1).xlsx]Sheet3'!$B$1:$U$1</c:f>
              <c:strCache>
                <c:ptCount val="20"/>
                <c:pt idx="0">
                  <c:v>2019</c:v>
                </c:pt>
                <c:pt idx="1">
                  <c:v>2018</c:v>
                </c:pt>
                <c:pt idx="2">
                  <c:v>2017</c:v>
                </c:pt>
                <c:pt idx="3">
                  <c:v>2016</c:v>
                </c:pt>
                <c:pt idx="4">
                  <c:v>2015</c:v>
                </c:pt>
                <c:pt idx="5">
                  <c:v>2014</c:v>
                </c:pt>
                <c:pt idx="6">
                  <c:v>2013</c:v>
                </c:pt>
                <c:pt idx="7">
                  <c:v>2012</c:v>
                </c:pt>
                <c:pt idx="8">
                  <c:v>2011</c:v>
                </c:pt>
                <c:pt idx="9">
                  <c:v>2010</c:v>
                </c:pt>
                <c:pt idx="10">
                  <c:v>2009</c:v>
                </c:pt>
                <c:pt idx="11">
                  <c:v>2008</c:v>
                </c:pt>
                <c:pt idx="12">
                  <c:v>2007</c:v>
                </c:pt>
                <c:pt idx="13">
                  <c:v>2006</c:v>
                </c:pt>
                <c:pt idx="14">
                  <c:v>2005</c:v>
                </c:pt>
                <c:pt idx="15">
                  <c:v>2004</c:v>
                </c:pt>
                <c:pt idx="16">
                  <c:v>2003</c:v>
                </c:pt>
                <c:pt idx="17">
                  <c:v>2002</c:v>
                </c:pt>
                <c:pt idx="18">
                  <c:v>2001</c:v>
                </c:pt>
                <c:pt idx="19">
                  <c:v>2000</c:v>
                </c:pt>
              </c:strCache>
            </c:strRef>
          </c:cat>
          <c:val>
            <c:numRef>
              <c:f>'[data (1).xlsx]Sheet3'!$B$3:$U$3</c:f>
              <c:numCache>
                <c:formatCode>0.00</c:formatCode>
                <c:ptCount val="20"/>
                <c:pt idx="0">
                  <c:v>17.36</c:v>
                </c:pt>
                <c:pt idx="1">
                  <c:v>17.57</c:v>
                </c:pt>
                <c:pt idx="2">
                  <c:v>17.78</c:v>
                </c:pt>
                <c:pt idx="3">
                  <c:v>18.02</c:v>
                </c:pt>
                <c:pt idx="4">
                  <c:v>18.25</c:v>
                </c:pt>
                <c:pt idx="5">
                  <c:v>18.829999999999998</c:v>
                </c:pt>
                <c:pt idx="6">
                  <c:v>19.62</c:v>
                </c:pt>
                <c:pt idx="7">
                  <c:v>20.329999999999998</c:v>
                </c:pt>
                <c:pt idx="8">
                  <c:v>20.7</c:v>
                </c:pt>
                <c:pt idx="9">
                  <c:v>20.27</c:v>
                </c:pt>
                <c:pt idx="10">
                  <c:v>20.48</c:v>
                </c:pt>
                <c:pt idx="11">
                  <c:v>20.51</c:v>
                </c:pt>
                <c:pt idx="12">
                  <c:v>20.9</c:v>
                </c:pt>
                <c:pt idx="13">
                  <c:v>20.74</c:v>
                </c:pt>
                <c:pt idx="14">
                  <c:v>20.78</c:v>
                </c:pt>
                <c:pt idx="15">
                  <c:v>20.54</c:v>
                </c:pt>
                <c:pt idx="16">
                  <c:v>21.13</c:v>
                </c:pt>
                <c:pt idx="17">
                  <c:v>22.12</c:v>
                </c:pt>
                <c:pt idx="18">
                  <c:v>21.9</c:v>
                </c:pt>
                <c:pt idx="19">
                  <c:v>21.38</c:v>
                </c:pt>
              </c:numCache>
            </c:numRef>
          </c:val>
          <c:smooth val="0"/>
          <c:extLst>
            <c:ext xmlns:c16="http://schemas.microsoft.com/office/drawing/2014/chart" uri="{C3380CC4-5D6E-409C-BE32-E72D297353CC}">
              <c16:uniqueId val="{00000001-8137-4AAE-82CD-EE7579A83794}"/>
            </c:ext>
          </c:extLst>
        </c:ser>
        <c:ser>
          <c:idx val="2"/>
          <c:order val="2"/>
          <c:tx>
            <c:strRef>
              <c:f>'[data (1).xlsx]Sheet3'!$A$4</c:f>
              <c:strCache>
                <c:ptCount val="1"/>
                <c:pt idx="0">
                  <c:v>Japan</c:v>
                </c:pt>
              </c:strCache>
            </c:strRef>
          </c:tx>
          <c:spPr>
            <a:ln w="28575" cap="rnd">
              <a:solidFill>
                <a:schemeClr val="accent3"/>
              </a:solidFill>
              <a:round/>
            </a:ln>
            <a:effectLst/>
          </c:spPr>
          <c:marker>
            <c:symbol val="none"/>
          </c:marker>
          <c:cat>
            <c:strRef>
              <c:f>'[data (1).xlsx]Sheet3'!$B$1:$U$1</c:f>
              <c:strCache>
                <c:ptCount val="20"/>
                <c:pt idx="0">
                  <c:v>2019</c:v>
                </c:pt>
                <c:pt idx="1">
                  <c:v>2018</c:v>
                </c:pt>
                <c:pt idx="2">
                  <c:v>2017</c:v>
                </c:pt>
                <c:pt idx="3">
                  <c:v>2016</c:v>
                </c:pt>
                <c:pt idx="4">
                  <c:v>2015</c:v>
                </c:pt>
                <c:pt idx="5">
                  <c:v>2014</c:v>
                </c:pt>
                <c:pt idx="6">
                  <c:v>2013</c:v>
                </c:pt>
                <c:pt idx="7">
                  <c:v>2012</c:v>
                </c:pt>
                <c:pt idx="8">
                  <c:v>2011</c:v>
                </c:pt>
                <c:pt idx="9">
                  <c:v>2010</c:v>
                </c:pt>
                <c:pt idx="10">
                  <c:v>2009</c:v>
                </c:pt>
                <c:pt idx="11">
                  <c:v>2008</c:v>
                </c:pt>
                <c:pt idx="12">
                  <c:v>2007</c:v>
                </c:pt>
                <c:pt idx="13">
                  <c:v>2006</c:v>
                </c:pt>
                <c:pt idx="14">
                  <c:v>2005</c:v>
                </c:pt>
                <c:pt idx="15">
                  <c:v>2004</c:v>
                </c:pt>
                <c:pt idx="16">
                  <c:v>2003</c:v>
                </c:pt>
                <c:pt idx="17">
                  <c:v>2002</c:v>
                </c:pt>
                <c:pt idx="18">
                  <c:v>2001</c:v>
                </c:pt>
                <c:pt idx="19">
                  <c:v>2000</c:v>
                </c:pt>
              </c:strCache>
            </c:strRef>
          </c:cat>
          <c:val>
            <c:numRef>
              <c:f>'[data (1).xlsx]Sheet3'!$B$4:$U$4</c:f>
              <c:numCache>
                <c:formatCode>0.00</c:formatCode>
                <c:ptCount val="20"/>
                <c:pt idx="0">
                  <c:v>3.6</c:v>
                </c:pt>
                <c:pt idx="1">
                  <c:v>3.65</c:v>
                </c:pt>
                <c:pt idx="2">
                  <c:v>3.88</c:v>
                </c:pt>
                <c:pt idx="3">
                  <c:v>4.09</c:v>
                </c:pt>
                <c:pt idx="4">
                  <c:v>4.22</c:v>
                </c:pt>
                <c:pt idx="5">
                  <c:v>4.2300000000000004</c:v>
                </c:pt>
                <c:pt idx="6">
                  <c:v>4.51</c:v>
                </c:pt>
                <c:pt idx="7">
                  <c:v>4.76</c:v>
                </c:pt>
                <c:pt idx="8">
                  <c:v>4.97</c:v>
                </c:pt>
                <c:pt idx="9">
                  <c:v>5.32</c:v>
                </c:pt>
                <c:pt idx="10">
                  <c:v>5.36</c:v>
                </c:pt>
                <c:pt idx="11">
                  <c:v>5.52</c:v>
                </c:pt>
                <c:pt idx="12">
                  <c:v>6.18</c:v>
                </c:pt>
                <c:pt idx="13">
                  <c:v>8.5500000000000007</c:v>
                </c:pt>
                <c:pt idx="14">
                  <c:v>9.3800000000000008</c:v>
                </c:pt>
                <c:pt idx="15">
                  <c:v>10.09</c:v>
                </c:pt>
                <c:pt idx="16">
                  <c:v>10.56</c:v>
                </c:pt>
                <c:pt idx="17">
                  <c:v>11.34</c:v>
                </c:pt>
                <c:pt idx="18">
                  <c:v>12.07</c:v>
                </c:pt>
                <c:pt idx="19">
                  <c:v>12.48</c:v>
                </c:pt>
              </c:numCache>
            </c:numRef>
          </c:val>
          <c:smooth val="0"/>
          <c:extLst>
            <c:ext xmlns:c16="http://schemas.microsoft.com/office/drawing/2014/chart" uri="{C3380CC4-5D6E-409C-BE32-E72D297353CC}">
              <c16:uniqueId val="{00000002-8137-4AAE-82CD-EE7579A83794}"/>
            </c:ext>
          </c:extLst>
        </c:ser>
        <c:ser>
          <c:idx val="3"/>
          <c:order val="3"/>
          <c:tx>
            <c:strRef>
              <c:f>'[data (1).xlsx]Sheet3'!$A$5</c:f>
              <c:strCache>
                <c:ptCount val="1"/>
                <c:pt idx="0">
                  <c:v>South Korea</c:v>
                </c:pt>
              </c:strCache>
            </c:strRef>
          </c:tx>
          <c:spPr>
            <a:ln w="28575" cap="rnd">
              <a:solidFill>
                <a:schemeClr val="accent4"/>
              </a:solidFill>
              <a:round/>
            </a:ln>
            <a:effectLst/>
          </c:spPr>
          <c:marker>
            <c:symbol val="none"/>
          </c:marker>
          <c:cat>
            <c:strRef>
              <c:f>'[data (1).xlsx]Sheet3'!$B$1:$U$1</c:f>
              <c:strCache>
                <c:ptCount val="20"/>
                <c:pt idx="0">
                  <c:v>2019</c:v>
                </c:pt>
                <c:pt idx="1">
                  <c:v>2018</c:v>
                </c:pt>
                <c:pt idx="2">
                  <c:v>2017</c:v>
                </c:pt>
                <c:pt idx="3">
                  <c:v>2016</c:v>
                </c:pt>
                <c:pt idx="4">
                  <c:v>2015</c:v>
                </c:pt>
                <c:pt idx="5">
                  <c:v>2014</c:v>
                </c:pt>
                <c:pt idx="6">
                  <c:v>2013</c:v>
                </c:pt>
                <c:pt idx="7">
                  <c:v>2012</c:v>
                </c:pt>
                <c:pt idx="8">
                  <c:v>2011</c:v>
                </c:pt>
                <c:pt idx="9">
                  <c:v>2010</c:v>
                </c:pt>
                <c:pt idx="10">
                  <c:v>2009</c:v>
                </c:pt>
                <c:pt idx="11">
                  <c:v>2008</c:v>
                </c:pt>
                <c:pt idx="12">
                  <c:v>2007</c:v>
                </c:pt>
                <c:pt idx="13">
                  <c:v>2006</c:v>
                </c:pt>
                <c:pt idx="14">
                  <c:v>2005</c:v>
                </c:pt>
                <c:pt idx="15">
                  <c:v>2004</c:v>
                </c:pt>
                <c:pt idx="16">
                  <c:v>2003</c:v>
                </c:pt>
                <c:pt idx="17">
                  <c:v>2002</c:v>
                </c:pt>
                <c:pt idx="18">
                  <c:v>2001</c:v>
                </c:pt>
                <c:pt idx="19">
                  <c:v>2000</c:v>
                </c:pt>
              </c:strCache>
            </c:strRef>
          </c:cat>
          <c:val>
            <c:numRef>
              <c:f>'[data (1).xlsx]Sheet3'!$B$5:$U$5</c:f>
              <c:numCache>
                <c:formatCode>0.00</c:formatCode>
                <c:ptCount val="20"/>
                <c:pt idx="0">
                  <c:v>8.59</c:v>
                </c:pt>
                <c:pt idx="1">
                  <c:v>8.59</c:v>
                </c:pt>
                <c:pt idx="2">
                  <c:v>9.52</c:v>
                </c:pt>
                <c:pt idx="3">
                  <c:v>9.7899999999999991</c:v>
                </c:pt>
                <c:pt idx="4">
                  <c:v>10.62</c:v>
                </c:pt>
                <c:pt idx="5">
                  <c:v>10.87</c:v>
                </c:pt>
                <c:pt idx="6">
                  <c:v>11.78</c:v>
                </c:pt>
                <c:pt idx="7">
                  <c:v>12.7</c:v>
                </c:pt>
                <c:pt idx="8">
                  <c:v>12.8</c:v>
                </c:pt>
                <c:pt idx="9">
                  <c:v>13.71</c:v>
                </c:pt>
                <c:pt idx="10">
                  <c:v>14.72</c:v>
                </c:pt>
                <c:pt idx="11">
                  <c:v>14.98</c:v>
                </c:pt>
                <c:pt idx="12">
                  <c:v>15.35</c:v>
                </c:pt>
                <c:pt idx="13">
                  <c:v>15.9</c:v>
                </c:pt>
                <c:pt idx="14">
                  <c:v>16.100000000000001</c:v>
                </c:pt>
                <c:pt idx="15">
                  <c:v>16.63</c:v>
                </c:pt>
                <c:pt idx="16">
                  <c:v>18.8</c:v>
                </c:pt>
                <c:pt idx="17">
                  <c:v>18.55</c:v>
                </c:pt>
                <c:pt idx="18">
                  <c:v>20.96</c:v>
                </c:pt>
                <c:pt idx="19">
                  <c:v>25.63</c:v>
                </c:pt>
              </c:numCache>
            </c:numRef>
          </c:val>
          <c:smooth val="0"/>
          <c:extLst>
            <c:ext xmlns:c16="http://schemas.microsoft.com/office/drawing/2014/chart" uri="{C3380CC4-5D6E-409C-BE32-E72D297353CC}">
              <c16:uniqueId val="{00000003-8137-4AAE-82CD-EE7579A83794}"/>
            </c:ext>
          </c:extLst>
        </c:ser>
        <c:ser>
          <c:idx val="4"/>
          <c:order val="4"/>
          <c:tx>
            <c:strRef>
              <c:f>'[data (1).xlsx]Sheet3'!$A$6</c:f>
              <c:strCache>
                <c:ptCount val="1"/>
                <c:pt idx="0">
                  <c:v>Mongolia</c:v>
                </c:pt>
              </c:strCache>
            </c:strRef>
          </c:tx>
          <c:spPr>
            <a:ln w="28575" cap="rnd">
              <a:solidFill>
                <a:schemeClr val="accent5"/>
              </a:solidFill>
              <a:round/>
            </a:ln>
            <a:effectLst/>
          </c:spPr>
          <c:marker>
            <c:symbol val="none"/>
          </c:marker>
          <c:cat>
            <c:strRef>
              <c:f>'[data (1).xlsx]Sheet3'!$B$1:$U$1</c:f>
              <c:strCache>
                <c:ptCount val="20"/>
                <c:pt idx="0">
                  <c:v>2019</c:v>
                </c:pt>
                <c:pt idx="1">
                  <c:v>2018</c:v>
                </c:pt>
                <c:pt idx="2">
                  <c:v>2017</c:v>
                </c:pt>
                <c:pt idx="3">
                  <c:v>2016</c:v>
                </c:pt>
                <c:pt idx="4">
                  <c:v>2015</c:v>
                </c:pt>
                <c:pt idx="5">
                  <c:v>2014</c:v>
                </c:pt>
                <c:pt idx="6">
                  <c:v>2013</c:v>
                </c:pt>
                <c:pt idx="7">
                  <c:v>2012</c:v>
                </c:pt>
                <c:pt idx="8">
                  <c:v>2011</c:v>
                </c:pt>
                <c:pt idx="9">
                  <c:v>2010</c:v>
                </c:pt>
                <c:pt idx="10">
                  <c:v>2009</c:v>
                </c:pt>
                <c:pt idx="11">
                  <c:v>2008</c:v>
                </c:pt>
                <c:pt idx="12">
                  <c:v>2007</c:v>
                </c:pt>
                <c:pt idx="13">
                  <c:v>2006</c:v>
                </c:pt>
                <c:pt idx="14">
                  <c:v>2005</c:v>
                </c:pt>
                <c:pt idx="15">
                  <c:v>2004</c:v>
                </c:pt>
                <c:pt idx="16">
                  <c:v>2003</c:v>
                </c:pt>
                <c:pt idx="17">
                  <c:v>2002</c:v>
                </c:pt>
                <c:pt idx="18">
                  <c:v>2001</c:v>
                </c:pt>
                <c:pt idx="19">
                  <c:v>2000</c:v>
                </c:pt>
              </c:strCache>
            </c:strRef>
          </c:cat>
          <c:val>
            <c:numRef>
              <c:f>'[data (1).xlsx]Sheet3'!$B$6:$U$6</c:f>
              <c:numCache>
                <c:formatCode>0.00</c:formatCode>
                <c:ptCount val="20"/>
                <c:pt idx="0">
                  <c:v>21.04</c:v>
                </c:pt>
                <c:pt idx="1">
                  <c:v>20.9</c:v>
                </c:pt>
                <c:pt idx="2">
                  <c:v>20.75</c:v>
                </c:pt>
                <c:pt idx="3">
                  <c:v>16.329999999999998</c:v>
                </c:pt>
                <c:pt idx="4">
                  <c:v>19.440000000000001</c:v>
                </c:pt>
                <c:pt idx="5">
                  <c:v>23.81</c:v>
                </c:pt>
                <c:pt idx="6">
                  <c:v>20.72</c:v>
                </c:pt>
                <c:pt idx="7">
                  <c:v>21.63</c:v>
                </c:pt>
                <c:pt idx="8">
                  <c:v>20.32</c:v>
                </c:pt>
                <c:pt idx="9">
                  <c:v>18.600000000000001</c:v>
                </c:pt>
                <c:pt idx="10">
                  <c:v>17.54</c:v>
                </c:pt>
                <c:pt idx="11">
                  <c:v>19.61</c:v>
                </c:pt>
                <c:pt idx="12">
                  <c:v>22.32</c:v>
                </c:pt>
                <c:pt idx="13">
                  <c:v>21.65</c:v>
                </c:pt>
                <c:pt idx="14">
                  <c:v>21.73</c:v>
                </c:pt>
                <c:pt idx="15">
                  <c:v>21.07</c:v>
                </c:pt>
                <c:pt idx="16">
                  <c:v>15.84</c:v>
                </c:pt>
                <c:pt idx="17">
                  <c:v>22.02</c:v>
                </c:pt>
                <c:pt idx="18">
                  <c:v>15.91</c:v>
                </c:pt>
                <c:pt idx="19">
                  <c:v>15.85</c:v>
                </c:pt>
              </c:numCache>
            </c:numRef>
          </c:val>
          <c:smooth val="0"/>
          <c:extLst>
            <c:ext xmlns:c16="http://schemas.microsoft.com/office/drawing/2014/chart" uri="{C3380CC4-5D6E-409C-BE32-E72D297353CC}">
              <c16:uniqueId val="{00000004-8137-4AAE-82CD-EE7579A83794}"/>
            </c:ext>
          </c:extLst>
        </c:ser>
        <c:dLbls>
          <c:showLegendKey val="0"/>
          <c:showVal val="0"/>
          <c:showCatName val="0"/>
          <c:showSerName val="0"/>
          <c:showPercent val="0"/>
          <c:showBubbleSize val="0"/>
        </c:dLbls>
        <c:smooth val="0"/>
        <c:axId val="2078728447"/>
        <c:axId val="2078715967"/>
      </c:lineChart>
      <c:catAx>
        <c:axId val="2078728447"/>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0"/>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8715967"/>
        <c:crosses val="autoZero"/>
        <c:auto val="0"/>
        <c:lblAlgn val="ctr"/>
        <c:lblOffset val="100"/>
        <c:noMultiLvlLbl val="0"/>
      </c:catAx>
      <c:valAx>
        <c:axId val="20787159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Mortality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8728447"/>
        <c:crosses val="max"/>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7475099448024917"/>
          <c:y val="0.16177773419827185"/>
          <c:w val="0.78510746554010302"/>
          <c:h val="0.63728089113208664"/>
        </c:manualLayout>
      </c:layout>
      <c:barChart>
        <c:barDir val="bar"/>
        <c:grouping val="clustered"/>
        <c:varyColors val="0"/>
        <c:ser>
          <c:idx val="0"/>
          <c:order val="0"/>
          <c:tx>
            <c:strRef>
              <c:f>Data!$D$275</c:f>
              <c:strCache>
                <c:ptCount val="1"/>
                <c:pt idx="0">
                  <c:v>Net migration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Data!$C$276:$C$280</c:f>
              <c:strCache>
                <c:ptCount val="5"/>
                <c:pt idx="0">
                  <c:v>China</c:v>
                </c:pt>
                <c:pt idx="1">
                  <c:v>Japan</c:v>
                </c:pt>
                <c:pt idx="2">
                  <c:v>South Korea</c:v>
                </c:pt>
                <c:pt idx="3">
                  <c:v>Mongolia</c:v>
                </c:pt>
                <c:pt idx="4">
                  <c:v>North Korea</c:v>
                </c:pt>
              </c:strCache>
            </c:strRef>
          </c:cat>
          <c:val>
            <c:numRef>
              <c:f>Data!$D$276:$D$280</c:f>
              <c:numCache>
                <c:formatCode>General</c:formatCode>
                <c:ptCount val="5"/>
                <c:pt idx="0">
                  <c:v>-200194</c:v>
                </c:pt>
                <c:pt idx="1">
                  <c:v>87584</c:v>
                </c:pt>
                <c:pt idx="2">
                  <c:v>43440</c:v>
                </c:pt>
                <c:pt idx="3">
                  <c:v>0</c:v>
                </c:pt>
                <c:pt idx="4">
                  <c:v>-1589</c:v>
                </c:pt>
              </c:numCache>
            </c:numRef>
          </c:val>
          <c:extLst>
            <c:ext xmlns:c16="http://schemas.microsoft.com/office/drawing/2014/chart" uri="{C3380CC4-5D6E-409C-BE32-E72D297353CC}">
              <c16:uniqueId val="{00000000-C80F-46B5-A24B-951F9C57FC54}"/>
            </c:ext>
          </c:extLst>
        </c:ser>
        <c:dLbls>
          <c:dLblPos val="outEnd"/>
          <c:showLegendKey val="0"/>
          <c:showVal val="1"/>
          <c:showCatName val="0"/>
          <c:showSerName val="0"/>
          <c:showPercent val="0"/>
          <c:showBubbleSize val="0"/>
        </c:dLbls>
        <c:gapWidth val="182"/>
        <c:axId val="1044889167"/>
        <c:axId val="1044884175"/>
      </c:barChart>
      <c:catAx>
        <c:axId val="104488916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15875" cap="flat" cmpd="sng" algn="ctr">
            <a:solidFill>
              <a:schemeClr val="tx1">
                <a:lumMod val="15000"/>
                <a:lumOff val="85000"/>
              </a:schemeClr>
            </a:solidFill>
            <a:round/>
          </a:ln>
          <a:effectLst/>
        </c:spPr>
        <c:txPr>
          <a:bodyPr rot="0" spcFirstLastPara="1" vertOverflow="ellipsis" wrap="square" anchor="t" anchorCtr="0"/>
          <a:lstStyle/>
          <a:p>
            <a:pPr>
              <a:defRPr sz="900" b="0" i="0" u="none" strike="noStrike" kern="1200" baseline="0">
                <a:ln>
                  <a:noFill/>
                </a:ln>
                <a:solidFill>
                  <a:schemeClr val="tx1">
                    <a:lumMod val="65000"/>
                    <a:lumOff val="35000"/>
                  </a:schemeClr>
                </a:solidFill>
                <a:latin typeface="+mn-lt"/>
                <a:ea typeface="+mn-ea"/>
                <a:cs typeface="+mn-cs"/>
              </a:defRPr>
            </a:pPr>
            <a:endParaRPr lang="en-US"/>
          </a:p>
        </c:txPr>
        <c:crossAx val="1044884175"/>
        <c:crosses val="autoZero"/>
        <c:auto val="1"/>
        <c:lblAlgn val="ctr"/>
        <c:lblOffset val="100"/>
        <c:noMultiLvlLbl val="0"/>
      </c:catAx>
      <c:valAx>
        <c:axId val="104488417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Net migration</a:t>
                </a:r>
                <a:r>
                  <a:rPr lang="en-US" sz="1000" b="0" i="0" u="none" strike="noStrike" baseline="0"/>
                  <a:t> </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4889167"/>
        <c:crosses val="autoZero"/>
        <c:crossBetween val="between"/>
      </c:valAx>
      <c:spPr>
        <a:noFill/>
        <a:ln>
          <a:noFill/>
        </a:ln>
        <a:effectLst/>
      </c:spPr>
    </c:plotArea>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Prevalence of Anaemia</a:t>
            </a:r>
          </a:p>
          <a:p>
            <a:pPr>
              <a:defRPr/>
            </a:pPr>
            <a:r>
              <a:rPr lang="en-US"/>
              <a:t>(in women of reproductive age (aged 15 – 49 ) % )</a:t>
            </a:r>
          </a:p>
          <a:p>
            <a:pPr>
              <a:defRPr/>
            </a:pPr>
            <a:endParaRPr lang="en-US"/>
          </a:p>
        </c:rich>
      </c:tx>
      <c:layout>
        <c:manualLayout>
          <c:xMode val="edge"/>
          <c:yMode val="edge"/>
          <c:x val="0.12453176089728901"/>
          <c:y val="2.5874097490504008E-2"/>
        </c:manualLayout>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Sheet3!$D$5</c:f>
              <c:strCache>
                <c:ptCount val="1"/>
                <c:pt idx="0">
                  <c:v>China</c:v>
                </c:pt>
              </c:strCache>
            </c:strRef>
          </c:tx>
          <c:spPr>
            <a:ln w="22225" cap="rnd">
              <a:solidFill>
                <a:srgbClr val="C00000"/>
              </a:solidFill>
            </a:ln>
            <a:effectLst>
              <a:glow rad="139700">
                <a:schemeClr val="accent1">
                  <a:satMod val="175000"/>
                  <a:alpha val="14000"/>
                </a:schemeClr>
              </a:glow>
            </a:effectLst>
          </c:spPr>
          <c:marker>
            <c:symbol val="none"/>
          </c:marker>
          <c:cat>
            <c:numRef>
              <c:f>Sheet3!$C$6:$C$25</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Sheet3!$D$6:$D$25</c:f>
              <c:numCache>
                <c:formatCode>General</c:formatCode>
                <c:ptCount val="20"/>
                <c:pt idx="0">
                  <c:v>22.1</c:v>
                </c:pt>
                <c:pt idx="1">
                  <c:v>21.1</c:v>
                </c:pt>
                <c:pt idx="2">
                  <c:v>20.3</c:v>
                </c:pt>
                <c:pt idx="3">
                  <c:v>19.600000000000001</c:v>
                </c:pt>
                <c:pt idx="4">
                  <c:v>19</c:v>
                </c:pt>
                <c:pt idx="5">
                  <c:v>18.3</c:v>
                </c:pt>
                <c:pt idx="6">
                  <c:v>17.600000000000001</c:v>
                </c:pt>
                <c:pt idx="7">
                  <c:v>16.899999999999999</c:v>
                </c:pt>
                <c:pt idx="8">
                  <c:v>16.399999999999999</c:v>
                </c:pt>
                <c:pt idx="9">
                  <c:v>15.8</c:v>
                </c:pt>
                <c:pt idx="10">
                  <c:v>15.3</c:v>
                </c:pt>
                <c:pt idx="11">
                  <c:v>15</c:v>
                </c:pt>
                <c:pt idx="12">
                  <c:v>14.8</c:v>
                </c:pt>
                <c:pt idx="13">
                  <c:v>14.8</c:v>
                </c:pt>
                <c:pt idx="14">
                  <c:v>14.8</c:v>
                </c:pt>
                <c:pt idx="15">
                  <c:v>14.9</c:v>
                </c:pt>
                <c:pt idx="16">
                  <c:v>15.1</c:v>
                </c:pt>
                <c:pt idx="17">
                  <c:v>15.2</c:v>
                </c:pt>
                <c:pt idx="18">
                  <c:v>15.3</c:v>
                </c:pt>
                <c:pt idx="19">
                  <c:v>15.5</c:v>
                </c:pt>
              </c:numCache>
            </c:numRef>
          </c:val>
          <c:smooth val="0"/>
          <c:extLst>
            <c:ext xmlns:c16="http://schemas.microsoft.com/office/drawing/2014/chart" uri="{C3380CC4-5D6E-409C-BE32-E72D297353CC}">
              <c16:uniqueId val="{00000000-F133-40C0-921F-2AADF522B161}"/>
            </c:ext>
          </c:extLst>
        </c:ser>
        <c:ser>
          <c:idx val="1"/>
          <c:order val="1"/>
          <c:tx>
            <c:strRef>
              <c:f>Sheet3!$E$5</c:f>
              <c:strCache>
                <c:ptCount val="1"/>
                <c:pt idx="0">
                  <c:v>Japan</c:v>
                </c:pt>
              </c:strCache>
            </c:strRef>
          </c:tx>
          <c:spPr>
            <a:ln w="22225" cap="rnd">
              <a:solidFill>
                <a:srgbClr val="00B0F0"/>
              </a:solidFill>
            </a:ln>
            <a:effectLst>
              <a:glow rad="139700">
                <a:schemeClr val="accent2">
                  <a:satMod val="175000"/>
                  <a:alpha val="14000"/>
                </a:schemeClr>
              </a:glow>
            </a:effectLst>
          </c:spPr>
          <c:marker>
            <c:symbol val="none"/>
          </c:marker>
          <c:cat>
            <c:numRef>
              <c:f>Sheet3!$C$6:$C$25</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Sheet3!$E$6:$E$25</c:f>
              <c:numCache>
                <c:formatCode>General</c:formatCode>
                <c:ptCount val="20"/>
                <c:pt idx="0">
                  <c:v>21.3</c:v>
                </c:pt>
                <c:pt idx="1">
                  <c:v>21.4</c:v>
                </c:pt>
                <c:pt idx="2">
                  <c:v>21.4</c:v>
                </c:pt>
                <c:pt idx="3">
                  <c:v>21.4</c:v>
                </c:pt>
                <c:pt idx="4">
                  <c:v>21.3</c:v>
                </c:pt>
                <c:pt idx="5">
                  <c:v>21.2</c:v>
                </c:pt>
                <c:pt idx="6">
                  <c:v>21.1</c:v>
                </c:pt>
                <c:pt idx="7">
                  <c:v>20.9</c:v>
                </c:pt>
                <c:pt idx="8">
                  <c:v>20.6</c:v>
                </c:pt>
                <c:pt idx="9">
                  <c:v>20.399999999999999</c:v>
                </c:pt>
                <c:pt idx="10">
                  <c:v>20.100000000000001</c:v>
                </c:pt>
                <c:pt idx="11">
                  <c:v>19.899999999999999</c:v>
                </c:pt>
                <c:pt idx="12">
                  <c:v>19.7</c:v>
                </c:pt>
                <c:pt idx="13">
                  <c:v>19.5</c:v>
                </c:pt>
                <c:pt idx="14">
                  <c:v>19.3</c:v>
                </c:pt>
                <c:pt idx="15">
                  <c:v>19.2</c:v>
                </c:pt>
                <c:pt idx="16">
                  <c:v>19.100000000000001</c:v>
                </c:pt>
                <c:pt idx="17">
                  <c:v>19.100000000000001</c:v>
                </c:pt>
                <c:pt idx="18">
                  <c:v>19</c:v>
                </c:pt>
                <c:pt idx="19">
                  <c:v>19</c:v>
                </c:pt>
              </c:numCache>
            </c:numRef>
          </c:val>
          <c:smooth val="0"/>
          <c:extLst>
            <c:ext xmlns:c16="http://schemas.microsoft.com/office/drawing/2014/chart" uri="{C3380CC4-5D6E-409C-BE32-E72D297353CC}">
              <c16:uniqueId val="{00000001-F133-40C0-921F-2AADF522B161}"/>
            </c:ext>
          </c:extLst>
        </c:ser>
        <c:ser>
          <c:idx val="2"/>
          <c:order val="2"/>
          <c:tx>
            <c:strRef>
              <c:f>Sheet3!$F$5</c:f>
              <c:strCache>
                <c:ptCount val="1"/>
                <c:pt idx="0">
                  <c:v>South Korea</c:v>
                </c:pt>
              </c:strCache>
            </c:strRef>
          </c:tx>
          <c:spPr>
            <a:ln w="22225" cap="rnd">
              <a:solidFill>
                <a:srgbClr val="7030A0"/>
              </a:solidFill>
            </a:ln>
            <a:effectLst>
              <a:glow rad="139700">
                <a:schemeClr val="accent3">
                  <a:satMod val="175000"/>
                  <a:alpha val="14000"/>
                </a:schemeClr>
              </a:glow>
            </a:effectLst>
          </c:spPr>
          <c:marker>
            <c:symbol val="none"/>
          </c:marker>
          <c:cat>
            <c:numRef>
              <c:f>Sheet3!$C$6:$C$25</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Sheet3!$F$6:$F$25</c:f>
              <c:numCache>
                <c:formatCode>General</c:formatCode>
                <c:ptCount val="20"/>
                <c:pt idx="0">
                  <c:v>17.5</c:v>
                </c:pt>
                <c:pt idx="1">
                  <c:v>17.3</c:v>
                </c:pt>
                <c:pt idx="2">
                  <c:v>16.899999999999999</c:v>
                </c:pt>
                <c:pt idx="3">
                  <c:v>16.7</c:v>
                </c:pt>
                <c:pt idx="4">
                  <c:v>16.399999999999999</c:v>
                </c:pt>
                <c:pt idx="5">
                  <c:v>16</c:v>
                </c:pt>
                <c:pt idx="6">
                  <c:v>15.7</c:v>
                </c:pt>
                <c:pt idx="7">
                  <c:v>15.5</c:v>
                </c:pt>
                <c:pt idx="8">
                  <c:v>15.1</c:v>
                </c:pt>
                <c:pt idx="9">
                  <c:v>14.7</c:v>
                </c:pt>
                <c:pt idx="10">
                  <c:v>14.3</c:v>
                </c:pt>
                <c:pt idx="11">
                  <c:v>14</c:v>
                </c:pt>
                <c:pt idx="12">
                  <c:v>13.7</c:v>
                </c:pt>
                <c:pt idx="13">
                  <c:v>13.4</c:v>
                </c:pt>
                <c:pt idx="14">
                  <c:v>13.2</c:v>
                </c:pt>
                <c:pt idx="15">
                  <c:v>13.1</c:v>
                </c:pt>
                <c:pt idx="16">
                  <c:v>13.1</c:v>
                </c:pt>
                <c:pt idx="17">
                  <c:v>13.1</c:v>
                </c:pt>
                <c:pt idx="18">
                  <c:v>13.2</c:v>
                </c:pt>
                <c:pt idx="19">
                  <c:v>13.5</c:v>
                </c:pt>
              </c:numCache>
            </c:numRef>
          </c:val>
          <c:smooth val="0"/>
          <c:extLst>
            <c:ext xmlns:c16="http://schemas.microsoft.com/office/drawing/2014/chart" uri="{C3380CC4-5D6E-409C-BE32-E72D297353CC}">
              <c16:uniqueId val="{00000002-F133-40C0-921F-2AADF522B161}"/>
            </c:ext>
          </c:extLst>
        </c:ser>
        <c:ser>
          <c:idx val="3"/>
          <c:order val="3"/>
          <c:tx>
            <c:strRef>
              <c:f>Sheet3!$G$5</c:f>
              <c:strCache>
                <c:ptCount val="1"/>
                <c:pt idx="0">
                  <c:v>North Korea</c:v>
                </c:pt>
              </c:strCache>
            </c:strRef>
          </c:tx>
          <c:spPr>
            <a:ln w="22225" cap="rnd">
              <a:solidFill>
                <a:schemeClr val="accent4"/>
              </a:solidFill>
            </a:ln>
            <a:effectLst>
              <a:glow rad="139700">
                <a:schemeClr val="accent4">
                  <a:satMod val="175000"/>
                  <a:alpha val="14000"/>
                </a:schemeClr>
              </a:glow>
            </a:effectLst>
          </c:spPr>
          <c:marker>
            <c:symbol val="none"/>
          </c:marker>
          <c:cat>
            <c:numRef>
              <c:f>Sheet3!$C$6:$C$25</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Sheet3!$G$6:$G$25</c:f>
              <c:numCache>
                <c:formatCode>General</c:formatCode>
                <c:ptCount val="20"/>
                <c:pt idx="0">
                  <c:v>35</c:v>
                </c:pt>
                <c:pt idx="1">
                  <c:v>34.299999999999997</c:v>
                </c:pt>
                <c:pt idx="2">
                  <c:v>33.700000000000003</c:v>
                </c:pt>
                <c:pt idx="3">
                  <c:v>33.200000000000003</c:v>
                </c:pt>
                <c:pt idx="4">
                  <c:v>32.799999999999997</c:v>
                </c:pt>
                <c:pt idx="5">
                  <c:v>32.5</c:v>
                </c:pt>
                <c:pt idx="6">
                  <c:v>32.299999999999997</c:v>
                </c:pt>
                <c:pt idx="7">
                  <c:v>32.1</c:v>
                </c:pt>
                <c:pt idx="8">
                  <c:v>31.8</c:v>
                </c:pt>
                <c:pt idx="9">
                  <c:v>31.7</c:v>
                </c:pt>
                <c:pt idx="10">
                  <c:v>31.6</c:v>
                </c:pt>
                <c:pt idx="11">
                  <c:v>31.6</c:v>
                </c:pt>
                <c:pt idx="12">
                  <c:v>31.7</c:v>
                </c:pt>
                <c:pt idx="13">
                  <c:v>31.9</c:v>
                </c:pt>
                <c:pt idx="14">
                  <c:v>32.200000000000003</c:v>
                </c:pt>
                <c:pt idx="15">
                  <c:v>32.5</c:v>
                </c:pt>
                <c:pt idx="16">
                  <c:v>32.799999999999997</c:v>
                </c:pt>
                <c:pt idx="17">
                  <c:v>33.200000000000003</c:v>
                </c:pt>
                <c:pt idx="18">
                  <c:v>33.5</c:v>
                </c:pt>
                <c:pt idx="19">
                  <c:v>33.9</c:v>
                </c:pt>
              </c:numCache>
            </c:numRef>
          </c:val>
          <c:smooth val="0"/>
          <c:extLst>
            <c:ext xmlns:c16="http://schemas.microsoft.com/office/drawing/2014/chart" uri="{C3380CC4-5D6E-409C-BE32-E72D297353CC}">
              <c16:uniqueId val="{00000003-F133-40C0-921F-2AADF522B161}"/>
            </c:ext>
          </c:extLst>
        </c:ser>
        <c:ser>
          <c:idx val="4"/>
          <c:order val="4"/>
          <c:tx>
            <c:strRef>
              <c:f>Sheet3!$H$5</c:f>
              <c:strCache>
                <c:ptCount val="1"/>
                <c:pt idx="0">
                  <c:v>Mongolia</c:v>
                </c:pt>
              </c:strCache>
            </c:strRef>
          </c:tx>
          <c:spPr>
            <a:ln w="22225" cap="rnd">
              <a:solidFill>
                <a:srgbClr val="92D050"/>
              </a:solidFill>
            </a:ln>
            <a:effectLst>
              <a:glow rad="139700">
                <a:schemeClr val="accent5">
                  <a:satMod val="175000"/>
                  <a:alpha val="14000"/>
                </a:schemeClr>
              </a:glow>
            </a:effectLst>
          </c:spPr>
          <c:marker>
            <c:symbol val="none"/>
          </c:marker>
          <c:cat>
            <c:numRef>
              <c:f>Sheet3!$C$6:$C$25</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Sheet3!$H$6:$H$25</c:f>
              <c:numCache>
                <c:formatCode>General</c:formatCode>
                <c:ptCount val="20"/>
                <c:pt idx="0">
                  <c:v>15.4</c:v>
                </c:pt>
                <c:pt idx="1">
                  <c:v>15.5</c:v>
                </c:pt>
                <c:pt idx="2">
                  <c:v>15.8</c:v>
                </c:pt>
                <c:pt idx="3">
                  <c:v>16.2</c:v>
                </c:pt>
                <c:pt idx="4">
                  <c:v>16.5</c:v>
                </c:pt>
                <c:pt idx="5">
                  <c:v>16.5</c:v>
                </c:pt>
                <c:pt idx="6">
                  <c:v>16</c:v>
                </c:pt>
                <c:pt idx="7">
                  <c:v>15.7</c:v>
                </c:pt>
                <c:pt idx="8">
                  <c:v>15.5</c:v>
                </c:pt>
                <c:pt idx="9">
                  <c:v>15.1</c:v>
                </c:pt>
                <c:pt idx="10">
                  <c:v>14.8</c:v>
                </c:pt>
                <c:pt idx="11">
                  <c:v>14.5</c:v>
                </c:pt>
                <c:pt idx="12">
                  <c:v>14.3</c:v>
                </c:pt>
                <c:pt idx="13">
                  <c:v>14.3</c:v>
                </c:pt>
                <c:pt idx="14">
                  <c:v>14.2</c:v>
                </c:pt>
                <c:pt idx="15">
                  <c:v>14.1</c:v>
                </c:pt>
                <c:pt idx="16">
                  <c:v>14.1</c:v>
                </c:pt>
                <c:pt idx="17">
                  <c:v>14.1</c:v>
                </c:pt>
                <c:pt idx="18">
                  <c:v>14.3</c:v>
                </c:pt>
                <c:pt idx="19">
                  <c:v>14.5</c:v>
                </c:pt>
              </c:numCache>
            </c:numRef>
          </c:val>
          <c:smooth val="0"/>
          <c:extLst>
            <c:ext xmlns:c16="http://schemas.microsoft.com/office/drawing/2014/chart" uri="{C3380CC4-5D6E-409C-BE32-E72D297353CC}">
              <c16:uniqueId val="{00000004-F133-40C0-921F-2AADF522B161}"/>
            </c:ext>
          </c:extLst>
        </c:ser>
        <c:dLbls>
          <c:showLegendKey val="0"/>
          <c:showVal val="0"/>
          <c:showCatName val="0"/>
          <c:showSerName val="0"/>
          <c:showPercent val="0"/>
          <c:showBubbleSize val="0"/>
        </c:dLbls>
        <c:smooth val="0"/>
        <c:axId val="656709807"/>
        <c:axId val="656710223"/>
      </c:lineChart>
      <c:catAx>
        <c:axId val="65670980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Year </a:t>
                </a:r>
              </a:p>
            </c:rich>
          </c:tx>
          <c:layout>
            <c:manualLayout>
              <c:xMode val="edge"/>
              <c:yMode val="edge"/>
              <c:x val="0.39129073802636977"/>
              <c:y val="0.78137745125126845"/>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56710223"/>
        <c:crosses val="autoZero"/>
        <c:auto val="1"/>
        <c:lblAlgn val="ctr"/>
        <c:lblOffset val="100"/>
        <c:noMultiLvlLbl val="0"/>
      </c:catAx>
      <c:valAx>
        <c:axId val="656710223"/>
        <c:scaling>
          <c:orientation val="minMax"/>
          <c:min val="1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Prevalence percentage </a:t>
                </a:r>
              </a:p>
            </c:rich>
          </c:tx>
          <c:layout>
            <c:manualLayout>
              <c:xMode val="edge"/>
              <c:yMode val="edge"/>
              <c:x val="9.5996739436730438E-3"/>
              <c:y val="0.33966082886548532"/>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5670980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Prevalence of Hypertension  </a:t>
            </a:r>
          </a:p>
          <a:p>
            <a:pPr>
              <a:defRPr/>
            </a:pPr>
            <a:r>
              <a:rPr lang="en-US"/>
              <a:t>( among adults aged 30 -79 years ) </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Sheet4!$C$6</c:f>
              <c:strCache>
                <c:ptCount val="1"/>
                <c:pt idx="0">
                  <c:v>China</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cat>
            <c:numRef>
              <c:f>Sheet4!$B$7:$B$26</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Sheet4!$C$7:$C$26</c:f>
              <c:numCache>
                <c:formatCode>General</c:formatCode>
                <c:ptCount val="20"/>
                <c:pt idx="0">
                  <c:v>26.1</c:v>
                </c:pt>
                <c:pt idx="1">
                  <c:v>26.5</c:v>
                </c:pt>
                <c:pt idx="2">
                  <c:v>27</c:v>
                </c:pt>
                <c:pt idx="3">
                  <c:v>27.4</c:v>
                </c:pt>
                <c:pt idx="4">
                  <c:v>27.9</c:v>
                </c:pt>
                <c:pt idx="5">
                  <c:v>28.3</c:v>
                </c:pt>
                <c:pt idx="6">
                  <c:v>28.7</c:v>
                </c:pt>
                <c:pt idx="7">
                  <c:v>29</c:v>
                </c:pt>
                <c:pt idx="8">
                  <c:v>29.3</c:v>
                </c:pt>
                <c:pt idx="9">
                  <c:v>29.5</c:v>
                </c:pt>
                <c:pt idx="10">
                  <c:v>29.6</c:v>
                </c:pt>
                <c:pt idx="11">
                  <c:v>29.6</c:v>
                </c:pt>
                <c:pt idx="12">
                  <c:v>29.4</c:v>
                </c:pt>
                <c:pt idx="13">
                  <c:v>29.2</c:v>
                </c:pt>
                <c:pt idx="14">
                  <c:v>28.9</c:v>
                </c:pt>
                <c:pt idx="15">
                  <c:v>28.3</c:v>
                </c:pt>
                <c:pt idx="16">
                  <c:v>28</c:v>
                </c:pt>
                <c:pt idx="17">
                  <c:v>27.8</c:v>
                </c:pt>
                <c:pt idx="18">
                  <c:v>27.5</c:v>
                </c:pt>
                <c:pt idx="19">
                  <c:v>27.3</c:v>
                </c:pt>
              </c:numCache>
            </c:numRef>
          </c:val>
          <c:smooth val="0"/>
          <c:extLst>
            <c:ext xmlns:c16="http://schemas.microsoft.com/office/drawing/2014/chart" uri="{C3380CC4-5D6E-409C-BE32-E72D297353CC}">
              <c16:uniqueId val="{00000000-7C80-4185-95E1-6140DA1AA942}"/>
            </c:ext>
          </c:extLst>
        </c:ser>
        <c:ser>
          <c:idx val="1"/>
          <c:order val="1"/>
          <c:tx>
            <c:strRef>
              <c:f>Sheet4!$D$6</c:f>
              <c:strCache>
                <c:ptCount val="1"/>
                <c:pt idx="0">
                  <c:v>Japan</c:v>
                </c:pt>
              </c:strCache>
            </c:strRef>
          </c:tx>
          <c:spPr>
            <a:ln w="34925" cap="rnd">
              <a:solidFill>
                <a:srgbClr val="C00000"/>
              </a:solidFill>
              <a:round/>
            </a:ln>
            <a:effectLst>
              <a:outerShdw blurRad="40000" dist="23000" dir="5400000" rotWithShape="0">
                <a:srgbClr val="000000">
                  <a:alpha val="35000"/>
                </a:srgbClr>
              </a:outerShdw>
            </a:effectLst>
          </c:spPr>
          <c:marker>
            <c:symbol val="none"/>
          </c:marker>
          <c:cat>
            <c:numRef>
              <c:f>Sheet4!$B$7:$B$26</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Sheet4!$D$7:$D$26</c:f>
              <c:numCache>
                <c:formatCode>General</c:formatCode>
                <c:ptCount val="20"/>
                <c:pt idx="0">
                  <c:v>33.799999999999997</c:v>
                </c:pt>
                <c:pt idx="1">
                  <c:v>33.5</c:v>
                </c:pt>
                <c:pt idx="2">
                  <c:v>33.4</c:v>
                </c:pt>
                <c:pt idx="3">
                  <c:v>33.200000000000003</c:v>
                </c:pt>
                <c:pt idx="4">
                  <c:v>33.1</c:v>
                </c:pt>
                <c:pt idx="5">
                  <c:v>33.1</c:v>
                </c:pt>
                <c:pt idx="6">
                  <c:v>33</c:v>
                </c:pt>
                <c:pt idx="7">
                  <c:v>32.9</c:v>
                </c:pt>
                <c:pt idx="8">
                  <c:v>32.799999999999997</c:v>
                </c:pt>
                <c:pt idx="9">
                  <c:v>32.700000000000003</c:v>
                </c:pt>
                <c:pt idx="10">
                  <c:v>32.6</c:v>
                </c:pt>
                <c:pt idx="11">
                  <c:v>32.5</c:v>
                </c:pt>
                <c:pt idx="12">
                  <c:v>32.4</c:v>
                </c:pt>
                <c:pt idx="13">
                  <c:v>32.200000000000003</c:v>
                </c:pt>
                <c:pt idx="14">
                  <c:v>32</c:v>
                </c:pt>
                <c:pt idx="15">
                  <c:v>31.9</c:v>
                </c:pt>
                <c:pt idx="16">
                  <c:v>31.8</c:v>
                </c:pt>
                <c:pt idx="17">
                  <c:v>31.7</c:v>
                </c:pt>
                <c:pt idx="18">
                  <c:v>31.6</c:v>
                </c:pt>
                <c:pt idx="19">
                  <c:v>31.4</c:v>
                </c:pt>
              </c:numCache>
            </c:numRef>
          </c:val>
          <c:smooth val="0"/>
          <c:extLst>
            <c:ext xmlns:c16="http://schemas.microsoft.com/office/drawing/2014/chart" uri="{C3380CC4-5D6E-409C-BE32-E72D297353CC}">
              <c16:uniqueId val="{00000001-7C80-4185-95E1-6140DA1AA942}"/>
            </c:ext>
          </c:extLst>
        </c:ser>
        <c:ser>
          <c:idx val="2"/>
          <c:order val="2"/>
          <c:tx>
            <c:strRef>
              <c:f>Sheet4!$E$6</c:f>
              <c:strCache>
                <c:ptCount val="1"/>
                <c:pt idx="0">
                  <c:v>South Korea</c:v>
                </c:pt>
              </c:strCache>
            </c:strRef>
          </c:tx>
          <c:spPr>
            <a:ln w="34925" cap="rnd">
              <a:solidFill>
                <a:srgbClr val="7030A0"/>
              </a:solidFill>
              <a:round/>
            </a:ln>
            <a:effectLst>
              <a:outerShdw blurRad="40000" dist="23000" dir="5400000" rotWithShape="0">
                <a:srgbClr val="000000">
                  <a:alpha val="35000"/>
                </a:srgbClr>
              </a:outerShdw>
            </a:effectLst>
          </c:spPr>
          <c:marker>
            <c:symbol val="none"/>
          </c:marker>
          <c:cat>
            <c:numRef>
              <c:f>Sheet4!$B$7:$B$26</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Sheet4!$E$7:$E$26</c:f>
              <c:numCache>
                <c:formatCode>General</c:formatCode>
                <c:ptCount val="20"/>
                <c:pt idx="0">
                  <c:v>30.2</c:v>
                </c:pt>
                <c:pt idx="1">
                  <c:v>30</c:v>
                </c:pt>
                <c:pt idx="2">
                  <c:v>29.8</c:v>
                </c:pt>
                <c:pt idx="3">
                  <c:v>29.6</c:v>
                </c:pt>
                <c:pt idx="4">
                  <c:v>29.4</c:v>
                </c:pt>
                <c:pt idx="5">
                  <c:v>29.1</c:v>
                </c:pt>
                <c:pt idx="6">
                  <c:v>28.9</c:v>
                </c:pt>
                <c:pt idx="7">
                  <c:v>28.7</c:v>
                </c:pt>
                <c:pt idx="8">
                  <c:v>28.5</c:v>
                </c:pt>
                <c:pt idx="9">
                  <c:v>28.3</c:v>
                </c:pt>
                <c:pt idx="10">
                  <c:v>28.1</c:v>
                </c:pt>
                <c:pt idx="11">
                  <c:v>27.9</c:v>
                </c:pt>
                <c:pt idx="12">
                  <c:v>27.7</c:v>
                </c:pt>
                <c:pt idx="13">
                  <c:v>27.6</c:v>
                </c:pt>
                <c:pt idx="14">
                  <c:v>27.4</c:v>
                </c:pt>
                <c:pt idx="15">
                  <c:v>27.2</c:v>
                </c:pt>
                <c:pt idx="16">
                  <c:v>27.1</c:v>
                </c:pt>
                <c:pt idx="17">
                  <c:v>27</c:v>
                </c:pt>
                <c:pt idx="18">
                  <c:v>26.8</c:v>
                </c:pt>
                <c:pt idx="19">
                  <c:v>26.7</c:v>
                </c:pt>
              </c:numCache>
            </c:numRef>
          </c:val>
          <c:smooth val="0"/>
          <c:extLst>
            <c:ext xmlns:c16="http://schemas.microsoft.com/office/drawing/2014/chart" uri="{C3380CC4-5D6E-409C-BE32-E72D297353CC}">
              <c16:uniqueId val="{00000002-7C80-4185-95E1-6140DA1AA942}"/>
            </c:ext>
          </c:extLst>
        </c:ser>
        <c:ser>
          <c:idx val="3"/>
          <c:order val="3"/>
          <c:tx>
            <c:strRef>
              <c:f>Sheet4!$F$6</c:f>
              <c:strCache>
                <c:ptCount val="1"/>
                <c:pt idx="0">
                  <c:v>North Korea</c:v>
                </c:pt>
              </c:strCache>
            </c:strRef>
          </c:tx>
          <c:spPr>
            <a:ln w="34925" cap="rnd">
              <a:solidFill>
                <a:srgbClr val="00B0F0"/>
              </a:solidFill>
              <a:round/>
            </a:ln>
            <a:effectLst>
              <a:outerShdw blurRad="40000" dist="23000" dir="5400000" rotWithShape="0">
                <a:srgbClr val="000000">
                  <a:alpha val="35000"/>
                </a:srgbClr>
              </a:outerShdw>
            </a:effectLst>
          </c:spPr>
          <c:marker>
            <c:symbol val="none"/>
          </c:marker>
          <c:cat>
            <c:numRef>
              <c:f>Sheet4!$B$7:$B$26</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Sheet4!$F$7:$F$26</c:f>
              <c:numCache>
                <c:formatCode>General</c:formatCode>
                <c:ptCount val="20"/>
                <c:pt idx="0">
                  <c:v>25.8</c:v>
                </c:pt>
                <c:pt idx="1">
                  <c:v>26</c:v>
                </c:pt>
                <c:pt idx="2">
                  <c:v>26.1</c:v>
                </c:pt>
                <c:pt idx="3">
                  <c:v>26.2</c:v>
                </c:pt>
                <c:pt idx="4">
                  <c:v>26.4</c:v>
                </c:pt>
                <c:pt idx="5">
                  <c:v>26.5</c:v>
                </c:pt>
                <c:pt idx="6">
                  <c:v>26.6</c:v>
                </c:pt>
                <c:pt idx="7">
                  <c:v>26.7</c:v>
                </c:pt>
                <c:pt idx="8">
                  <c:v>26.8</c:v>
                </c:pt>
                <c:pt idx="9">
                  <c:v>26.9</c:v>
                </c:pt>
                <c:pt idx="10">
                  <c:v>26.9</c:v>
                </c:pt>
                <c:pt idx="11">
                  <c:v>26.9</c:v>
                </c:pt>
                <c:pt idx="12">
                  <c:v>26.8</c:v>
                </c:pt>
                <c:pt idx="13">
                  <c:v>26.7</c:v>
                </c:pt>
                <c:pt idx="14">
                  <c:v>26.7</c:v>
                </c:pt>
                <c:pt idx="15">
                  <c:v>26.6</c:v>
                </c:pt>
                <c:pt idx="16">
                  <c:v>26.6</c:v>
                </c:pt>
                <c:pt idx="17">
                  <c:v>26.6</c:v>
                </c:pt>
                <c:pt idx="18">
                  <c:v>26.5</c:v>
                </c:pt>
                <c:pt idx="19">
                  <c:v>26.5</c:v>
                </c:pt>
              </c:numCache>
            </c:numRef>
          </c:val>
          <c:smooth val="0"/>
          <c:extLst>
            <c:ext xmlns:c16="http://schemas.microsoft.com/office/drawing/2014/chart" uri="{C3380CC4-5D6E-409C-BE32-E72D297353CC}">
              <c16:uniqueId val="{00000003-7C80-4185-95E1-6140DA1AA942}"/>
            </c:ext>
          </c:extLst>
        </c:ser>
        <c:ser>
          <c:idx val="4"/>
          <c:order val="4"/>
          <c:tx>
            <c:strRef>
              <c:f>Sheet4!$G$6</c:f>
              <c:strCache>
                <c:ptCount val="1"/>
                <c:pt idx="0">
                  <c:v>Mongolia</c:v>
                </c:pt>
              </c:strCache>
            </c:strRef>
          </c:tx>
          <c:spPr>
            <a:ln w="34925" cap="rnd">
              <a:solidFill>
                <a:srgbClr val="92D050"/>
              </a:solidFill>
              <a:round/>
            </a:ln>
            <a:effectLst>
              <a:outerShdw blurRad="40000" dist="23000" dir="5400000" rotWithShape="0">
                <a:srgbClr val="000000">
                  <a:alpha val="35000"/>
                </a:srgbClr>
              </a:outerShdw>
            </a:effectLst>
          </c:spPr>
          <c:marker>
            <c:symbol val="none"/>
          </c:marker>
          <c:cat>
            <c:numRef>
              <c:f>Sheet4!$B$7:$B$26</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Sheet4!$G$7:$G$26</c:f>
              <c:numCache>
                <c:formatCode>General</c:formatCode>
                <c:ptCount val="20"/>
                <c:pt idx="0">
                  <c:v>43.9</c:v>
                </c:pt>
                <c:pt idx="1">
                  <c:v>44.2</c:v>
                </c:pt>
                <c:pt idx="2">
                  <c:v>44.5</c:v>
                </c:pt>
                <c:pt idx="3">
                  <c:v>44.8</c:v>
                </c:pt>
                <c:pt idx="4">
                  <c:v>45</c:v>
                </c:pt>
                <c:pt idx="5">
                  <c:v>45.2</c:v>
                </c:pt>
                <c:pt idx="6">
                  <c:v>45.4</c:v>
                </c:pt>
                <c:pt idx="7">
                  <c:v>45.5</c:v>
                </c:pt>
                <c:pt idx="8">
                  <c:v>45.5</c:v>
                </c:pt>
                <c:pt idx="9">
                  <c:v>45.6</c:v>
                </c:pt>
                <c:pt idx="10">
                  <c:v>45.5</c:v>
                </c:pt>
                <c:pt idx="11">
                  <c:v>45.4</c:v>
                </c:pt>
                <c:pt idx="12">
                  <c:v>45.2</c:v>
                </c:pt>
                <c:pt idx="13">
                  <c:v>45</c:v>
                </c:pt>
                <c:pt idx="14">
                  <c:v>44.7</c:v>
                </c:pt>
                <c:pt idx="15">
                  <c:v>44.4</c:v>
                </c:pt>
                <c:pt idx="16">
                  <c:v>44</c:v>
                </c:pt>
                <c:pt idx="17">
                  <c:v>43.6</c:v>
                </c:pt>
                <c:pt idx="18">
                  <c:v>43.2</c:v>
                </c:pt>
                <c:pt idx="19">
                  <c:v>42.8</c:v>
                </c:pt>
              </c:numCache>
            </c:numRef>
          </c:val>
          <c:smooth val="0"/>
          <c:extLst>
            <c:ext xmlns:c16="http://schemas.microsoft.com/office/drawing/2014/chart" uri="{C3380CC4-5D6E-409C-BE32-E72D297353CC}">
              <c16:uniqueId val="{00000004-7C80-4185-95E1-6140DA1AA942}"/>
            </c:ext>
          </c:extLst>
        </c:ser>
        <c:dLbls>
          <c:showLegendKey val="0"/>
          <c:showVal val="0"/>
          <c:showCatName val="0"/>
          <c:showSerName val="0"/>
          <c:showPercent val="0"/>
          <c:showBubbleSize val="0"/>
        </c:dLbls>
        <c:smooth val="0"/>
        <c:axId val="665498239"/>
        <c:axId val="665515295"/>
      </c:lineChart>
      <c:catAx>
        <c:axId val="665498239"/>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Year</a:t>
                </a:r>
              </a:p>
            </c:rich>
          </c:tx>
          <c:layout>
            <c:manualLayout>
              <c:xMode val="edge"/>
              <c:yMode val="edge"/>
              <c:x val="0.49420994312229644"/>
              <c:y val="0.8780661103834182"/>
            </c:manualLayout>
          </c:layout>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65515295"/>
        <c:crosses val="autoZero"/>
        <c:auto val="1"/>
        <c:lblAlgn val="ctr"/>
        <c:lblOffset val="100"/>
        <c:noMultiLvlLbl val="0"/>
      </c:catAx>
      <c:valAx>
        <c:axId val="665515295"/>
        <c:scaling>
          <c:orientation val="minMax"/>
          <c:min val="25"/>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Prevalence rate </a:t>
                </a:r>
              </a:p>
            </c:rich>
          </c:tx>
          <c:layout>
            <c:manualLayout>
              <c:xMode val="edge"/>
              <c:yMode val="edge"/>
              <c:x val="1.4426029327720056E-2"/>
              <c:y val="0.34467626978797045"/>
            </c:manualLayout>
          </c:layout>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654982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cap="none" baseline="0">
                <a:solidFill>
                  <a:sysClr val="window" lastClr="FFFFFF">
                    <a:lumMod val="85000"/>
                  </a:sysClr>
                </a:solidFill>
                <a:latin typeface="+mn-lt"/>
                <a:ea typeface="+mn-ea"/>
                <a:cs typeface="+mn-cs"/>
              </a:defRPr>
            </a:pPr>
            <a:r>
              <a:rPr lang="en-US" sz="1400" b="1" i="0" baseline="0" dirty="0">
                <a:effectLst/>
              </a:rPr>
              <a:t>China</a:t>
            </a:r>
            <a:endParaRPr lang="en-US" sz="14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 lastClr="FFFFFF">
                    <a:lumMod val="85000"/>
                  </a:sysClr>
                </a:solidFill>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cap="none" baseline="0">
              <a:solidFill>
                <a:sysClr val="window" lastClr="FFFFFF">
                  <a:lumMod val="85000"/>
                </a:sysClr>
              </a:solidFill>
              <a:latin typeface="+mn-lt"/>
              <a:ea typeface="+mn-ea"/>
              <a:cs typeface="+mn-cs"/>
            </a:defRPr>
          </a:pPr>
          <a:endParaRPr lang="en-US"/>
        </a:p>
      </c:txPr>
    </c:title>
    <c:autoTitleDeleted val="0"/>
    <c:plotArea>
      <c:layout/>
      <c:lineChart>
        <c:grouping val="standard"/>
        <c:varyColors val="0"/>
        <c:ser>
          <c:idx val="0"/>
          <c:order val="0"/>
          <c:tx>
            <c:strRef>
              <c:f>China!$C$1</c:f>
              <c:strCache>
                <c:ptCount val="1"/>
                <c:pt idx="0">
                  <c:v>Male</c:v>
                </c:pt>
              </c:strCache>
            </c:strRef>
          </c:tx>
          <c:spPr>
            <a:ln w="22225" cap="rnd">
              <a:solidFill>
                <a:schemeClr val="accent1"/>
              </a:solidFill>
            </a:ln>
            <a:effectLst>
              <a:glow rad="139700">
                <a:schemeClr val="accent1">
                  <a:satMod val="175000"/>
                  <a:alpha val="14000"/>
                </a:schemeClr>
              </a:glow>
            </a:effectLst>
          </c:spPr>
          <c:marker>
            <c:symbol val="none"/>
          </c:marker>
          <c:cat>
            <c:numRef>
              <c:f>China!$B$2:$B$21</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China!$C$2:$C$21</c:f>
              <c:numCache>
                <c:formatCode>General</c:formatCode>
                <c:ptCount val="20"/>
                <c:pt idx="0">
                  <c:v>28.3</c:v>
                </c:pt>
                <c:pt idx="1">
                  <c:v>28.8</c:v>
                </c:pt>
                <c:pt idx="2">
                  <c:v>29.3</c:v>
                </c:pt>
                <c:pt idx="3">
                  <c:v>29.7</c:v>
                </c:pt>
                <c:pt idx="4">
                  <c:v>30.1</c:v>
                </c:pt>
                <c:pt idx="5">
                  <c:v>30.5</c:v>
                </c:pt>
                <c:pt idx="6">
                  <c:v>30.9</c:v>
                </c:pt>
                <c:pt idx="7">
                  <c:v>31.2</c:v>
                </c:pt>
                <c:pt idx="8">
                  <c:v>31.4</c:v>
                </c:pt>
                <c:pt idx="9">
                  <c:v>31.5</c:v>
                </c:pt>
                <c:pt idx="10">
                  <c:v>31.5</c:v>
                </c:pt>
                <c:pt idx="11">
                  <c:v>31.5</c:v>
                </c:pt>
                <c:pt idx="12">
                  <c:v>31.3</c:v>
                </c:pt>
                <c:pt idx="13">
                  <c:v>31.2</c:v>
                </c:pt>
                <c:pt idx="14">
                  <c:v>31</c:v>
                </c:pt>
                <c:pt idx="15">
                  <c:v>30.8</c:v>
                </c:pt>
                <c:pt idx="16">
                  <c:v>30.7</c:v>
                </c:pt>
                <c:pt idx="17">
                  <c:v>30.5</c:v>
                </c:pt>
                <c:pt idx="18">
                  <c:v>30.4</c:v>
                </c:pt>
                <c:pt idx="19">
                  <c:v>30.2</c:v>
                </c:pt>
              </c:numCache>
            </c:numRef>
          </c:val>
          <c:smooth val="0"/>
          <c:extLst>
            <c:ext xmlns:c16="http://schemas.microsoft.com/office/drawing/2014/chart" uri="{C3380CC4-5D6E-409C-BE32-E72D297353CC}">
              <c16:uniqueId val="{00000000-BF43-48DA-9F89-25830C34668D}"/>
            </c:ext>
          </c:extLst>
        </c:ser>
        <c:ser>
          <c:idx val="1"/>
          <c:order val="1"/>
          <c:tx>
            <c:strRef>
              <c:f>China!$D$1</c:f>
              <c:strCache>
                <c:ptCount val="1"/>
                <c:pt idx="0">
                  <c:v>Female</c:v>
                </c:pt>
              </c:strCache>
            </c:strRef>
          </c:tx>
          <c:spPr>
            <a:ln w="22225" cap="rnd">
              <a:solidFill>
                <a:schemeClr val="bg2"/>
              </a:solidFill>
            </a:ln>
            <a:effectLst>
              <a:glow rad="139700">
                <a:schemeClr val="accent2">
                  <a:satMod val="175000"/>
                  <a:alpha val="14000"/>
                </a:schemeClr>
              </a:glow>
            </a:effectLst>
          </c:spPr>
          <c:marker>
            <c:symbol val="none"/>
          </c:marker>
          <c:cat>
            <c:numRef>
              <c:f>China!$B$2:$B$21</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China!$D$2:$D$21</c:f>
              <c:numCache>
                <c:formatCode>General</c:formatCode>
                <c:ptCount val="20"/>
                <c:pt idx="0">
                  <c:v>24.7</c:v>
                </c:pt>
                <c:pt idx="1">
                  <c:v>25.1</c:v>
                </c:pt>
                <c:pt idx="2">
                  <c:v>25.5</c:v>
                </c:pt>
                <c:pt idx="3">
                  <c:v>25.9</c:v>
                </c:pt>
                <c:pt idx="4">
                  <c:v>26.3</c:v>
                </c:pt>
                <c:pt idx="5">
                  <c:v>26.7</c:v>
                </c:pt>
                <c:pt idx="6">
                  <c:v>27.1</c:v>
                </c:pt>
                <c:pt idx="7">
                  <c:v>27.4</c:v>
                </c:pt>
                <c:pt idx="8">
                  <c:v>27.5</c:v>
                </c:pt>
                <c:pt idx="9">
                  <c:v>27.6</c:v>
                </c:pt>
                <c:pt idx="10">
                  <c:v>27.5</c:v>
                </c:pt>
                <c:pt idx="11">
                  <c:v>27.3</c:v>
                </c:pt>
                <c:pt idx="12">
                  <c:v>26.9</c:v>
                </c:pt>
                <c:pt idx="13">
                  <c:v>26.5</c:v>
                </c:pt>
                <c:pt idx="14">
                  <c:v>26.1</c:v>
                </c:pt>
                <c:pt idx="15">
                  <c:v>25.7</c:v>
                </c:pt>
                <c:pt idx="16">
                  <c:v>25.3</c:v>
                </c:pt>
                <c:pt idx="17">
                  <c:v>24.9</c:v>
                </c:pt>
                <c:pt idx="18">
                  <c:v>24.5</c:v>
                </c:pt>
                <c:pt idx="19">
                  <c:v>24.1</c:v>
                </c:pt>
              </c:numCache>
            </c:numRef>
          </c:val>
          <c:smooth val="0"/>
          <c:extLst>
            <c:ext xmlns:c16="http://schemas.microsoft.com/office/drawing/2014/chart" uri="{C3380CC4-5D6E-409C-BE32-E72D297353CC}">
              <c16:uniqueId val="{00000001-BF43-48DA-9F89-25830C34668D}"/>
            </c:ext>
          </c:extLst>
        </c:ser>
        <c:dLbls>
          <c:showLegendKey val="0"/>
          <c:showVal val="0"/>
          <c:showCatName val="0"/>
          <c:showSerName val="0"/>
          <c:showPercent val="0"/>
          <c:showBubbleSize val="0"/>
        </c:dLbls>
        <c:smooth val="0"/>
        <c:axId val="1399230767"/>
        <c:axId val="1399230351"/>
      </c:lineChart>
      <c:catAx>
        <c:axId val="139923076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2700000" spcFirstLastPara="1" vertOverflow="ellipsis"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99230351"/>
        <c:crosses val="autoZero"/>
        <c:auto val="1"/>
        <c:lblAlgn val="ctr"/>
        <c:lblOffset val="100"/>
        <c:noMultiLvlLbl val="0"/>
      </c:catAx>
      <c:valAx>
        <c:axId val="1399230351"/>
        <c:scaling>
          <c:orientation val="minMax"/>
          <c:min val="2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9923076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noFill/>
      <a:round/>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400" b="1" i="0" baseline="0" dirty="0">
                <a:effectLst/>
              </a:rPr>
              <a:t>Japan</a:t>
            </a:r>
            <a:endParaRPr lang="en-US" sz="1400" dirty="0">
              <a:effectLst/>
            </a:endParaRP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Japan!$C$1</c:f>
              <c:strCache>
                <c:ptCount val="1"/>
                <c:pt idx="0">
                  <c:v>Male</c:v>
                </c:pt>
              </c:strCache>
            </c:strRef>
          </c:tx>
          <c:spPr>
            <a:ln w="22225" cap="rnd">
              <a:solidFill>
                <a:schemeClr val="accent1"/>
              </a:solidFill>
            </a:ln>
            <a:effectLst>
              <a:glow rad="139700">
                <a:schemeClr val="accent1">
                  <a:satMod val="175000"/>
                  <a:alpha val="14000"/>
                </a:schemeClr>
              </a:glow>
            </a:effectLst>
          </c:spPr>
          <c:marker>
            <c:symbol val="none"/>
          </c:marker>
          <c:cat>
            <c:numRef>
              <c:f>Japan!$B$2:$B$21</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Japan!$C$2:$C$21</c:f>
              <c:numCache>
                <c:formatCode>General</c:formatCode>
                <c:ptCount val="20"/>
                <c:pt idx="0">
                  <c:v>39.700000000000003</c:v>
                </c:pt>
                <c:pt idx="1">
                  <c:v>39.6</c:v>
                </c:pt>
                <c:pt idx="2">
                  <c:v>39.5</c:v>
                </c:pt>
                <c:pt idx="3">
                  <c:v>39.5</c:v>
                </c:pt>
                <c:pt idx="4">
                  <c:v>39.6</c:v>
                </c:pt>
                <c:pt idx="5">
                  <c:v>39.6</c:v>
                </c:pt>
                <c:pt idx="6">
                  <c:v>39.700000000000003</c:v>
                </c:pt>
                <c:pt idx="7">
                  <c:v>39.799999999999997</c:v>
                </c:pt>
                <c:pt idx="8">
                  <c:v>39.9</c:v>
                </c:pt>
                <c:pt idx="9">
                  <c:v>39.9</c:v>
                </c:pt>
                <c:pt idx="10">
                  <c:v>40</c:v>
                </c:pt>
                <c:pt idx="11">
                  <c:v>40</c:v>
                </c:pt>
                <c:pt idx="12">
                  <c:v>40</c:v>
                </c:pt>
                <c:pt idx="13">
                  <c:v>40</c:v>
                </c:pt>
                <c:pt idx="14">
                  <c:v>40</c:v>
                </c:pt>
                <c:pt idx="15">
                  <c:v>40</c:v>
                </c:pt>
                <c:pt idx="16">
                  <c:v>40.1</c:v>
                </c:pt>
                <c:pt idx="17">
                  <c:v>40.200000000000003</c:v>
                </c:pt>
                <c:pt idx="18">
                  <c:v>40.200000000000003</c:v>
                </c:pt>
                <c:pt idx="19">
                  <c:v>40.299999999999997</c:v>
                </c:pt>
              </c:numCache>
            </c:numRef>
          </c:val>
          <c:smooth val="0"/>
          <c:extLst>
            <c:ext xmlns:c16="http://schemas.microsoft.com/office/drawing/2014/chart" uri="{C3380CC4-5D6E-409C-BE32-E72D297353CC}">
              <c16:uniqueId val="{00000000-1BA4-486D-ACDC-45D8EC2D2517}"/>
            </c:ext>
          </c:extLst>
        </c:ser>
        <c:ser>
          <c:idx val="1"/>
          <c:order val="1"/>
          <c:tx>
            <c:strRef>
              <c:f>Japan!$D$1</c:f>
              <c:strCache>
                <c:ptCount val="1"/>
                <c:pt idx="0">
                  <c:v>Female</c:v>
                </c:pt>
              </c:strCache>
            </c:strRef>
          </c:tx>
          <c:spPr>
            <a:ln w="22225" cap="rnd">
              <a:solidFill>
                <a:schemeClr val="bg2"/>
              </a:solidFill>
            </a:ln>
            <a:effectLst>
              <a:glow rad="139700">
                <a:schemeClr val="accent2">
                  <a:satMod val="175000"/>
                  <a:alpha val="14000"/>
                </a:schemeClr>
              </a:glow>
            </a:effectLst>
          </c:spPr>
          <c:marker>
            <c:symbol val="none"/>
          </c:marker>
          <c:cat>
            <c:numRef>
              <c:f>Japan!$B$2:$B$21</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Japan!$D$2:$D$21</c:f>
              <c:numCache>
                <c:formatCode>General</c:formatCode>
                <c:ptCount val="20"/>
                <c:pt idx="0">
                  <c:v>27.8</c:v>
                </c:pt>
                <c:pt idx="1">
                  <c:v>27.4</c:v>
                </c:pt>
                <c:pt idx="2">
                  <c:v>27.1</c:v>
                </c:pt>
                <c:pt idx="3">
                  <c:v>26.9</c:v>
                </c:pt>
                <c:pt idx="4">
                  <c:v>26.6</c:v>
                </c:pt>
                <c:pt idx="5">
                  <c:v>26.4</c:v>
                </c:pt>
                <c:pt idx="6">
                  <c:v>26.2</c:v>
                </c:pt>
                <c:pt idx="7">
                  <c:v>26</c:v>
                </c:pt>
                <c:pt idx="8">
                  <c:v>25.7</c:v>
                </c:pt>
                <c:pt idx="9">
                  <c:v>25.5</c:v>
                </c:pt>
                <c:pt idx="10">
                  <c:v>25.2</c:v>
                </c:pt>
                <c:pt idx="11">
                  <c:v>24.9</c:v>
                </c:pt>
                <c:pt idx="12">
                  <c:v>24.6</c:v>
                </c:pt>
                <c:pt idx="13">
                  <c:v>24.3</c:v>
                </c:pt>
                <c:pt idx="14">
                  <c:v>24</c:v>
                </c:pt>
                <c:pt idx="15">
                  <c:v>23.7</c:v>
                </c:pt>
                <c:pt idx="16">
                  <c:v>23.4</c:v>
                </c:pt>
                <c:pt idx="17">
                  <c:v>23.1</c:v>
                </c:pt>
                <c:pt idx="18">
                  <c:v>22.8</c:v>
                </c:pt>
                <c:pt idx="19">
                  <c:v>22.5</c:v>
                </c:pt>
              </c:numCache>
            </c:numRef>
          </c:val>
          <c:smooth val="0"/>
          <c:extLst>
            <c:ext xmlns:c16="http://schemas.microsoft.com/office/drawing/2014/chart" uri="{C3380CC4-5D6E-409C-BE32-E72D297353CC}">
              <c16:uniqueId val="{00000001-1BA4-486D-ACDC-45D8EC2D2517}"/>
            </c:ext>
          </c:extLst>
        </c:ser>
        <c:dLbls>
          <c:showLegendKey val="0"/>
          <c:showVal val="0"/>
          <c:showCatName val="0"/>
          <c:showSerName val="0"/>
          <c:showPercent val="0"/>
          <c:showBubbleSize val="0"/>
        </c:dLbls>
        <c:smooth val="0"/>
        <c:axId val="1385263327"/>
        <c:axId val="1385263743"/>
      </c:lineChart>
      <c:catAx>
        <c:axId val="138526332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2700000" spcFirstLastPara="1" vertOverflow="ellipsis"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85263743"/>
        <c:crosses val="autoZero"/>
        <c:auto val="1"/>
        <c:lblAlgn val="ctr"/>
        <c:lblOffset val="100"/>
        <c:noMultiLvlLbl val="0"/>
      </c:catAx>
      <c:valAx>
        <c:axId val="1385263743"/>
        <c:scaling>
          <c:orientation val="minMax"/>
          <c:min val="20"/>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8526332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noFill/>
      <a:round/>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cap="none" baseline="0">
                <a:solidFill>
                  <a:sysClr val="window" lastClr="FFFFFF">
                    <a:lumMod val="85000"/>
                  </a:sysClr>
                </a:solidFill>
                <a:latin typeface="+mn-lt"/>
                <a:ea typeface="+mn-ea"/>
                <a:cs typeface="+mn-cs"/>
              </a:defRPr>
            </a:pPr>
            <a:r>
              <a:rPr lang="en-US" sz="1400" b="1" i="0" baseline="0" dirty="0">
                <a:effectLst/>
              </a:rPr>
              <a:t>Mongolia</a:t>
            </a:r>
            <a:endParaRPr lang="en-US" sz="1400" dirty="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 lastClr="FFFFFF">
                    <a:lumMod val="85000"/>
                  </a:sysClr>
                </a:solidFill>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cap="none" baseline="0">
              <a:solidFill>
                <a:sysClr val="window" lastClr="FFFFFF">
                  <a:lumMod val="85000"/>
                </a:sysClr>
              </a:solidFill>
              <a:latin typeface="+mn-lt"/>
              <a:ea typeface="+mn-ea"/>
              <a:cs typeface="+mn-cs"/>
            </a:defRPr>
          </a:pPr>
          <a:endParaRPr lang="en-US"/>
        </a:p>
      </c:txPr>
    </c:title>
    <c:autoTitleDeleted val="0"/>
    <c:plotArea>
      <c:layout/>
      <c:lineChart>
        <c:grouping val="standard"/>
        <c:varyColors val="0"/>
        <c:ser>
          <c:idx val="0"/>
          <c:order val="0"/>
          <c:tx>
            <c:strRef>
              <c:f>Mongolia!$C$1</c:f>
              <c:strCache>
                <c:ptCount val="1"/>
                <c:pt idx="0">
                  <c:v>Male</c:v>
                </c:pt>
              </c:strCache>
            </c:strRef>
          </c:tx>
          <c:spPr>
            <a:ln w="22225" cap="rnd">
              <a:solidFill>
                <a:schemeClr val="accent1"/>
              </a:solidFill>
            </a:ln>
            <a:effectLst>
              <a:glow rad="139700">
                <a:schemeClr val="accent1">
                  <a:satMod val="175000"/>
                  <a:alpha val="14000"/>
                </a:schemeClr>
              </a:glow>
            </a:effectLst>
          </c:spPr>
          <c:marker>
            <c:symbol val="none"/>
          </c:marker>
          <c:cat>
            <c:numRef>
              <c:f>Mongolia!$B$2:$B$21</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Mongolia!$C$2:$C$21</c:f>
              <c:numCache>
                <c:formatCode>General</c:formatCode>
                <c:ptCount val="20"/>
                <c:pt idx="0">
                  <c:v>45.5</c:v>
                </c:pt>
                <c:pt idx="1">
                  <c:v>45.7</c:v>
                </c:pt>
                <c:pt idx="2">
                  <c:v>45.9</c:v>
                </c:pt>
                <c:pt idx="3">
                  <c:v>46.2</c:v>
                </c:pt>
                <c:pt idx="4">
                  <c:v>46.4</c:v>
                </c:pt>
                <c:pt idx="5">
                  <c:v>46.6</c:v>
                </c:pt>
                <c:pt idx="6">
                  <c:v>46.8</c:v>
                </c:pt>
                <c:pt idx="7">
                  <c:v>46.9</c:v>
                </c:pt>
                <c:pt idx="8">
                  <c:v>47</c:v>
                </c:pt>
                <c:pt idx="9">
                  <c:v>47</c:v>
                </c:pt>
                <c:pt idx="10">
                  <c:v>47</c:v>
                </c:pt>
                <c:pt idx="11">
                  <c:v>46.9</c:v>
                </c:pt>
                <c:pt idx="12">
                  <c:v>46.7</c:v>
                </c:pt>
                <c:pt idx="13">
                  <c:v>46.6</c:v>
                </c:pt>
                <c:pt idx="14">
                  <c:v>46.4</c:v>
                </c:pt>
                <c:pt idx="15">
                  <c:v>46.1</c:v>
                </c:pt>
                <c:pt idx="16">
                  <c:v>45.8</c:v>
                </c:pt>
                <c:pt idx="17">
                  <c:v>45.6</c:v>
                </c:pt>
                <c:pt idx="18">
                  <c:v>45.3</c:v>
                </c:pt>
                <c:pt idx="19">
                  <c:v>45</c:v>
                </c:pt>
              </c:numCache>
            </c:numRef>
          </c:val>
          <c:smooth val="0"/>
          <c:extLst>
            <c:ext xmlns:c16="http://schemas.microsoft.com/office/drawing/2014/chart" uri="{C3380CC4-5D6E-409C-BE32-E72D297353CC}">
              <c16:uniqueId val="{00000000-2BCB-4982-927E-46492F97380A}"/>
            </c:ext>
          </c:extLst>
        </c:ser>
        <c:ser>
          <c:idx val="1"/>
          <c:order val="1"/>
          <c:tx>
            <c:strRef>
              <c:f>Mongolia!$D$1</c:f>
              <c:strCache>
                <c:ptCount val="1"/>
                <c:pt idx="0">
                  <c:v>Female</c:v>
                </c:pt>
              </c:strCache>
            </c:strRef>
          </c:tx>
          <c:spPr>
            <a:ln w="22225" cap="rnd">
              <a:solidFill>
                <a:schemeClr val="bg2"/>
              </a:solidFill>
            </a:ln>
            <a:effectLst>
              <a:glow rad="139700">
                <a:schemeClr val="accent2">
                  <a:satMod val="175000"/>
                  <a:alpha val="14000"/>
                </a:schemeClr>
              </a:glow>
            </a:effectLst>
          </c:spPr>
          <c:marker>
            <c:symbol val="none"/>
          </c:marker>
          <c:cat>
            <c:numRef>
              <c:f>Mongolia!$B$2:$B$21</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Mongolia!$D$2:$D$21</c:f>
              <c:numCache>
                <c:formatCode>General</c:formatCode>
                <c:ptCount val="20"/>
                <c:pt idx="0">
                  <c:v>42.4</c:v>
                </c:pt>
                <c:pt idx="1">
                  <c:v>42.8</c:v>
                </c:pt>
                <c:pt idx="2">
                  <c:v>43.1</c:v>
                </c:pt>
                <c:pt idx="3">
                  <c:v>43.4</c:v>
                </c:pt>
                <c:pt idx="4">
                  <c:v>43.7</c:v>
                </c:pt>
                <c:pt idx="5">
                  <c:v>43.9</c:v>
                </c:pt>
                <c:pt idx="6">
                  <c:v>44</c:v>
                </c:pt>
                <c:pt idx="7">
                  <c:v>44.1</c:v>
                </c:pt>
                <c:pt idx="8">
                  <c:v>44.1</c:v>
                </c:pt>
                <c:pt idx="9">
                  <c:v>44.1</c:v>
                </c:pt>
                <c:pt idx="10">
                  <c:v>44</c:v>
                </c:pt>
                <c:pt idx="11">
                  <c:v>43.9</c:v>
                </c:pt>
                <c:pt idx="12">
                  <c:v>43.7</c:v>
                </c:pt>
                <c:pt idx="13">
                  <c:v>43.4</c:v>
                </c:pt>
                <c:pt idx="14">
                  <c:v>43.1</c:v>
                </c:pt>
                <c:pt idx="15">
                  <c:v>42.7</c:v>
                </c:pt>
                <c:pt idx="16">
                  <c:v>42.2</c:v>
                </c:pt>
                <c:pt idx="17">
                  <c:v>41.7</c:v>
                </c:pt>
                <c:pt idx="18">
                  <c:v>41.2</c:v>
                </c:pt>
                <c:pt idx="19">
                  <c:v>40.700000000000003</c:v>
                </c:pt>
              </c:numCache>
            </c:numRef>
          </c:val>
          <c:smooth val="0"/>
          <c:extLst>
            <c:ext xmlns:c16="http://schemas.microsoft.com/office/drawing/2014/chart" uri="{C3380CC4-5D6E-409C-BE32-E72D297353CC}">
              <c16:uniqueId val="{00000001-2BCB-4982-927E-46492F97380A}"/>
            </c:ext>
          </c:extLst>
        </c:ser>
        <c:dLbls>
          <c:showLegendKey val="0"/>
          <c:showVal val="0"/>
          <c:showCatName val="0"/>
          <c:showSerName val="0"/>
          <c:showPercent val="0"/>
          <c:showBubbleSize val="0"/>
        </c:dLbls>
        <c:smooth val="0"/>
        <c:axId val="1394861087"/>
        <c:axId val="1394862751"/>
      </c:lineChart>
      <c:catAx>
        <c:axId val="139486108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2700000" spcFirstLastPara="1" vertOverflow="ellipsis"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94862751"/>
        <c:crosses val="autoZero"/>
        <c:auto val="1"/>
        <c:lblAlgn val="ctr"/>
        <c:lblOffset val="100"/>
        <c:noMultiLvlLbl val="0"/>
      </c:catAx>
      <c:valAx>
        <c:axId val="139486275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94861087"/>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noFill/>
      <a:round/>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400" b="1" i="0" baseline="0" dirty="0">
                <a:effectLst/>
              </a:rPr>
              <a:t>North Korea</a:t>
            </a:r>
            <a:endParaRPr lang="en-US" sz="1400" dirty="0">
              <a:effectLst/>
            </a:endParaRP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'North Korea'!$C$1</c:f>
              <c:strCache>
                <c:ptCount val="1"/>
                <c:pt idx="0">
                  <c:v>Male</c:v>
                </c:pt>
              </c:strCache>
            </c:strRef>
          </c:tx>
          <c:spPr>
            <a:ln w="22225" cap="rnd">
              <a:solidFill>
                <a:schemeClr val="bg2"/>
              </a:solidFill>
            </a:ln>
            <a:effectLst>
              <a:glow rad="139700">
                <a:schemeClr val="accent1">
                  <a:satMod val="175000"/>
                  <a:alpha val="14000"/>
                </a:schemeClr>
              </a:glow>
            </a:effectLst>
          </c:spPr>
          <c:marker>
            <c:symbol val="none"/>
          </c:marker>
          <c:cat>
            <c:numRef>
              <c:f>'North Korea'!$B$2:$B$21</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'North Korea'!$C$2:$C$21</c:f>
              <c:numCache>
                <c:formatCode>General</c:formatCode>
                <c:ptCount val="20"/>
                <c:pt idx="0">
                  <c:v>24.3</c:v>
                </c:pt>
                <c:pt idx="1">
                  <c:v>24.4</c:v>
                </c:pt>
                <c:pt idx="2">
                  <c:v>24.5</c:v>
                </c:pt>
                <c:pt idx="3">
                  <c:v>24.7</c:v>
                </c:pt>
                <c:pt idx="4">
                  <c:v>24.9</c:v>
                </c:pt>
                <c:pt idx="5">
                  <c:v>25</c:v>
                </c:pt>
                <c:pt idx="6">
                  <c:v>25.2</c:v>
                </c:pt>
                <c:pt idx="7">
                  <c:v>25.3</c:v>
                </c:pt>
                <c:pt idx="8">
                  <c:v>25.4</c:v>
                </c:pt>
                <c:pt idx="9">
                  <c:v>25.5</c:v>
                </c:pt>
                <c:pt idx="10">
                  <c:v>25.5</c:v>
                </c:pt>
                <c:pt idx="11">
                  <c:v>25.5</c:v>
                </c:pt>
                <c:pt idx="12">
                  <c:v>25.5</c:v>
                </c:pt>
                <c:pt idx="13">
                  <c:v>25.4</c:v>
                </c:pt>
                <c:pt idx="14">
                  <c:v>25.3</c:v>
                </c:pt>
                <c:pt idx="15">
                  <c:v>25.3</c:v>
                </c:pt>
                <c:pt idx="16">
                  <c:v>25.2</c:v>
                </c:pt>
                <c:pt idx="17">
                  <c:v>25.2</c:v>
                </c:pt>
                <c:pt idx="18">
                  <c:v>25.2</c:v>
                </c:pt>
                <c:pt idx="19">
                  <c:v>25.2</c:v>
                </c:pt>
              </c:numCache>
            </c:numRef>
          </c:val>
          <c:smooth val="0"/>
          <c:extLst>
            <c:ext xmlns:c16="http://schemas.microsoft.com/office/drawing/2014/chart" uri="{C3380CC4-5D6E-409C-BE32-E72D297353CC}">
              <c16:uniqueId val="{00000000-DFBE-4CF1-BF2F-BD90F780CD5B}"/>
            </c:ext>
          </c:extLst>
        </c:ser>
        <c:ser>
          <c:idx val="1"/>
          <c:order val="1"/>
          <c:tx>
            <c:strRef>
              <c:f>'North Korea'!$D$1</c:f>
              <c:strCache>
                <c:ptCount val="1"/>
                <c:pt idx="0">
                  <c:v>Female</c:v>
                </c:pt>
              </c:strCache>
            </c:strRef>
          </c:tx>
          <c:spPr>
            <a:ln w="22225" cap="rnd">
              <a:solidFill>
                <a:schemeClr val="accent2"/>
              </a:solidFill>
            </a:ln>
            <a:effectLst>
              <a:glow rad="139700">
                <a:schemeClr val="accent2">
                  <a:satMod val="175000"/>
                  <a:alpha val="14000"/>
                </a:schemeClr>
              </a:glow>
            </a:effectLst>
          </c:spPr>
          <c:marker>
            <c:symbol val="none"/>
          </c:marker>
          <c:cat>
            <c:numRef>
              <c:f>'North Korea'!$B$2:$B$21</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'North Korea'!$D$2:$D$21</c:f>
              <c:numCache>
                <c:formatCode>General</c:formatCode>
                <c:ptCount val="20"/>
                <c:pt idx="0">
                  <c:v>27.9</c:v>
                </c:pt>
                <c:pt idx="1">
                  <c:v>28</c:v>
                </c:pt>
                <c:pt idx="2">
                  <c:v>28.1</c:v>
                </c:pt>
                <c:pt idx="3">
                  <c:v>28.2</c:v>
                </c:pt>
                <c:pt idx="4">
                  <c:v>28.3</c:v>
                </c:pt>
                <c:pt idx="5">
                  <c:v>28.4</c:v>
                </c:pt>
                <c:pt idx="6">
                  <c:v>28.4</c:v>
                </c:pt>
                <c:pt idx="7">
                  <c:v>28.5</c:v>
                </c:pt>
                <c:pt idx="8">
                  <c:v>28.6</c:v>
                </c:pt>
                <c:pt idx="9">
                  <c:v>28.6</c:v>
                </c:pt>
                <c:pt idx="10">
                  <c:v>28.6</c:v>
                </c:pt>
                <c:pt idx="11">
                  <c:v>28.5</c:v>
                </c:pt>
                <c:pt idx="12">
                  <c:v>28.4</c:v>
                </c:pt>
                <c:pt idx="13">
                  <c:v>28.4</c:v>
                </c:pt>
                <c:pt idx="14">
                  <c:v>28.3</c:v>
                </c:pt>
                <c:pt idx="15">
                  <c:v>28.2</c:v>
                </c:pt>
                <c:pt idx="16">
                  <c:v>28.2</c:v>
                </c:pt>
                <c:pt idx="17">
                  <c:v>28.1</c:v>
                </c:pt>
                <c:pt idx="18">
                  <c:v>28.1</c:v>
                </c:pt>
                <c:pt idx="19">
                  <c:v>28.1</c:v>
                </c:pt>
              </c:numCache>
            </c:numRef>
          </c:val>
          <c:smooth val="0"/>
          <c:extLst>
            <c:ext xmlns:c16="http://schemas.microsoft.com/office/drawing/2014/chart" uri="{C3380CC4-5D6E-409C-BE32-E72D297353CC}">
              <c16:uniqueId val="{00000001-DFBE-4CF1-BF2F-BD90F780CD5B}"/>
            </c:ext>
          </c:extLst>
        </c:ser>
        <c:dLbls>
          <c:showLegendKey val="0"/>
          <c:showVal val="0"/>
          <c:showCatName val="0"/>
          <c:showSerName val="0"/>
          <c:showPercent val="0"/>
          <c:showBubbleSize val="0"/>
        </c:dLbls>
        <c:smooth val="0"/>
        <c:axId val="1244485535"/>
        <c:axId val="1244483039"/>
      </c:lineChart>
      <c:catAx>
        <c:axId val="124448553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2700000" spcFirstLastPara="1" vertOverflow="ellipsis"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44483039"/>
        <c:crosses val="autoZero"/>
        <c:auto val="1"/>
        <c:lblAlgn val="ctr"/>
        <c:lblOffset val="100"/>
        <c:noMultiLvlLbl val="0"/>
      </c:catAx>
      <c:valAx>
        <c:axId val="1244483039"/>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24448553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noFill/>
      <a:round/>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sz="1400" b="1" i="0" baseline="0" dirty="0">
                <a:effectLst/>
              </a:rPr>
              <a:t>South Korea</a:t>
            </a:r>
            <a:endParaRPr lang="en-US" sz="1400" dirty="0">
              <a:effectLst/>
            </a:endParaRP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'South Korea'!$C$1</c:f>
              <c:strCache>
                <c:ptCount val="1"/>
                <c:pt idx="0">
                  <c:v>Male</c:v>
                </c:pt>
              </c:strCache>
            </c:strRef>
          </c:tx>
          <c:spPr>
            <a:ln w="22225" cap="rnd">
              <a:solidFill>
                <a:schemeClr val="accent1"/>
              </a:solidFill>
            </a:ln>
            <a:effectLst>
              <a:glow rad="139700">
                <a:schemeClr val="accent1">
                  <a:satMod val="175000"/>
                  <a:alpha val="14000"/>
                </a:schemeClr>
              </a:glow>
            </a:effectLst>
          </c:spPr>
          <c:marker>
            <c:symbol val="none"/>
          </c:marker>
          <c:cat>
            <c:numRef>
              <c:f>'South Korea'!$B$2:$B$21</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'South Korea'!$C$2:$C$21</c:f>
              <c:numCache>
                <c:formatCode>General</c:formatCode>
                <c:ptCount val="20"/>
                <c:pt idx="0">
                  <c:v>33.4</c:v>
                </c:pt>
                <c:pt idx="1">
                  <c:v>33.200000000000003</c:v>
                </c:pt>
                <c:pt idx="2">
                  <c:v>33.1</c:v>
                </c:pt>
                <c:pt idx="3">
                  <c:v>33</c:v>
                </c:pt>
                <c:pt idx="4">
                  <c:v>32.9</c:v>
                </c:pt>
                <c:pt idx="5">
                  <c:v>32.799999999999997</c:v>
                </c:pt>
                <c:pt idx="6">
                  <c:v>32.700000000000003</c:v>
                </c:pt>
                <c:pt idx="7">
                  <c:v>32.5</c:v>
                </c:pt>
                <c:pt idx="8">
                  <c:v>32.4</c:v>
                </c:pt>
                <c:pt idx="9">
                  <c:v>32.299999999999997</c:v>
                </c:pt>
                <c:pt idx="10">
                  <c:v>32.200000000000003</c:v>
                </c:pt>
                <c:pt idx="11">
                  <c:v>32.1</c:v>
                </c:pt>
                <c:pt idx="12">
                  <c:v>32.1</c:v>
                </c:pt>
                <c:pt idx="13">
                  <c:v>32</c:v>
                </c:pt>
                <c:pt idx="14">
                  <c:v>31.9</c:v>
                </c:pt>
                <c:pt idx="15">
                  <c:v>31.9</c:v>
                </c:pt>
                <c:pt idx="16">
                  <c:v>31.9</c:v>
                </c:pt>
                <c:pt idx="17">
                  <c:v>31.9</c:v>
                </c:pt>
                <c:pt idx="18">
                  <c:v>31.9</c:v>
                </c:pt>
                <c:pt idx="19">
                  <c:v>32</c:v>
                </c:pt>
              </c:numCache>
            </c:numRef>
          </c:val>
          <c:smooth val="0"/>
          <c:extLst>
            <c:ext xmlns:c16="http://schemas.microsoft.com/office/drawing/2014/chart" uri="{C3380CC4-5D6E-409C-BE32-E72D297353CC}">
              <c16:uniqueId val="{00000000-7B7B-4AA6-B512-B75F5B41B09A}"/>
            </c:ext>
          </c:extLst>
        </c:ser>
        <c:ser>
          <c:idx val="1"/>
          <c:order val="1"/>
          <c:tx>
            <c:strRef>
              <c:f>'South Korea'!$D$1</c:f>
              <c:strCache>
                <c:ptCount val="1"/>
                <c:pt idx="0">
                  <c:v>Female</c:v>
                </c:pt>
              </c:strCache>
            </c:strRef>
          </c:tx>
          <c:spPr>
            <a:ln w="22225" cap="rnd">
              <a:solidFill>
                <a:schemeClr val="bg2"/>
              </a:solidFill>
            </a:ln>
            <a:effectLst>
              <a:glow rad="139700">
                <a:schemeClr val="accent2">
                  <a:satMod val="175000"/>
                  <a:alpha val="14000"/>
                </a:schemeClr>
              </a:glow>
            </a:effectLst>
          </c:spPr>
          <c:marker>
            <c:symbol val="none"/>
          </c:marker>
          <c:cat>
            <c:numRef>
              <c:f>'South Korea'!$B$2:$B$21</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'South Korea'!$D$2:$D$21</c:f>
              <c:numCache>
                <c:formatCode>General</c:formatCode>
                <c:ptCount val="20"/>
                <c:pt idx="0">
                  <c:v>26.7</c:v>
                </c:pt>
                <c:pt idx="1">
                  <c:v>26.4</c:v>
                </c:pt>
                <c:pt idx="2">
                  <c:v>26.1</c:v>
                </c:pt>
                <c:pt idx="3">
                  <c:v>25.8</c:v>
                </c:pt>
                <c:pt idx="4">
                  <c:v>25.5</c:v>
                </c:pt>
                <c:pt idx="5">
                  <c:v>25.2</c:v>
                </c:pt>
                <c:pt idx="6">
                  <c:v>24.9</c:v>
                </c:pt>
                <c:pt idx="7">
                  <c:v>24.6</c:v>
                </c:pt>
                <c:pt idx="8">
                  <c:v>24.3</c:v>
                </c:pt>
                <c:pt idx="9">
                  <c:v>24.1</c:v>
                </c:pt>
                <c:pt idx="10">
                  <c:v>23.8</c:v>
                </c:pt>
                <c:pt idx="11">
                  <c:v>23.5</c:v>
                </c:pt>
                <c:pt idx="12">
                  <c:v>23.2</c:v>
                </c:pt>
                <c:pt idx="13">
                  <c:v>22.9</c:v>
                </c:pt>
                <c:pt idx="14">
                  <c:v>22.6</c:v>
                </c:pt>
                <c:pt idx="15">
                  <c:v>22.3</c:v>
                </c:pt>
                <c:pt idx="16">
                  <c:v>22</c:v>
                </c:pt>
                <c:pt idx="17">
                  <c:v>21.7</c:v>
                </c:pt>
                <c:pt idx="18">
                  <c:v>21.5</c:v>
                </c:pt>
                <c:pt idx="19">
                  <c:v>21.2</c:v>
                </c:pt>
              </c:numCache>
            </c:numRef>
          </c:val>
          <c:smooth val="0"/>
          <c:extLst>
            <c:ext xmlns:c16="http://schemas.microsoft.com/office/drawing/2014/chart" uri="{C3380CC4-5D6E-409C-BE32-E72D297353CC}">
              <c16:uniqueId val="{00000001-7B7B-4AA6-B512-B75F5B41B09A}"/>
            </c:ext>
          </c:extLst>
        </c:ser>
        <c:dLbls>
          <c:showLegendKey val="0"/>
          <c:showVal val="0"/>
          <c:showCatName val="0"/>
          <c:showSerName val="0"/>
          <c:showPercent val="0"/>
          <c:showBubbleSize val="0"/>
        </c:dLbls>
        <c:smooth val="0"/>
        <c:axId val="1482780479"/>
        <c:axId val="1482782559"/>
      </c:lineChart>
      <c:catAx>
        <c:axId val="1482780479"/>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2700000" spcFirstLastPara="1" vertOverflow="ellipsis"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82782559"/>
        <c:crosses val="autoZero"/>
        <c:auto val="1"/>
        <c:lblAlgn val="ctr"/>
        <c:lblOffset val="100"/>
        <c:noMultiLvlLbl val="0"/>
      </c:catAx>
      <c:valAx>
        <c:axId val="1482782559"/>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8278047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noFill/>
      <a:round/>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800" dirty="0">
                <a:latin typeface="Amasis MT Pro" panose="02040504050005020304" pitchFamily="18" charset="0"/>
              </a:rPr>
              <a:t>Incidence</a:t>
            </a:r>
            <a:r>
              <a:rPr lang="en-US" sz="1800" baseline="0" dirty="0">
                <a:latin typeface="Amasis MT Pro" panose="02040504050005020304" pitchFamily="18" charset="0"/>
              </a:rPr>
              <a:t> of Tuberculosis </a:t>
            </a:r>
          </a:p>
          <a:p>
            <a:pPr algn="ctr">
              <a:defRPr/>
            </a:pPr>
            <a:r>
              <a:rPr lang="en-US" sz="1400" baseline="0" dirty="0">
                <a:latin typeface="Amasis MT Pro" panose="02040504050005020304" pitchFamily="18" charset="0"/>
              </a:rPr>
              <a:t>(per 100,000 population per year)</a:t>
            </a:r>
            <a:endParaRPr lang="en-US" sz="2400" dirty="0">
              <a:latin typeface="Amasis MT Pro" panose="02040504050005020304" pitchFamily="18" charset="0"/>
            </a:endParaRPr>
          </a:p>
        </c:rich>
      </c:tx>
      <c:layout>
        <c:manualLayout>
          <c:xMode val="edge"/>
          <c:yMode val="edge"/>
          <c:x val="0.10186104585203314"/>
          <c:y val="5.3829384665126084E-4"/>
        </c:manualLayout>
      </c:layout>
      <c:overlay val="0"/>
      <c:spPr>
        <a:noFill/>
        <a:ln>
          <a:noFill/>
        </a:ln>
        <a:effectLst/>
      </c:spPr>
      <c:txPr>
        <a:bodyPr rot="0" spcFirstLastPara="1" vertOverflow="ellipsis" vert="horz" wrap="square" anchor="ctr" anchorCtr="1"/>
        <a:lstStyle/>
        <a:p>
          <a:pPr algn="ct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Sheet2!$D$4</c:f>
              <c:strCache>
                <c:ptCount val="1"/>
                <c:pt idx="0">
                  <c:v>China</c:v>
                </c:pt>
              </c:strCache>
            </c:strRef>
          </c:tx>
          <c:spPr>
            <a:ln w="34925" cap="rnd">
              <a:solidFill>
                <a:srgbClr val="00B050"/>
              </a:solidFill>
              <a:round/>
            </a:ln>
            <a:effectLst>
              <a:outerShdw blurRad="57150" dist="19050" dir="5400000" algn="ctr" rotWithShape="0">
                <a:srgbClr val="000000">
                  <a:alpha val="63000"/>
                </a:srgbClr>
              </a:outerShdw>
            </a:effectLst>
          </c:spPr>
          <c:marker>
            <c:symbol val="none"/>
          </c:marker>
          <c:cat>
            <c:numRef>
              <c:f>Sheet2!$C$5:$C$26</c:f>
              <c:numCache>
                <c:formatCode>General</c:formatCode>
                <c:ptCount val="22"/>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numCache>
            </c:numRef>
          </c:cat>
          <c:val>
            <c:numRef>
              <c:f>Sheet2!$D$5:$D$26</c:f>
              <c:numCache>
                <c:formatCode>General</c:formatCode>
                <c:ptCount val="22"/>
                <c:pt idx="0">
                  <c:v>107</c:v>
                </c:pt>
                <c:pt idx="1">
                  <c:v>104</c:v>
                </c:pt>
                <c:pt idx="2">
                  <c:v>100</c:v>
                </c:pt>
                <c:pt idx="3">
                  <c:v>97</c:v>
                </c:pt>
                <c:pt idx="4">
                  <c:v>94</c:v>
                </c:pt>
                <c:pt idx="5">
                  <c:v>91</c:v>
                </c:pt>
                <c:pt idx="6">
                  <c:v>88</c:v>
                </c:pt>
                <c:pt idx="7">
                  <c:v>85</c:v>
                </c:pt>
                <c:pt idx="8">
                  <c:v>82</c:v>
                </c:pt>
                <c:pt idx="9">
                  <c:v>81</c:v>
                </c:pt>
                <c:pt idx="10">
                  <c:v>76</c:v>
                </c:pt>
                <c:pt idx="11">
                  <c:v>75</c:v>
                </c:pt>
                <c:pt idx="12">
                  <c:v>73</c:v>
                </c:pt>
                <c:pt idx="13">
                  <c:v>70</c:v>
                </c:pt>
                <c:pt idx="14">
                  <c:v>67</c:v>
                </c:pt>
                <c:pt idx="15">
                  <c:v>65</c:v>
                </c:pt>
                <c:pt idx="16">
                  <c:v>63</c:v>
                </c:pt>
                <c:pt idx="17">
                  <c:v>62</c:v>
                </c:pt>
                <c:pt idx="18">
                  <c:v>61</c:v>
                </c:pt>
                <c:pt idx="19">
                  <c:v>58</c:v>
                </c:pt>
                <c:pt idx="20">
                  <c:v>57</c:v>
                </c:pt>
                <c:pt idx="21">
                  <c:v>55</c:v>
                </c:pt>
              </c:numCache>
            </c:numRef>
          </c:val>
          <c:smooth val="0"/>
          <c:extLst>
            <c:ext xmlns:c16="http://schemas.microsoft.com/office/drawing/2014/chart" uri="{C3380CC4-5D6E-409C-BE32-E72D297353CC}">
              <c16:uniqueId val="{00000000-7148-442C-8779-9BF361DBFDB6}"/>
            </c:ext>
          </c:extLst>
        </c:ser>
        <c:ser>
          <c:idx val="1"/>
          <c:order val="1"/>
          <c:tx>
            <c:strRef>
              <c:f>Sheet2!$E$4</c:f>
              <c:strCache>
                <c:ptCount val="1"/>
                <c:pt idx="0">
                  <c:v>Japan</c:v>
                </c:pt>
              </c:strCache>
            </c:strRef>
          </c:tx>
          <c:spPr>
            <a:ln w="34925" cap="rnd">
              <a:solidFill>
                <a:srgbClr val="00B0F0"/>
              </a:solidFill>
              <a:round/>
            </a:ln>
            <a:effectLst>
              <a:outerShdw blurRad="57150" dist="19050" dir="5400000" algn="ctr" rotWithShape="0">
                <a:srgbClr val="000000">
                  <a:alpha val="63000"/>
                </a:srgbClr>
              </a:outerShdw>
            </a:effectLst>
          </c:spPr>
          <c:marker>
            <c:symbol val="none"/>
          </c:marker>
          <c:cat>
            <c:numRef>
              <c:f>Sheet2!$C$5:$C$26</c:f>
              <c:numCache>
                <c:formatCode>General</c:formatCode>
                <c:ptCount val="22"/>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numCache>
            </c:numRef>
          </c:cat>
          <c:val>
            <c:numRef>
              <c:f>Sheet2!$E$5:$E$26</c:f>
              <c:numCache>
                <c:formatCode>General</c:formatCode>
                <c:ptCount val="22"/>
                <c:pt idx="0">
                  <c:v>36</c:v>
                </c:pt>
                <c:pt idx="1">
                  <c:v>32</c:v>
                </c:pt>
                <c:pt idx="2">
                  <c:v>30</c:v>
                </c:pt>
                <c:pt idx="3">
                  <c:v>29</c:v>
                </c:pt>
                <c:pt idx="4">
                  <c:v>27</c:v>
                </c:pt>
                <c:pt idx="5">
                  <c:v>24</c:v>
                </c:pt>
                <c:pt idx="6">
                  <c:v>23</c:v>
                </c:pt>
                <c:pt idx="7">
                  <c:v>22</c:v>
                </c:pt>
                <c:pt idx="8">
                  <c:v>22</c:v>
                </c:pt>
                <c:pt idx="9">
                  <c:v>21</c:v>
                </c:pt>
                <c:pt idx="10">
                  <c:v>20</c:v>
                </c:pt>
                <c:pt idx="11">
                  <c:v>20</c:v>
                </c:pt>
                <c:pt idx="12">
                  <c:v>19</c:v>
                </c:pt>
                <c:pt idx="13">
                  <c:v>18</c:v>
                </c:pt>
                <c:pt idx="14">
                  <c:v>18</c:v>
                </c:pt>
                <c:pt idx="15">
                  <c:v>17</c:v>
                </c:pt>
                <c:pt idx="16">
                  <c:v>16</c:v>
                </c:pt>
                <c:pt idx="17">
                  <c:v>15</c:v>
                </c:pt>
                <c:pt idx="18">
                  <c:v>14</c:v>
                </c:pt>
                <c:pt idx="19">
                  <c:v>13</c:v>
                </c:pt>
                <c:pt idx="20">
                  <c:v>12</c:v>
                </c:pt>
                <c:pt idx="21">
                  <c:v>11</c:v>
                </c:pt>
              </c:numCache>
            </c:numRef>
          </c:val>
          <c:smooth val="0"/>
          <c:extLst>
            <c:ext xmlns:c16="http://schemas.microsoft.com/office/drawing/2014/chart" uri="{C3380CC4-5D6E-409C-BE32-E72D297353CC}">
              <c16:uniqueId val="{00000001-7148-442C-8779-9BF361DBFDB6}"/>
            </c:ext>
          </c:extLst>
        </c:ser>
        <c:ser>
          <c:idx val="2"/>
          <c:order val="2"/>
          <c:tx>
            <c:strRef>
              <c:f>Sheet2!$F$4</c:f>
              <c:strCache>
                <c:ptCount val="1"/>
                <c:pt idx="0">
                  <c:v>South Korea</c:v>
                </c:pt>
              </c:strCache>
            </c:strRef>
          </c:tx>
          <c:spPr>
            <a:ln w="34925" cap="rnd">
              <a:solidFill>
                <a:srgbClr val="FFC000"/>
              </a:solidFill>
              <a:round/>
            </a:ln>
            <a:effectLst>
              <a:outerShdw blurRad="57150" dist="19050" dir="5400000" algn="ctr" rotWithShape="0">
                <a:srgbClr val="000000">
                  <a:alpha val="63000"/>
                </a:srgbClr>
              </a:outerShdw>
            </a:effectLst>
          </c:spPr>
          <c:marker>
            <c:symbol val="none"/>
          </c:marker>
          <c:cat>
            <c:numRef>
              <c:f>Sheet2!$C$5:$C$26</c:f>
              <c:numCache>
                <c:formatCode>General</c:formatCode>
                <c:ptCount val="22"/>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numCache>
            </c:numRef>
          </c:cat>
          <c:val>
            <c:numRef>
              <c:f>Sheet2!$F$5:$F$26</c:f>
              <c:numCache>
                <c:formatCode>General</c:formatCode>
                <c:ptCount val="22"/>
                <c:pt idx="0">
                  <c:v>50</c:v>
                </c:pt>
                <c:pt idx="1">
                  <c:v>85</c:v>
                </c:pt>
                <c:pt idx="2">
                  <c:v>79</c:v>
                </c:pt>
                <c:pt idx="3">
                  <c:v>83</c:v>
                </c:pt>
                <c:pt idx="4">
                  <c:v>78</c:v>
                </c:pt>
                <c:pt idx="5">
                  <c:v>96</c:v>
                </c:pt>
                <c:pt idx="6">
                  <c:v>94</c:v>
                </c:pt>
                <c:pt idx="7">
                  <c:v>93</c:v>
                </c:pt>
                <c:pt idx="8">
                  <c:v>90</c:v>
                </c:pt>
                <c:pt idx="9">
                  <c:v>95</c:v>
                </c:pt>
                <c:pt idx="10">
                  <c:v>97</c:v>
                </c:pt>
                <c:pt idx="11">
                  <c:v>101</c:v>
                </c:pt>
                <c:pt idx="12">
                  <c:v>94</c:v>
                </c:pt>
                <c:pt idx="13">
                  <c:v>89</c:v>
                </c:pt>
                <c:pt idx="14">
                  <c:v>85</c:v>
                </c:pt>
                <c:pt idx="15">
                  <c:v>79</c:v>
                </c:pt>
                <c:pt idx="16">
                  <c:v>76</c:v>
                </c:pt>
                <c:pt idx="17">
                  <c:v>69</c:v>
                </c:pt>
                <c:pt idx="18">
                  <c:v>64</c:v>
                </c:pt>
                <c:pt idx="19">
                  <c:v>58</c:v>
                </c:pt>
                <c:pt idx="20">
                  <c:v>48</c:v>
                </c:pt>
                <c:pt idx="21">
                  <c:v>44</c:v>
                </c:pt>
              </c:numCache>
            </c:numRef>
          </c:val>
          <c:smooth val="0"/>
          <c:extLst>
            <c:ext xmlns:c16="http://schemas.microsoft.com/office/drawing/2014/chart" uri="{C3380CC4-5D6E-409C-BE32-E72D297353CC}">
              <c16:uniqueId val="{00000002-7148-442C-8779-9BF361DBFDB6}"/>
            </c:ext>
          </c:extLst>
        </c:ser>
        <c:dLbls>
          <c:showLegendKey val="0"/>
          <c:showVal val="0"/>
          <c:showCatName val="0"/>
          <c:showSerName val="0"/>
          <c:showPercent val="0"/>
          <c:showBubbleSize val="0"/>
        </c:dLbls>
        <c:smooth val="0"/>
        <c:axId val="137421087"/>
        <c:axId val="137412351"/>
      </c:lineChart>
      <c:catAx>
        <c:axId val="137421087"/>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2700000" spcFirstLastPara="1" vertOverflow="ellipsis" wrap="square" anchor="ctr" anchorCtr="1"/>
          <a:lstStyle/>
          <a:p>
            <a:pPr>
              <a:defRPr sz="1197" b="0" i="0" u="none" strike="noStrike" kern="1200" baseline="0">
                <a:solidFill>
                  <a:schemeClr val="lt1">
                    <a:lumMod val="85000"/>
                  </a:schemeClr>
                </a:solidFill>
                <a:latin typeface="Amasis MT Pro" panose="02040504050005020304" pitchFamily="18" charset="0"/>
                <a:ea typeface="+mn-ea"/>
                <a:cs typeface="+mn-cs"/>
              </a:defRPr>
            </a:pPr>
            <a:endParaRPr lang="en-US"/>
          </a:p>
        </c:txPr>
        <c:crossAx val="137412351"/>
        <c:crosses val="autoZero"/>
        <c:auto val="1"/>
        <c:lblAlgn val="ctr"/>
        <c:lblOffset val="100"/>
        <c:noMultiLvlLbl val="0"/>
      </c:catAx>
      <c:valAx>
        <c:axId val="13741235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Amasis MT Pro" panose="02040504050005020304" pitchFamily="18" charset="0"/>
                <a:ea typeface="+mn-ea"/>
                <a:cs typeface="+mn-cs"/>
              </a:defRPr>
            </a:pPr>
            <a:endParaRPr lang="en-US"/>
          </a:p>
        </c:txPr>
        <c:crossAx val="1374210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Amasis MT Pro" panose="02040504050005020304" pitchFamily="18"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latin typeface="Amasis MT Pro" panose="02040504050005020304" pitchFamily="18" charset="0"/>
              </a:rPr>
              <a:t>Prevalence Percentage of Obesity among adults in Eastern Asia</a:t>
            </a:r>
          </a:p>
          <a:p>
            <a:pPr>
              <a:defRPr/>
            </a:pPr>
            <a:r>
              <a:rPr lang="en-US" dirty="0">
                <a:latin typeface="Amasis MT Pro" panose="02040504050005020304" pitchFamily="18" charset="0"/>
              </a:rPr>
              <a:t>(BMI &gt;= 30) (Age-standardized Estimate)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449394765433466"/>
          <c:y val="0.27778458368510855"/>
          <c:w val="0.88466508424716694"/>
          <c:h val="0.52465304632412124"/>
        </c:manualLayout>
      </c:layout>
      <c:lineChart>
        <c:grouping val="standard"/>
        <c:varyColors val="0"/>
        <c:ser>
          <c:idx val="0"/>
          <c:order val="0"/>
          <c:tx>
            <c:strRef>
              <c:f>Arranged!$C$1</c:f>
              <c:strCache>
                <c:ptCount val="1"/>
                <c:pt idx="0">
                  <c:v>China</c:v>
                </c:pt>
              </c:strCache>
            </c:strRef>
          </c:tx>
          <c:spPr>
            <a:ln w="28575" cap="rnd">
              <a:solidFill>
                <a:srgbClr val="00B0F0"/>
              </a:solidFill>
              <a:round/>
            </a:ln>
            <a:effectLst/>
          </c:spPr>
          <c:marker>
            <c:symbol val="none"/>
          </c:marker>
          <c:cat>
            <c:numRef>
              <c:f>Arranged!$B$2:$B$18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Arranged!$C$2:$C$18</c:f>
              <c:numCache>
                <c:formatCode>0.00</c:formatCode>
                <c:ptCount val="17"/>
                <c:pt idx="0">
                  <c:v>2.4</c:v>
                </c:pt>
                <c:pt idx="1">
                  <c:v>2.5</c:v>
                </c:pt>
                <c:pt idx="2">
                  <c:v>2.7</c:v>
                </c:pt>
                <c:pt idx="3">
                  <c:v>2.8</c:v>
                </c:pt>
                <c:pt idx="4">
                  <c:v>3</c:v>
                </c:pt>
                <c:pt idx="5">
                  <c:v>3.2</c:v>
                </c:pt>
                <c:pt idx="6">
                  <c:v>3.4</c:v>
                </c:pt>
                <c:pt idx="7">
                  <c:v>3.7</c:v>
                </c:pt>
                <c:pt idx="8">
                  <c:v>3.9</c:v>
                </c:pt>
                <c:pt idx="9">
                  <c:v>4.0999999999999996</c:v>
                </c:pt>
                <c:pt idx="10">
                  <c:v>4.4000000000000004</c:v>
                </c:pt>
                <c:pt idx="11">
                  <c:v>4.7</c:v>
                </c:pt>
                <c:pt idx="12">
                  <c:v>5</c:v>
                </c:pt>
                <c:pt idx="13">
                  <c:v>5.2</c:v>
                </c:pt>
                <c:pt idx="14">
                  <c:v>5.5</c:v>
                </c:pt>
                <c:pt idx="15">
                  <c:v>5.9</c:v>
                </c:pt>
                <c:pt idx="16">
                  <c:v>6.2</c:v>
                </c:pt>
              </c:numCache>
            </c:numRef>
          </c:val>
          <c:smooth val="0"/>
          <c:extLst>
            <c:ext xmlns:c16="http://schemas.microsoft.com/office/drawing/2014/chart" uri="{C3380CC4-5D6E-409C-BE32-E72D297353CC}">
              <c16:uniqueId val="{00000000-DC55-497D-8DD3-21604F1AC556}"/>
            </c:ext>
          </c:extLst>
        </c:ser>
        <c:ser>
          <c:idx val="1"/>
          <c:order val="1"/>
          <c:tx>
            <c:strRef>
              <c:f>Arranged!$D$1</c:f>
              <c:strCache>
                <c:ptCount val="1"/>
                <c:pt idx="0">
                  <c:v>Japan</c:v>
                </c:pt>
              </c:strCache>
            </c:strRef>
          </c:tx>
          <c:spPr>
            <a:ln w="28575" cap="rnd">
              <a:solidFill>
                <a:schemeClr val="accent2"/>
              </a:solidFill>
              <a:round/>
            </a:ln>
            <a:effectLst/>
          </c:spPr>
          <c:marker>
            <c:symbol val="none"/>
          </c:marker>
          <c:cat>
            <c:numRef>
              <c:f>Arranged!$B$2:$B$18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Arranged!$D$2:$D$18</c:f>
              <c:numCache>
                <c:formatCode>0.00</c:formatCode>
                <c:ptCount val="17"/>
                <c:pt idx="0">
                  <c:v>2.1</c:v>
                </c:pt>
                <c:pt idx="1">
                  <c:v>2.2000000000000002</c:v>
                </c:pt>
                <c:pt idx="2">
                  <c:v>2.2000000000000002</c:v>
                </c:pt>
                <c:pt idx="3">
                  <c:v>2.4</c:v>
                </c:pt>
                <c:pt idx="4">
                  <c:v>2.5</c:v>
                </c:pt>
                <c:pt idx="5">
                  <c:v>2.6</c:v>
                </c:pt>
                <c:pt idx="6">
                  <c:v>2.7</c:v>
                </c:pt>
                <c:pt idx="7">
                  <c:v>2.9</c:v>
                </c:pt>
                <c:pt idx="8">
                  <c:v>3</c:v>
                </c:pt>
                <c:pt idx="9">
                  <c:v>3.2</c:v>
                </c:pt>
                <c:pt idx="10">
                  <c:v>3.3</c:v>
                </c:pt>
                <c:pt idx="11">
                  <c:v>3.5</c:v>
                </c:pt>
                <c:pt idx="12">
                  <c:v>3.6</c:v>
                </c:pt>
                <c:pt idx="13">
                  <c:v>3.8</c:v>
                </c:pt>
                <c:pt idx="14">
                  <c:v>3.9</c:v>
                </c:pt>
                <c:pt idx="15">
                  <c:v>4.0999999999999996</c:v>
                </c:pt>
                <c:pt idx="16">
                  <c:v>4.3</c:v>
                </c:pt>
              </c:numCache>
            </c:numRef>
          </c:val>
          <c:smooth val="0"/>
          <c:extLst>
            <c:ext xmlns:c16="http://schemas.microsoft.com/office/drawing/2014/chart" uri="{C3380CC4-5D6E-409C-BE32-E72D297353CC}">
              <c16:uniqueId val="{00000001-DC55-497D-8DD3-21604F1AC556}"/>
            </c:ext>
          </c:extLst>
        </c:ser>
        <c:ser>
          <c:idx val="2"/>
          <c:order val="2"/>
          <c:tx>
            <c:strRef>
              <c:f>Arranged!$E$1</c:f>
              <c:strCache>
                <c:ptCount val="1"/>
                <c:pt idx="0">
                  <c:v>Mongolia</c:v>
                </c:pt>
              </c:strCache>
            </c:strRef>
          </c:tx>
          <c:spPr>
            <a:ln w="28575" cap="rnd">
              <a:solidFill>
                <a:srgbClr val="FF0000"/>
              </a:solidFill>
              <a:round/>
            </a:ln>
            <a:effectLst/>
          </c:spPr>
          <c:marker>
            <c:symbol val="none"/>
          </c:marker>
          <c:cat>
            <c:numRef>
              <c:f>Arranged!$B$2:$B$18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Arranged!$E$2:$E$18</c:f>
              <c:numCache>
                <c:formatCode>0.00</c:formatCode>
                <c:ptCount val="17"/>
                <c:pt idx="0">
                  <c:v>11.6</c:v>
                </c:pt>
                <c:pt idx="1">
                  <c:v>11.9</c:v>
                </c:pt>
                <c:pt idx="2">
                  <c:v>12.3</c:v>
                </c:pt>
                <c:pt idx="3">
                  <c:v>12.8</c:v>
                </c:pt>
                <c:pt idx="4">
                  <c:v>13.3</c:v>
                </c:pt>
                <c:pt idx="5">
                  <c:v>13.8</c:v>
                </c:pt>
                <c:pt idx="6">
                  <c:v>14.3</c:v>
                </c:pt>
                <c:pt idx="7">
                  <c:v>14.9</c:v>
                </c:pt>
                <c:pt idx="8">
                  <c:v>15.5</c:v>
                </c:pt>
                <c:pt idx="9">
                  <c:v>16.100000000000001</c:v>
                </c:pt>
                <c:pt idx="10">
                  <c:v>16.7</c:v>
                </c:pt>
                <c:pt idx="11">
                  <c:v>17.3</c:v>
                </c:pt>
                <c:pt idx="12">
                  <c:v>17.899999999999999</c:v>
                </c:pt>
                <c:pt idx="13">
                  <c:v>18.600000000000001</c:v>
                </c:pt>
                <c:pt idx="14">
                  <c:v>19.2</c:v>
                </c:pt>
                <c:pt idx="15">
                  <c:v>19.899999999999999</c:v>
                </c:pt>
                <c:pt idx="16">
                  <c:v>20.6</c:v>
                </c:pt>
              </c:numCache>
            </c:numRef>
          </c:val>
          <c:smooth val="0"/>
          <c:extLst>
            <c:ext xmlns:c16="http://schemas.microsoft.com/office/drawing/2014/chart" uri="{C3380CC4-5D6E-409C-BE32-E72D297353CC}">
              <c16:uniqueId val="{00000002-DC55-497D-8DD3-21604F1AC556}"/>
            </c:ext>
          </c:extLst>
        </c:ser>
        <c:ser>
          <c:idx val="3"/>
          <c:order val="3"/>
          <c:tx>
            <c:strRef>
              <c:f>Arranged!$F$1</c:f>
              <c:strCache>
                <c:ptCount val="1"/>
                <c:pt idx="0">
                  <c:v>North Korea</c:v>
                </c:pt>
              </c:strCache>
            </c:strRef>
          </c:tx>
          <c:spPr>
            <a:ln w="28575" cap="rnd">
              <a:solidFill>
                <a:srgbClr val="00B050"/>
              </a:solidFill>
              <a:round/>
            </a:ln>
            <a:effectLst/>
          </c:spPr>
          <c:marker>
            <c:symbol val="none"/>
          </c:marker>
          <c:cat>
            <c:numRef>
              <c:f>Arranged!$B$2:$B$18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Arranged!$F$2:$F$18</c:f>
              <c:numCache>
                <c:formatCode>0.00</c:formatCode>
                <c:ptCount val="17"/>
                <c:pt idx="0">
                  <c:v>4</c:v>
                </c:pt>
                <c:pt idx="1">
                  <c:v>4.2</c:v>
                </c:pt>
                <c:pt idx="2">
                  <c:v>4.3</c:v>
                </c:pt>
                <c:pt idx="3">
                  <c:v>4.4000000000000004</c:v>
                </c:pt>
                <c:pt idx="4">
                  <c:v>4.5999999999999996</c:v>
                </c:pt>
                <c:pt idx="5">
                  <c:v>4.7</c:v>
                </c:pt>
                <c:pt idx="6">
                  <c:v>4.9000000000000004</c:v>
                </c:pt>
                <c:pt idx="7">
                  <c:v>5</c:v>
                </c:pt>
                <c:pt idx="8">
                  <c:v>5.2</c:v>
                </c:pt>
                <c:pt idx="9">
                  <c:v>5.4</c:v>
                </c:pt>
                <c:pt idx="10">
                  <c:v>5.5</c:v>
                </c:pt>
                <c:pt idx="11">
                  <c:v>5.7</c:v>
                </c:pt>
                <c:pt idx="12">
                  <c:v>5.9</c:v>
                </c:pt>
                <c:pt idx="13">
                  <c:v>6.1</c:v>
                </c:pt>
                <c:pt idx="14">
                  <c:v>6.3</c:v>
                </c:pt>
                <c:pt idx="15">
                  <c:v>6.5</c:v>
                </c:pt>
                <c:pt idx="16">
                  <c:v>6.8</c:v>
                </c:pt>
              </c:numCache>
            </c:numRef>
          </c:val>
          <c:smooth val="0"/>
          <c:extLst>
            <c:ext xmlns:c16="http://schemas.microsoft.com/office/drawing/2014/chart" uri="{C3380CC4-5D6E-409C-BE32-E72D297353CC}">
              <c16:uniqueId val="{00000003-DC55-497D-8DD3-21604F1AC556}"/>
            </c:ext>
          </c:extLst>
        </c:ser>
        <c:ser>
          <c:idx val="4"/>
          <c:order val="4"/>
          <c:tx>
            <c:strRef>
              <c:f>Arranged!$G$1</c:f>
              <c:strCache>
                <c:ptCount val="1"/>
                <c:pt idx="0">
                  <c:v>South Korea</c:v>
                </c:pt>
              </c:strCache>
            </c:strRef>
          </c:tx>
          <c:spPr>
            <a:ln w="28575" cap="rnd">
              <a:solidFill>
                <a:schemeClr val="accent5"/>
              </a:solidFill>
              <a:round/>
            </a:ln>
            <a:effectLst/>
          </c:spPr>
          <c:marker>
            <c:symbol val="none"/>
          </c:marker>
          <c:cat>
            <c:numRef>
              <c:f>Arranged!$B$2:$B$18</c:f>
              <c:numCache>
                <c:formatCode>General</c:formatCode>
                <c:ptCount val="17"/>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numCache>
            </c:numRef>
          </c:cat>
          <c:val>
            <c:numRef>
              <c:f>Arranged!$G$2:$G$18</c:f>
              <c:numCache>
                <c:formatCode>0.00</c:formatCode>
                <c:ptCount val="17"/>
                <c:pt idx="0">
                  <c:v>2.9</c:v>
                </c:pt>
                <c:pt idx="1">
                  <c:v>3</c:v>
                </c:pt>
                <c:pt idx="2">
                  <c:v>3.1</c:v>
                </c:pt>
                <c:pt idx="3">
                  <c:v>3.2</c:v>
                </c:pt>
                <c:pt idx="4">
                  <c:v>3.3</c:v>
                </c:pt>
                <c:pt idx="5">
                  <c:v>3.4</c:v>
                </c:pt>
                <c:pt idx="6">
                  <c:v>3.5</c:v>
                </c:pt>
                <c:pt idx="7">
                  <c:v>3.6</c:v>
                </c:pt>
                <c:pt idx="8">
                  <c:v>3.7</c:v>
                </c:pt>
                <c:pt idx="9">
                  <c:v>3.8</c:v>
                </c:pt>
                <c:pt idx="10">
                  <c:v>3.9</c:v>
                </c:pt>
                <c:pt idx="11">
                  <c:v>4</c:v>
                </c:pt>
                <c:pt idx="12">
                  <c:v>4.0999999999999996</c:v>
                </c:pt>
                <c:pt idx="13">
                  <c:v>4.3</c:v>
                </c:pt>
                <c:pt idx="14">
                  <c:v>4.4000000000000004</c:v>
                </c:pt>
                <c:pt idx="15">
                  <c:v>4.5</c:v>
                </c:pt>
                <c:pt idx="16">
                  <c:v>4.7</c:v>
                </c:pt>
              </c:numCache>
            </c:numRef>
          </c:val>
          <c:smooth val="0"/>
          <c:extLst>
            <c:ext xmlns:c16="http://schemas.microsoft.com/office/drawing/2014/chart" uri="{C3380CC4-5D6E-409C-BE32-E72D297353CC}">
              <c16:uniqueId val="{00000004-DC55-497D-8DD3-21604F1AC556}"/>
            </c:ext>
          </c:extLst>
        </c:ser>
        <c:dLbls>
          <c:showLegendKey val="0"/>
          <c:showVal val="0"/>
          <c:showCatName val="0"/>
          <c:showSerName val="0"/>
          <c:showPercent val="0"/>
          <c:showBubbleSize val="0"/>
        </c:dLbls>
        <c:smooth val="0"/>
        <c:axId val="853826095"/>
        <c:axId val="853827343"/>
      </c:lineChart>
      <c:catAx>
        <c:axId val="8538260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3827343"/>
        <c:crosses val="autoZero"/>
        <c:auto val="1"/>
        <c:lblAlgn val="ctr"/>
        <c:lblOffset val="100"/>
        <c:noMultiLvlLbl val="0"/>
      </c:catAx>
      <c:valAx>
        <c:axId val="853827343"/>
        <c:scaling>
          <c:orientation val="minMax"/>
          <c:max val="24"/>
          <c:min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3826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Life Expectancy at Birth</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451232638198051"/>
          <c:y val="0.17054183790224847"/>
          <c:w val="0.85151367930024546"/>
          <c:h val="0.57148757213163492"/>
        </c:manualLayout>
      </c:layout>
      <c:lineChart>
        <c:grouping val="standard"/>
        <c:varyColors val="0"/>
        <c:ser>
          <c:idx val="0"/>
          <c:order val="0"/>
          <c:tx>
            <c:strRef>
              <c:f>Data!$B$296</c:f>
              <c:strCache>
                <c:ptCount val="1"/>
                <c:pt idx="0">
                  <c:v>China</c:v>
                </c:pt>
              </c:strCache>
            </c:strRef>
          </c:tx>
          <c:spPr>
            <a:ln w="28575" cap="rnd">
              <a:solidFill>
                <a:schemeClr val="accent1"/>
              </a:solidFill>
              <a:round/>
            </a:ln>
            <a:effectLst/>
          </c:spPr>
          <c:marker>
            <c:symbol val="none"/>
          </c:marker>
          <c:cat>
            <c:strRef>
              <c:f>Data!$A$297:$A$337</c:f>
              <c:strCache>
                <c:ptCount val="41"/>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2018</c:v>
                </c:pt>
                <c:pt idx="39">
                  <c:v>2019</c:v>
                </c:pt>
                <c:pt idx="40">
                  <c:v>2020</c:v>
                </c:pt>
              </c:strCache>
            </c:strRef>
          </c:cat>
          <c:val>
            <c:numRef>
              <c:f>Data!$B$297:$B$337</c:f>
              <c:numCache>
                <c:formatCode>General</c:formatCode>
                <c:ptCount val="41"/>
                <c:pt idx="0">
                  <c:v>64.42</c:v>
                </c:pt>
                <c:pt idx="1">
                  <c:v>64.974999999999994</c:v>
                </c:pt>
                <c:pt idx="2">
                  <c:v>65.462999999999994</c:v>
                </c:pt>
                <c:pt idx="3">
                  <c:v>65.903999999999996</c:v>
                </c:pt>
                <c:pt idx="4">
                  <c:v>66.3</c:v>
                </c:pt>
                <c:pt idx="5">
                  <c:v>66.643000000000001</c:v>
                </c:pt>
                <c:pt idx="6">
                  <c:v>66.97</c:v>
                </c:pt>
                <c:pt idx="7">
                  <c:v>67.287999999999997</c:v>
                </c:pt>
                <c:pt idx="8">
                  <c:v>67.581000000000003</c:v>
                </c:pt>
                <c:pt idx="9">
                  <c:v>67.837999999999994</c:v>
                </c:pt>
                <c:pt idx="10">
                  <c:v>68.004999999999995</c:v>
                </c:pt>
                <c:pt idx="11">
                  <c:v>68.168999999999997</c:v>
                </c:pt>
                <c:pt idx="12">
                  <c:v>68.733999999999995</c:v>
                </c:pt>
                <c:pt idx="13">
                  <c:v>69.215999999999994</c:v>
                </c:pt>
                <c:pt idx="14">
                  <c:v>69.52</c:v>
                </c:pt>
                <c:pt idx="15">
                  <c:v>70.007999999999996</c:v>
                </c:pt>
                <c:pt idx="16">
                  <c:v>70.266000000000005</c:v>
                </c:pt>
                <c:pt idx="17">
                  <c:v>70.671999999999997</c:v>
                </c:pt>
                <c:pt idx="18">
                  <c:v>71.171999999999997</c:v>
                </c:pt>
                <c:pt idx="19">
                  <c:v>71.418999999999997</c:v>
                </c:pt>
                <c:pt idx="20">
                  <c:v>71.881</c:v>
                </c:pt>
                <c:pt idx="21">
                  <c:v>72.605999999999995</c:v>
                </c:pt>
                <c:pt idx="22">
                  <c:v>72.984999999999999</c:v>
                </c:pt>
                <c:pt idx="23">
                  <c:v>73.370999999999995</c:v>
                </c:pt>
                <c:pt idx="24">
                  <c:v>73.748000000000005</c:v>
                </c:pt>
                <c:pt idx="25">
                  <c:v>74.111000000000004</c:v>
                </c:pt>
                <c:pt idx="26">
                  <c:v>74.504000000000005</c:v>
                </c:pt>
                <c:pt idx="27">
                  <c:v>74.762</c:v>
                </c:pt>
                <c:pt idx="28">
                  <c:v>74.872</c:v>
                </c:pt>
                <c:pt idx="29">
                  <c:v>75.343000000000004</c:v>
                </c:pt>
                <c:pt idx="30">
                  <c:v>75.599000000000004</c:v>
                </c:pt>
                <c:pt idx="31">
                  <c:v>75.903000000000006</c:v>
                </c:pt>
                <c:pt idx="32">
                  <c:v>76.191999999999993</c:v>
                </c:pt>
                <c:pt idx="33">
                  <c:v>76.451999999999998</c:v>
                </c:pt>
                <c:pt idx="34">
                  <c:v>76.716999999999999</c:v>
                </c:pt>
                <c:pt idx="35">
                  <c:v>76.977000000000004</c:v>
                </c:pt>
                <c:pt idx="36">
                  <c:v>77.218000000000004</c:v>
                </c:pt>
                <c:pt idx="37">
                  <c:v>77.248000000000005</c:v>
                </c:pt>
                <c:pt idx="38">
                  <c:v>77.744</c:v>
                </c:pt>
                <c:pt idx="39">
                  <c:v>77.968000000000004</c:v>
                </c:pt>
                <c:pt idx="40">
                  <c:v>78.076999999999998</c:v>
                </c:pt>
              </c:numCache>
            </c:numRef>
          </c:val>
          <c:smooth val="0"/>
          <c:extLst>
            <c:ext xmlns:c16="http://schemas.microsoft.com/office/drawing/2014/chart" uri="{C3380CC4-5D6E-409C-BE32-E72D297353CC}">
              <c16:uniqueId val="{00000000-F14C-4ED5-AAEA-8408C86CF9B6}"/>
            </c:ext>
          </c:extLst>
        </c:ser>
        <c:ser>
          <c:idx val="1"/>
          <c:order val="1"/>
          <c:tx>
            <c:strRef>
              <c:f>Data!$C$296</c:f>
              <c:strCache>
                <c:ptCount val="1"/>
                <c:pt idx="0">
                  <c:v>Japan</c:v>
                </c:pt>
              </c:strCache>
            </c:strRef>
          </c:tx>
          <c:spPr>
            <a:ln w="28575" cap="rnd">
              <a:solidFill>
                <a:schemeClr val="accent2"/>
              </a:solidFill>
              <a:round/>
            </a:ln>
            <a:effectLst/>
          </c:spPr>
          <c:marker>
            <c:symbol val="none"/>
          </c:marker>
          <c:cat>
            <c:strRef>
              <c:f>Data!$A$297:$A$337</c:f>
              <c:strCache>
                <c:ptCount val="41"/>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2018</c:v>
                </c:pt>
                <c:pt idx="39">
                  <c:v>2019</c:v>
                </c:pt>
                <c:pt idx="40">
                  <c:v>2020</c:v>
                </c:pt>
              </c:strCache>
            </c:strRef>
          </c:cat>
          <c:val>
            <c:numRef>
              <c:f>Data!$C$297:$C$337</c:f>
              <c:numCache>
                <c:formatCode>General</c:formatCode>
                <c:ptCount val="41"/>
                <c:pt idx="0">
                  <c:v>76.091707317073173</c:v>
                </c:pt>
                <c:pt idx="1">
                  <c:v>76.41439024390246</c:v>
                </c:pt>
                <c:pt idx="2">
                  <c:v>76.922926829268306</c:v>
                </c:pt>
                <c:pt idx="3">
                  <c:v>76.961463414634167</c:v>
                </c:pt>
                <c:pt idx="4">
                  <c:v>77.365365853658531</c:v>
                </c:pt>
                <c:pt idx="5">
                  <c:v>77.65048780487804</c:v>
                </c:pt>
                <c:pt idx="6">
                  <c:v>78.064634146341476</c:v>
                </c:pt>
                <c:pt idx="7">
                  <c:v>78.483658536585381</c:v>
                </c:pt>
                <c:pt idx="8">
                  <c:v>78.399268292682933</c:v>
                </c:pt>
                <c:pt idx="9">
                  <c:v>78.818048780487814</c:v>
                </c:pt>
                <c:pt idx="10">
                  <c:v>78.836829268292689</c:v>
                </c:pt>
                <c:pt idx="11">
                  <c:v>79.100731707317081</c:v>
                </c:pt>
                <c:pt idx="12">
                  <c:v>79.153902439024392</c:v>
                </c:pt>
                <c:pt idx="13">
                  <c:v>79.293658536585369</c:v>
                </c:pt>
                <c:pt idx="14">
                  <c:v>79.687073170731708</c:v>
                </c:pt>
                <c:pt idx="15">
                  <c:v>79.536341463414658</c:v>
                </c:pt>
                <c:pt idx="16">
                  <c:v>80.200243902439041</c:v>
                </c:pt>
                <c:pt idx="17">
                  <c:v>80.424146341463413</c:v>
                </c:pt>
                <c:pt idx="18">
                  <c:v>80.501463414634159</c:v>
                </c:pt>
                <c:pt idx="19">
                  <c:v>80.570731707317094</c:v>
                </c:pt>
                <c:pt idx="20">
                  <c:v>81.076097560975626</c:v>
                </c:pt>
                <c:pt idx="21">
                  <c:v>81.417073170731712</c:v>
                </c:pt>
                <c:pt idx="22">
                  <c:v>81.563414634146341</c:v>
                </c:pt>
                <c:pt idx="23">
                  <c:v>81.760000000000005</c:v>
                </c:pt>
                <c:pt idx="24">
                  <c:v>82.03024390243904</c:v>
                </c:pt>
                <c:pt idx="25">
                  <c:v>81.925121951219523</c:v>
                </c:pt>
                <c:pt idx="26">
                  <c:v>82.321951219512201</c:v>
                </c:pt>
                <c:pt idx="27">
                  <c:v>82.507073170731715</c:v>
                </c:pt>
                <c:pt idx="28">
                  <c:v>82.587560975609776</c:v>
                </c:pt>
                <c:pt idx="29">
                  <c:v>82.931463414634152</c:v>
                </c:pt>
                <c:pt idx="30">
                  <c:v>82.842682926829269</c:v>
                </c:pt>
                <c:pt idx="31">
                  <c:v>82.591219512195138</c:v>
                </c:pt>
                <c:pt idx="32">
                  <c:v>83.096097560975608</c:v>
                </c:pt>
                <c:pt idx="33">
                  <c:v>83.331951219512206</c:v>
                </c:pt>
                <c:pt idx="34">
                  <c:v>83.5878048780488</c:v>
                </c:pt>
                <c:pt idx="35">
                  <c:v>83.793902439024393</c:v>
                </c:pt>
                <c:pt idx="36">
                  <c:v>83.984878048780502</c:v>
                </c:pt>
                <c:pt idx="37">
                  <c:v>84.099756097560984</c:v>
                </c:pt>
                <c:pt idx="38">
                  <c:v>84.210975609756105</c:v>
                </c:pt>
                <c:pt idx="39">
                  <c:v>84.356341463414637</c:v>
                </c:pt>
                <c:pt idx="40">
                  <c:v>84.61560975609757</c:v>
                </c:pt>
              </c:numCache>
            </c:numRef>
          </c:val>
          <c:smooth val="0"/>
          <c:extLst>
            <c:ext xmlns:c16="http://schemas.microsoft.com/office/drawing/2014/chart" uri="{C3380CC4-5D6E-409C-BE32-E72D297353CC}">
              <c16:uniqueId val="{00000001-F14C-4ED5-AAEA-8408C86CF9B6}"/>
            </c:ext>
          </c:extLst>
        </c:ser>
        <c:ser>
          <c:idx val="2"/>
          <c:order val="2"/>
          <c:tx>
            <c:strRef>
              <c:f>Data!$D$296</c:f>
              <c:strCache>
                <c:ptCount val="1"/>
                <c:pt idx="0">
                  <c:v>South Korea</c:v>
                </c:pt>
              </c:strCache>
            </c:strRef>
          </c:tx>
          <c:spPr>
            <a:ln w="28575" cap="rnd">
              <a:solidFill>
                <a:schemeClr val="accent3"/>
              </a:solidFill>
              <a:round/>
            </a:ln>
            <a:effectLst/>
          </c:spPr>
          <c:marker>
            <c:symbol val="none"/>
          </c:marker>
          <c:cat>
            <c:strRef>
              <c:f>Data!$A$297:$A$337</c:f>
              <c:strCache>
                <c:ptCount val="41"/>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2018</c:v>
                </c:pt>
                <c:pt idx="39">
                  <c:v>2019</c:v>
                </c:pt>
                <c:pt idx="40">
                  <c:v>2020</c:v>
                </c:pt>
              </c:strCache>
            </c:strRef>
          </c:cat>
          <c:val>
            <c:numRef>
              <c:f>Data!$D$297:$D$337</c:f>
              <c:numCache>
                <c:formatCode>General</c:formatCode>
                <c:ptCount val="41"/>
                <c:pt idx="0">
                  <c:v>66.046341463414649</c:v>
                </c:pt>
                <c:pt idx="1">
                  <c:v>66.546341463414649</c:v>
                </c:pt>
                <c:pt idx="2">
                  <c:v>67.095121951219525</c:v>
                </c:pt>
                <c:pt idx="3">
                  <c:v>67.546341463414649</c:v>
                </c:pt>
                <c:pt idx="4">
                  <c:v>68.195121951219519</c:v>
                </c:pt>
                <c:pt idx="5">
                  <c:v>68.795121951219514</c:v>
                </c:pt>
                <c:pt idx="6">
                  <c:v>69.44634146341464</c:v>
                </c:pt>
                <c:pt idx="7">
                  <c:v>69.997560975609758</c:v>
                </c:pt>
                <c:pt idx="8">
                  <c:v>70.548780487804891</c:v>
                </c:pt>
                <c:pt idx="9">
                  <c:v>71.048780487804891</c:v>
                </c:pt>
                <c:pt idx="10">
                  <c:v>71.597560975609767</c:v>
                </c:pt>
                <c:pt idx="11">
                  <c:v>72.046341463414649</c:v>
                </c:pt>
                <c:pt idx="12">
                  <c:v>72.497560975609758</c:v>
                </c:pt>
                <c:pt idx="13">
                  <c:v>72.997560975609773</c:v>
                </c:pt>
                <c:pt idx="14">
                  <c:v>73.397560975609764</c:v>
                </c:pt>
                <c:pt idx="15">
                  <c:v>73.7</c:v>
                </c:pt>
                <c:pt idx="16">
                  <c:v>74.151219512195127</c:v>
                </c:pt>
                <c:pt idx="17">
                  <c:v>74.60243902439025</c:v>
                </c:pt>
                <c:pt idx="18">
                  <c:v>75.004878048780483</c:v>
                </c:pt>
                <c:pt idx="19">
                  <c:v>75.409756097560987</c:v>
                </c:pt>
                <c:pt idx="20">
                  <c:v>75.909756097560987</c:v>
                </c:pt>
                <c:pt idx="21">
                  <c:v>76.412195121951228</c:v>
                </c:pt>
                <c:pt idx="22">
                  <c:v>76.765853658536599</c:v>
                </c:pt>
                <c:pt idx="23">
                  <c:v>77.214634146341467</c:v>
                </c:pt>
                <c:pt idx="24">
                  <c:v>77.665853658536591</c:v>
                </c:pt>
                <c:pt idx="25">
                  <c:v>78.168292682926833</c:v>
                </c:pt>
                <c:pt idx="26">
                  <c:v>78.668292682926847</c:v>
                </c:pt>
                <c:pt idx="27">
                  <c:v>79.119512195121956</c:v>
                </c:pt>
                <c:pt idx="28">
                  <c:v>79.517073170731706</c:v>
                </c:pt>
                <c:pt idx="29">
                  <c:v>79.968292682926844</c:v>
                </c:pt>
                <c:pt idx="30">
                  <c:v>80.117073170731715</c:v>
                </c:pt>
                <c:pt idx="31">
                  <c:v>80.568292682926852</c:v>
                </c:pt>
                <c:pt idx="32">
                  <c:v>80.819512195121959</c:v>
                </c:pt>
                <c:pt idx="33">
                  <c:v>81.270731707317069</c:v>
                </c:pt>
                <c:pt idx="34">
                  <c:v>81.721951219512206</c:v>
                </c:pt>
                <c:pt idx="35">
                  <c:v>82.024390243902445</c:v>
                </c:pt>
                <c:pt idx="36">
                  <c:v>82.27560975609758</c:v>
                </c:pt>
                <c:pt idx="37">
                  <c:v>82.626829268292681</c:v>
                </c:pt>
                <c:pt idx="38">
                  <c:v>82.626829268292681</c:v>
                </c:pt>
                <c:pt idx="39">
                  <c:v>83.22682926829269</c:v>
                </c:pt>
                <c:pt idx="40">
                  <c:v>83.426829268292693</c:v>
                </c:pt>
              </c:numCache>
            </c:numRef>
          </c:val>
          <c:smooth val="0"/>
          <c:extLst>
            <c:ext xmlns:c16="http://schemas.microsoft.com/office/drawing/2014/chart" uri="{C3380CC4-5D6E-409C-BE32-E72D297353CC}">
              <c16:uniqueId val="{00000002-F14C-4ED5-AAEA-8408C86CF9B6}"/>
            </c:ext>
          </c:extLst>
        </c:ser>
        <c:ser>
          <c:idx val="3"/>
          <c:order val="3"/>
          <c:tx>
            <c:strRef>
              <c:f>Data!$E$296</c:f>
              <c:strCache>
                <c:ptCount val="1"/>
                <c:pt idx="0">
                  <c:v>Mongolia</c:v>
                </c:pt>
              </c:strCache>
            </c:strRef>
          </c:tx>
          <c:spPr>
            <a:ln w="28575" cap="rnd">
              <a:solidFill>
                <a:schemeClr val="accent4"/>
              </a:solidFill>
              <a:round/>
            </a:ln>
            <a:effectLst/>
          </c:spPr>
          <c:marker>
            <c:symbol val="none"/>
          </c:marker>
          <c:cat>
            <c:strRef>
              <c:f>Data!$A$297:$A$337</c:f>
              <c:strCache>
                <c:ptCount val="41"/>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2018</c:v>
                </c:pt>
                <c:pt idx="39">
                  <c:v>2019</c:v>
                </c:pt>
                <c:pt idx="40">
                  <c:v>2020</c:v>
                </c:pt>
              </c:strCache>
            </c:strRef>
          </c:cat>
          <c:val>
            <c:numRef>
              <c:f>Data!$E$297:$E$337</c:f>
              <c:numCache>
                <c:formatCode>General</c:formatCode>
                <c:ptCount val="41"/>
                <c:pt idx="0">
                  <c:v>55.64</c:v>
                </c:pt>
                <c:pt idx="1">
                  <c:v>55.692999999999998</c:v>
                </c:pt>
                <c:pt idx="2">
                  <c:v>55.777000000000001</c:v>
                </c:pt>
                <c:pt idx="3">
                  <c:v>56.231999999999999</c:v>
                </c:pt>
                <c:pt idx="4">
                  <c:v>56.686999999999998</c:v>
                </c:pt>
                <c:pt idx="5">
                  <c:v>56.841000000000001</c:v>
                </c:pt>
                <c:pt idx="6">
                  <c:v>56.911000000000001</c:v>
                </c:pt>
                <c:pt idx="7">
                  <c:v>57.387999999999998</c:v>
                </c:pt>
                <c:pt idx="8">
                  <c:v>57.87</c:v>
                </c:pt>
                <c:pt idx="9">
                  <c:v>58.344000000000001</c:v>
                </c:pt>
                <c:pt idx="10">
                  <c:v>58.765000000000001</c:v>
                </c:pt>
                <c:pt idx="11">
                  <c:v>59.237000000000002</c:v>
                </c:pt>
                <c:pt idx="12">
                  <c:v>59.640999999999998</c:v>
                </c:pt>
                <c:pt idx="13">
                  <c:v>60.037999999999997</c:v>
                </c:pt>
                <c:pt idx="14">
                  <c:v>60.405000000000001</c:v>
                </c:pt>
                <c:pt idx="15">
                  <c:v>60.612000000000002</c:v>
                </c:pt>
                <c:pt idx="16">
                  <c:v>60.305</c:v>
                </c:pt>
                <c:pt idx="17">
                  <c:v>60.814999999999998</c:v>
                </c:pt>
                <c:pt idx="18">
                  <c:v>61.765000000000001</c:v>
                </c:pt>
                <c:pt idx="19">
                  <c:v>62.529000000000003</c:v>
                </c:pt>
                <c:pt idx="20">
                  <c:v>62.881999999999998</c:v>
                </c:pt>
                <c:pt idx="21">
                  <c:v>63.279000000000003</c:v>
                </c:pt>
                <c:pt idx="22">
                  <c:v>63.518000000000001</c:v>
                </c:pt>
                <c:pt idx="23">
                  <c:v>64.207999999999998</c:v>
                </c:pt>
                <c:pt idx="24">
                  <c:v>64.796000000000006</c:v>
                </c:pt>
                <c:pt idx="25">
                  <c:v>64.879000000000005</c:v>
                </c:pt>
                <c:pt idx="26">
                  <c:v>65.513000000000005</c:v>
                </c:pt>
                <c:pt idx="27">
                  <c:v>65.97</c:v>
                </c:pt>
                <c:pt idx="28">
                  <c:v>66.382000000000005</c:v>
                </c:pt>
                <c:pt idx="29">
                  <c:v>66.766000000000005</c:v>
                </c:pt>
                <c:pt idx="30">
                  <c:v>67.182000000000002</c:v>
                </c:pt>
                <c:pt idx="31">
                  <c:v>67.438999999999993</c:v>
                </c:pt>
                <c:pt idx="32">
                  <c:v>68.111000000000004</c:v>
                </c:pt>
                <c:pt idx="33">
                  <c:v>68.584999999999994</c:v>
                </c:pt>
                <c:pt idx="34">
                  <c:v>69.046999999999997</c:v>
                </c:pt>
                <c:pt idx="35">
                  <c:v>69.498000000000005</c:v>
                </c:pt>
                <c:pt idx="36">
                  <c:v>69.864999999999995</c:v>
                </c:pt>
                <c:pt idx="37">
                  <c:v>70.236999999999995</c:v>
                </c:pt>
                <c:pt idx="38">
                  <c:v>71.198999999999998</c:v>
                </c:pt>
                <c:pt idx="39">
                  <c:v>71.822000000000003</c:v>
                </c:pt>
                <c:pt idx="40">
                  <c:v>72.141000000000005</c:v>
                </c:pt>
              </c:numCache>
            </c:numRef>
          </c:val>
          <c:smooth val="0"/>
          <c:extLst>
            <c:ext xmlns:c16="http://schemas.microsoft.com/office/drawing/2014/chart" uri="{C3380CC4-5D6E-409C-BE32-E72D297353CC}">
              <c16:uniqueId val="{00000003-F14C-4ED5-AAEA-8408C86CF9B6}"/>
            </c:ext>
          </c:extLst>
        </c:ser>
        <c:ser>
          <c:idx val="4"/>
          <c:order val="4"/>
          <c:tx>
            <c:strRef>
              <c:f>Data!$F$296</c:f>
              <c:strCache>
                <c:ptCount val="1"/>
                <c:pt idx="0">
                  <c:v>North Korea</c:v>
                </c:pt>
              </c:strCache>
            </c:strRef>
          </c:tx>
          <c:spPr>
            <a:ln w="28575" cap="rnd">
              <a:solidFill>
                <a:schemeClr val="accent5"/>
              </a:solidFill>
              <a:round/>
            </a:ln>
            <a:effectLst/>
          </c:spPr>
          <c:marker>
            <c:symbol val="none"/>
          </c:marker>
          <c:cat>
            <c:strRef>
              <c:f>Data!$A$297:$A$337</c:f>
              <c:strCache>
                <c:ptCount val="41"/>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2018</c:v>
                </c:pt>
                <c:pt idx="39">
                  <c:v>2019</c:v>
                </c:pt>
                <c:pt idx="40">
                  <c:v>2020</c:v>
                </c:pt>
              </c:strCache>
            </c:strRef>
          </c:cat>
          <c:val>
            <c:numRef>
              <c:f>Data!$F$297:$F$337</c:f>
              <c:numCache>
                <c:formatCode>General</c:formatCode>
                <c:ptCount val="41"/>
                <c:pt idx="0">
                  <c:v>66.158000000000001</c:v>
                </c:pt>
                <c:pt idx="1">
                  <c:v>66.658000000000001</c:v>
                </c:pt>
                <c:pt idx="2">
                  <c:v>67.167000000000002</c:v>
                </c:pt>
                <c:pt idx="3">
                  <c:v>67.677000000000007</c:v>
                </c:pt>
                <c:pt idx="4">
                  <c:v>68.19</c:v>
                </c:pt>
                <c:pt idx="5">
                  <c:v>68.680999999999997</c:v>
                </c:pt>
                <c:pt idx="6">
                  <c:v>69.147000000000006</c:v>
                </c:pt>
                <c:pt idx="7">
                  <c:v>69.441999999999993</c:v>
                </c:pt>
                <c:pt idx="8">
                  <c:v>69.802999999999997</c:v>
                </c:pt>
                <c:pt idx="9">
                  <c:v>70.039000000000001</c:v>
                </c:pt>
                <c:pt idx="10">
                  <c:v>70.209999999999994</c:v>
                </c:pt>
                <c:pt idx="11">
                  <c:v>70.313000000000002</c:v>
                </c:pt>
                <c:pt idx="12">
                  <c:v>70.823999999999998</c:v>
                </c:pt>
                <c:pt idx="13">
                  <c:v>71.870999999999995</c:v>
                </c:pt>
                <c:pt idx="14">
                  <c:v>70.718000000000004</c:v>
                </c:pt>
                <c:pt idx="15">
                  <c:v>60.893999999999998</c:v>
                </c:pt>
                <c:pt idx="16">
                  <c:v>60.956000000000003</c:v>
                </c:pt>
                <c:pt idx="17">
                  <c:v>60.973999999999997</c:v>
                </c:pt>
                <c:pt idx="18">
                  <c:v>60.905999999999999</c:v>
                </c:pt>
                <c:pt idx="19">
                  <c:v>60.798000000000002</c:v>
                </c:pt>
                <c:pt idx="20">
                  <c:v>60.762999999999998</c:v>
                </c:pt>
                <c:pt idx="21">
                  <c:v>60.744999999999997</c:v>
                </c:pt>
                <c:pt idx="22">
                  <c:v>60.792000000000002</c:v>
                </c:pt>
                <c:pt idx="23">
                  <c:v>69.546000000000006</c:v>
                </c:pt>
                <c:pt idx="24">
                  <c:v>69.436999999999998</c:v>
                </c:pt>
                <c:pt idx="25">
                  <c:v>69.284999999999997</c:v>
                </c:pt>
                <c:pt idx="26">
                  <c:v>69.084999999999994</c:v>
                </c:pt>
                <c:pt idx="27">
                  <c:v>68.911000000000001</c:v>
                </c:pt>
                <c:pt idx="28">
                  <c:v>68.957999999999998</c:v>
                </c:pt>
                <c:pt idx="29">
                  <c:v>69.731999999999999</c:v>
                </c:pt>
                <c:pt idx="30">
                  <c:v>70.418999999999997</c:v>
                </c:pt>
                <c:pt idx="31">
                  <c:v>70.977999999999994</c:v>
                </c:pt>
                <c:pt idx="32">
                  <c:v>71.626000000000005</c:v>
                </c:pt>
                <c:pt idx="33">
                  <c:v>72.319000000000003</c:v>
                </c:pt>
                <c:pt idx="34">
                  <c:v>72.941999999999993</c:v>
                </c:pt>
                <c:pt idx="35">
                  <c:v>72.784000000000006</c:v>
                </c:pt>
                <c:pt idx="36">
                  <c:v>72.805000000000007</c:v>
                </c:pt>
                <c:pt idx="37">
                  <c:v>72.977999999999994</c:v>
                </c:pt>
                <c:pt idx="38">
                  <c:v>73.031000000000006</c:v>
                </c:pt>
                <c:pt idx="39">
                  <c:v>73.197999999999993</c:v>
                </c:pt>
                <c:pt idx="40">
                  <c:v>73.274000000000001</c:v>
                </c:pt>
              </c:numCache>
            </c:numRef>
          </c:val>
          <c:smooth val="0"/>
          <c:extLst>
            <c:ext xmlns:c16="http://schemas.microsoft.com/office/drawing/2014/chart" uri="{C3380CC4-5D6E-409C-BE32-E72D297353CC}">
              <c16:uniqueId val="{00000004-F14C-4ED5-AAEA-8408C86CF9B6}"/>
            </c:ext>
          </c:extLst>
        </c:ser>
        <c:ser>
          <c:idx val="5"/>
          <c:order val="5"/>
          <c:tx>
            <c:strRef>
              <c:f>Data!$G$296</c:f>
              <c:strCache>
                <c:ptCount val="1"/>
                <c:pt idx="0">
                  <c:v>World</c:v>
                </c:pt>
              </c:strCache>
            </c:strRef>
          </c:tx>
          <c:spPr>
            <a:ln w="28575" cap="rnd">
              <a:solidFill>
                <a:schemeClr val="accent6"/>
              </a:solidFill>
              <a:round/>
            </a:ln>
            <a:effectLst/>
          </c:spPr>
          <c:marker>
            <c:symbol val="none"/>
          </c:marker>
          <c:cat>
            <c:strRef>
              <c:f>Data!$A$297:$A$337</c:f>
              <c:strCache>
                <c:ptCount val="41"/>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2018</c:v>
                </c:pt>
                <c:pt idx="39">
                  <c:v>2019</c:v>
                </c:pt>
                <c:pt idx="40">
                  <c:v>2020</c:v>
                </c:pt>
              </c:strCache>
            </c:strRef>
          </c:cat>
          <c:val>
            <c:numRef>
              <c:f>Data!$G$297:$G$337</c:f>
              <c:numCache>
                <c:formatCode>General</c:formatCode>
                <c:ptCount val="41"/>
                <c:pt idx="0">
                  <c:v>62.224853194015267</c:v>
                </c:pt>
                <c:pt idx="1">
                  <c:v>62.600910188294165</c:v>
                </c:pt>
                <c:pt idx="2">
                  <c:v>62.964322314141931</c:v>
                </c:pt>
                <c:pt idx="3">
                  <c:v>63.208138152203226</c:v>
                </c:pt>
                <c:pt idx="4">
                  <c:v>63.513303541739091</c:v>
                </c:pt>
                <c:pt idx="5">
                  <c:v>63.806676593118226</c:v>
                </c:pt>
                <c:pt idx="6">
                  <c:v>64.202346339943716</c:v>
                </c:pt>
                <c:pt idx="7">
                  <c:v>64.506734743032993</c:v>
                </c:pt>
                <c:pt idx="8">
                  <c:v>64.67890395209416</c:v>
                </c:pt>
                <c:pt idx="9">
                  <c:v>65.016769083688729</c:v>
                </c:pt>
                <c:pt idx="10">
                  <c:v>65.180879662483761</c:v>
                </c:pt>
                <c:pt idx="11">
                  <c:v>65.337919082475011</c:v>
                </c:pt>
                <c:pt idx="12">
                  <c:v>65.590102139244664</c:v>
                </c:pt>
                <c:pt idx="13">
                  <c:v>65.773233704822374</c:v>
                </c:pt>
                <c:pt idx="14">
                  <c:v>66.017396549514828</c:v>
                </c:pt>
                <c:pt idx="15">
                  <c:v>66.208367723333623</c:v>
                </c:pt>
                <c:pt idx="16">
                  <c:v>66.472549111823596</c:v>
                </c:pt>
                <c:pt idx="17">
                  <c:v>66.822255647663908</c:v>
                </c:pt>
                <c:pt idx="18">
                  <c:v>67.091339691936739</c:v>
                </c:pt>
                <c:pt idx="19">
                  <c:v>67.386535190354749</c:v>
                </c:pt>
                <c:pt idx="20">
                  <c:v>67.700053990961095</c:v>
                </c:pt>
                <c:pt idx="21">
                  <c:v>68.051799444051326</c:v>
                </c:pt>
                <c:pt idx="22">
                  <c:v>68.330379255047475</c:v>
                </c:pt>
                <c:pt idx="23">
                  <c:v>68.606810558481854</c:v>
                </c:pt>
                <c:pt idx="24">
                  <c:v>68.861699820513408</c:v>
                </c:pt>
                <c:pt idx="25">
                  <c:v>69.198392786547515</c:v>
                </c:pt>
                <c:pt idx="26">
                  <c:v>69.570187261930172</c:v>
                </c:pt>
                <c:pt idx="27">
                  <c:v>69.835268427009396</c:v>
                </c:pt>
                <c:pt idx="28">
                  <c:v>70.00608347381268</c:v>
                </c:pt>
                <c:pt idx="29">
                  <c:v>70.401377726296559</c:v>
                </c:pt>
                <c:pt idx="30">
                  <c:v>70.670617121474834</c:v>
                </c:pt>
                <c:pt idx="31">
                  <c:v>71.007857015022694</c:v>
                </c:pt>
                <c:pt idx="32">
                  <c:v>71.284069321194679</c:v>
                </c:pt>
                <c:pt idx="33">
                  <c:v>71.577412224071537</c:v>
                </c:pt>
                <c:pt idx="34">
                  <c:v>71.88145394527038</c:v>
                </c:pt>
                <c:pt idx="35">
                  <c:v>72.095500689574777</c:v>
                </c:pt>
                <c:pt idx="36">
                  <c:v>72.345221418326517</c:v>
                </c:pt>
                <c:pt idx="37">
                  <c:v>72.543044065612492</c:v>
                </c:pt>
                <c:pt idx="38">
                  <c:v>72.78523683736752</c:v>
                </c:pt>
                <c:pt idx="39">
                  <c:v>72.976849865073106</c:v>
                </c:pt>
                <c:pt idx="40">
                  <c:v>72.265011270274144</c:v>
                </c:pt>
              </c:numCache>
            </c:numRef>
          </c:val>
          <c:smooth val="0"/>
          <c:extLst>
            <c:ext xmlns:c16="http://schemas.microsoft.com/office/drawing/2014/chart" uri="{C3380CC4-5D6E-409C-BE32-E72D297353CC}">
              <c16:uniqueId val="{00000005-F14C-4ED5-AAEA-8408C86CF9B6}"/>
            </c:ext>
          </c:extLst>
        </c:ser>
        <c:dLbls>
          <c:showLegendKey val="0"/>
          <c:showVal val="0"/>
          <c:showCatName val="0"/>
          <c:showSerName val="0"/>
          <c:showPercent val="0"/>
          <c:showBubbleSize val="0"/>
        </c:dLbls>
        <c:smooth val="0"/>
        <c:axId val="1168808175"/>
        <c:axId val="1168808591"/>
      </c:lineChart>
      <c:catAx>
        <c:axId val="11688081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layout>
            <c:manualLayout>
              <c:xMode val="edge"/>
              <c:yMode val="edge"/>
              <c:x val="0.48503723809058419"/>
              <c:y val="0.8515160386871376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8808591"/>
        <c:crosses val="autoZero"/>
        <c:auto val="1"/>
        <c:lblAlgn val="ctr"/>
        <c:lblOffset val="100"/>
        <c:noMultiLvlLbl val="0"/>
      </c:catAx>
      <c:valAx>
        <c:axId val="11688085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Life expectancy at birth </a:t>
                </a:r>
                <a:endParaRPr lang="en-US"/>
              </a:p>
            </c:rich>
          </c:tx>
          <c:layout>
            <c:manualLayout>
              <c:xMode val="edge"/>
              <c:yMode val="edge"/>
              <c:x val="2.6185529216761955E-2"/>
              <c:y val="0.3816508852918889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88081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Child Dependency </a:t>
            </a:r>
            <a:r>
              <a:rPr lang="en-US" sz="1400" b="1" i="0" u="none" strike="noStrike" kern="1200" spc="0" baseline="0">
                <a:solidFill>
                  <a:sysClr val="windowText" lastClr="000000">
                    <a:lumMod val="65000"/>
                    <a:lumOff val="35000"/>
                  </a:sysClr>
                </a:solidFill>
                <a:latin typeface="+mn-lt"/>
                <a:ea typeface="+mn-ea"/>
                <a:cs typeface="+mn-cs"/>
              </a:rPr>
              <a:t>Ratio</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Sheet2!$B$1</c:f>
              <c:strCache>
                <c:ptCount val="1"/>
                <c:pt idx="0">
                  <c:v>Child Dependency Ratio</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Sheet2!$A$2:$A$6</c:f>
              <c:strCache>
                <c:ptCount val="5"/>
                <c:pt idx="0">
                  <c:v>China</c:v>
                </c:pt>
                <c:pt idx="1">
                  <c:v>Japan</c:v>
                </c:pt>
                <c:pt idx="2">
                  <c:v>South Korea</c:v>
                </c:pt>
                <c:pt idx="3">
                  <c:v>Mongolia</c:v>
                </c:pt>
                <c:pt idx="4">
                  <c:v>North Korea</c:v>
                </c:pt>
              </c:strCache>
            </c:strRef>
          </c:cat>
          <c:val>
            <c:numRef>
              <c:f>Sheet2!$B$2:$B$6</c:f>
              <c:numCache>
                <c:formatCode>General</c:formatCode>
                <c:ptCount val="5"/>
                <c:pt idx="0">
                  <c:v>25.54</c:v>
                </c:pt>
                <c:pt idx="1">
                  <c:v>20.149999999999999</c:v>
                </c:pt>
                <c:pt idx="2">
                  <c:v>16.64</c:v>
                </c:pt>
                <c:pt idx="3">
                  <c:v>51.36</c:v>
                </c:pt>
                <c:pt idx="4">
                  <c:v>27.19</c:v>
                </c:pt>
              </c:numCache>
            </c:numRef>
          </c:val>
          <c:extLst>
            <c:ext xmlns:c16="http://schemas.microsoft.com/office/drawing/2014/chart" uri="{C3380CC4-5D6E-409C-BE32-E72D297353CC}">
              <c16:uniqueId val="{00000000-4C23-4CEC-AF4A-806A50BD9FD0}"/>
            </c:ext>
          </c:extLst>
        </c:ser>
        <c:dLbls>
          <c:dLblPos val="outEnd"/>
          <c:showLegendKey val="0"/>
          <c:showVal val="1"/>
          <c:showCatName val="0"/>
          <c:showSerName val="0"/>
          <c:showPercent val="0"/>
          <c:showBubbleSize val="0"/>
        </c:dLbls>
        <c:gapWidth val="182"/>
        <c:axId val="474521232"/>
        <c:axId val="474513744"/>
      </c:barChart>
      <c:catAx>
        <c:axId val="47452123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4513744"/>
        <c:crosses val="autoZero"/>
        <c:auto val="1"/>
        <c:lblAlgn val="ctr"/>
        <c:lblOffset val="100"/>
        <c:noMultiLvlLbl val="0"/>
      </c:catAx>
      <c:valAx>
        <c:axId val="4745137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Child</a:t>
                </a:r>
                <a:r>
                  <a:rPr lang="en-US" baseline="0"/>
                  <a:t> Dependency </a:t>
                </a:r>
                <a:r>
                  <a:rPr lang="en-US" sz="1000" b="0" i="0" u="none" strike="noStrike" kern="1200" baseline="0">
                    <a:solidFill>
                      <a:sysClr val="windowText" lastClr="000000">
                        <a:lumMod val="65000"/>
                        <a:lumOff val="35000"/>
                      </a:sysClr>
                    </a:solidFill>
                    <a:latin typeface="+mn-lt"/>
                    <a:ea typeface="+mn-ea"/>
                    <a:cs typeface="+mn-cs"/>
                  </a:rPr>
                  <a:t>Ratio</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4521232"/>
        <c:crosses val="autoZero"/>
        <c:crossBetween val="between"/>
      </c:valAx>
      <c:spPr>
        <a:noFill/>
        <a:ln>
          <a:noFill/>
        </a:ln>
        <a:effectLst/>
      </c:spPr>
    </c:plotArea>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600" b="1" i="0" baseline="0">
                <a:effectLst/>
              </a:rPr>
              <a:t>Aged Dependency </a:t>
            </a:r>
            <a:r>
              <a:rPr lang="en-US" sz="1600" b="1" i="0" u="none" strike="noStrike" kern="1200" spc="0" baseline="0">
                <a:solidFill>
                  <a:sysClr val="windowText" lastClr="000000">
                    <a:lumMod val="65000"/>
                    <a:lumOff val="35000"/>
                  </a:sysClr>
                </a:solidFill>
                <a:effectLst/>
                <a:latin typeface="+mn-lt"/>
                <a:ea typeface="+mn-ea"/>
                <a:cs typeface="+mn-cs"/>
              </a:rPr>
              <a:t>Ratio</a:t>
            </a:r>
            <a:endParaRPr lang="en-US" sz="1200" b="1">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lineChart>
        <c:grouping val="standard"/>
        <c:varyColors val="0"/>
        <c:ser>
          <c:idx val="0"/>
          <c:order val="0"/>
          <c:tx>
            <c:strRef>
              <c:f>[API_SP.POP.DPND.OL_DS2_en_excel_v2_4773131.xls]Sheet2!$A$2</c:f>
              <c:strCache>
                <c:ptCount val="1"/>
                <c:pt idx="0">
                  <c:v>China</c:v>
                </c:pt>
              </c:strCache>
            </c:strRef>
          </c:tx>
          <c:spPr>
            <a:ln w="28575" cap="rnd">
              <a:solidFill>
                <a:schemeClr val="accent1"/>
              </a:solidFill>
              <a:round/>
            </a:ln>
            <a:effectLst/>
          </c:spPr>
          <c:marker>
            <c:symbol val="none"/>
          </c:marker>
          <c:cat>
            <c:strRef>
              <c:f>[API_SP.POP.DPND.OL_DS2_en_excel_v2_4773131.xls]Sheet2!$B$1:$BK$1</c:f>
              <c:strCache>
                <c:ptCount val="62"/>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pt idx="51">
                  <c:v>2011</c:v>
                </c:pt>
                <c:pt idx="52">
                  <c:v>2012</c:v>
                </c:pt>
                <c:pt idx="53">
                  <c:v>2013</c:v>
                </c:pt>
                <c:pt idx="54">
                  <c:v>2014</c:v>
                </c:pt>
                <c:pt idx="55">
                  <c:v>2015</c:v>
                </c:pt>
                <c:pt idx="56">
                  <c:v>2016</c:v>
                </c:pt>
                <c:pt idx="57">
                  <c:v>2017</c:v>
                </c:pt>
                <c:pt idx="58">
                  <c:v>2018</c:v>
                </c:pt>
                <c:pt idx="59">
                  <c:v>2019</c:v>
                </c:pt>
                <c:pt idx="60">
                  <c:v>2020</c:v>
                </c:pt>
                <c:pt idx="61">
                  <c:v>2021</c:v>
                </c:pt>
              </c:strCache>
            </c:strRef>
          </c:cat>
          <c:val>
            <c:numRef>
              <c:f>[API_SP.POP.DPND.OL_DS2_en_excel_v2_4773131.xls]Sheet2!$B$2:$BK$2</c:f>
              <c:numCache>
                <c:formatCode>0.00</c:formatCode>
                <c:ptCount val="62"/>
                <c:pt idx="0">
                  <c:v>7.124153911328805</c:v>
                </c:pt>
                <c:pt idx="1">
                  <c:v>6.9183232035366675</c:v>
                </c:pt>
                <c:pt idx="2">
                  <c:v>6.8119159463309442</c:v>
                </c:pt>
                <c:pt idx="3">
                  <c:v>6.7569194889459201</c:v>
                </c:pt>
                <c:pt idx="4">
                  <c:v>6.6916540358684982</c:v>
                </c:pt>
                <c:pt idx="5">
                  <c:v>6.6374356706698796</c:v>
                </c:pt>
                <c:pt idx="6">
                  <c:v>6.6219647604803118</c:v>
                </c:pt>
                <c:pt idx="7">
                  <c:v>6.6211865649640238</c:v>
                </c:pt>
                <c:pt idx="8">
                  <c:v>6.6391462871194555</c:v>
                </c:pt>
                <c:pt idx="9">
                  <c:v>6.6729543675052323</c:v>
                </c:pt>
                <c:pt idx="10">
                  <c:v>6.7019930321164738</c:v>
                </c:pt>
                <c:pt idx="11">
                  <c:v>6.7451941818676735</c:v>
                </c:pt>
                <c:pt idx="12">
                  <c:v>6.7804365054766018</c:v>
                </c:pt>
                <c:pt idx="13">
                  <c:v>6.8348291999151751</c:v>
                </c:pt>
                <c:pt idx="14">
                  <c:v>6.9560458385460935</c:v>
                </c:pt>
                <c:pt idx="15">
                  <c:v>7.0980544615527403</c:v>
                </c:pt>
                <c:pt idx="16">
                  <c:v>7.224657882061404</c:v>
                </c:pt>
                <c:pt idx="17">
                  <c:v>7.2949432909229159</c:v>
                </c:pt>
                <c:pt idx="18">
                  <c:v>7.3039554091027972</c:v>
                </c:pt>
                <c:pt idx="19">
                  <c:v>7.3331852411426572</c:v>
                </c:pt>
                <c:pt idx="20">
                  <c:v>7.3792423001551741</c:v>
                </c:pt>
                <c:pt idx="21">
                  <c:v>7.4164706900113275</c:v>
                </c:pt>
                <c:pt idx="22">
                  <c:v>7.4635164943184327</c:v>
                </c:pt>
                <c:pt idx="23">
                  <c:v>7.4884667618266691</c:v>
                </c:pt>
                <c:pt idx="24">
                  <c:v>7.5010292859420682</c:v>
                </c:pt>
                <c:pt idx="25">
                  <c:v>7.5407220217543367</c:v>
                </c:pt>
                <c:pt idx="26">
                  <c:v>7.5975243261459884</c:v>
                </c:pt>
                <c:pt idx="27">
                  <c:v>7.6646286492326245</c:v>
                </c:pt>
                <c:pt idx="28">
                  <c:v>7.7512158526044166</c:v>
                </c:pt>
                <c:pt idx="29">
                  <c:v>7.8823687284699417</c:v>
                </c:pt>
                <c:pt idx="30">
                  <c:v>8.0461130673414001</c:v>
                </c:pt>
                <c:pt idx="31">
                  <c:v>8.1961125993331159</c:v>
                </c:pt>
                <c:pt idx="32">
                  <c:v>8.3594821976604621</c:v>
                </c:pt>
                <c:pt idx="33">
                  <c:v>8.5707960448248723</c:v>
                </c:pt>
                <c:pt idx="34">
                  <c:v>8.7839305812056914</c:v>
                </c:pt>
                <c:pt idx="35">
                  <c:v>8.9959401793466824</c:v>
                </c:pt>
                <c:pt idx="36">
                  <c:v>9.1980111979990031</c:v>
                </c:pt>
                <c:pt idx="37">
                  <c:v>9.383089120778612</c:v>
                </c:pt>
                <c:pt idx="38">
                  <c:v>9.614911350075884</c:v>
                </c:pt>
                <c:pt idx="39">
                  <c:v>9.8682438043448943</c:v>
                </c:pt>
                <c:pt idx="40">
                  <c:v>10.096406056056036</c:v>
                </c:pt>
                <c:pt idx="41">
                  <c:v>10.306146578630294</c:v>
                </c:pt>
                <c:pt idx="42">
                  <c:v>10.484508441105408</c:v>
                </c:pt>
                <c:pt idx="43">
                  <c:v>10.641553843234281</c:v>
                </c:pt>
                <c:pt idx="44">
                  <c:v>10.768450509386009</c:v>
                </c:pt>
                <c:pt idx="45">
                  <c:v>10.879833471132711</c:v>
                </c:pt>
                <c:pt idx="46">
                  <c:v>11.036206662277154</c:v>
                </c:pt>
                <c:pt idx="47">
                  <c:v>11.219676435747687</c:v>
                </c:pt>
                <c:pt idx="48">
                  <c:v>11.394440491489895</c:v>
                </c:pt>
                <c:pt idx="49">
                  <c:v>11.58567138235076</c:v>
                </c:pt>
                <c:pt idx="50">
                  <c:v>11.815002795038659</c:v>
                </c:pt>
                <c:pt idx="51">
                  <c:v>12.102302658454299</c:v>
                </c:pt>
                <c:pt idx="52">
                  <c:v>12.456975384207459</c:v>
                </c:pt>
                <c:pt idx="53">
                  <c:v>12.881930702859016</c:v>
                </c:pt>
                <c:pt idx="54">
                  <c:v>13.378317113445362</c:v>
                </c:pt>
                <c:pt idx="55">
                  <c:v>13.989920592548874</c:v>
                </c:pt>
                <c:pt idx="56">
                  <c:v>14.687399628380016</c:v>
                </c:pt>
                <c:pt idx="57">
                  <c:v>15.494007294240241</c:v>
                </c:pt>
                <c:pt idx="58">
                  <c:v>16.369816309205003</c:v>
                </c:pt>
                <c:pt idx="59">
                  <c:v>17.244321857089577</c:v>
                </c:pt>
                <c:pt idx="60">
                  <c:v>18.159233411121381</c:v>
                </c:pt>
                <c:pt idx="61">
                  <c:v>19.007429792135383</c:v>
                </c:pt>
              </c:numCache>
            </c:numRef>
          </c:val>
          <c:smooth val="0"/>
          <c:extLst>
            <c:ext xmlns:c16="http://schemas.microsoft.com/office/drawing/2014/chart" uri="{C3380CC4-5D6E-409C-BE32-E72D297353CC}">
              <c16:uniqueId val="{00000000-5EED-4F8E-BFEE-25ACF8C6CFA7}"/>
            </c:ext>
          </c:extLst>
        </c:ser>
        <c:ser>
          <c:idx val="1"/>
          <c:order val="1"/>
          <c:tx>
            <c:strRef>
              <c:f>[API_SP.POP.DPND.OL_DS2_en_excel_v2_4773131.xls]Sheet2!$A$3</c:f>
              <c:strCache>
                <c:ptCount val="1"/>
                <c:pt idx="0">
                  <c:v>Japan</c:v>
                </c:pt>
              </c:strCache>
            </c:strRef>
          </c:tx>
          <c:spPr>
            <a:ln w="28575" cap="rnd">
              <a:solidFill>
                <a:schemeClr val="accent2"/>
              </a:solidFill>
              <a:round/>
            </a:ln>
            <a:effectLst/>
          </c:spPr>
          <c:marker>
            <c:symbol val="none"/>
          </c:marker>
          <c:cat>
            <c:strRef>
              <c:f>[API_SP.POP.DPND.OL_DS2_en_excel_v2_4773131.xls]Sheet2!$B$1:$BK$1</c:f>
              <c:strCache>
                <c:ptCount val="62"/>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pt idx="51">
                  <c:v>2011</c:v>
                </c:pt>
                <c:pt idx="52">
                  <c:v>2012</c:v>
                </c:pt>
                <c:pt idx="53">
                  <c:v>2013</c:v>
                </c:pt>
                <c:pt idx="54">
                  <c:v>2014</c:v>
                </c:pt>
                <c:pt idx="55">
                  <c:v>2015</c:v>
                </c:pt>
                <c:pt idx="56">
                  <c:v>2016</c:v>
                </c:pt>
                <c:pt idx="57">
                  <c:v>2017</c:v>
                </c:pt>
                <c:pt idx="58">
                  <c:v>2018</c:v>
                </c:pt>
                <c:pt idx="59">
                  <c:v>2019</c:v>
                </c:pt>
                <c:pt idx="60">
                  <c:v>2020</c:v>
                </c:pt>
                <c:pt idx="61">
                  <c:v>2021</c:v>
                </c:pt>
              </c:strCache>
            </c:strRef>
          </c:cat>
          <c:val>
            <c:numRef>
              <c:f>[API_SP.POP.DPND.OL_DS2_en_excel_v2_4773131.xls]Sheet2!$B$3:$BK$3</c:f>
              <c:numCache>
                <c:formatCode>0.00</c:formatCode>
                <c:ptCount val="62"/>
                <c:pt idx="0">
                  <c:v>8.9624300909423926</c:v>
                </c:pt>
                <c:pt idx="1">
                  <c:v>9.0945120686761047</c:v>
                </c:pt>
                <c:pt idx="2">
                  <c:v>9.168728222845699</c:v>
                </c:pt>
                <c:pt idx="3">
                  <c:v>9.2188009078556696</c:v>
                </c:pt>
                <c:pt idx="4">
                  <c:v>9.2889439007985732</c:v>
                </c:pt>
                <c:pt idx="5">
                  <c:v>9.3855989991661968</c:v>
                </c:pt>
                <c:pt idx="6">
                  <c:v>9.5607065242602367</c:v>
                </c:pt>
                <c:pt idx="7">
                  <c:v>9.7883208816984748</c:v>
                </c:pt>
                <c:pt idx="8">
                  <c:v>10.013251361104091</c:v>
                </c:pt>
                <c:pt idx="9">
                  <c:v>10.211507861347268</c:v>
                </c:pt>
                <c:pt idx="10">
                  <c:v>10.390785230519459</c:v>
                </c:pt>
                <c:pt idx="11">
                  <c:v>10.58396585588255</c:v>
                </c:pt>
                <c:pt idx="12">
                  <c:v>10.857966037128994</c:v>
                </c:pt>
                <c:pt idx="13">
                  <c:v>11.184234081049555</c:v>
                </c:pt>
                <c:pt idx="14">
                  <c:v>11.512552547553803</c:v>
                </c:pt>
                <c:pt idx="15">
                  <c:v>11.858462371029125</c:v>
                </c:pt>
                <c:pt idx="16">
                  <c:v>12.216532461208704</c:v>
                </c:pt>
                <c:pt idx="17">
                  <c:v>12.601691536611135</c:v>
                </c:pt>
                <c:pt idx="18">
                  <c:v>12.995038823060106</c:v>
                </c:pt>
                <c:pt idx="19">
                  <c:v>13.38715191545713</c:v>
                </c:pt>
                <c:pt idx="20">
                  <c:v>13.754558995768255</c:v>
                </c:pt>
                <c:pt idx="21">
                  <c:v>14.130106366707276</c:v>
                </c:pt>
                <c:pt idx="22">
                  <c:v>14.498143277987968</c:v>
                </c:pt>
                <c:pt idx="23">
                  <c:v>14.792725268395401</c:v>
                </c:pt>
                <c:pt idx="24">
                  <c:v>15.073586877139592</c:v>
                </c:pt>
                <c:pt idx="25">
                  <c:v>15.428036115612546</c:v>
                </c:pt>
                <c:pt idx="26">
                  <c:v>15.828047350118851</c:v>
                </c:pt>
                <c:pt idx="27">
                  <c:v>16.235184357293296</c:v>
                </c:pt>
                <c:pt idx="28">
                  <c:v>16.674451960661791</c:v>
                </c:pt>
                <c:pt idx="29">
                  <c:v>17.177275375146298</c:v>
                </c:pt>
                <c:pt idx="30">
                  <c:v>17.783287876586165</c:v>
                </c:pt>
                <c:pt idx="31">
                  <c:v>18.476662590746898</c:v>
                </c:pt>
                <c:pt idx="32">
                  <c:v>19.215251645214458</c:v>
                </c:pt>
                <c:pt idx="33">
                  <c:v>19.962400609812221</c:v>
                </c:pt>
                <c:pt idx="34">
                  <c:v>20.739623444739642</c:v>
                </c:pt>
                <c:pt idx="35">
                  <c:v>21.546467656587108</c:v>
                </c:pt>
                <c:pt idx="36">
                  <c:v>22.414305828499788</c:v>
                </c:pt>
                <c:pt idx="37">
                  <c:v>23.351032655925202</c:v>
                </c:pt>
                <c:pt idx="38">
                  <c:v>24.306035791796429</c:v>
                </c:pt>
                <c:pt idx="39">
                  <c:v>25.256318079482494</c:v>
                </c:pt>
                <c:pt idx="40">
                  <c:v>26.25213596969656</c:v>
                </c:pt>
                <c:pt idx="41">
                  <c:v>27.336972017551957</c:v>
                </c:pt>
                <c:pt idx="42">
                  <c:v>28.423817542499435</c:v>
                </c:pt>
                <c:pt idx="43">
                  <c:v>29.406651052365174</c:v>
                </c:pt>
                <c:pt idx="44">
                  <c:v>30.309307051398616</c:v>
                </c:pt>
                <c:pt idx="45">
                  <c:v>31.337154602717892</c:v>
                </c:pt>
                <c:pt idx="46">
                  <c:v>32.60674170190407</c:v>
                </c:pt>
                <c:pt idx="47">
                  <c:v>33.966424680123822</c:v>
                </c:pt>
                <c:pt idx="48">
                  <c:v>35.268240710130968</c:v>
                </c:pt>
                <c:pt idx="49">
                  <c:v>36.461077731699014</c:v>
                </c:pt>
                <c:pt idx="50">
                  <c:v>37.343168256321661</c:v>
                </c:pt>
                <c:pt idx="51">
                  <c:v>38.111732705750534</c:v>
                </c:pt>
                <c:pt idx="52">
                  <c:v>39.532684771519463</c:v>
                </c:pt>
                <c:pt idx="53">
                  <c:v>41.584874676346729</c:v>
                </c:pt>
                <c:pt idx="54">
                  <c:v>43.716853675828638</c:v>
                </c:pt>
                <c:pt idx="55">
                  <c:v>45.548277473638407</c:v>
                </c:pt>
                <c:pt idx="56">
                  <c:v>46.960833306334891</c:v>
                </c:pt>
                <c:pt idx="57">
                  <c:v>48.133949692059034</c:v>
                </c:pt>
                <c:pt idx="58">
                  <c:v>49.104259526715325</c:v>
                </c:pt>
                <c:pt idx="59">
                  <c:v>49.92454141860356</c:v>
                </c:pt>
                <c:pt idx="60">
                  <c:v>50.568572615771131</c:v>
                </c:pt>
                <c:pt idx="61">
                  <c:v>50.971301140366599</c:v>
                </c:pt>
              </c:numCache>
            </c:numRef>
          </c:val>
          <c:smooth val="0"/>
          <c:extLst>
            <c:ext xmlns:c16="http://schemas.microsoft.com/office/drawing/2014/chart" uri="{C3380CC4-5D6E-409C-BE32-E72D297353CC}">
              <c16:uniqueId val="{00000001-5EED-4F8E-BFEE-25ACF8C6CFA7}"/>
            </c:ext>
          </c:extLst>
        </c:ser>
        <c:ser>
          <c:idx val="2"/>
          <c:order val="2"/>
          <c:tx>
            <c:strRef>
              <c:f>[API_SP.POP.DPND.OL_DS2_en_excel_v2_4773131.xls]Sheet2!$A$4</c:f>
              <c:strCache>
                <c:ptCount val="1"/>
                <c:pt idx="0">
                  <c:v>South Korea</c:v>
                </c:pt>
              </c:strCache>
            </c:strRef>
          </c:tx>
          <c:spPr>
            <a:ln w="28575" cap="rnd">
              <a:solidFill>
                <a:schemeClr val="accent3"/>
              </a:solidFill>
              <a:round/>
            </a:ln>
            <a:effectLst/>
          </c:spPr>
          <c:marker>
            <c:symbol val="none"/>
          </c:marker>
          <c:cat>
            <c:strRef>
              <c:f>[API_SP.POP.DPND.OL_DS2_en_excel_v2_4773131.xls]Sheet2!$B$1:$BK$1</c:f>
              <c:strCache>
                <c:ptCount val="62"/>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pt idx="51">
                  <c:v>2011</c:v>
                </c:pt>
                <c:pt idx="52">
                  <c:v>2012</c:v>
                </c:pt>
                <c:pt idx="53">
                  <c:v>2013</c:v>
                </c:pt>
                <c:pt idx="54">
                  <c:v>2014</c:v>
                </c:pt>
                <c:pt idx="55">
                  <c:v>2015</c:v>
                </c:pt>
                <c:pt idx="56">
                  <c:v>2016</c:v>
                </c:pt>
                <c:pt idx="57">
                  <c:v>2017</c:v>
                </c:pt>
                <c:pt idx="58">
                  <c:v>2018</c:v>
                </c:pt>
                <c:pt idx="59">
                  <c:v>2019</c:v>
                </c:pt>
                <c:pt idx="60">
                  <c:v>2020</c:v>
                </c:pt>
                <c:pt idx="61">
                  <c:v>2021</c:v>
                </c:pt>
              </c:strCache>
            </c:strRef>
          </c:cat>
          <c:val>
            <c:numRef>
              <c:f>[API_SP.POP.DPND.OL_DS2_en_excel_v2_4773131.xls]Sheet2!$B$4:$BK$4</c:f>
              <c:numCache>
                <c:formatCode>0.00</c:formatCode>
                <c:ptCount val="62"/>
                <c:pt idx="0">
                  <c:v>6.0309189351075414</c:v>
                </c:pt>
                <c:pt idx="1">
                  <c:v>6.1268151390668146</c:v>
                </c:pt>
                <c:pt idx="2">
                  <c:v>6.1884851493932462</c:v>
                </c:pt>
                <c:pt idx="3">
                  <c:v>6.2232477255995402</c:v>
                </c:pt>
                <c:pt idx="4">
                  <c:v>6.2104693464457217</c:v>
                </c:pt>
                <c:pt idx="5">
                  <c:v>6.1881250900762828</c:v>
                </c:pt>
                <c:pt idx="6">
                  <c:v>6.25628021384082</c:v>
                </c:pt>
                <c:pt idx="7">
                  <c:v>6.3620027590688144</c:v>
                </c:pt>
                <c:pt idx="8">
                  <c:v>6.3989753873772131</c:v>
                </c:pt>
                <c:pt idx="9">
                  <c:v>6.3983923037628827</c:v>
                </c:pt>
                <c:pt idx="10">
                  <c:v>6.4129061791394912</c:v>
                </c:pt>
                <c:pt idx="11">
                  <c:v>6.4592396848611608</c:v>
                </c:pt>
                <c:pt idx="12">
                  <c:v>6.484948879084321</c:v>
                </c:pt>
                <c:pt idx="13">
                  <c:v>6.4653368831495523</c:v>
                </c:pt>
                <c:pt idx="14">
                  <c:v>6.4149928779522876</c:v>
                </c:pt>
                <c:pt idx="15">
                  <c:v>6.3300703741458815</c:v>
                </c:pt>
                <c:pt idx="16">
                  <c:v>6.2498068260287338</c:v>
                </c:pt>
                <c:pt idx="17">
                  <c:v>6.1983820629330779</c:v>
                </c:pt>
                <c:pt idx="18">
                  <c:v>6.1610056478203949</c:v>
                </c:pt>
                <c:pt idx="19">
                  <c:v>6.1502770203379828</c:v>
                </c:pt>
                <c:pt idx="20">
                  <c:v>6.1699296737370668</c:v>
                </c:pt>
                <c:pt idx="21">
                  <c:v>6.2511682321510111</c:v>
                </c:pt>
                <c:pt idx="22">
                  <c:v>6.365055464027745</c:v>
                </c:pt>
                <c:pt idx="23">
                  <c:v>6.4251493261776718</c:v>
                </c:pt>
                <c:pt idx="24">
                  <c:v>6.4417320994037004</c:v>
                </c:pt>
                <c:pt idx="25">
                  <c:v>6.4965946896094833</c:v>
                </c:pt>
                <c:pt idx="26">
                  <c:v>6.6011260540872474</c:v>
                </c:pt>
                <c:pt idx="27">
                  <c:v>6.707315916178179</c:v>
                </c:pt>
                <c:pt idx="28">
                  <c:v>6.825173141937328</c:v>
                </c:pt>
                <c:pt idx="29">
                  <c:v>6.9535078151538281</c:v>
                </c:pt>
                <c:pt idx="30">
                  <c:v>7.079341349469372</c:v>
                </c:pt>
                <c:pt idx="31">
                  <c:v>7.2482517880245245</c:v>
                </c:pt>
                <c:pt idx="32">
                  <c:v>7.4570456315875626</c:v>
                </c:pt>
                <c:pt idx="33">
                  <c:v>7.675605299993526</c:v>
                </c:pt>
                <c:pt idx="34">
                  <c:v>7.9173462073433578</c:v>
                </c:pt>
                <c:pt idx="35">
                  <c:v>8.1561826947213234</c:v>
                </c:pt>
                <c:pt idx="36">
                  <c:v>8.4015625931578271</c:v>
                </c:pt>
                <c:pt idx="37">
                  <c:v>8.7089964270174089</c:v>
                </c:pt>
                <c:pt idx="38">
                  <c:v>9.053831632850919</c:v>
                </c:pt>
                <c:pt idx="39">
                  <c:v>9.4497442840906789</c:v>
                </c:pt>
                <c:pt idx="40">
                  <c:v>9.9253880033370816</c:v>
                </c:pt>
                <c:pt idx="41">
                  <c:v>10.441760049041655</c:v>
                </c:pt>
                <c:pt idx="42">
                  <c:v>10.98280966709326</c:v>
                </c:pt>
                <c:pt idx="43">
                  <c:v>11.535609080791591</c:v>
                </c:pt>
                <c:pt idx="44">
                  <c:v>12.095274539118893</c:v>
                </c:pt>
                <c:pt idx="45">
                  <c:v>12.63546738836798</c:v>
                </c:pt>
                <c:pt idx="46">
                  <c:v>13.195749776919158</c:v>
                </c:pt>
                <c:pt idx="47">
                  <c:v>13.774948783479161</c:v>
                </c:pt>
                <c:pt idx="48">
                  <c:v>14.276513398359366</c:v>
                </c:pt>
                <c:pt idx="49">
                  <c:v>14.738487847640272</c:v>
                </c:pt>
                <c:pt idx="50">
                  <c:v>15.224667078477019</c:v>
                </c:pt>
                <c:pt idx="51">
                  <c:v>15.654315048950293</c:v>
                </c:pt>
                <c:pt idx="52">
                  <c:v>16.062250528541888</c:v>
                </c:pt>
                <c:pt idx="53">
                  <c:v>16.553205944950129</c:v>
                </c:pt>
                <c:pt idx="54">
                  <c:v>17.113401307512216</c:v>
                </c:pt>
                <c:pt idx="55">
                  <c:v>17.684458820825803</c:v>
                </c:pt>
                <c:pt idx="56">
                  <c:v>18.239758474405541</c:v>
                </c:pt>
                <c:pt idx="57">
                  <c:v>18.984611562812621</c:v>
                </c:pt>
                <c:pt idx="58">
                  <c:v>19.856937082166539</c:v>
                </c:pt>
                <c:pt idx="59">
                  <c:v>20.785772133645299</c:v>
                </c:pt>
                <c:pt idx="60">
                  <c:v>21.983439105424587</c:v>
                </c:pt>
                <c:pt idx="61">
                  <c:v>23.301836789634066</c:v>
                </c:pt>
              </c:numCache>
            </c:numRef>
          </c:val>
          <c:smooth val="0"/>
          <c:extLst>
            <c:ext xmlns:c16="http://schemas.microsoft.com/office/drawing/2014/chart" uri="{C3380CC4-5D6E-409C-BE32-E72D297353CC}">
              <c16:uniqueId val="{00000002-5EED-4F8E-BFEE-25ACF8C6CFA7}"/>
            </c:ext>
          </c:extLst>
        </c:ser>
        <c:ser>
          <c:idx val="3"/>
          <c:order val="3"/>
          <c:tx>
            <c:strRef>
              <c:f>[API_SP.POP.DPND.OL_DS2_en_excel_v2_4773131.xls]Sheet2!$A$5</c:f>
              <c:strCache>
                <c:ptCount val="1"/>
                <c:pt idx="0">
                  <c:v>Mongolia</c:v>
                </c:pt>
              </c:strCache>
            </c:strRef>
          </c:tx>
          <c:spPr>
            <a:ln w="28575" cap="rnd">
              <a:solidFill>
                <a:schemeClr val="accent4"/>
              </a:solidFill>
              <a:round/>
            </a:ln>
            <a:effectLst/>
          </c:spPr>
          <c:marker>
            <c:symbol val="none"/>
          </c:marker>
          <c:cat>
            <c:strRef>
              <c:f>[API_SP.POP.DPND.OL_DS2_en_excel_v2_4773131.xls]Sheet2!$B$1:$BK$1</c:f>
              <c:strCache>
                <c:ptCount val="62"/>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pt idx="51">
                  <c:v>2011</c:v>
                </c:pt>
                <c:pt idx="52">
                  <c:v>2012</c:v>
                </c:pt>
                <c:pt idx="53">
                  <c:v>2013</c:v>
                </c:pt>
                <c:pt idx="54">
                  <c:v>2014</c:v>
                </c:pt>
                <c:pt idx="55">
                  <c:v>2015</c:v>
                </c:pt>
                <c:pt idx="56">
                  <c:v>2016</c:v>
                </c:pt>
                <c:pt idx="57">
                  <c:v>2017</c:v>
                </c:pt>
                <c:pt idx="58">
                  <c:v>2018</c:v>
                </c:pt>
                <c:pt idx="59">
                  <c:v>2019</c:v>
                </c:pt>
                <c:pt idx="60">
                  <c:v>2020</c:v>
                </c:pt>
                <c:pt idx="61">
                  <c:v>2021</c:v>
                </c:pt>
              </c:strCache>
            </c:strRef>
          </c:cat>
          <c:val>
            <c:numRef>
              <c:f>[API_SP.POP.DPND.OL_DS2_en_excel_v2_4773131.xls]Sheet2!$B$5:$BK$5</c:f>
              <c:numCache>
                <c:formatCode>0.00</c:formatCode>
                <c:ptCount val="62"/>
                <c:pt idx="0">
                  <c:v>9.2444114150894041</c:v>
                </c:pt>
                <c:pt idx="1">
                  <c:v>10.115284094856843</c:v>
                </c:pt>
                <c:pt idx="2">
                  <c:v>11.038317367030128</c:v>
                </c:pt>
                <c:pt idx="3">
                  <c:v>11.497714092419715</c:v>
                </c:pt>
                <c:pt idx="4">
                  <c:v>11.498776173878447</c:v>
                </c:pt>
                <c:pt idx="5">
                  <c:v>11.574694172950705</c:v>
                </c:pt>
                <c:pt idx="6">
                  <c:v>11.702049997877848</c:v>
                </c:pt>
                <c:pt idx="7">
                  <c:v>11.837215230632999</c:v>
                </c:pt>
                <c:pt idx="8">
                  <c:v>11.953334467702687</c:v>
                </c:pt>
                <c:pt idx="9">
                  <c:v>11.874378548548515</c:v>
                </c:pt>
                <c:pt idx="10">
                  <c:v>11.60948491359887</c:v>
                </c:pt>
                <c:pt idx="11">
                  <c:v>11.347059693946756</c:v>
                </c:pt>
                <c:pt idx="12">
                  <c:v>11.105561405245522</c:v>
                </c:pt>
                <c:pt idx="13">
                  <c:v>10.879341731595426</c:v>
                </c:pt>
                <c:pt idx="14">
                  <c:v>10.667547116034479</c:v>
                </c:pt>
                <c:pt idx="15">
                  <c:v>10.463182622432427</c:v>
                </c:pt>
                <c:pt idx="16">
                  <c:v>10.249558827402744</c:v>
                </c:pt>
                <c:pt idx="17">
                  <c:v>10.00753095246864</c:v>
                </c:pt>
                <c:pt idx="18">
                  <c:v>9.7399140675002105</c:v>
                </c:pt>
                <c:pt idx="19">
                  <c:v>9.4971493082289822</c:v>
                </c:pt>
                <c:pt idx="20">
                  <c:v>9.2731076793761655</c:v>
                </c:pt>
                <c:pt idx="21">
                  <c:v>9.0354352255928827</c:v>
                </c:pt>
                <c:pt idx="22">
                  <c:v>8.7841803988105962</c:v>
                </c:pt>
                <c:pt idx="23">
                  <c:v>8.527796522190501</c:v>
                </c:pt>
                <c:pt idx="24">
                  <c:v>8.3001330694759545</c:v>
                </c:pt>
                <c:pt idx="25">
                  <c:v>8.0998353846784727</c:v>
                </c:pt>
                <c:pt idx="26">
                  <c:v>7.8964521483412788</c:v>
                </c:pt>
                <c:pt idx="27">
                  <c:v>7.6772864302204038</c:v>
                </c:pt>
                <c:pt idx="28">
                  <c:v>7.4408905593466894</c:v>
                </c:pt>
                <c:pt idx="29">
                  <c:v>7.2102666514116116</c:v>
                </c:pt>
                <c:pt idx="30">
                  <c:v>6.9969314666070117</c:v>
                </c:pt>
                <c:pt idx="31">
                  <c:v>6.7879653379093172</c:v>
                </c:pt>
                <c:pt idx="32">
                  <c:v>6.5749922205576166</c:v>
                </c:pt>
                <c:pt idx="33">
                  <c:v>6.3656053934777965</c:v>
                </c:pt>
                <c:pt idx="34">
                  <c:v>6.1865530425914717</c:v>
                </c:pt>
                <c:pt idx="35">
                  <c:v>6.0559744835802913</c:v>
                </c:pt>
                <c:pt idx="36">
                  <c:v>5.9574179589313516</c:v>
                </c:pt>
                <c:pt idx="37">
                  <c:v>5.8631036654472526</c:v>
                </c:pt>
                <c:pt idx="38">
                  <c:v>5.7654314097555535</c:v>
                </c:pt>
                <c:pt idx="39">
                  <c:v>5.659931103958864</c:v>
                </c:pt>
                <c:pt idx="40">
                  <c:v>5.5797361109910764</c:v>
                </c:pt>
                <c:pt idx="41">
                  <c:v>5.531687193745741</c:v>
                </c:pt>
                <c:pt idx="42">
                  <c:v>5.4873694081097204</c:v>
                </c:pt>
                <c:pt idx="43">
                  <c:v>5.4524079754506776</c:v>
                </c:pt>
                <c:pt idx="44">
                  <c:v>5.4498822222302383</c:v>
                </c:pt>
                <c:pt idx="45">
                  <c:v>5.4910065914422965</c:v>
                </c:pt>
                <c:pt idx="46">
                  <c:v>5.543572119469542</c:v>
                </c:pt>
                <c:pt idx="47">
                  <c:v>5.5798166405863148</c:v>
                </c:pt>
                <c:pt idx="48">
                  <c:v>5.5960179904690692</c:v>
                </c:pt>
                <c:pt idx="49">
                  <c:v>5.5972209302133571</c:v>
                </c:pt>
                <c:pt idx="50">
                  <c:v>5.5906520190623876</c:v>
                </c:pt>
                <c:pt idx="51">
                  <c:v>5.5791824999906332</c:v>
                </c:pt>
                <c:pt idx="52">
                  <c:v>5.5754492944905962</c:v>
                </c:pt>
                <c:pt idx="53">
                  <c:v>5.5996816900721642</c:v>
                </c:pt>
                <c:pt idx="54">
                  <c:v>5.646454776976924</c:v>
                </c:pt>
                <c:pt idx="55">
                  <c:v>5.7407249557286457</c:v>
                </c:pt>
                <c:pt idx="56">
                  <c:v>5.8533497867135962</c:v>
                </c:pt>
                <c:pt idx="57">
                  <c:v>5.9891000770830889</c:v>
                </c:pt>
                <c:pt idx="58">
                  <c:v>6.1868170197508929</c:v>
                </c:pt>
                <c:pt idx="59">
                  <c:v>6.4294842200780629</c:v>
                </c:pt>
                <c:pt idx="60">
                  <c:v>6.7051255407532677</c:v>
                </c:pt>
                <c:pt idx="61">
                  <c:v>6.9971638424920348</c:v>
                </c:pt>
              </c:numCache>
            </c:numRef>
          </c:val>
          <c:smooth val="0"/>
          <c:extLst>
            <c:ext xmlns:c16="http://schemas.microsoft.com/office/drawing/2014/chart" uri="{C3380CC4-5D6E-409C-BE32-E72D297353CC}">
              <c16:uniqueId val="{00000003-5EED-4F8E-BFEE-25ACF8C6CFA7}"/>
            </c:ext>
          </c:extLst>
        </c:ser>
        <c:ser>
          <c:idx val="4"/>
          <c:order val="4"/>
          <c:tx>
            <c:strRef>
              <c:f>[API_SP.POP.DPND.OL_DS2_en_excel_v2_4773131.xls]Sheet2!$A$6</c:f>
              <c:strCache>
                <c:ptCount val="1"/>
                <c:pt idx="0">
                  <c:v>North Korea</c:v>
                </c:pt>
              </c:strCache>
            </c:strRef>
          </c:tx>
          <c:spPr>
            <a:ln w="28575" cap="rnd">
              <a:solidFill>
                <a:schemeClr val="accent5"/>
              </a:solidFill>
              <a:round/>
            </a:ln>
            <a:effectLst/>
          </c:spPr>
          <c:marker>
            <c:symbol val="none"/>
          </c:marker>
          <c:cat>
            <c:strRef>
              <c:f>[API_SP.POP.DPND.OL_DS2_en_excel_v2_4773131.xls]Sheet2!$B$1:$BK$1</c:f>
              <c:strCache>
                <c:ptCount val="62"/>
                <c:pt idx="0">
                  <c:v>1960</c:v>
                </c:pt>
                <c:pt idx="1">
                  <c:v>1961</c:v>
                </c:pt>
                <c:pt idx="2">
                  <c:v>1962</c:v>
                </c:pt>
                <c:pt idx="3">
                  <c:v>1963</c:v>
                </c:pt>
                <c:pt idx="4">
                  <c:v>1964</c:v>
                </c:pt>
                <c:pt idx="5">
                  <c:v>1965</c:v>
                </c:pt>
                <c:pt idx="6">
                  <c:v>1966</c:v>
                </c:pt>
                <c:pt idx="7">
                  <c:v>1967</c:v>
                </c:pt>
                <c:pt idx="8">
                  <c:v>1968</c:v>
                </c:pt>
                <c:pt idx="9">
                  <c:v>1969</c:v>
                </c:pt>
                <c:pt idx="10">
                  <c:v>1970</c:v>
                </c:pt>
                <c:pt idx="11">
                  <c:v>1971</c:v>
                </c:pt>
                <c:pt idx="12">
                  <c:v>1972</c:v>
                </c:pt>
                <c:pt idx="13">
                  <c:v>1973</c:v>
                </c:pt>
                <c:pt idx="14">
                  <c:v>1974</c:v>
                </c:pt>
                <c:pt idx="15">
                  <c:v>1975</c:v>
                </c:pt>
                <c:pt idx="16">
                  <c:v>1976</c:v>
                </c:pt>
                <c:pt idx="17">
                  <c:v>1977</c:v>
                </c:pt>
                <c:pt idx="18">
                  <c:v>1978</c:v>
                </c:pt>
                <c:pt idx="19">
                  <c:v>1979</c:v>
                </c:pt>
                <c:pt idx="20">
                  <c:v>1980</c:v>
                </c:pt>
                <c:pt idx="21">
                  <c:v>1981</c:v>
                </c:pt>
                <c:pt idx="22">
                  <c:v>1982</c:v>
                </c:pt>
                <c:pt idx="23">
                  <c:v>1983</c:v>
                </c:pt>
                <c:pt idx="24">
                  <c:v>1984</c:v>
                </c:pt>
                <c:pt idx="25">
                  <c:v>1985</c:v>
                </c:pt>
                <c:pt idx="26">
                  <c:v>1986</c:v>
                </c:pt>
                <c:pt idx="27">
                  <c:v>1987</c:v>
                </c:pt>
                <c:pt idx="28">
                  <c:v>1988</c:v>
                </c:pt>
                <c:pt idx="29">
                  <c:v>1989</c:v>
                </c:pt>
                <c:pt idx="30">
                  <c:v>1990</c:v>
                </c:pt>
                <c:pt idx="31">
                  <c:v>1991</c:v>
                </c:pt>
                <c:pt idx="32">
                  <c:v>1992</c:v>
                </c:pt>
                <c:pt idx="33">
                  <c:v>1993</c:v>
                </c:pt>
                <c:pt idx="34">
                  <c:v>1994</c:v>
                </c:pt>
                <c:pt idx="35">
                  <c:v>1995</c:v>
                </c:pt>
                <c:pt idx="36">
                  <c:v>1996</c:v>
                </c:pt>
                <c:pt idx="37">
                  <c:v>1997</c:v>
                </c:pt>
                <c:pt idx="38">
                  <c:v>1998</c:v>
                </c:pt>
                <c:pt idx="39">
                  <c:v>1999</c:v>
                </c:pt>
                <c:pt idx="40">
                  <c:v>2000</c:v>
                </c:pt>
                <c:pt idx="41">
                  <c:v>2001</c:v>
                </c:pt>
                <c:pt idx="42">
                  <c:v>2002</c:v>
                </c:pt>
                <c:pt idx="43">
                  <c:v>2003</c:v>
                </c:pt>
                <c:pt idx="44">
                  <c:v>2004</c:v>
                </c:pt>
                <c:pt idx="45">
                  <c:v>2005</c:v>
                </c:pt>
                <c:pt idx="46">
                  <c:v>2006</c:v>
                </c:pt>
                <c:pt idx="47">
                  <c:v>2007</c:v>
                </c:pt>
                <c:pt idx="48">
                  <c:v>2008</c:v>
                </c:pt>
                <c:pt idx="49">
                  <c:v>2009</c:v>
                </c:pt>
                <c:pt idx="50">
                  <c:v>2010</c:v>
                </c:pt>
                <c:pt idx="51">
                  <c:v>2011</c:v>
                </c:pt>
                <c:pt idx="52">
                  <c:v>2012</c:v>
                </c:pt>
                <c:pt idx="53">
                  <c:v>2013</c:v>
                </c:pt>
                <c:pt idx="54">
                  <c:v>2014</c:v>
                </c:pt>
                <c:pt idx="55">
                  <c:v>2015</c:v>
                </c:pt>
                <c:pt idx="56">
                  <c:v>2016</c:v>
                </c:pt>
                <c:pt idx="57">
                  <c:v>2017</c:v>
                </c:pt>
                <c:pt idx="58">
                  <c:v>2018</c:v>
                </c:pt>
                <c:pt idx="59">
                  <c:v>2019</c:v>
                </c:pt>
                <c:pt idx="60">
                  <c:v>2020</c:v>
                </c:pt>
                <c:pt idx="61">
                  <c:v>2021</c:v>
                </c:pt>
              </c:strCache>
            </c:strRef>
          </c:cat>
          <c:val>
            <c:numRef>
              <c:f>[API_SP.POP.DPND.OL_DS2_en_excel_v2_4773131.xls]Sheet2!$B$6:$BK$6</c:f>
              <c:numCache>
                <c:formatCode>0.00</c:formatCode>
                <c:ptCount val="62"/>
                <c:pt idx="0">
                  <c:v>5.2386575082019515</c:v>
                </c:pt>
                <c:pt idx="1">
                  <c:v>5.2855344945842209</c:v>
                </c:pt>
                <c:pt idx="2">
                  <c:v>5.3214334817037656</c:v>
                </c:pt>
                <c:pt idx="3">
                  <c:v>5.3583694551455503</c:v>
                </c:pt>
                <c:pt idx="4">
                  <c:v>5.4014098036183134</c:v>
                </c:pt>
                <c:pt idx="5">
                  <c:v>5.4394884458780064</c:v>
                </c:pt>
                <c:pt idx="6">
                  <c:v>5.5085394727736352</c:v>
                </c:pt>
                <c:pt idx="7">
                  <c:v>5.6096109398137699</c:v>
                </c:pt>
                <c:pt idx="8">
                  <c:v>5.6858610376636642</c:v>
                </c:pt>
                <c:pt idx="9">
                  <c:v>5.7247211266665303</c:v>
                </c:pt>
                <c:pt idx="10">
                  <c:v>5.7331845806748527</c:v>
                </c:pt>
                <c:pt idx="11">
                  <c:v>5.7280374978135562</c:v>
                </c:pt>
                <c:pt idx="12">
                  <c:v>5.6944362381400149</c:v>
                </c:pt>
                <c:pt idx="13">
                  <c:v>5.6357821188031485</c:v>
                </c:pt>
                <c:pt idx="14">
                  <c:v>5.5975706170651742</c:v>
                </c:pt>
                <c:pt idx="15">
                  <c:v>5.5793627235354233</c:v>
                </c:pt>
                <c:pt idx="16">
                  <c:v>5.5726607472699774</c:v>
                </c:pt>
                <c:pt idx="17">
                  <c:v>5.5745084382955783</c:v>
                </c:pt>
                <c:pt idx="18">
                  <c:v>5.5678041639224221</c:v>
                </c:pt>
                <c:pt idx="19">
                  <c:v>5.5570340241419585</c:v>
                </c:pt>
                <c:pt idx="20">
                  <c:v>5.5526308683747603</c:v>
                </c:pt>
                <c:pt idx="21">
                  <c:v>5.5599899422649015</c:v>
                </c:pt>
                <c:pt idx="22">
                  <c:v>5.5752566069416885</c:v>
                </c:pt>
                <c:pt idx="23">
                  <c:v>5.6075271760261822</c:v>
                </c:pt>
                <c:pt idx="24">
                  <c:v>5.6633625211759693</c:v>
                </c:pt>
                <c:pt idx="25">
                  <c:v>5.7323402148509013</c:v>
                </c:pt>
                <c:pt idx="26">
                  <c:v>5.8171089488993211</c:v>
                </c:pt>
                <c:pt idx="27">
                  <c:v>5.9138566688713903</c:v>
                </c:pt>
                <c:pt idx="28">
                  <c:v>6.0348336766775805</c:v>
                </c:pt>
                <c:pt idx="29">
                  <c:v>6.191017652286793</c:v>
                </c:pt>
                <c:pt idx="30">
                  <c:v>6.3723890521486695</c:v>
                </c:pt>
                <c:pt idx="31">
                  <c:v>6.5824614338435836</c:v>
                </c:pt>
                <c:pt idx="32">
                  <c:v>6.8173417738930198</c:v>
                </c:pt>
                <c:pt idx="33">
                  <c:v>7.0719752278856465</c:v>
                </c:pt>
                <c:pt idx="34">
                  <c:v>7.3608230898256206</c:v>
                </c:pt>
                <c:pt idx="35">
                  <c:v>7.6474281793009524</c:v>
                </c:pt>
                <c:pt idx="36">
                  <c:v>7.9188707117371111</c:v>
                </c:pt>
                <c:pt idx="37">
                  <c:v>8.214487658542529</c:v>
                </c:pt>
                <c:pt idx="38">
                  <c:v>8.5491469591316296</c:v>
                </c:pt>
                <c:pt idx="39">
                  <c:v>8.9327964072375519</c:v>
                </c:pt>
                <c:pt idx="40">
                  <c:v>9.3540709758538405</c:v>
                </c:pt>
                <c:pt idx="41">
                  <c:v>9.8079644451269328</c:v>
                </c:pt>
                <c:pt idx="42">
                  <c:v>10.299004376206321</c:v>
                </c:pt>
                <c:pt idx="43">
                  <c:v>10.851123163522509</c:v>
                </c:pt>
                <c:pt idx="44">
                  <c:v>11.42853067834608</c:v>
                </c:pt>
                <c:pt idx="45">
                  <c:v>11.963109739130765</c:v>
                </c:pt>
                <c:pt idx="46">
                  <c:v>12.443436099895766</c:v>
                </c:pt>
                <c:pt idx="47">
                  <c:v>12.863754372450714</c:v>
                </c:pt>
                <c:pt idx="48">
                  <c:v>13.223200502008009</c:v>
                </c:pt>
                <c:pt idx="49">
                  <c:v>13.549320238046544</c:v>
                </c:pt>
                <c:pt idx="50">
                  <c:v>13.876475158642258</c:v>
                </c:pt>
                <c:pt idx="51">
                  <c:v>14.215765581347235</c:v>
                </c:pt>
                <c:pt idx="52">
                  <c:v>14.549556000146923</c:v>
                </c:pt>
                <c:pt idx="53">
                  <c:v>14.83322087159101</c:v>
                </c:pt>
                <c:pt idx="54">
                  <c:v>15.062821388210795</c:v>
                </c:pt>
                <c:pt idx="55">
                  <c:v>15.358960245616943</c:v>
                </c:pt>
                <c:pt idx="56">
                  <c:v>15.454159162399355</c:v>
                </c:pt>
                <c:pt idx="57">
                  <c:v>15.310615079342835</c:v>
                </c:pt>
                <c:pt idx="58">
                  <c:v>15.315527933292843</c:v>
                </c:pt>
                <c:pt idx="59">
                  <c:v>15.522720242015961</c:v>
                </c:pt>
                <c:pt idx="60">
                  <c:v>15.884436793993823</c:v>
                </c:pt>
                <c:pt idx="61">
                  <c:v>16.295868817623454</c:v>
                </c:pt>
              </c:numCache>
            </c:numRef>
          </c:val>
          <c:smooth val="0"/>
          <c:extLst>
            <c:ext xmlns:c16="http://schemas.microsoft.com/office/drawing/2014/chart" uri="{C3380CC4-5D6E-409C-BE32-E72D297353CC}">
              <c16:uniqueId val="{00000004-5EED-4F8E-BFEE-25ACF8C6CFA7}"/>
            </c:ext>
          </c:extLst>
        </c:ser>
        <c:dLbls>
          <c:showLegendKey val="0"/>
          <c:showVal val="0"/>
          <c:showCatName val="0"/>
          <c:showSerName val="0"/>
          <c:showPercent val="0"/>
          <c:showBubbleSize val="0"/>
        </c:dLbls>
        <c:smooth val="0"/>
        <c:axId val="1443108768"/>
        <c:axId val="1443110432"/>
      </c:lineChart>
      <c:catAx>
        <c:axId val="14431087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3110432"/>
        <c:crosses val="autoZero"/>
        <c:auto val="1"/>
        <c:lblAlgn val="ctr"/>
        <c:lblOffset val="100"/>
        <c:noMultiLvlLbl val="0"/>
      </c:catAx>
      <c:valAx>
        <c:axId val="14431104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Aged</a:t>
                </a:r>
                <a:r>
                  <a:rPr lang="en-US" baseline="0"/>
                  <a:t> Dependency </a:t>
                </a:r>
                <a:r>
                  <a:rPr lang="en-US" sz="1000" b="0" i="0" u="none" strike="noStrike" kern="1200" baseline="0">
                    <a:solidFill>
                      <a:sysClr val="windowText" lastClr="000000">
                        <a:lumMod val="65000"/>
                        <a:lumOff val="35000"/>
                      </a:sysClr>
                    </a:solidFill>
                    <a:latin typeface="+mn-lt"/>
                    <a:ea typeface="+mn-ea"/>
                    <a:cs typeface="+mn-cs"/>
                  </a:rPr>
                  <a:t>Ratio</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3108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Adult Mortality Rate by Gender (per 1000 adults) - 2019</a:t>
            </a:r>
          </a:p>
        </c:rich>
      </c:tx>
      <c:overlay val="0"/>
      <c:spPr>
        <a:noFill/>
        <a:ln w="25400">
          <a:noFill/>
        </a:ln>
      </c:spPr>
    </c:title>
    <c:autoTitleDeleted val="0"/>
    <c:plotArea>
      <c:layout/>
      <c:barChart>
        <c:barDir val="bar"/>
        <c:grouping val="clustered"/>
        <c:varyColors val="0"/>
        <c:ser>
          <c:idx val="0"/>
          <c:order val="0"/>
          <c:tx>
            <c:strRef>
              <c:f>Sheet1!$B$1</c:f>
              <c:strCache>
                <c:ptCount val="1"/>
                <c:pt idx="0">
                  <c:v>Female</c:v>
                </c:pt>
              </c:strCache>
            </c:strRef>
          </c:tx>
          <c:spPr>
            <a:solidFill>
              <a:srgbClr val="F8E138"/>
            </a:solidFill>
            <a:ln w="25400">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China</c:v>
                </c:pt>
                <c:pt idx="1">
                  <c:v>Japan</c:v>
                </c:pt>
                <c:pt idx="2">
                  <c:v>South Korea</c:v>
                </c:pt>
                <c:pt idx="3">
                  <c:v>Mongolia</c:v>
                </c:pt>
                <c:pt idx="4">
                  <c:v>North Korea</c:v>
                </c:pt>
              </c:strCache>
            </c:strRef>
          </c:cat>
          <c:val>
            <c:numRef>
              <c:f>Sheet1!$B$2:$B$6</c:f>
              <c:numCache>
                <c:formatCode>General</c:formatCode>
                <c:ptCount val="5"/>
                <c:pt idx="0">
                  <c:v>56.969000000000001</c:v>
                </c:pt>
                <c:pt idx="1">
                  <c:v>35.552999999999997</c:v>
                </c:pt>
                <c:pt idx="2">
                  <c:v>22.07</c:v>
                </c:pt>
                <c:pt idx="3">
                  <c:v>99.141999999999996</c:v>
                </c:pt>
                <c:pt idx="4">
                  <c:v>107.521</c:v>
                </c:pt>
              </c:numCache>
            </c:numRef>
          </c:val>
          <c:extLst>
            <c:ext xmlns:c16="http://schemas.microsoft.com/office/drawing/2014/chart" uri="{C3380CC4-5D6E-409C-BE32-E72D297353CC}">
              <c16:uniqueId val="{00000000-3608-4F67-81C0-631208642204}"/>
            </c:ext>
          </c:extLst>
        </c:ser>
        <c:ser>
          <c:idx val="1"/>
          <c:order val="1"/>
          <c:tx>
            <c:strRef>
              <c:f>Sheet1!$C$1</c:f>
              <c:strCache>
                <c:ptCount val="1"/>
                <c:pt idx="0">
                  <c:v>Male</c:v>
                </c:pt>
              </c:strCache>
            </c:strRef>
          </c:tx>
          <c:spPr>
            <a:solidFill>
              <a:srgbClr val="0070C0"/>
            </a:solidFill>
            <a:ln w="25400">
              <a:noFill/>
            </a:ln>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China</c:v>
                </c:pt>
                <c:pt idx="1">
                  <c:v>Japan</c:v>
                </c:pt>
                <c:pt idx="2">
                  <c:v>South Korea</c:v>
                </c:pt>
                <c:pt idx="3">
                  <c:v>Mongolia</c:v>
                </c:pt>
                <c:pt idx="4">
                  <c:v>North Korea</c:v>
                </c:pt>
              </c:strCache>
            </c:strRef>
          </c:cat>
          <c:val>
            <c:numRef>
              <c:f>Sheet1!$C$2:$C$6</c:f>
              <c:numCache>
                <c:formatCode>General</c:formatCode>
                <c:ptCount val="5"/>
                <c:pt idx="0">
                  <c:v>110.22799999999999</c:v>
                </c:pt>
                <c:pt idx="1">
                  <c:v>64.394000000000005</c:v>
                </c:pt>
                <c:pt idx="2">
                  <c:v>57.021000000000001</c:v>
                </c:pt>
                <c:pt idx="3">
                  <c:v>254.99</c:v>
                </c:pt>
                <c:pt idx="4">
                  <c:v>180.72499999999999</c:v>
                </c:pt>
              </c:numCache>
            </c:numRef>
          </c:val>
          <c:extLst>
            <c:ext xmlns:c16="http://schemas.microsoft.com/office/drawing/2014/chart" uri="{C3380CC4-5D6E-409C-BE32-E72D297353CC}">
              <c16:uniqueId val="{00000001-3608-4F67-81C0-631208642204}"/>
            </c:ext>
          </c:extLst>
        </c:ser>
        <c:dLbls>
          <c:dLblPos val="outEnd"/>
          <c:showLegendKey val="0"/>
          <c:showVal val="1"/>
          <c:showCatName val="0"/>
          <c:showSerName val="0"/>
          <c:showPercent val="0"/>
          <c:showBubbleSize val="0"/>
        </c:dLbls>
        <c:gapWidth val="150"/>
        <c:axId val="609288592"/>
        <c:axId val="1"/>
      </c:barChart>
      <c:catAx>
        <c:axId val="60928859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Country</a:t>
                </a:r>
              </a:p>
            </c:rich>
          </c:tx>
          <c:overlay val="0"/>
          <c:spPr>
            <a:noFill/>
            <a:ln w="25400">
              <a:noFill/>
            </a:ln>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Adult Mortality Rate</a:t>
                </a:r>
                <a:endParaRPr lang="en-US"/>
              </a:p>
            </c:rich>
          </c:tx>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288592"/>
        <c:crosses val="autoZero"/>
        <c:crossBetween val="between"/>
      </c:valAx>
      <c:spPr>
        <a:noFill/>
        <a:ln w="25400">
          <a:noFill/>
        </a:ln>
      </c:spPr>
    </c:plotArea>
    <c:legend>
      <c:legendPos val="b"/>
      <c:overlay val="0"/>
      <c:spPr>
        <a:noFill/>
        <a:ln w="25400">
          <a:noFill/>
        </a:ln>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rgbClr val="263238"/>
      </a:solidFill>
      <a:round/>
    </a:ln>
    <a:effectLst/>
  </c:spPr>
  <c:txPr>
    <a:bodyPr/>
    <a:lstStyle/>
    <a:p>
      <a:pPr>
        <a:defRPr/>
      </a:pPr>
      <a:endParaRPr lang="en-US"/>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Under</a:t>
            </a:r>
            <a:r>
              <a:rPr lang="en-US" b="1" baseline="0"/>
              <a:t> 5 Mortality Rate</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[API_SH.DYN.MORT_DS2_en_excel_v2_4773071.xls]Sheet1!$A$2</c:f>
              <c:strCache>
                <c:ptCount val="1"/>
                <c:pt idx="0">
                  <c:v>China</c:v>
                </c:pt>
              </c:strCache>
            </c:strRef>
          </c:tx>
          <c:spPr>
            <a:ln w="28575" cap="rnd">
              <a:solidFill>
                <a:schemeClr val="accent1"/>
              </a:solidFill>
              <a:round/>
            </a:ln>
            <a:effectLst/>
          </c:spPr>
          <c:marker>
            <c:symbol val="none"/>
          </c:marker>
          <c:cat>
            <c:strRef>
              <c:f>[API_SH.DYN.MORT_DS2_en_excel_v2_4773071.xls]Sheet1!$B$1:$AF$1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[API_SH.DYN.MORT_DS2_en_excel_v2_4773071.xls]Sheet1!$B$2:$AF$2</c:f>
              <c:numCache>
                <c:formatCode>General</c:formatCode>
                <c:ptCount val="31"/>
                <c:pt idx="0">
                  <c:v>53.7</c:v>
                </c:pt>
                <c:pt idx="1">
                  <c:v>53.2</c:v>
                </c:pt>
                <c:pt idx="2">
                  <c:v>52.2</c:v>
                </c:pt>
                <c:pt idx="3">
                  <c:v>50.9</c:v>
                </c:pt>
                <c:pt idx="4">
                  <c:v>49.3</c:v>
                </c:pt>
                <c:pt idx="5">
                  <c:v>47.5</c:v>
                </c:pt>
                <c:pt idx="6">
                  <c:v>45.6</c:v>
                </c:pt>
                <c:pt idx="7">
                  <c:v>43.5</c:v>
                </c:pt>
                <c:pt idx="8">
                  <c:v>41.4</c:v>
                </c:pt>
                <c:pt idx="9">
                  <c:v>39.1</c:v>
                </c:pt>
                <c:pt idx="10">
                  <c:v>36.700000000000003</c:v>
                </c:pt>
                <c:pt idx="11">
                  <c:v>34.1</c:v>
                </c:pt>
                <c:pt idx="12">
                  <c:v>31.5</c:v>
                </c:pt>
                <c:pt idx="13">
                  <c:v>28.8</c:v>
                </c:pt>
                <c:pt idx="14">
                  <c:v>26.3</c:v>
                </c:pt>
                <c:pt idx="15">
                  <c:v>24</c:v>
                </c:pt>
                <c:pt idx="16">
                  <c:v>21.9</c:v>
                </c:pt>
                <c:pt idx="17">
                  <c:v>20.100000000000001</c:v>
                </c:pt>
                <c:pt idx="18">
                  <c:v>18.5</c:v>
                </c:pt>
                <c:pt idx="19">
                  <c:v>17</c:v>
                </c:pt>
                <c:pt idx="20">
                  <c:v>15.8</c:v>
                </c:pt>
                <c:pt idx="21">
                  <c:v>14.6</c:v>
                </c:pt>
                <c:pt idx="22">
                  <c:v>13.5</c:v>
                </c:pt>
                <c:pt idx="23">
                  <c:v>12.5</c:v>
                </c:pt>
                <c:pt idx="24">
                  <c:v>11.6</c:v>
                </c:pt>
                <c:pt idx="25">
                  <c:v>10.7</c:v>
                </c:pt>
                <c:pt idx="26">
                  <c:v>9.9</c:v>
                </c:pt>
                <c:pt idx="27">
                  <c:v>9.1999999999999993</c:v>
                </c:pt>
                <c:pt idx="28">
                  <c:v>8.5</c:v>
                </c:pt>
                <c:pt idx="29">
                  <c:v>7.9</c:v>
                </c:pt>
                <c:pt idx="30">
                  <c:v>7.3</c:v>
                </c:pt>
              </c:numCache>
            </c:numRef>
          </c:val>
          <c:smooth val="0"/>
          <c:extLst>
            <c:ext xmlns:c16="http://schemas.microsoft.com/office/drawing/2014/chart" uri="{C3380CC4-5D6E-409C-BE32-E72D297353CC}">
              <c16:uniqueId val="{00000000-F3BC-47E3-BF1D-767C13094196}"/>
            </c:ext>
          </c:extLst>
        </c:ser>
        <c:ser>
          <c:idx val="1"/>
          <c:order val="1"/>
          <c:tx>
            <c:strRef>
              <c:f>[API_SH.DYN.MORT_DS2_en_excel_v2_4773071.xls]Sheet1!$A$3</c:f>
              <c:strCache>
                <c:ptCount val="1"/>
                <c:pt idx="0">
                  <c:v>Japan</c:v>
                </c:pt>
              </c:strCache>
            </c:strRef>
          </c:tx>
          <c:spPr>
            <a:ln w="28575" cap="rnd">
              <a:solidFill>
                <a:schemeClr val="accent2"/>
              </a:solidFill>
              <a:round/>
            </a:ln>
            <a:effectLst/>
          </c:spPr>
          <c:marker>
            <c:symbol val="none"/>
          </c:marker>
          <c:cat>
            <c:strRef>
              <c:f>[API_SH.DYN.MORT_DS2_en_excel_v2_4773071.xls]Sheet1!$B$1:$AF$1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[API_SH.DYN.MORT_DS2_en_excel_v2_4773071.xls]Sheet1!$B$3:$AF$3</c:f>
              <c:numCache>
                <c:formatCode>General</c:formatCode>
                <c:ptCount val="31"/>
                <c:pt idx="0">
                  <c:v>6.3</c:v>
                </c:pt>
                <c:pt idx="1">
                  <c:v>6.2</c:v>
                </c:pt>
                <c:pt idx="2">
                  <c:v>6.1</c:v>
                </c:pt>
                <c:pt idx="3">
                  <c:v>6</c:v>
                </c:pt>
                <c:pt idx="4">
                  <c:v>5.9</c:v>
                </c:pt>
                <c:pt idx="5">
                  <c:v>5.7</c:v>
                </c:pt>
                <c:pt idx="6">
                  <c:v>5.5</c:v>
                </c:pt>
                <c:pt idx="7">
                  <c:v>5.2</c:v>
                </c:pt>
                <c:pt idx="8">
                  <c:v>5</c:v>
                </c:pt>
                <c:pt idx="9">
                  <c:v>4.7</c:v>
                </c:pt>
                <c:pt idx="10">
                  <c:v>4.5</c:v>
                </c:pt>
                <c:pt idx="11">
                  <c:v>4.3</c:v>
                </c:pt>
                <c:pt idx="12">
                  <c:v>4.0999999999999996</c:v>
                </c:pt>
                <c:pt idx="13">
                  <c:v>4</c:v>
                </c:pt>
                <c:pt idx="14">
                  <c:v>3.9</c:v>
                </c:pt>
                <c:pt idx="15">
                  <c:v>3.7</c:v>
                </c:pt>
                <c:pt idx="16">
                  <c:v>3.6</c:v>
                </c:pt>
                <c:pt idx="17">
                  <c:v>3.5</c:v>
                </c:pt>
                <c:pt idx="18">
                  <c:v>3.4</c:v>
                </c:pt>
                <c:pt idx="19">
                  <c:v>3.3</c:v>
                </c:pt>
                <c:pt idx="20">
                  <c:v>3.2</c:v>
                </c:pt>
                <c:pt idx="21">
                  <c:v>3.2</c:v>
                </c:pt>
                <c:pt idx="22">
                  <c:v>3</c:v>
                </c:pt>
                <c:pt idx="23">
                  <c:v>2.9</c:v>
                </c:pt>
                <c:pt idx="24">
                  <c:v>2.8</c:v>
                </c:pt>
                <c:pt idx="25">
                  <c:v>2.7</c:v>
                </c:pt>
                <c:pt idx="26">
                  <c:v>2.7</c:v>
                </c:pt>
                <c:pt idx="27">
                  <c:v>2.6</c:v>
                </c:pt>
                <c:pt idx="28">
                  <c:v>2.6</c:v>
                </c:pt>
                <c:pt idx="29">
                  <c:v>2.5</c:v>
                </c:pt>
                <c:pt idx="30">
                  <c:v>2.5</c:v>
                </c:pt>
              </c:numCache>
            </c:numRef>
          </c:val>
          <c:smooth val="0"/>
          <c:extLst>
            <c:ext xmlns:c16="http://schemas.microsoft.com/office/drawing/2014/chart" uri="{C3380CC4-5D6E-409C-BE32-E72D297353CC}">
              <c16:uniqueId val="{00000001-F3BC-47E3-BF1D-767C13094196}"/>
            </c:ext>
          </c:extLst>
        </c:ser>
        <c:ser>
          <c:idx val="2"/>
          <c:order val="2"/>
          <c:tx>
            <c:strRef>
              <c:f>[API_SH.DYN.MORT_DS2_en_excel_v2_4773071.xls]Sheet1!$A$4</c:f>
              <c:strCache>
                <c:ptCount val="1"/>
                <c:pt idx="0">
                  <c:v>South Korea</c:v>
                </c:pt>
              </c:strCache>
            </c:strRef>
          </c:tx>
          <c:spPr>
            <a:ln w="28575" cap="rnd">
              <a:solidFill>
                <a:schemeClr val="accent3"/>
              </a:solidFill>
              <a:round/>
            </a:ln>
            <a:effectLst/>
          </c:spPr>
          <c:marker>
            <c:symbol val="none"/>
          </c:marker>
          <c:cat>
            <c:strRef>
              <c:f>[API_SH.DYN.MORT_DS2_en_excel_v2_4773071.xls]Sheet1!$B$1:$AF$1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[API_SH.DYN.MORT_DS2_en_excel_v2_4773071.xls]Sheet1!$B$4:$AF$4</c:f>
              <c:numCache>
                <c:formatCode>General</c:formatCode>
                <c:ptCount val="31"/>
                <c:pt idx="0">
                  <c:v>15.6</c:v>
                </c:pt>
                <c:pt idx="1">
                  <c:v>14.4</c:v>
                </c:pt>
                <c:pt idx="2">
                  <c:v>13.2</c:v>
                </c:pt>
                <c:pt idx="3">
                  <c:v>12.2</c:v>
                </c:pt>
                <c:pt idx="4">
                  <c:v>11.3</c:v>
                </c:pt>
                <c:pt idx="5">
                  <c:v>10.5</c:v>
                </c:pt>
                <c:pt idx="6">
                  <c:v>9.6999999999999993</c:v>
                </c:pt>
                <c:pt idx="7">
                  <c:v>9.1</c:v>
                </c:pt>
                <c:pt idx="8">
                  <c:v>8.5</c:v>
                </c:pt>
                <c:pt idx="9">
                  <c:v>8</c:v>
                </c:pt>
                <c:pt idx="10">
                  <c:v>7.5</c:v>
                </c:pt>
                <c:pt idx="11">
                  <c:v>7.1</c:v>
                </c:pt>
                <c:pt idx="12">
                  <c:v>6.8</c:v>
                </c:pt>
                <c:pt idx="13">
                  <c:v>6.4</c:v>
                </c:pt>
                <c:pt idx="14">
                  <c:v>6</c:v>
                </c:pt>
                <c:pt idx="15">
                  <c:v>5.6</c:v>
                </c:pt>
                <c:pt idx="16">
                  <c:v>5.2</c:v>
                </c:pt>
                <c:pt idx="17">
                  <c:v>4.8</c:v>
                </c:pt>
                <c:pt idx="18">
                  <c:v>4.5</c:v>
                </c:pt>
                <c:pt idx="19">
                  <c:v>4.3</c:v>
                </c:pt>
                <c:pt idx="20">
                  <c:v>4.0999999999999996</c:v>
                </c:pt>
                <c:pt idx="21">
                  <c:v>4</c:v>
                </c:pt>
                <c:pt idx="22">
                  <c:v>3.8</c:v>
                </c:pt>
                <c:pt idx="23">
                  <c:v>3.7</c:v>
                </c:pt>
                <c:pt idx="24">
                  <c:v>3.6</c:v>
                </c:pt>
                <c:pt idx="25">
                  <c:v>3.5</c:v>
                </c:pt>
                <c:pt idx="26">
                  <c:v>3.4</c:v>
                </c:pt>
                <c:pt idx="27">
                  <c:v>3.3</c:v>
                </c:pt>
                <c:pt idx="28">
                  <c:v>3.2</c:v>
                </c:pt>
                <c:pt idx="29">
                  <c:v>3.1</c:v>
                </c:pt>
                <c:pt idx="30">
                  <c:v>3</c:v>
                </c:pt>
              </c:numCache>
            </c:numRef>
          </c:val>
          <c:smooth val="0"/>
          <c:extLst>
            <c:ext xmlns:c16="http://schemas.microsoft.com/office/drawing/2014/chart" uri="{C3380CC4-5D6E-409C-BE32-E72D297353CC}">
              <c16:uniqueId val="{00000002-F3BC-47E3-BF1D-767C13094196}"/>
            </c:ext>
          </c:extLst>
        </c:ser>
        <c:ser>
          <c:idx val="3"/>
          <c:order val="3"/>
          <c:tx>
            <c:strRef>
              <c:f>[API_SH.DYN.MORT_DS2_en_excel_v2_4773071.xls]Sheet1!$A$5</c:f>
              <c:strCache>
                <c:ptCount val="1"/>
                <c:pt idx="0">
                  <c:v>Mongolia</c:v>
                </c:pt>
              </c:strCache>
            </c:strRef>
          </c:tx>
          <c:spPr>
            <a:ln w="28575" cap="rnd">
              <a:solidFill>
                <a:schemeClr val="accent4"/>
              </a:solidFill>
              <a:round/>
            </a:ln>
            <a:effectLst/>
          </c:spPr>
          <c:marker>
            <c:symbol val="none"/>
          </c:marker>
          <c:cat>
            <c:strRef>
              <c:f>[API_SH.DYN.MORT_DS2_en_excel_v2_4773071.xls]Sheet1!$B$1:$AF$1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[API_SH.DYN.MORT_DS2_en_excel_v2_4773071.xls]Sheet1!$B$5:$AF$5</c:f>
              <c:numCache>
                <c:formatCode>General</c:formatCode>
                <c:ptCount val="31"/>
                <c:pt idx="0">
                  <c:v>107.4</c:v>
                </c:pt>
                <c:pt idx="1">
                  <c:v>102.9</c:v>
                </c:pt>
                <c:pt idx="2">
                  <c:v>98.7</c:v>
                </c:pt>
                <c:pt idx="3">
                  <c:v>94.7</c:v>
                </c:pt>
                <c:pt idx="4">
                  <c:v>90.8</c:v>
                </c:pt>
                <c:pt idx="5">
                  <c:v>86.8</c:v>
                </c:pt>
                <c:pt idx="6">
                  <c:v>82.6</c:v>
                </c:pt>
                <c:pt idx="7">
                  <c:v>78.099999999999994</c:v>
                </c:pt>
                <c:pt idx="8">
                  <c:v>73.400000000000006</c:v>
                </c:pt>
                <c:pt idx="9">
                  <c:v>68.400000000000006</c:v>
                </c:pt>
                <c:pt idx="10">
                  <c:v>63.5</c:v>
                </c:pt>
                <c:pt idx="11">
                  <c:v>58.5</c:v>
                </c:pt>
                <c:pt idx="12">
                  <c:v>53.7</c:v>
                </c:pt>
                <c:pt idx="13">
                  <c:v>49.1</c:v>
                </c:pt>
                <c:pt idx="14">
                  <c:v>44.9</c:v>
                </c:pt>
                <c:pt idx="15">
                  <c:v>40.9</c:v>
                </c:pt>
                <c:pt idx="16">
                  <c:v>37.4</c:v>
                </c:pt>
                <c:pt idx="17">
                  <c:v>34.1</c:v>
                </c:pt>
                <c:pt idx="18">
                  <c:v>31.2</c:v>
                </c:pt>
                <c:pt idx="19">
                  <c:v>28.6</c:v>
                </c:pt>
                <c:pt idx="20">
                  <c:v>26.3</c:v>
                </c:pt>
                <c:pt idx="21">
                  <c:v>24.4</c:v>
                </c:pt>
                <c:pt idx="22">
                  <c:v>22.8</c:v>
                </c:pt>
                <c:pt idx="23">
                  <c:v>21.5</c:v>
                </c:pt>
                <c:pt idx="24">
                  <c:v>20.399999999999999</c:v>
                </c:pt>
                <c:pt idx="25">
                  <c:v>19.399999999999999</c:v>
                </c:pt>
                <c:pt idx="26">
                  <c:v>18.5</c:v>
                </c:pt>
                <c:pt idx="27">
                  <c:v>17.600000000000001</c:v>
                </c:pt>
                <c:pt idx="28">
                  <c:v>16.8</c:v>
                </c:pt>
                <c:pt idx="29">
                  <c:v>16</c:v>
                </c:pt>
                <c:pt idx="30">
                  <c:v>15.4</c:v>
                </c:pt>
              </c:numCache>
            </c:numRef>
          </c:val>
          <c:smooth val="0"/>
          <c:extLst>
            <c:ext xmlns:c16="http://schemas.microsoft.com/office/drawing/2014/chart" uri="{C3380CC4-5D6E-409C-BE32-E72D297353CC}">
              <c16:uniqueId val="{00000003-F3BC-47E3-BF1D-767C13094196}"/>
            </c:ext>
          </c:extLst>
        </c:ser>
        <c:ser>
          <c:idx val="4"/>
          <c:order val="4"/>
          <c:tx>
            <c:strRef>
              <c:f>[API_SH.DYN.MORT_DS2_en_excel_v2_4773071.xls]Sheet1!$A$6</c:f>
              <c:strCache>
                <c:ptCount val="1"/>
                <c:pt idx="0">
                  <c:v>North Korea</c:v>
                </c:pt>
              </c:strCache>
            </c:strRef>
          </c:tx>
          <c:spPr>
            <a:ln w="28575" cap="rnd">
              <a:solidFill>
                <a:schemeClr val="accent5"/>
              </a:solidFill>
              <a:round/>
            </a:ln>
            <a:effectLst/>
          </c:spPr>
          <c:marker>
            <c:symbol val="none"/>
          </c:marker>
          <c:cat>
            <c:strRef>
              <c:f>[API_SH.DYN.MORT_DS2_en_excel_v2_4773071.xls]Sheet1!$B$1:$AF$1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[API_SH.DYN.MORT_DS2_en_excel_v2_4773071.xls]Sheet1!$B$6:$AF$6</c:f>
              <c:numCache>
                <c:formatCode>General</c:formatCode>
                <c:ptCount val="31"/>
                <c:pt idx="0">
                  <c:v>43.4</c:v>
                </c:pt>
                <c:pt idx="1">
                  <c:v>48.6</c:v>
                </c:pt>
                <c:pt idx="2">
                  <c:v>54.8</c:v>
                </c:pt>
                <c:pt idx="3">
                  <c:v>61.3</c:v>
                </c:pt>
                <c:pt idx="4">
                  <c:v>67.7</c:v>
                </c:pt>
                <c:pt idx="5">
                  <c:v>72.8</c:v>
                </c:pt>
                <c:pt idx="6">
                  <c:v>75.7</c:v>
                </c:pt>
                <c:pt idx="7">
                  <c:v>75.7</c:v>
                </c:pt>
                <c:pt idx="8">
                  <c:v>72.900000000000006</c:v>
                </c:pt>
                <c:pt idx="9">
                  <c:v>67.400000000000006</c:v>
                </c:pt>
                <c:pt idx="10">
                  <c:v>60</c:v>
                </c:pt>
                <c:pt idx="11">
                  <c:v>52.1</c:v>
                </c:pt>
                <c:pt idx="12">
                  <c:v>44.7</c:v>
                </c:pt>
                <c:pt idx="13">
                  <c:v>38.9</c:v>
                </c:pt>
                <c:pt idx="14">
                  <c:v>35</c:v>
                </c:pt>
                <c:pt idx="15">
                  <c:v>33</c:v>
                </c:pt>
                <c:pt idx="16">
                  <c:v>32.4</c:v>
                </c:pt>
                <c:pt idx="17">
                  <c:v>32.200000000000003</c:v>
                </c:pt>
                <c:pt idx="18">
                  <c:v>31.8</c:v>
                </c:pt>
                <c:pt idx="19">
                  <c:v>31</c:v>
                </c:pt>
                <c:pt idx="20">
                  <c:v>29.5</c:v>
                </c:pt>
                <c:pt idx="21">
                  <c:v>27.7</c:v>
                </c:pt>
                <c:pt idx="22">
                  <c:v>25.7</c:v>
                </c:pt>
                <c:pt idx="23">
                  <c:v>24</c:v>
                </c:pt>
                <c:pt idx="24">
                  <c:v>22.4</c:v>
                </c:pt>
                <c:pt idx="25">
                  <c:v>21.1</c:v>
                </c:pt>
                <c:pt idx="26">
                  <c:v>20</c:v>
                </c:pt>
                <c:pt idx="27">
                  <c:v>19</c:v>
                </c:pt>
                <c:pt idx="28">
                  <c:v>18.2</c:v>
                </c:pt>
                <c:pt idx="29">
                  <c:v>17.3</c:v>
                </c:pt>
                <c:pt idx="30">
                  <c:v>16.5</c:v>
                </c:pt>
              </c:numCache>
            </c:numRef>
          </c:val>
          <c:smooth val="0"/>
          <c:extLst>
            <c:ext xmlns:c16="http://schemas.microsoft.com/office/drawing/2014/chart" uri="{C3380CC4-5D6E-409C-BE32-E72D297353CC}">
              <c16:uniqueId val="{00000004-F3BC-47E3-BF1D-767C13094196}"/>
            </c:ext>
          </c:extLst>
        </c:ser>
        <c:dLbls>
          <c:showLegendKey val="0"/>
          <c:showVal val="0"/>
          <c:showCatName val="0"/>
          <c:showSerName val="0"/>
          <c:showPercent val="0"/>
          <c:showBubbleSize val="0"/>
        </c:dLbls>
        <c:smooth val="0"/>
        <c:axId val="605284416"/>
        <c:axId val="605271104"/>
      </c:lineChart>
      <c:catAx>
        <c:axId val="6052844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271104"/>
        <c:crosses val="autoZero"/>
        <c:auto val="1"/>
        <c:lblAlgn val="ctr"/>
        <c:lblOffset val="100"/>
        <c:noMultiLvlLbl val="0"/>
      </c:catAx>
      <c:valAx>
        <c:axId val="605271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Under</a:t>
                </a:r>
                <a:r>
                  <a:rPr lang="en-US" baseline="0"/>
                  <a:t> 5 Mortality Rate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5284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Under 5 Mortality Rate by Gender (per 1000 live births) - 2020 </a:t>
            </a:r>
          </a:p>
        </c:rich>
      </c:tx>
      <c:layout>
        <c:manualLayout>
          <c:xMode val="edge"/>
          <c:yMode val="edge"/>
          <c:x val="0.14501837270341209"/>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386992807263486"/>
          <c:y val="0.18921296296296294"/>
          <c:w val="0.79048392661399858"/>
          <c:h val="0.57338692038495176"/>
        </c:manualLayout>
      </c:layout>
      <c:barChart>
        <c:barDir val="bar"/>
        <c:grouping val="clustered"/>
        <c:varyColors val="0"/>
        <c:ser>
          <c:idx val="0"/>
          <c:order val="0"/>
          <c:tx>
            <c:strRef>
              <c:f>[API_SH.DYN.MORT.FE_DS2_en_excel_v2_4774132.xls]Sheet1!$B$1</c:f>
              <c:strCache>
                <c:ptCount val="1"/>
                <c:pt idx="0">
                  <c:v>Female</c:v>
                </c:pt>
              </c:strCache>
            </c:strRef>
          </c:tx>
          <c:spPr>
            <a:solidFill>
              <a:srgbClr val="8CDC2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[API_SH.DYN.MORT.FE_DS2_en_excel_v2_4774132.xls]Sheet1!$A$2:$A$6</c:f>
              <c:strCache>
                <c:ptCount val="5"/>
                <c:pt idx="0">
                  <c:v>China</c:v>
                </c:pt>
                <c:pt idx="1">
                  <c:v>Japan</c:v>
                </c:pt>
                <c:pt idx="2">
                  <c:v>South Korea</c:v>
                </c:pt>
                <c:pt idx="3">
                  <c:v>Mongolia</c:v>
                </c:pt>
                <c:pt idx="4">
                  <c:v>North Korea</c:v>
                </c:pt>
              </c:strCache>
            </c:strRef>
          </c:cat>
          <c:val>
            <c:numRef>
              <c:f>[API_SH.DYN.MORT.FE_DS2_en_excel_v2_4774132.xls]Sheet1!$B$2:$B$6</c:f>
              <c:numCache>
                <c:formatCode>General</c:formatCode>
                <c:ptCount val="5"/>
                <c:pt idx="0">
                  <c:v>6.9</c:v>
                </c:pt>
                <c:pt idx="1">
                  <c:v>2.4</c:v>
                </c:pt>
                <c:pt idx="2">
                  <c:v>2.7</c:v>
                </c:pt>
                <c:pt idx="3">
                  <c:v>13.6</c:v>
                </c:pt>
                <c:pt idx="4">
                  <c:v>14.8</c:v>
                </c:pt>
              </c:numCache>
            </c:numRef>
          </c:val>
          <c:extLst>
            <c:ext xmlns:c16="http://schemas.microsoft.com/office/drawing/2014/chart" uri="{C3380CC4-5D6E-409C-BE32-E72D297353CC}">
              <c16:uniqueId val="{00000000-13CE-4F73-8839-F2018F8F2A35}"/>
            </c:ext>
          </c:extLst>
        </c:ser>
        <c:ser>
          <c:idx val="1"/>
          <c:order val="1"/>
          <c:tx>
            <c:strRef>
              <c:f>[API_SH.DYN.MORT.FE_DS2_en_excel_v2_4774132.xls]Sheet1!$C$1</c:f>
              <c:strCache>
                <c:ptCount val="1"/>
                <c:pt idx="0">
                  <c:v>Male</c:v>
                </c:pt>
              </c:strCache>
            </c:strRef>
          </c:tx>
          <c:spPr>
            <a:solidFill>
              <a:srgbClr val="0556B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[API_SH.DYN.MORT.FE_DS2_en_excel_v2_4774132.xls]Sheet1!$A$2:$A$6</c:f>
              <c:strCache>
                <c:ptCount val="5"/>
                <c:pt idx="0">
                  <c:v>China</c:v>
                </c:pt>
                <c:pt idx="1">
                  <c:v>Japan</c:v>
                </c:pt>
                <c:pt idx="2">
                  <c:v>South Korea</c:v>
                </c:pt>
                <c:pt idx="3">
                  <c:v>Mongolia</c:v>
                </c:pt>
                <c:pt idx="4">
                  <c:v>North Korea</c:v>
                </c:pt>
              </c:strCache>
            </c:strRef>
          </c:cat>
          <c:val>
            <c:numRef>
              <c:f>[API_SH.DYN.MORT.FE_DS2_en_excel_v2_4774132.xls]Sheet1!$C$2:$C$6</c:f>
              <c:numCache>
                <c:formatCode>General</c:formatCode>
                <c:ptCount val="5"/>
                <c:pt idx="0">
                  <c:v>7.8</c:v>
                </c:pt>
                <c:pt idx="1">
                  <c:v>2.6</c:v>
                </c:pt>
                <c:pt idx="2">
                  <c:v>3.3</c:v>
                </c:pt>
                <c:pt idx="3">
                  <c:v>17.100000000000001</c:v>
                </c:pt>
                <c:pt idx="4">
                  <c:v>18.2</c:v>
                </c:pt>
              </c:numCache>
            </c:numRef>
          </c:val>
          <c:extLst>
            <c:ext xmlns:c16="http://schemas.microsoft.com/office/drawing/2014/chart" uri="{C3380CC4-5D6E-409C-BE32-E72D297353CC}">
              <c16:uniqueId val="{00000001-13CE-4F73-8839-F2018F8F2A35}"/>
            </c:ext>
          </c:extLst>
        </c:ser>
        <c:dLbls>
          <c:dLblPos val="outEnd"/>
          <c:showLegendKey val="0"/>
          <c:showVal val="1"/>
          <c:showCatName val="0"/>
          <c:showSerName val="0"/>
          <c:showPercent val="0"/>
          <c:showBubbleSize val="0"/>
        </c:dLbls>
        <c:gapWidth val="182"/>
        <c:axId val="836669231"/>
        <c:axId val="836661743"/>
      </c:barChart>
      <c:catAx>
        <c:axId val="83666923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661743"/>
        <c:crosses val="autoZero"/>
        <c:auto val="1"/>
        <c:lblAlgn val="ctr"/>
        <c:lblOffset val="100"/>
        <c:noMultiLvlLbl val="0"/>
      </c:catAx>
      <c:valAx>
        <c:axId val="8366617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Under 5 Mortality Rate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66692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Infant</a:t>
            </a:r>
            <a:r>
              <a:rPr lang="en-US" b="1" baseline="0"/>
              <a:t> Mortality Rate (per 1000 live births) </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[API_SP.DYN.IMRT.IN_DS2_en_excel_v2_4770604.xls]Sheet1!$A$2</c:f>
              <c:strCache>
                <c:ptCount val="1"/>
                <c:pt idx="0">
                  <c:v>China</c:v>
                </c:pt>
              </c:strCache>
            </c:strRef>
          </c:tx>
          <c:spPr>
            <a:ln w="28575" cap="rnd">
              <a:solidFill>
                <a:schemeClr val="accent1"/>
              </a:solidFill>
              <a:round/>
            </a:ln>
            <a:effectLst/>
          </c:spPr>
          <c:marker>
            <c:symbol val="none"/>
          </c:marker>
          <c:cat>
            <c:strRef>
              <c:f>[API_SP.DYN.IMRT.IN_DS2_en_excel_v2_4770604.xls]Sheet1!$B$1:$AF$1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[API_SP.DYN.IMRT.IN_DS2_en_excel_v2_4770604.xls]Sheet1!$B$2:$AF$2</c:f>
              <c:numCache>
                <c:formatCode>General</c:formatCode>
                <c:ptCount val="31"/>
                <c:pt idx="0">
                  <c:v>42.7</c:v>
                </c:pt>
                <c:pt idx="1">
                  <c:v>42.4</c:v>
                </c:pt>
                <c:pt idx="2">
                  <c:v>41.8</c:v>
                </c:pt>
                <c:pt idx="3">
                  <c:v>40.9</c:v>
                </c:pt>
                <c:pt idx="4">
                  <c:v>39.700000000000003</c:v>
                </c:pt>
                <c:pt idx="5">
                  <c:v>38.4</c:v>
                </c:pt>
                <c:pt idx="6">
                  <c:v>36.9</c:v>
                </c:pt>
                <c:pt idx="7">
                  <c:v>35.4</c:v>
                </c:pt>
                <c:pt idx="8">
                  <c:v>33.700000000000003</c:v>
                </c:pt>
                <c:pt idx="9">
                  <c:v>31.9</c:v>
                </c:pt>
                <c:pt idx="10">
                  <c:v>29.9</c:v>
                </c:pt>
                <c:pt idx="11">
                  <c:v>27.8</c:v>
                </c:pt>
                <c:pt idx="12">
                  <c:v>25.6</c:v>
                </c:pt>
                <c:pt idx="13">
                  <c:v>23.4</c:v>
                </c:pt>
                <c:pt idx="14">
                  <c:v>21.4</c:v>
                </c:pt>
                <c:pt idx="15">
                  <c:v>19.399999999999999</c:v>
                </c:pt>
                <c:pt idx="16">
                  <c:v>17.7</c:v>
                </c:pt>
                <c:pt idx="17">
                  <c:v>16.2</c:v>
                </c:pt>
                <c:pt idx="18">
                  <c:v>14.8</c:v>
                </c:pt>
                <c:pt idx="19">
                  <c:v>13.6</c:v>
                </c:pt>
                <c:pt idx="20">
                  <c:v>12.5</c:v>
                </c:pt>
                <c:pt idx="21">
                  <c:v>11.5</c:v>
                </c:pt>
                <c:pt idx="22">
                  <c:v>10.6</c:v>
                </c:pt>
                <c:pt idx="23">
                  <c:v>9.8000000000000007</c:v>
                </c:pt>
                <c:pt idx="24">
                  <c:v>9</c:v>
                </c:pt>
                <c:pt idx="25">
                  <c:v>8.3000000000000007</c:v>
                </c:pt>
                <c:pt idx="26">
                  <c:v>7.6</c:v>
                </c:pt>
                <c:pt idx="27">
                  <c:v>7</c:v>
                </c:pt>
                <c:pt idx="28">
                  <c:v>6.4</c:v>
                </c:pt>
                <c:pt idx="29">
                  <c:v>5.9</c:v>
                </c:pt>
                <c:pt idx="30">
                  <c:v>5.5</c:v>
                </c:pt>
              </c:numCache>
            </c:numRef>
          </c:val>
          <c:smooth val="0"/>
          <c:extLst>
            <c:ext xmlns:c16="http://schemas.microsoft.com/office/drawing/2014/chart" uri="{C3380CC4-5D6E-409C-BE32-E72D297353CC}">
              <c16:uniqueId val="{00000000-3148-4978-B859-728DC6551B86}"/>
            </c:ext>
          </c:extLst>
        </c:ser>
        <c:ser>
          <c:idx val="1"/>
          <c:order val="1"/>
          <c:tx>
            <c:strRef>
              <c:f>[API_SP.DYN.IMRT.IN_DS2_en_excel_v2_4770604.xls]Sheet1!$A$3</c:f>
              <c:strCache>
                <c:ptCount val="1"/>
                <c:pt idx="0">
                  <c:v>Japan</c:v>
                </c:pt>
              </c:strCache>
            </c:strRef>
          </c:tx>
          <c:spPr>
            <a:ln w="28575" cap="rnd">
              <a:solidFill>
                <a:schemeClr val="accent2"/>
              </a:solidFill>
              <a:round/>
            </a:ln>
            <a:effectLst/>
          </c:spPr>
          <c:marker>
            <c:symbol val="none"/>
          </c:marker>
          <c:cat>
            <c:strRef>
              <c:f>[API_SP.DYN.IMRT.IN_DS2_en_excel_v2_4770604.xls]Sheet1!$B$1:$AF$1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[API_SP.DYN.IMRT.IN_DS2_en_excel_v2_4770604.xls]Sheet1!$B$3:$AF$3</c:f>
              <c:numCache>
                <c:formatCode>General</c:formatCode>
                <c:ptCount val="31"/>
                <c:pt idx="0">
                  <c:v>4.5999999999999996</c:v>
                </c:pt>
                <c:pt idx="1">
                  <c:v>4.5</c:v>
                </c:pt>
                <c:pt idx="2">
                  <c:v>4.4000000000000004</c:v>
                </c:pt>
                <c:pt idx="3">
                  <c:v>4.4000000000000004</c:v>
                </c:pt>
                <c:pt idx="4">
                  <c:v>4.2</c:v>
                </c:pt>
                <c:pt idx="5">
                  <c:v>4.0999999999999996</c:v>
                </c:pt>
                <c:pt idx="6">
                  <c:v>4</c:v>
                </c:pt>
                <c:pt idx="7">
                  <c:v>3.8</c:v>
                </c:pt>
                <c:pt idx="8">
                  <c:v>3.6</c:v>
                </c:pt>
                <c:pt idx="9">
                  <c:v>3.4</c:v>
                </c:pt>
                <c:pt idx="10">
                  <c:v>3.3</c:v>
                </c:pt>
                <c:pt idx="11">
                  <c:v>3.1</c:v>
                </c:pt>
                <c:pt idx="12">
                  <c:v>3</c:v>
                </c:pt>
                <c:pt idx="13">
                  <c:v>2.9</c:v>
                </c:pt>
                <c:pt idx="14">
                  <c:v>2.8</c:v>
                </c:pt>
                <c:pt idx="15">
                  <c:v>2.8</c:v>
                </c:pt>
                <c:pt idx="16">
                  <c:v>2.7</c:v>
                </c:pt>
                <c:pt idx="17">
                  <c:v>2.6</c:v>
                </c:pt>
                <c:pt idx="18">
                  <c:v>2.5</c:v>
                </c:pt>
                <c:pt idx="19">
                  <c:v>2.4</c:v>
                </c:pt>
                <c:pt idx="20">
                  <c:v>2.4</c:v>
                </c:pt>
                <c:pt idx="21">
                  <c:v>2.2999999999999998</c:v>
                </c:pt>
                <c:pt idx="22">
                  <c:v>2.2000000000000002</c:v>
                </c:pt>
                <c:pt idx="23">
                  <c:v>2.1</c:v>
                </c:pt>
                <c:pt idx="24">
                  <c:v>2.1</c:v>
                </c:pt>
                <c:pt idx="25">
                  <c:v>2</c:v>
                </c:pt>
                <c:pt idx="26">
                  <c:v>2</c:v>
                </c:pt>
                <c:pt idx="27">
                  <c:v>1.9</c:v>
                </c:pt>
                <c:pt idx="28">
                  <c:v>1.9</c:v>
                </c:pt>
                <c:pt idx="29">
                  <c:v>1.8</c:v>
                </c:pt>
                <c:pt idx="30">
                  <c:v>1.8</c:v>
                </c:pt>
              </c:numCache>
            </c:numRef>
          </c:val>
          <c:smooth val="0"/>
          <c:extLst>
            <c:ext xmlns:c16="http://schemas.microsoft.com/office/drawing/2014/chart" uri="{C3380CC4-5D6E-409C-BE32-E72D297353CC}">
              <c16:uniqueId val="{00000001-3148-4978-B859-728DC6551B86}"/>
            </c:ext>
          </c:extLst>
        </c:ser>
        <c:ser>
          <c:idx val="2"/>
          <c:order val="2"/>
          <c:tx>
            <c:strRef>
              <c:f>[API_SP.DYN.IMRT.IN_DS2_en_excel_v2_4770604.xls]Sheet1!$A$4</c:f>
              <c:strCache>
                <c:ptCount val="1"/>
                <c:pt idx="0">
                  <c:v>South Korea</c:v>
                </c:pt>
              </c:strCache>
            </c:strRef>
          </c:tx>
          <c:spPr>
            <a:ln w="28575" cap="rnd">
              <a:solidFill>
                <a:schemeClr val="accent3"/>
              </a:solidFill>
              <a:round/>
            </a:ln>
            <a:effectLst/>
          </c:spPr>
          <c:marker>
            <c:symbol val="none"/>
          </c:marker>
          <c:cat>
            <c:strRef>
              <c:f>[API_SP.DYN.IMRT.IN_DS2_en_excel_v2_4770604.xls]Sheet1!$B$1:$AF$1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[API_SP.DYN.IMRT.IN_DS2_en_excel_v2_4770604.xls]Sheet1!$B$4:$AF$4</c:f>
              <c:numCache>
                <c:formatCode>General</c:formatCode>
                <c:ptCount val="31"/>
                <c:pt idx="0">
                  <c:v>13.4</c:v>
                </c:pt>
                <c:pt idx="1">
                  <c:v>12.4</c:v>
                </c:pt>
                <c:pt idx="2">
                  <c:v>11.4</c:v>
                </c:pt>
                <c:pt idx="3">
                  <c:v>10.5</c:v>
                </c:pt>
                <c:pt idx="4">
                  <c:v>9.6999999999999993</c:v>
                </c:pt>
                <c:pt idx="5">
                  <c:v>9</c:v>
                </c:pt>
                <c:pt idx="6">
                  <c:v>8.3000000000000007</c:v>
                </c:pt>
                <c:pt idx="7">
                  <c:v>7.8</c:v>
                </c:pt>
                <c:pt idx="8">
                  <c:v>7.3</c:v>
                </c:pt>
                <c:pt idx="9">
                  <c:v>6.8</c:v>
                </c:pt>
                <c:pt idx="10">
                  <c:v>6.5</c:v>
                </c:pt>
                <c:pt idx="11">
                  <c:v>6.1</c:v>
                </c:pt>
                <c:pt idx="12">
                  <c:v>5.8</c:v>
                </c:pt>
                <c:pt idx="13">
                  <c:v>5.5</c:v>
                </c:pt>
                <c:pt idx="14">
                  <c:v>5.0999999999999996</c:v>
                </c:pt>
                <c:pt idx="15">
                  <c:v>4.8</c:v>
                </c:pt>
                <c:pt idx="16">
                  <c:v>4.4000000000000004</c:v>
                </c:pt>
                <c:pt idx="17">
                  <c:v>4.0999999999999996</c:v>
                </c:pt>
                <c:pt idx="18">
                  <c:v>3.9</c:v>
                </c:pt>
                <c:pt idx="19">
                  <c:v>3.7</c:v>
                </c:pt>
                <c:pt idx="20">
                  <c:v>3.5</c:v>
                </c:pt>
                <c:pt idx="21">
                  <c:v>3.4</c:v>
                </c:pt>
                <c:pt idx="22">
                  <c:v>3.3</c:v>
                </c:pt>
                <c:pt idx="23">
                  <c:v>3.2</c:v>
                </c:pt>
                <c:pt idx="24">
                  <c:v>3.1</c:v>
                </c:pt>
                <c:pt idx="25">
                  <c:v>3</c:v>
                </c:pt>
                <c:pt idx="26">
                  <c:v>2.9</c:v>
                </c:pt>
                <c:pt idx="27">
                  <c:v>2.8</c:v>
                </c:pt>
                <c:pt idx="28">
                  <c:v>2.8</c:v>
                </c:pt>
                <c:pt idx="29">
                  <c:v>2.7</c:v>
                </c:pt>
                <c:pt idx="30">
                  <c:v>2.6</c:v>
                </c:pt>
              </c:numCache>
            </c:numRef>
          </c:val>
          <c:smooth val="0"/>
          <c:extLst>
            <c:ext xmlns:c16="http://schemas.microsoft.com/office/drawing/2014/chart" uri="{C3380CC4-5D6E-409C-BE32-E72D297353CC}">
              <c16:uniqueId val="{00000002-3148-4978-B859-728DC6551B86}"/>
            </c:ext>
          </c:extLst>
        </c:ser>
        <c:ser>
          <c:idx val="3"/>
          <c:order val="3"/>
          <c:tx>
            <c:strRef>
              <c:f>[API_SP.DYN.IMRT.IN_DS2_en_excel_v2_4770604.xls]Sheet1!$A$5</c:f>
              <c:strCache>
                <c:ptCount val="1"/>
                <c:pt idx="0">
                  <c:v>Mongolia</c:v>
                </c:pt>
              </c:strCache>
            </c:strRef>
          </c:tx>
          <c:spPr>
            <a:ln w="28575" cap="rnd">
              <a:solidFill>
                <a:schemeClr val="accent4"/>
              </a:solidFill>
              <a:round/>
            </a:ln>
            <a:effectLst/>
          </c:spPr>
          <c:marker>
            <c:symbol val="none"/>
          </c:marker>
          <c:cat>
            <c:strRef>
              <c:f>[API_SP.DYN.IMRT.IN_DS2_en_excel_v2_4770604.xls]Sheet1!$B$1:$AF$1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[API_SP.DYN.IMRT.IN_DS2_en_excel_v2_4770604.xls]Sheet1!$B$5:$AF$5</c:f>
              <c:numCache>
                <c:formatCode>General</c:formatCode>
                <c:ptCount val="31"/>
                <c:pt idx="0">
                  <c:v>76.7</c:v>
                </c:pt>
                <c:pt idx="1">
                  <c:v>73.8</c:v>
                </c:pt>
                <c:pt idx="2">
                  <c:v>71.2</c:v>
                </c:pt>
                <c:pt idx="3">
                  <c:v>68.599999999999994</c:v>
                </c:pt>
                <c:pt idx="4">
                  <c:v>66.099999999999994</c:v>
                </c:pt>
                <c:pt idx="5">
                  <c:v>63.6</c:v>
                </c:pt>
                <c:pt idx="6">
                  <c:v>60.9</c:v>
                </c:pt>
                <c:pt idx="7">
                  <c:v>58</c:v>
                </c:pt>
                <c:pt idx="8">
                  <c:v>55</c:v>
                </c:pt>
                <c:pt idx="9">
                  <c:v>51.9</c:v>
                </c:pt>
                <c:pt idx="10">
                  <c:v>48.6</c:v>
                </c:pt>
                <c:pt idx="11">
                  <c:v>45.3</c:v>
                </c:pt>
                <c:pt idx="12">
                  <c:v>42</c:v>
                </c:pt>
                <c:pt idx="13">
                  <c:v>38.9</c:v>
                </c:pt>
                <c:pt idx="14">
                  <c:v>35.9</c:v>
                </c:pt>
                <c:pt idx="15">
                  <c:v>33.1</c:v>
                </c:pt>
                <c:pt idx="16">
                  <c:v>30.5</c:v>
                </c:pt>
                <c:pt idx="17">
                  <c:v>28.1</c:v>
                </c:pt>
                <c:pt idx="18">
                  <c:v>25.9</c:v>
                </c:pt>
                <c:pt idx="19">
                  <c:v>23.9</c:v>
                </c:pt>
                <c:pt idx="20">
                  <c:v>22.1</c:v>
                </c:pt>
                <c:pt idx="21">
                  <c:v>20.6</c:v>
                </c:pt>
                <c:pt idx="22">
                  <c:v>19.399999999999999</c:v>
                </c:pt>
                <c:pt idx="23">
                  <c:v>18.3</c:v>
                </c:pt>
                <c:pt idx="24">
                  <c:v>17.399999999999999</c:v>
                </c:pt>
                <c:pt idx="25">
                  <c:v>16.600000000000001</c:v>
                </c:pt>
                <c:pt idx="26">
                  <c:v>15.9</c:v>
                </c:pt>
                <c:pt idx="27">
                  <c:v>15.1</c:v>
                </c:pt>
                <c:pt idx="28">
                  <c:v>14.4</c:v>
                </c:pt>
                <c:pt idx="29">
                  <c:v>13.8</c:v>
                </c:pt>
                <c:pt idx="30">
                  <c:v>13.2</c:v>
                </c:pt>
              </c:numCache>
            </c:numRef>
          </c:val>
          <c:smooth val="0"/>
          <c:extLst>
            <c:ext xmlns:c16="http://schemas.microsoft.com/office/drawing/2014/chart" uri="{C3380CC4-5D6E-409C-BE32-E72D297353CC}">
              <c16:uniqueId val="{00000003-3148-4978-B859-728DC6551B86}"/>
            </c:ext>
          </c:extLst>
        </c:ser>
        <c:ser>
          <c:idx val="4"/>
          <c:order val="4"/>
          <c:tx>
            <c:strRef>
              <c:f>[API_SP.DYN.IMRT.IN_DS2_en_excel_v2_4770604.xls]Sheet1!$A$6</c:f>
              <c:strCache>
                <c:ptCount val="1"/>
                <c:pt idx="0">
                  <c:v>North Korea</c:v>
                </c:pt>
              </c:strCache>
            </c:strRef>
          </c:tx>
          <c:spPr>
            <a:ln w="28575" cap="rnd">
              <a:solidFill>
                <a:schemeClr val="accent5"/>
              </a:solidFill>
              <a:round/>
            </a:ln>
            <a:effectLst/>
          </c:spPr>
          <c:marker>
            <c:symbol val="none"/>
          </c:marker>
          <c:cat>
            <c:strRef>
              <c:f>[API_SP.DYN.IMRT.IN_DS2_en_excel_v2_4770604.xls]Sheet1!$B$1:$AF$1</c:f>
              <c:strCache>
                <c:ptCount val="31"/>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strCache>
            </c:strRef>
          </c:cat>
          <c:val>
            <c:numRef>
              <c:f>[API_SP.DYN.IMRT.IN_DS2_en_excel_v2_4770604.xls]Sheet1!$B$6:$AF$6</c:f>
              <c:numCache>
                <c:formatCode>General</c:formatCode>
                <c:ptCount val="31"/>
                <c:pt idx="0">
                  <c:v>33.4</c:v>
                </c:pt>
                <c:pt idx="1">
                  <c:v>36.9</c:v>
                </c:pt>
                <c:pt idx="2">
                  <c:v>41.1</c:v>
                </c:pt>
                <c:pt idx="3">
                  <c:v>45.5</c:v>
                </c:pt>
                <c:pt idx="4">
                  <c:v>49.8</c:v>
                </c:pt>
                <c:pt idx="5">
                  <c:v>53.2</c:v>
                </c:pt>
                <c:pt idx="6">
                  <c:v>55.1</c:v>
                </c:pt>
                <c:pt idx="7">
                  <c:v>55</c:v>
                </c:pt>
                <c:pt idx="8">
                  <c:v>53.1</c:v>
                </c:pt>
                <c:pt idx="9">
                  <c:v>49.4</c:v>
                </c:pt>
                <c:pt idx="10">
                  <c:v>44.5</c:v>
                </c:pt>
                <c:pt idx="11">
                  <c:v>39.1</c:v>
                </c:pt>
                <c:pt idx="12">
                  <c:v>34.200000000000003</c:v>
                </c:pt>
                <c:pt idx="13">
                  <c:v>30.4</c:v>
                </c:pt>
                <c:pt idx="14">
                  <c:v>27.8</c:v>
                </c:pt>
                <c:pt idx="15">
                  <c:v>26.4</c:v>
                </c:pt>
                <c:pt idx="16">
                  <c:v>26</c:v>
                </c:pt>
                <c:pt idx="17">
                  <c:v>25.7</c:v>
                </c:pt>
                <c:pt idx="18">
                  <c:v>25.2</c:v>
                </c:pt>
                <c:pt idx="19">
                  <c:v>24.4</c:v>
                </c:pt>
                <c:pt idx="20">
                  <c:v>23.1</c:v>
                </c:pt>
                <c:pt idx="21">
                  <c:v>21.5</c:v>
                </c:pt>
                <c:pt idx="22">
                  <c:v>19.8</c:v>
                </c:pt>
                <c:pt idx="23">
                  <c:v>18.3</c:v>
                </c:pt>
                <c:pt idx="24">
                  <c:v>17</c:v>
                </c:pt>
                <c:pt idx="25">
                  <c:v>16</c:v>
                </c:pt>
                <c:pt idx="26">
                  <c:v>15.1</c:v>
                </c:pt>
                <c:pt idx="27">
                  <c:v>14.4</c:v>
                </c:pt>
                <c:pt idx="28">
                  <c:v>13.7</c:v>
                </c:pt>
                <c:pt idx="29">
                  <c:v>13.1</c:v>
                </c:pt>
                <c:pt idx="30">
                  <c:v>11.6</c:v>
                </c:pt>
              </c:numCache>
            </c:numRef>
          </c:val>
          <c:smooth val="0"/>
          <c:extLst>
            <c:ext xmlns:c16="http://schemas.microsoft.com/office/drawing/2014/chart" uri="{C3380CC4-5D6E-409C-BE32-E72D297353CC}">
              <c16:uniqueId val="{00000004-3148-4978-B859-728DC6551B86}"/>
            </c:ext>
          </c:extLst>
        </c:ser>
        <c:dLbls>
          <c:showLegendKey val="0"/>
          <c:showVal val="0"/>
          <c:showCatName val="0"/>
          <c:showSerName val="0"/>
          <c:showPercent val="0"/>
          <c:showBubbleSize val="0"/>
        </c:dLbls>
        <c:smooth val="0"/>
        <c:axId val="1301582783"/>
        <c:axId val="1301579871"/>
      </c:lineChart>
      <c:catAx>
        <c:axId val="13015827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579871"/>
        <c:crosses val="autoZero"/>
        <c:auto val="1"/>
        <c:lblAlgn val="ctr"/>
        <c:lblOffset val="100"/>
        <c:noMultiLvlLbl val="0"/>
      </c:catAx>
      <c:valAx>
        <c:axId val="13015798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Infant Mortality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15827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263238"/>
      </a:solid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6.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82435b6724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82435b6724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84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888220" y="-712653"/>
            <a:ext cx="10622248" cy="6586405"/>
            <a:chOff x="-888220" y="-712653"/>
            <a:chExt cx="10622248" cy="6586405"/>
          </a:xfrm>
        </p:grpSpPr>
        <p:sp>
          <p:nvSpPr>
            <p:cNvPr id="10" name="Google Shape;10;p2"/>
            <p:cNvSpPr/>
            <p:nvPr/>
          </p:nvSpPr>
          <p:spPr>
            <a:xfrm>
              <a:off x="-888220" y="3307917"/>
              <a:ext cx="2252535" cy="2252535"/>
            </a:xfrm>
            <a:custGeom>
              <a:avLst/>
              <a:gdLst/>
              <a:ahLst/>
              <a:cxnLst/>
              <a:rect l="l" t="t" r="r" b="b"/>
              <a:pathLst>
                <a:path w="101340" h="101340" extrusionOk="0">
                  <a:moveTo>
                    <a:pt x="50670" y="1"/>
                  </a:moveTo>
                  <a:lnTo>
                    <a:pt x="0" y="50670"/>
                  </a:lnTo>
                  <a:lnTo>
                    <a:pt x="50670" y="101340"/>
                  </a:lnTo>
                  <a:lnTo>
                    <a:pt x="101340" y="50670"/>
                  </a:lnTo>
                  <a:lnTo>
                    <a:pt x="50670" y="1"/>
                  </a:lnTo>
                  <a:close/>
                </a:path>
              </a:pathLst>
            </a:custGeom>
            <a:solidFill>
              <a:srgbClr val="FFD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888220" y="3621217"/>
              <a:ext cx="2252535" cy="2252535"/>
            </a:xfrm>
            <a:custGeom>
              <a:avLst/>
              <a:gdLst/>
              <a:ahLst/>
              <a:cxnLst/>
              <a:rect l="l" t="t" r="r" b="b"/>
              <a:pathLst>
                <a:path w="101340" h="101340" extrusionOk="0">
                  <a:moveTo>
                    <a:pt x="50670" y="1"/>
                  </a:moveTo>
                  <a:lnTo>
                    <a:pt x="0" y="50670"/>
                  </a:lnTo>
                  <a:lnTo>
                    <a:pt x="50670" y="101340"/>
                  </a:lnTo>
                  <a:lnTo>
                    <a:pt x="101340" y="50670"/>
                  </a:lnTo>
                  <a:lnTo>
                    <a:pt x="50670" y="1"/>
                  </a:lnTo>
                  <a:close/>
                </a:path>
              </a:pathLst>
            </a:cu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88408" y="-7460"/>
              <a:ext cx="2373707" cy="1065660"/>
            </a:xfrm>
            <a:custGeom>
              <a:avLst/>
              <a:gdLst/>
              <a:ahLst/>
              <a:cxnLst/>
              <a:rect l="l" t="t" r="r" b="b"/>
              <a:pathLst>
                <a:path w="156448" h="160733" extrusionOk="0">
                  <a:moveTo>
                    <a:pt x="1" y="0"/>
                  </a:moveTo>
                  <a:lnTo>
                    <a:pt x="63224" y="97874"/>
                  </a:lnTo>
                  <a:lnTo>
                    <a:pt x="64166" y="99363"/>
                  </a:lnTo>
                  <a:lnTo>
                    <a:pt x="65534" y="101461"/>
                  </a:lnTo>
                  <a:lnTo>
                    <a:pt x="66446" y="102920"/>
                  </a:lnTo>
                  <a:lnTo>
                    <a:pt x="67662" y="104804"/>
                  </a:lnTo>
                  <a:lnTo>
                    <a:pt x="67814" y="105017"/>
                  </a:lnTo>
                  <a:lnTo>
                    <a:pt x="68118" y="105473"/>
                  </a:lnTo>
                  <a:lnTo>
                    <a:pt x="68756" y="106506"/>
                  </a:lnTo>
                  <a:lnTo>
                    <a:pt x="69151" y="107084"/>
                  </a:lnTo>
                  <a:lnTo>
                    <a:pt x="69607" y="107783"/>
                  </a:lnTo>
                  <a:lnTo>
                    <a:pt x="70458" y="109120"/>
                  </a:lnTo>
                  <a:lnTo>
                    <a:pt x="70914" y="109819"/>
                  </a:lnTo>
                  <a:lnTo>
                    <a:pt x="103802" y="160732"/>
                  </a:lnTo>
                  <a:lnTo>
                    <a:pt x="156448" y="160732"/>
                  </a:lnTo>
                  <a:lnTo>
                    <a:pt x="156448" y="48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481975" y="-712653"/>
              <a:ext cx="6252053" cy="5886042"/>
            </a:xfrm>
            <a:custGeom>
              <a:avLst/>
              <a:gdLst/>
              <a:ahLst/>
              <a:cxnLst/>
              <a:rect l="l" t="t" r="r" b="b"/>
              <a:pathLst>
                <a:path w="156448" h="160733" extrusionOk="0">
                  <a:moveTo>
                    <a:pt x="1" y="0"/>
                  </a:moveTo>
                  <a:lnTo>
                    <a:pt x="63224" y="97874"/>
                  </a:lnTo>
                  <a:lnTo>
                    <a:pt x="64166" y="99363"/>
                  </a:lnTo>
                  <a:lnTo>
                    <a:pt x="65534" y="101461"/>
                  </a:lnTo>
                  <a:lnTo>
                    <a:pt x="66446" y="102920"/>
                  </a:lnTo>
                  <a:lnTo>
                    <a:pt x="67662" y="104804"/>
                  </a:lnTo>
                  <a:lnTo>
                    <a:pt x="67814" y="105017"/>
                  </a:lnTo>
                  <a:lnTo>
                    <a:pt x="68118" y="105473"/>
                  </a:lnTo>
                  <a:lnTo>
                    <a:pt x="68756" y="106506"/>
                  </a:lnTo>
                  <a:lnTo>
                    <a:pt x="69151" y="107084"/>
                  </a:lnTo>
                  <a:lnTo>
                    <a:pt x="69607" y="107783"/>
                  </a:lnTo>
                  <a:lnTo>
                    <a:pt x="70458" y="109120"/>
                  </a:lnTo>
                  <a:lnTo>
                    <a:pt x="70914" y="109819"/>
                  </a:lnTo>
                  <a:lnTo>
                    <a:pt x="103802" y="160732"/>
                  </a:lnTo>
                  <a:lnTo>
                    <a:pt x="156448" y="160732"/>
                  </a:lnTo>
                  <a:lnTo>
                    <a:pt x="156448" y="486"/>
                  </a:lnTo>
                  <a:lnTo>
                    <a:pt x="1" y="0"/>
                  </a:lnTo>
                  <a:close/>
                </a:path>
              </a:pathLst>
            </a:custGeom>
            <a:solidFill>
              <a:srgbClr val="FFD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517336" y="1249629"/>
            <a:ext cx="4649100" cy="824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Font typeface="Questrial"/>
              <a:buNone/>
              <a:defRPr sz="5000">
                <a:latin typeface="Hind"/>
                <a:ea typeface="Hind"/>
                <a:cs typeface="Hind"/>
                <a:sym typeface="Hin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146740" y="2790892"/>
            <a:ext cx="3294000" cy="387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ctrTitle" idx="2"/>
          </p:nvPr>
        </p:nvSpPr>
        <p:spPr>
          <a:xfrm>
            <a:off x="1029425" y="2117300"/>
            <a:ext cx="3528600" cy="587400"/>
          </a:xfrm>
          <a:prstGeom prst="rect">
            <a:avLst/>
          </a:prstGeom>
          <a:solidFill>
            <a:schemeClr val="accent1"/>
          </a:solidFill>
        </p:spPr>
        <p:txBody>
          <a:bodyPr spcFirstLastPara="1" wrap="square" lIns="91425" tIns="91425" rIns="91425" bIns="91425" anchor="ctr" anchorCtr="0">
            <a:noAutofit/>
          </a:bodyPr>
          <a:lstStyle>
            <a:lvl1pPr lvl="0" algn="ctr" rtl="0">
              <a:lnSpc>
                <a:spcPct val="90000"/>
              </a:lnSpc>
              <a:spcBef>
                <a:spcPts val="0"/>
              </a:spcBef>
              <a:spcAft>
                <a:spcPts val="0"/>
              </a:spcAft>
              <a:buSzPts val="5200"/>
              <a:buFont typeface="Questrial"/>
              <a:buNone/>
              <a:defRPr sz="4000">
                <a:latin typeface="Hind"/>
                <a:ea typeface="Hind"/>
                <a:cs typeface="Hind"/>
                <a:sym typeface="Hin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
        <p:cNvGrpSpPr/>
        <p:nvPr/>
      </p:nvGrpSpPr>
      <p:grpSpPr>
        <a:xfrm>
          <a:off x="0" y="0"/>
          <a:ext cx="0" cy="0"/>
          <a:chOff x="0" y="0"/>
          <a:chExt cx="0" cy="0"/>
        </a:xfrm>
      </p:grpSpPr>
      <p:sp>
        <p:nvSpPr>
          <p:cNvPr id="38" name="Google Shape;38;p5"/>
          <p:cNvSpPr txBox="1">
            <a:spLocks noGrp="1"/>
          </p:cNvSpPr>
          <p:nvPr>
            <p:ph type="ctrTitle"/>
          </p:nvPr>
        </p:nvSpPr>
        <p:spPr>
          <a:xfrm>
            <a:off x="4886535" y="1569850"/>
            <a:ext cx="3231600" cy="4644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Font typeface="Fira Sans Condensed Medium"/>
              <a:buNone/>
              <a:defRPr sz="2000"/>
            </a:lvl1pPr>
            <a:lvl2pPr lvl="1"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a:endParaRPr/>
          </a:p>
        </p:txBody>
      </p:sp>
      <p:sp>
        <p:nvSpPr>
          <p:cNvPr id="39" name="Google Shape;39;p5"/>
          <p:cNvSpPr txBox="1">
            <a:spLocks noGrp="1"/>
          </p:cNvSpPr>
          <p:nvPr>
            <p:ph type="subTitle" idx="1"/>
          </p:nvPr>
        </p:nvSpPr>
        <p:spPr>
          <a:xfrm>
            <a:off x="4886551" y="1965775"/>
            <a:ext cx="3231600" cy="82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0" name="Google Shape;40;p5"/>
          <p:cNvSpPr txBox="1">
            <a:spLocks noGrp="1"/>
          </p:cNvSpPr>
          <p:nvPr>
            <p:ph type="ctrTitle" idx="2"/>
          </p:nvPr>
        </p:nvSpPr>
        <p:spPr>
          <a:xfrm>
            <a:off x="4886548" y="3193875"/>
            <a:ext cx="3231600" cy="4644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Font typeface="Fira Sans Condensed Medium"/>
              <a:buNone/>
              <a:defRPr sz="2000"/>
            </a:lvl1pPr>
            <a:lvl2pPr lvl="1"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2pPr>
            <a:lvl3pPr lvl="2"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3pPr>
            <a:lvl4pPr lvl="3"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4pPr>
            <a:lvl5pPr lvl="4"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5pPr>
            <a:lvl6pPr lvl="5"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6pPr>
            <a:lvl7pPr lvl="6"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7pPr>
            <a:lvl8pPr lvl="7"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8pPr>
            <a:lvl9pPr lvl="8" rtl="0">
              <a:spcBef>
                <a:spcPts val="0"/>
              </a:spcBef>
              <a:spcAft>
                <a:spcPts val="0"/>
              </a:spcAft>
              <a:buSzPts val="1800"/>
              <a:buFont typeface="Fira Sans Condensed Medium"/>
              <a:buNone/>
              <a:defRPr sz="1800">
                <a:latin typeface="Fira Sans Condensed Medium"/>
                <a:ea typeface="Fira Sans Condensed Medium"/>
                <a:cs typeface="Fira Sans Condensed Medium"/>
                <a:sym typeface="Fira Sans Condensed Medium"/>
              </a:defRPr>
            </a:lvl9pPr>
          </a:lstStyle>
          <a:p>
            <a:endParaRPr/>
          </a:p>
        </p:txBody>
      </p:sp>
      <p:sp>
        <p:nvSpPr>
          <p:cNvPr id="41" name="Google Shape;41;p5"/>
          <p:cNvSpPr txBox="1">
            <a:spLocks noGrp="1"/>
          </p:cNvSpPr>
          <p:nvPr>
            <p:ph type="subTitle" idx="3"/>
          </p:nvPr>
        </p:nvSpPr>
        <p:spPr>
          <a:xfrm>
            <a:off x="4886538" y="3589800"/>
            <a:ext cx="3231600" cy="82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2" name="Google Shape;42;p5"/>
          <p:cNvSpPr txBox="1">
            <a:spLocks noGrp="1"/>
          </p:cNvSpPr>
          <p:nvPr>
            <p:ph type="title" idx="4"/>
          </p:nvPr>
        </p:nvSpPr>
        <p:spPr>
          <a:xfrm>
            <a:off x="4572000" y="513050"/>
            <a:ext cx="3860700" cy="56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3" name="Google Shape;43;p5"/>
          <p:cNvGrpSpPr/>
          <p:nvPr/>
        </p:nvGrpSpPr>
        <p:grpSpPr>
          <a:xfrm>
            <a:off x="6882605" y="-2104787"/>
            <a:ext cx="5275289" cy="7744139"/>
            <a:chOff x="6882605" y="-2104787"/>
            <a:chExt cx="5275289" cy="7744139"/>
          </a:xfrm>
        </p:grpSpPr>
        <p:sp>
          <p:nvSpPr>
            <p:cNvPr id="44" name="Google Shape;44;p5"/>
            <p:cNvSpPr/>
            <p:nvPr/>
          </p:nvSpPr>
          <p:spPr>
            <a:xfrm rot="9345557" flipH="1">
              <a:off x="7336420" y="-1440478"/>
              <a:ext cx="3929214" cy="2905293"/>
            </a:xfrm>
            <a:custGeom>
              <a:avLst/>
              <a:gdLst/>
              <a:ahLst/>
              <a:cxnLst/>
              <a:rect l="l" t="t" r="r" b="b"/>
              <a:pathLst>
                <a:path w="123832" h="93396" extrusionOk="0">
                  <a:moveTo>
                    <a:pt x="43864" y="0"/>
                  </a:moveTo>
                  <a:lnTo>
                    <a:pt x="0" y="84146"/>
                  </a:lnTo>
                  <a:lnTo>
                    <a:pt x="100558" y="91606"/>
                  </a:lnTo>
                  <a:lnTo>
                    <a:pt x="123832" y="93396"/>
                  </a:lnTo>
                  <a:close/>
                </a:path>
              </a:pathLst>
            </a:custGeom>
            <a:solidFill>
              <a:schemeClr val="accent1"/>
            </a:solidFill>
            <a:ln>
              <a:noFill/>
            </a:ln>
          </p:spPr>
        </p:sp>
        <p:sp>
          <p:nvSpPr>
            <p:cNvPr id="45" name="Google Shape;45;p5"/>
            <p:cNvSpPr/>
            <p:nvPr/>
          </p:nvSpPr>
          <p:spPr>
            <a:xfrm rot="9345608" flipH="1">
              <a:off x="7913625" y="-1345519"/>
              <a:ext cx="3804925" cy="2813290"/>
            </a:xfrm>
            <a:custGeom>
              <a:avLst/>
              <a:gdLst/>
              <a:ahLst/>
              <a:cxnLst/>
              <a:rect l="l" t="t" r="r" b="b"/>
              <a:pathLst>
                <a:path w="123832" h="93396" extrusionOk="0">
                  <a:moveTo>
                    <a:pt x="43864" y="0"/>
                  </a:moveTo>
                  <a:lnTo>
                    <a:pt x="0" y="84146"/>
                  </a:lnTo>
                  <a:lnTo>
                    <a:pt x="100558" y="91606"/>
                  </a:lnTo>
                  <a:lnTo>
                    <a:pt x="123832" y="93396"/>
                  </a:lnTo>
                  <a:close/>
                </a:path>
              </a:pathLst>
            </a:custGeom>
            <a:noFill/>
            <a:ln w="38100" cap="flat" cmpd="sng">
              <a:solidFill>
                <a:schemeClr val="dk1"/>
              </a:solidFill>
              <a:prstDash val="solid"/>
              <a:round/>
              <a:headEnd type="none" w="med" len="med"/>
              <a:tailEnd type="none" w="med" len="med"/>
            </a:ln>
          </p:spPr>
        </p:sp>
        <p:sp>
          <p:nvSpPr>
            <p:cNvPr id="46" name="Google Shape;46;p5"/>
            <p:cNvSpPr/>
            <p:nvPr/>
          </p:nvSpPr>
          <p:spPr>
            <a:xfrm rot="487473" flipH="1">
              <a:off x="7904267" y="4154404"/>
              <a:ext cx="1809390" cy="1363911"/>
            </a:xfrm>
            <a:custGeom>
              <a:avLst/>
              <a:gdLst/>
              <a:ahLst/>
              <a:cxnLst/>
              <a:rect l="l" t="t" r="r" b="b"/>
              <a:pathLst>
                <a:path w="123832" h="93396" extrusionOk="0">
                  <a:moveTo>
                    <a:pt x="43864" y="0"/>
                  </a:moveTo>
                  <a:lnTo>
                    <a:pt x="0" y="84146"/>
                  </a:lnTo>
                  <a:lnTo>
                    <a:pt x="100558" y="91606"/>
                  </a:lnTo>
                  <a:lnTo>
                    <a:pt x="123832" y="93396"/>
                  </a:lnTo>
                  <a:close/>
                </a:path>
              </a:pathLst>
            </a:custGeom>
            <a:solidFill>
              <a:schemeClr val="dk1"/>
            </a:solidFill>
            <a:ln>
              <a:noFill/>
            </a:ln>
          </p:spPr>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5"/>
        <p:cNvGrpSpPr/>
        <p:nvPr/>
      </p:nvGrpSpPr>
      <p:grpSpPr>
        <a:xfrm>
          <a:off x="0" y="0"/>
          <a:ext cx="0" cy="0"/>
          <a:chOff x="0" y="0"/>
          <a:chExt cx="0" cy="0"/>
        </a:xfrm>
      </p:grpSpPr>
      <p:grpSp>
        <p:nvGrpSpPr>
          <p:cNvPr id="76" name="Google Shape;76;p10"/>
          <p:cNvGrpSpPr/>
          <p:nvPr/>
        </p:nvGrpSpPr>
        <p:grpSpPr>
          <a:xfrm>
            <a:off x="-954862" y="-750899"/>
            <a:ext cx="10695088" cy="6158820"/>
            <a:chOff x="-954862" y="-750899"/>
            <a:chExt cx="10695088" cy="6158820"/>
          </a:xfrm>
        </p:grpSpPr>
        <p:sp>
          <p:nvSpPr>
            <p:cNvPr id="77" name="Google Shape;77;p10"/>
            <p:cNvSpPr/>
            <p:nvPr/>
          </p:nvSpPr>
          <p:spPr>
            <a:xfrm rot="225658" flipH="1">
              <a:off x="8034776" y="4098318"/>
              <a:ext cx="1666033" cy="1256314"/>
            </a:xfrm>
            <a:custGeom>
              <a:avLst/>
              <a:gdLst/>
              <a:ahLst/>
              <a:cxnLst/>
              <a:rect l="l" t="t" r="r" b="b"/>
              <a:pathLst>
                <a:path w="123832" h="93396" extrusionOk="0">
                  <a:moveTo>
                    <a:pt x="43864" y="0"/>
                  </a:moveTo>
                  <a:lnTo>
                    <a:pt x="0" y="84146"/>
                  </a:lnTo>
                  <a:lnTo>
                    <a:pt x="100558" y="91606"/>
                  </a:lnTo>
                  <a:lnTo>
                    <a:pt x="123832" y="93396"/>
                  </a:lnTo>
                  <a:close/>
                </a:path>
              </a:pathLst>
            </a:custGeom>
            <a:solidFill>
              <a:schemeClr val="dk1"/>
            </a:solidFill>
            <a:ln>
              <a:noFill/>
            </a:ln>
          </p:spPr>
        </p:sp>
        <p:sp>
          <p:nvSpPr>
            <p:cNvPr id="78" name="Google Shape;78;p10"/>
            <p:cNvSpPr/>
            <p:nvPr/>
          </p:nvSpPr>
          <p:spPr>
            <a:xfrm>
              <a:off x="-954862" y="-750899"/>
              <a:ext cx="1485697" cy="1485697"/>
            </a:xfrm>
            <a:custGeom>
              <a:avLst/>
              <a:gdLst/>
              <a:ahLst/>
              <a:cxnLst/>
              <a:rect l="l" t="t" r="r" b="b"/>
              <a:pathLst>
                <a:path w="65291" h="65291" extrusionOk="0">
                  <a:moveTo>
                    <a:pt x="32645" y="1"/>
                  </a:moveTo>
                  <a:lnTo>
                    <a:pt x="0" y="32646"/>
                  </a:lnTo>
                  <a:lnTo>
                    <a:pt x="32645" y="65290"/>
                  </a:lnTo>
                  <a:lnTo>
                    <a:pt x="65290" y="32646"/>
                  </a:lnTo>
                  <a:lnTo>
                    <a:pt x="32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0"/>
            <p:cNvSpPr/>
            <p:nvPr/>
          </p:nvSpPr>
          <p:spPr>
            <a:xfrm>
              <a:off x="-765710" y="-750899"/>
              <a:ext cx="1485697" cy="1485697"/>
            </a:xfrm>
            <a:custGeom>
              <a:avLst/>
              <a:gdLst/>
              <a:ahLst/>
              <a:cxnLst/>
              <a:rect l="l" t="t" r="r" b="b"/>
              <a:pathLst>
                <a:path w="65291" h="65291" extrusionOk="0">
                  <a:moveTo>
                    <a:pt x="32645" y="1"/>
                  </a:moveTo>
                  <a:lnTo>
                    <a:pt x="0" y="32646"/>
                  </a:lnTo>
                  <a:lnTo>
                    <a:pt x="32645" y="65290"/>
                  </a:lnTo>
                  <a:lnTo>
                    <a:pt x="65290" y="32646"/>
                  </a:lnTo>
                  <a:lnTo>
                    <a:pt x="32645" y="1"/>
                  </a:lnTo>
                  <a:close/>
                </a:path>
              </a:pathLst>
            </a:cu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0"/>
          <p:cNvSpPr txBox="1">
            <a:spLocks noGrp="1"/>
          </p:cNvSpPr>
          <p:nvPr>
            <p:ph type="title"/>
          </p:nvPr>
        </p:nvSpPr>
        <p:spPr>
          <a:xfrm>
            <a:off x="594800" y="516250"/>
            <a:ext cx="5115900" cy="564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grpSp>
        <p:nvGrpSpPr>
          <p:cNvPr id="82" name="Google Shape;82;p11"/>
          <p:cNvGrpSpPr/>
          <p:nvPr/>
        </p:nvGrpSpPr>
        <p:grpSpPr>
          <a:xfrm rot="5400000" flipH="1">
            <a:off x="6452759" y="-1470804"/>
            <a:ext cx="2810243" cy="2572226"/>
            <a:chOff x="-886998" y="-696223"/>
            <a:chExt cx="1601461" cy="1407511"/>
          </a:xfrm>
        </p:grpSpPr>
        <p:sp>
          <p:nvSpPr>
            <p:cNvPr id="83" name="Google Shape;83;p11"/>
            <p:cNvSpPr/>
            <p:nvPr/>
          </p:nvSpPr>
          <p:spPr>
            <a:xfrm>
              <a:off x="-886998" y="-696223"/>
              <a:ext cx="1407511" cy="1407511"/>
            </a:xfrm>
            <a:custGeom>
              <a:avLst/>
              <a:gdLst/>
              <a:ahLst/>
              <a:cxnLst/>
              <a:rect l="l" t="t" r="r" b="b"/>
              <a:pathLst>
                <a:path w="65291" h="65291" extrusionOk="0">
                  <a:moveTo>
                    <a:pt x="32645" y="1"/>
                  </a:moveTo>
                  <a:lnTo>
                    <a:pt x="0" y="32646"/>
                  </a:lnTo>
                  <a:lnTo>
                    <a:pt x="32645" y="65290"/>
                  </a:lnTo>
                  <a:lnTo>
                    <a:pt x="65290" y="32646"/>
                  </a:lnTo>
                  <a:lnTo>
                    <a:pt x="32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a:off x="-693048" y="-696223"/>
              <a:ext cx="1407511" cy="1407511"/>
            </a:xfrm>
            <a:custGeom>
              <a:avLst/>
              <a:gdLst/>
              <a:ahLst/>
              <a:cxnLst/>
              <a:rect l="l" t="t" r="r" b="b"/>
              <a:pathLst>
                <a:path w="65291" h="65291" extrusionOk="0">
                  <a:moveTo>
                    <a:pt x="32645" y="1"/>
                  </a:moveTo>
                  <a:lnTo>
                    <a:pt x="0" y="32646"/>
                  </a:lnTo>
                  <a:lnTo>
                    <a:pt x="32645" y="65290"/>
                  </a:lnTo>
                  <a:lnTo>
                    <a:pt x="65290" y="32646"/>
                  </a:lnTo>
                  <a:lnTo>
                    <a:pt x="32645" y="1"/>
                  </a:lnTo>
                  <a:close/>
                </a:path>
              </a:pathLst>
            </a:cu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1"/>
          <p:cNvSpPr/>
          <p:nvPr/>
        </p:nvSpPr>
        <p:spPr>
          <a:xfrm rot="10800000">
            <a:off x="1154" y="-193"/>
            <a:ext cx="4540121" cy="5173593"/>
          </a:xfrm>
          <a:custGeom>
            <a:avLst/>
            <a:gdLst/>
            <a:ahLst/>
            <a:cxnLst/>
            <a:rect l="l" t="t" r="r" b="b"/>
            <a:pathLst>
              <a:path w="156448" h="160733" extrusionOk="0">
                <a:moveTo>
                  <a:pt x="1" y="0"/>
                </a:moveTo>
                <a:lnTo>
                  <a:pt x="63224" y="97874"/>
                </a:lnTo>
                <a:lnTo>
                  <a:pt x="64166" y="99363"/>
                </a:lnTo>
                <a:lnTo>
                  <a:pt x="65534" y="101461"/>
                </a:lnTo>
                <a:lnTo>
                  <a:pt x="66446" y="102920"/>
                </a:lnTo>
                <a:lnTo>
                  <a:pt x="67662" y="104804"/>
                </a:lnTo>
                <a:lnTo>
                  <a:pt x="67814" y="105017"/>
                </a:lnTo>
                <a:lnTo>
                  <a:pt x="68118" y="105473"/>
                </a:lnTo>
                <a:lnTo>
                  <a:pt x="68756" y="106506"/>
                </a:lnTo>
                <a:lnTo>
                  <a:pt x="69151" y="107084"/>
                </a:lnTo>
                <a:lnTo>
                  <a:pt x="69607" y="107783"/>
                </a:lnTo>
                <a:lnTo>
                  <a:pt x="70458" y="109120"/>
                </a:lnTo>
                <a:lnTo>
                  <a:pt x="70914" y="109819"/>
                </a:lnTo>
                <a:lnTo>
                  <a:pt x="103802" y="160732"/>
                </a:lnTo>
                <a:lnTo>
                  <a:pt x="156448" y="160732"/>
                </a:lnTo>
                <a:lnTo>
                  <a:pt x="156448" y="486"/>
                </a:lnTo>
                <a:lnTo>
                  <a:pt x="1" y="0"/>
                </a:lnTo>
                <a:close/>
              </a:path>
            </a:pathLst>
          </a:custGeom>
          <a:solidFill>
            <a:srgbClr val="FFD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p:nvPr/>
        </p:nvSpPr>
        <p:spPr>
          <a:xfrm rot="10800000">
            <a:off x="60" y="4021577"/>
            <a:ext cx="4524867" cy="1145223"/>
          </a:xfrm>
          <a:custGeom>
            <a:avLst/>
            <a:gdLst/>
            <a:ahLst/>
            <a:cxnLst/>
            <a:rect l="l" t="t" r="r" b="b"/>
            <a:pathLst>
              <a:path w="156448" h="160733" extrusionOk="0">
                <a:moveTo>
                  <a:pt x="1" y="0"/>
                </a:moveTo>
                <a:lnTo>
                  <a:pt x="63224" y="97874"/>
                </a:lnTo>
                <a:lnTo>
                  <a:pt x="64166" y="99363"/>
                </a:lnTo>
                <a:lnTo>
                  <a:pt x="65534" y="101461"/>
                </a:lnTo>
                <a:lnTo>
                  <a:pt x="66446" y="102920"/>
                </a:lnTo>
                <a:lnTo>
                  <a:pt x="67662" y="104804"/>
                </a:lnTo>
                <a:lnTo>
                  <a:pt x="67814" y="105017"/>
                </a:lnTo>
                <a:lnTo>
                  <a:pt x="68118" y="105473"/>
                </a:lnTo>
                <a:lnTo>
                  <a:pt x="68756" y="106506"/>
                </a:lnTo>
                <a:lnTo>
                  <a:pt x="69151" y="107084"/>
                </a:lnTo>
                <a:lnTo>
                  <a:pt x="69607" y="107783"/>
                </a:lnTo>
                <a:lnTo>
                  <a:pt x="70458" y="109120"/>
                </a:lnTo>
                <a:lnTo>
                  <a:pt x="70914" y="109819"/>
                </a:lnTo>
                <a:lnTo>
                  <a:pt x="103802" y="160732"/>
                </a:lnTo>
                <a:lnTo>
                  <a:pt x="156448" y="160732"/>
                </a:lnTo>
                <a:lnTo>
                  <a:pt x="156448" y="48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1"/>
          <p:cNvSpPr txBox="1">
            <a:spLocks noGrp="1"/>
          </p:cNvSpPr>
          <p:nvPr>
            <p:ph type="subTitle" idx="1"/>
          </p:nvPr>
        </p:nvSpPr>
        <p:spPr>
          <a:xfrm>
            <a:off x="3758001" y="3273525"/>
            <a:ext cx="4774200" cy="670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11"/>
          <p:cNvSpPr txBox="1">
            <a:spLocks noGrp="1"/>
          </p:cNvSpPr>
          <p:nvPr>
            <p:ph type="title"/>
          </p:nvPr>
        </p:nvSpPr>
        <p:spPr>
          <a:xfrm>
            <a:off x="619125" y="513050"/>
            <a:ext cx="7909800" cy="56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9" name="Google Shape;89;p11"/>
          <p:cNvSpPr txBox="1">
            <a:spLocks noGrp="1"/>
          </p:cNvSpPr>
          <p:nvPr>
            <p:ph type="title" idx="2" hasCustomPrompt="1"/>
          </p:nvPr>
        </p:nvSpPr>
        <p:spPr>
          <a:xfrm flipH="1">
            <a:off x="3045025" y="1930250"/>
            <a:ext cx="5551800" cy="12156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E87E45"/>
              </a:buClr>
              <a:buSzPts val="3600"/>
              <a:buNone/>
              <a:defRPr sz="9500"/>
            </a:lvl1pPr>
            <a:lvl2pPr lvl="1"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E87E45"/>
              </a:buClr>
              <a:buSzPts val="3600"/>
              <a:buFont typeface="Fira Sans Extra Condensed Medium"/>
              <a:buNone/>
              <a:defRPr sz="3600">
                <a:solidFill>
                  <a:srgbClr val="E87E45"/>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91"/>
        <p:cNvGrpSpPr/>
        <p:nvPr/>
      </p:nvGrpSpPr>
      <p:grpSpPr>
        <a:xfrm>
          <a:off x="0" y="0"/>
          <a:ext cx="0" cy="0"/>
          <a:chOff x="0" y="0"/>
          <a:chExt cx="0" cy="0"/>
        </a:xfrm>
      </p:grpSpPr>
      <p:grpSp>
        <p:nvGrpSpPr>
          <p:cNvPr id="92" name="Google Shape;92;p13"/>
          <p:cNvGrpSpPr/>
          <p:nvPr/>
        </p:nvGrpSpPr>
        <p:grpSpPr>
          <a:xfrm>
            <a:off x="-867633" y="-1111062"/>
            <a:ext cx="10729470" cy="8433030"/>
            <a:chOff x="-867633" y="-1111062"/>
            <a:chExt cx="10729470" cy="8433030"/>
          </a:xfrm>
        </p:grpSpPr>
        <p:grpSp>
          <p:nvGrpSpPr>
            <p:cNvPr id="93" name="Google Shape;93;p13"/>
            <p:cNvGrpSpPr/>
            <p:nvPr/>
          </p:nvGrpSpPr>
          <p:grpSpPr>
            <a:xfrm rot="-5400000">
              <a:off x="-175459" y="-1028779"/>
              <a:ext cx="1942252" cy="1777686"/>
              <a:chOff x="-886998" y="-696223"/>
              <a:chExt cx="1601461" cy="1407511"/>
            </a:xfrm>
          </p:grpSpPr>
          <p:sp>
            <p:nvSpPr>
              <p:cNvPr id="94" name="Google Shape;94;p13"/>
              <p:cNvSpPr/>
              <p:nvPr/>
            </p:nvSpPr>
            <p:spPr>
              <a:xfrm>
                <a:off x="-886998" y="-696223"/>
                <a:ext cx="1407511" cy="1407511"/>
              </a:xfrm>
              <a:custGeom>
                <a:avLst/>
                <a:gdLst/>
                <a:ahLst/>
                <a:cxnLst/>
                <a:rect l="l" t="t" r="r" b="b"/>
                <a:pathLst>
                  <a:path w="65291" h="65291" extrusionOk="0">
                    <a:moveTo>
                      <a:pt x="32645" y="1"/>
                    </a:moveTo>
                    <a:lnTo>
                      <a:pt x="0" y="32646"/>
                    </a:lnTo>
                    <a:lnTo>
                      <a:pt x="32645" y="65290"/>
                    </a:lnTo>
                    <a:lnTo>
                      <a:pt x="65290" y="32646"/>
                    </a:lnTo>
                    <a:lnTo>
                      <a:pt x="32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693048" y="-696223"/>
                <a:ext cx="1407511" cy="1407511"/>
              </a:xfrm>
              <a:custGeom>
                <a:avLst/>
                <a:gdLst/>
                <a:ahLst/>
                <a:cxnLst/>
                <a:rect l="l" t="t" r="r" b="b"/>
                <a:pathLst>
                  <a:path w="65291" h="65291" extrusionOk="0">
                    <a:moveTo>
                      <a:pt x="32645" y="1"/>
                    </a:moveTo>
                    <a:lnTo>
                      <a:pt x="0" y="32646"/>
                    </a:lnTo>
                    <a:lnTo>
                      <a:pt x="32645" y="65290"/>
                    </a:lnTo>
                    <a:lnTo>
                      <a:pt x="65290" y="32646"/>
                    </a:lnTo>
                    <a:lnTo>
                      <a:pt x="32645" y="1"/>
                    </a:lnTo>
                    <a:close/>
                  </a:path>
                </a:pathLst>
              </a:cu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3"/>
            <p:cNvSpPr/>
            <p:nvPr/>
          </p:nvSpPr>
          <p:spPr>
            <a:xfrm rot="-4503504" flipH="1">
              <a:off x="7402126" y="-659054"/>
              <a:ext cx="2133633" cy="2313832"/>
            </a:xfrm>
            <a:custGeom>
              <a:avLst/>
              <a:gdLst/>
              <a:ahLst/>
              <a:cxnLst/>
              <a:rect l="l" t="t" r="r" b="b"/>
              <a:pathLst>
                <a:path w="123832" h="93396" extrusionOk="0">
                  <a:moveTo>
                    <a:pt x="43864" y="0"/>
                  </a:moveTo>
                  <a:lnTo>
                    <a:pt x="0" y="84146"/>
                  </a:lnTo>
                  <a:lnTo>
                    <a:pt x="100558" y="91606"/>
                  </a:lnTo>
                  <a:lnTo>
                    <a:pt x="123832" y="93396"/>
                  </a:lnTo>
                  <a:close/>
                </a:path>
              </a:pathLst>
            </a:custGeom>
            <a:solidFill>
              <a:schemeClr val="dk1"/>
            </a:solidFill>
            <a:ln>
              <a:noFill/>
            </a:ln>
          </p:spPr>
        </p:sp>
        <p:sp>
          <p:nvSpPr>
            <p:cNvPr id="97" name="Google Shape;97;p13"/>
            <p:cNvSpPr/>
            <p:nvPr/>
          </p:nvSpPr>
          <p:spPr>
            <a:xfrm rot="6678627" flipH="1">
              <a:off x="-646048" y="4507405"/>
              <a:ext cx="2351574" cy="2082482"/>
            </a:xfrm>
            <a:custGeom>
              <a:avLst/>
              <a:gdLst/>
              <a:ahLst/>
              <a:cxnLst/>
              <a:rect l="l" t="t" r="r" b="b"/>
              <a:pathLst>
                <a:path w="41775" h="59678" extrusionOk="0">
                  <a:moveTo>
                    <a:pt x="35509" y="0"/>
                  </a:moveTo>
                  <a:lnTo>
                    <a:pt x="0" y="52516"/>
                  </a:lnTo>
                  <a:lnTo>
                    <a:pt x="41775" y="59678"/>
                  </a:lnTo>
                  <a:close/>
                </a:path>
              </a:pathLst>
            </a:custGeom>
            <a:solidFill>
              <a:schemeClr val="dk1"/>
            </a:solidFill>
            <a:ln>
              <a:noFill/>
            </a:ln>
          </p:spPr>
        </p:sp>
        <p:sp>
          <p:nvSpPr>
            <p:cNvPr id="98" name="Google Shape;98;p13"/>
            <p:cNvSpPr/>
            <p:nvPr/>
          </p:nvSpPr>
          <p:spPr>
            <a:xfrm rot="6678627" flipH="1">
              <a:off x="-560671" y="4806976"/>
              <a:ext cx="2351574" cy="2082482"/>
            </a:xfrm>
            <a:custGeom>
              <a:avLst/>
              <a:gdLst/>
              <a:ahLst/>
              <a:cxnLst/>
              <a:rect l="l" t="t" r="r" b="b"/>
              <a:pathLst>
                <a:path w="41775" h="59678" extrusionOk="0">
                  <a:moveTo>
                    <a:pt x="35509" y="0"/>
                  </a:moveTo>
                  <a:lnTo>
                    <a:pt x="0" y="52516"/>
                  </a:lnTo>
                  <a:lnTo>
                    <a:pt x="41775" y="59678"/>
                  </a:lnTo>
                  <a:close/>
                </a:path>
              </a:pathLst>
            </a:custGeom>
            <a:noFill/>
            <a:ln w="28575" cap="flat" cmpd="sng">
              <a:solidFill>
                <a:schemeClr val="lt1"/>
              </a:solidFill>
              <a:prstDash val="solid"/>
              <a:round/>
              <a:headEnd type="none" w="med" len="med"/>
              <a:tailEnd type="none" w="med" len="med"/>
            </a:ln>
          </p:spPr>
        </p:sp>
      </p:grpSp>
      <p:sp>
        <p:nvSpPr>
          <p:cNvPr id="99" name="Google Shape;99;p13"/>
          <p:cNvSpPr txBox="1">
            <a:spLocks noGrp="1"/>
          </p:cNvSpPr>
          <p:nvPr>
            <p:ph type="title"/>
          </p:nvPr>
        </p:nvSpPr>
        <p:spPr>
          <a:xfrm>
            <a:off x="594800" y="513050"/>
            <a:ext cx="7948800" cy="56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
  <p:cSld name="TITLE_1_1_2">
    <p:spTree>
      <p:nvGrpSpPr>
        <p:cNvPr id="1" name="Shape 259"/>
        <p:cNvGrpSpPr/>
        <p:nvPr/>
      </p:nvGrpSpPr>
      <p:grpSpPr>
        <a:xfrm>
          <a:off x="0" y="0"/>
          <a:ext cx="0" cy="0"/>
          <a:chOff x="0" y="0"/>
          <a:chExt cx="0" cy="0"/>
        </a:xfrm>
      </p:grpSpPr>
      <p:grpSp>
        <p:nvGrpSpPr>
          <p:cNvPr id="260" name="Google Shape;260;p24"/>
          <p:cNvGrpSpPr/>
          <p:nvPr/>
        </p:nvGrpSpPr>
        <p:grpSpPr>
          <a:xfrm flipH="1">
            <a:off x="-289825" y="-1257137"/>
            <a:ext cx="9614725" cy="6793147"/>
            <a:chOff x="-55102" y="-1257137"/>
            <a:chExt cx="9614725" cy="6793147"/>
          </a:xfrm>
        </p:grpSpPr>
        <p:grpSp>
          <p:nvGrpSpPr>
            <p:cNvPr id="261" name="Google Shape;261;p24"/>
            <p:cNvGrpSpPr/>
            <p:nvPr/>
          </p:nvGrpSpPr>
          <p:grpSpPr>
            <a:xfrm rot="5400000" flipH="1">
              <a:off x="7349194" y="-1162479"/>
              <a:ext cx="2234387" cy="2045071"/>
              <a:chOff x="-1007429" y="-802063"/>
              <a:chExt cx="1842338" cy="1619217"/>
            </a:xfrm>
          </p:grpSpPr>
          <p:sp>
            <p:nvSpPr>
              <p:cNvPr id="262" name="Google Shape;262;p24"/>
              <p:cNvSpPr/>
              <p:nvPr/>
            </p:nvSpPr>
            <p:spPr>
              <a:xfrm>
                <a:off x="-1007429" y="-802063"/>
                <a:ext cx="1619217" cy="1619217"/>
              </a:xfrm>
              <a:custGeom>
                <a:avLst/>
                <a:gdLst/>
                <a:ahLst/>
                <a:cxnLst/>
                <a:rect l="l" t="t" r="r" b="b"/>
                <a:pathLst>
                  <a:path w="65291" h="65291" extrusionOk="0">
                    <a:moveTo>
                      <a:pt x="32645" y="1"/>
                    </a:moveTo>
                    <a:lnTo>
                      <a:pt x="0" y="32646"/>
                    </a:lnTo>
                    <a:lnTo>
                      <a:pt x="32645" y="65290"/>
                    </a:lnTo>
                    <a:lnTo>
                      <a:pt x="65290" y="32646"/>
                    </a:lnTo>
                    <a:lnTo>
                      <a:pt x="32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4"/>
              <p:cNvSpPr/>
              <p:nvPr/>
            </p:nvSpPr>
            <p:spPr>
              <a:xfrm>
                <a:off x="-784308" y="-802063"/>
                <a:ext cx="1619217" cy="1619217"/>
              </a:xfrm>
              <a:custGeom>
                <a:avLst/>
                <a:gdLst/>
                <a:ahLst/>
                <a:cxnLst/>
                <a:rect l="l" t="t" r="r" b="b"/>
                <a:pathLst>
                  <a:path w="65291" h="65291" extrusionOk="0">
                    <a:moveTo>
                      <a:pt x="32645" y="1"/>
                    </a:moveTo>
                    <a:lnTo>
                      <a:pt x="0" y="32646"/>
                    </a:lnTo>
                    <a:lnTo>
                      <a:pt x="32645" y="65290"/>
                    </a:lnTo>
                    <a:lnTo>
                      <a:pt x="65290" y="32646"/>
                    </a:lnTo>
                    <a:lnTo>
                      <a:pt x="32645" y="1"/>
                    </a:lnTo>
                    <a:close/>
                  </a:path>
                </a:pathLst>
              </a:cu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24"/>
            <p:cNvSpPr/>
            <p:nvPr/>
          </p:nvSpPr>
          <p:spPr>
            <a:xfrm rot="5399589">
              <a:off x="-736821" y="215078"/>
              <a:ext cx="2587470" cy="1223721"/>
            </a:xfrm>
            <a:custGeom>
              <a:avLst/>
              <a:gdLst/>
              <a:ahLst/>
              <a:cxnLst/>
              <a:rect l="l" t="t" r="r" b="b"/>
              <a:pathLst>
                <a:path w="123832" h="93396" extrusionOk="0">
                  <a:moveTo>
                    <a:pt x="43864" y="0"/>
                  </a:moveTo>
                  <a:lnTo>
                    <a:pt x="0" y="84146"/>
                  </a:lnTo>
                  <a:lnTo>
                    <a:pt x="100558" y="91606"/>
                  </a:lnTo>
                  <a:lnTo>
                    <a:pt x="123832" y="93396"/>
                  </a:lnTo>
                  <a:close/>
                </a:path>
              </a:pathLst>
            </a:custGeom>
            <a:solidFill>
              <a:schemeClr val="dk1"/>
            </a:solidFill>
            <a:ln>
              <a:noFill/>
            </a:ln>
          </p:spPr>
        </p:sp>
        <p:sp>
          <p:nvSpPr>
            <p:cNvPr id="265" name="Google Shape;265;p24"/>
            <p:cNvSpPr/>
            <p:nvPr/>
          </p:nvSpPr>
          <p:spPr>
            <a:xfrm rot="677809">
              <a:off x="8418476" y="3760968"/>
              <a:ext cx="984707" cy="1695006"/>
            </a:xfrm>
            <a:custGeom>
              <a:avLst/>
              <a:gdLst/>
              <a:ahLst/>
              <a:cxnLst/>
              <a:rect l="l" t="t" r="r" b="b"/>
              <a:pathLst>
                <a:path w="41775" h="59678" extrusionOk="0">
                  <a:moveTo>
                    <a:pt x="35509" y="0"/>
                  </a:moveTo>
                  <a:lnTo>
                    <a:pt x="0" y="52516"/>
                  </a:lnTo>
                  <a:lnTo>
                    <a:pt x="41775" y="59678"/>
                  </a:lnTo>
                  <a:close/>
                </a:path>
              </a:pathLst>
            </a:custGeom>
            <a:solidFill>
              <a:schemeClr val="accent1"/>
            </a:solidFill>
            <a:ln>
              <a:noFill/>
            </a:ln>
          </p:spPr>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TITLE_1_1_1">
    <p:bg>
      <p:bgPr>
        <a:solidFill>
          <a:schemeClr val="accent1"/>
        </a:solidFill>
        <a:effectLst/>
      </p:bgPr>
    </p:bg>
    <p:spTree>
      <p:nvGrpSpPr>
        <p:cNvPr id="1" name="Shape 26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TITLE_1_1_1_1">
    <p:bg>
      <p:bgPr>
        <a:solidFill>
          <a:schemeClr val="accent2"/>
        </a:solidFill>
        <a:effectLst/>
      </p:bgPr>
    </p:bg>
    <p:spTree>
      <p:nvGrpSpPr>
        <p:cNvPr id="1" name="Shape 267"/>
        <p:cNvGrpSpPr/>
        <p:nvPr/>
      </p:nvGrpSpPr>
      <p:grpSpPr>
        <a:xfrm>
          <a:off x="0" y="0"/>
          <a:ext cx="0" cy="0"/>
          <a:chOff x="0" y="0"/>
          <a:chExt cx="0" cy="0"/>
        </a:xfrm>
      </p:grpSpPr>
      <p:grpSp>
        <p:nvGrpSpPr>
          <p:cNvPr id="268" name="Google Shape;268;p26"/>
          <p:cNvGrpSpPr/>
          <p:nvPr/>
        </p:nvGrpSpPr>
        <p:grpSpPr>
          <a:xfrm flipH="1">
            <a:off x="-289825" y="-1257137"/>
            <a:ext cx="9614725" cy="6793147"/>
            <a:chOff x="-55102" y="-1257137"/>
            <a:chExt cx="9614725" cy="6793147"/>
          </a:xfrm>
        </p:grpSpPr>
        <p:grpSp>
          <p:nvGrpSpPr>
            <p:cNvPr id="269" name="Google Shape;269;p26"/>
            <p:cNvGrpSpPr/>
            <p:nvPr/>
          </p:nvGrpSpPr>
          <p:grpSpPr>
            <a:xfrm rot="5400000" flipH="1">
              <a:off x="7349194" y="-1162479"/>
              <a:ext cx="2234387" cy="2045071"/>
              <a:chOff x="-1007429" y="-802063"/>
              <a:chExt cx="1842338" cy="1619217"/>
            </a:xfrm>
          </p:grpSpPr>
          <p:sp>
            <p:nvSpPr>
              <p:cNvPr id="270" name="Google Shape;270;p26"/>
              <p:cNvSpPr/>
              <p:nvPr/>
            </p:nvSpPr>
            <p:spPr>
              <a:xfrm>
                <a:off x="-1007429" y="-802063"/>
                <a:ext cx="1619217" cy="1619217"/>
              </a:xfrm>
              <a:custGeom>
                <a:avLst/>
                <a:gdLst/>
                <a:ahLst/>
                <a:cxnLst/>
                <a:rect l="l" t="t" r="r" b="b"/>
                <a:pathLst>
                  <a:path w="65291" h="65291" extrusionOk="0">
                    <a:moveTo>
                      <a:pt x="32645" y="1"/>
                    </a:moveTo>
                    <a:lnTo>
                      <a:pt x="0" y="32646"/>
                    </a:lnTo>
                    <a:lnTo>
                      <a:pt x="32645" y="65290"/>
                    </a:lnTo>
                    <a:lnTo>
                      <a:pt x="65290" y="32646"/>
                    </a:lnTo>
                    <a:lnTo>
                      <a:pt x="326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784308" y="-802063"/>
                <a:ext cx="1619217" cy="1619217"/>
              </a:xfrm>
              <a:custGeom>
                <a:avLst/>
                <a:gdLst/>
                <a:ahLst/>
                <a:cxnLst/>
                <a:rect l="l" t="t" r="r" b="b"/>
                <a:pathLst>
                  <a:path w="65291" h="65291" extrusionOk="0">
                    <a:moveTo>
                      <a:pt x="32645" y="1"/>
                    </a:moveTo>
                    <a:lnTo>
                      <a:pt x="0" y="32646"/>
                    </a:lnTo>
                    <a:lnTo>
                      <a:pt x="32645" y="65290"/>
                    </a:lnTo>
                    <a:lnTo>
                      <a:pt x="65290" y="32646"/>
                    </a:lnTo>
                    <a:lnTo>
                      <a:pt x="32645" y="1"/>
                    </a:lnTo>
                    <a:close/>
                  </a:path>
                </a:pathLst>
              </a:custGeom>
              <a:no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 name="Google Shape;272;p26"/>
            <p:cNvSpPr/>
            <p:nvPr/>
          </p:nvSpPr>
          <p:spPr>
            <a:xfrm rot="5399589">
              <a:off x="-736821" y="215078"/>
              <a:ext cx="2587470" cy="1223721"/>
            </a:xfrm>
            <a:custGeom>
              <a:avLst/>
              <a:gdLst/>
              <a:ahLst/>
              <a:cxnLst/>
              <a:rect l="l" t="t" r="r" b="b"/>
              <a:pathLst>
                <a:path w="123832" h="93396" extrusionOk="0">
                  <a:moveTo>
                    <a:pt x="43864" y="0"/>
                  </a:moveTo>
                  <a:lnTo>
                    <a:pt x="0" y="84146"/>
                  </a:lnTo>
                  <a:lnTo>
                    <a:pt x="100558" y="91606"/>
                  </a:lnTo>
                  <a:lnTo>
                    <a:pt x="123832" y="93396"/>
                  </a:lnTo>
                  <a:close/>
                </a:path>
              </a:pathLst>
            </a:custGeom>
            <a:solidFill>
              <a:schemeClr val="dk1"/>
            </a:solidFill>
            <a:ln>
              <a:noFill/>
            </a:ln>
          </p:spPr>
        </p:sp>
        <p:sp>
          <p:nvSpPr>
            <p:cNvPr id="273" name="Google Shape;273;p26"/>
            <p:cNvSpPr/>
            <p:nvPr/>
          </p:nvSpPr>
          <p:spPr>
            <a:xfrm rot="677809">
              <a:off x="8418476" y="3760968"/>
              <a:ext cx="984707" cy="1695006"/>
            </a:xfrm>
            <a:custGeom>
              <a:avLst/>
              <a:gdLst/>
              <a:ahLst/>
              <a:cxnLst/>
              <a:rect l="l" t="t" r="r" b="b"/>
              <a:pathLst>
                <a:path w="41775" h="59678" extrusionOk="0">
                  <a:moveTo>
                    <a:pt x="35509" y="0"/>
                  </a:moveTo>
                  <a:lnTo>
                    <a:pt x="0" y="52516"/>
                  </a:lnTo>
                  <a:lnTo>
                    <a:pt x="41775" y="59678"/>
                  </a:lnTo>
                  <a:close/>
                </a:path>
              </a:pathLst>
            </a:custGeom>
            <a:solidFill>
              <a:schemeClr val="dk1"/>
            </a:soli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Hind"/>
              <a:buNone/>
              <a:defRPr sz="3000" b="1">
                <a:solidFill>
                  <a:schemeClr val="dk1"/>
                </a:solidFill>
                <a:latin typeface="Hind"/>
                <a:ea typeface="Hind"/>
                <a:cs typeface="Hind"/>
                <a:sym typeface="Hind"/>
              </a:defRPr>
            </a:lvl1pPr>
            <a:lvl2pPr lvl="1">
              <a:spcBef>
                <a:spcPts val="0"/>
              </a:spcBef>
              <a:spcAft>
                <a:spcPts val="0"/>
              </a:spcAft>
              <a:buClr>
                <a:schemeClr val="dk1"/>
              </a:buClr>
              <a:buSzPts val="3000"/>
              <a:buFont typeface="Hind Medium"/>
              <a:buNone/>
              <a:defRPr sz="3000">
                <a:solidFill>
                  <a:schemeClr val="dk1"/>
                </a:solidFill>
                <a:latin typeface="Hind Medium"/>
                <a:ea typeface="Hind Medium"/>
                <a:cs typeface="Hind Medium"/>
                <a:sym typeface="Hind Medium"/>
              </a:defRPr>
            </a:lvl2pPr>
            <a:lvl3pPr lvl="2">
              <a:spcBef>
                <a:spcPts val="0"/>
              </a:spcBef>
              <a:spcAft>
                <a:spcPts val="0"/>
              </a:spcAft>
              <a:buClr>
                <a:schemeClr val="dk1"/>
              </a:buClr>
              <a:buSzPts val="3000"/>
              <a:buFont typeface="Hind Medium"/>
              <a:buNone/>
              <a:defRPr sz="3000">
                <a:solidFill>
                  <a:schemeClr val="dk1"/>
                </a:solidFill>
                <a:latin typeface="Hind Medium"/>
                <a:ea typeface="Hind Medium"/>
                <a:cs typeface="Hind Medium"/>
                <a:sym typeface="Hind Medium"/>
              </a:defRPr>
            </a:lvl3pPr>
            <a:lvl4pPr lvl="3">
              <a:spcBef>
                <a:spcPts val="0"/>
              </a:spcBef>
              <a:spcAft>
                <a:spcPts val="0"/>
              </a:spcAft>
              <a:buClr>
                <a:schemeClr val="dk1"/>
              </a:buClr>
              <a:buSzPts val="3000"/>
              <a:buFont typeface="Hind Medium"/>
              <a:buNone/>
              <a:defRPr sz="3000">
                <a:solidFill>
                  <a:schemeClr val="dk1"/>
                </a:solidFill>
                <a:latin typeface="Hind Medium"/>
                <a:ea typeface="Hind Medium"/>
                <a:cs typeface="Hind Medium"/>
                <a:sym typeface="Hind Medium"/>
              </a:defRPr>
            </a:lvl4pPr>
            <a:lvl5pPr lvl="4">
              <a:spcBef>
                <a:spcPts val="0"/>
              </a:spcBef>
              <a:spcAft>
                <a:spcPts val="0"/>
              </a:spcAft>
              <a:buClr>
                <a:schemeClr val="dk1"/>
              </a:buClr>
              <a:buSzPts val="3000"/>
              <a:buFont typeface="Hind Medium"/>
              <a:buNone/>
              <a:defRPr sz="3000">
                <a:solidFill>
                  <a:schemeClr val="dk1"/>
                </a:solidFill>
                <a:latin typeface="Hind Medium"/>
                <a:ea typeface="Hind Medium"/>
                <a:cs typeface="Hind Medium"/>
                <a:sym typeface="Hind Medium"/>
              </a:defRPr>
            </a:lvl5pPr>
            <a:lvl6pPr lvl="5">
              <a:spcBef>
                <a:spcPts val="0"/>
              </a:spcBef>
              <a:spcAft>
                <a:spcPts val="0"/>
              </a:spcAft>
              <a:buClr>
                <a:schemeClr val="dk1"/>
              </a:buClr>
              <a:buSzPts val="3000"/>
              <a:buFont typeface="Hind Medium"/>
              <a:buNone/>
              <a:defRPr sz="3000">
                <a:solidFill>
                  <a:schemeClr val="dk1"/>
                </a:solidFill>
                <a:latin typeface="Hind Medium"/>
                <a:ea typeface="Hind Medium"/>
                <a:cs typeface="Hind Medium"/>
                <a:sym typeface="Hind Medium"/>
              </a:defRPr>
            </a:lvl6pPr>
            <a:lvl7pPr lvl="6">
              <a:spcBef>
                <a:spcPts val="0"/>
              </a:spcBef>
              <a:spcAft>
                <a:spcPts val="0"/>
              </a:spcAft>
              <a:buClr>
                <a:schemeClr val="dk1"/>
              </a:buClr>
              <a:buSzPts val="3000"/>
              <a:buFont typeface="Hind Medium"/>
              <a:buNone/>
              <a:defRPr sz="3000">
                <a:solidFill>
                  <a:schemeClr val="dk1"/>
                </a:solidFill>
                <a:latin typeface="Hind Medium"/>
                <a:ea typeface="Hind Medium"/>
                <a:cs typeface="Hind Medium"/>
                <a:sym typeface="Hind Medium"/>
              </a:defRPr>
            </a:lvl7pPr>
            <a:lvl8pPr lvl="7">
              <a:spcBef>
                <a:spcPts val="0"/>
              </a:spcBef>
              <a:spcAft>
                <a:spcPts val="0"/>
              </a:spcAft>
              <a:buClr>
                <a:schemeClr val="dk1"/>
              </a:buClr>
              <a:buSzPts val="3000"/>
              <a:buFont typeface="Hind Medium"/>
              <a:buNone/>
              <a:defRPr sz="3000">
                <a:solidFill>
                  <a:schemeClr val="dk1"/>
                </a:solidFill>
                <a:latin typeface="Hind Medium"/>
                <a:ea typeface="Hind Medium"/>
                <a:cs typeface="Hind Medium"/>
                <a:sym typeface="Hind Medium"/>
              </a:defRPr>
            </a:lvl8pPr>
            <a:lvl9pPr lvl="8">
              <a:spcBef>
                <a:spcPts val="0"/>
              </a:spcBef>
              <a:spcAft>
                <a:spcPts val="0"/>
              </a:spcAft>
              <a:buClr>
                <a:schemeClr val="dk1"/>
              </a:buClr>
              <a:buSzPts val="3000"/>
              <a:buFont typeface="Hind Medium"/>
              <a:buNone/>
              <a:defRPr sz="3000">
                <a:solidFill>
                  <a:schemeClr val="dk1"/>
                </a:solidFill>
                <a:latin typeface="Hind Medium"/>
                <a:ea typeface="Hind Medium"/>
                <a:cs typeface="Hind Medium"/>
                <a:sym typeface="Hind Medium"/>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 id="2147483657" r:id="rId4"/>
    <p:sldLayoutId id="2147483659" r:id="rId5"/>
    <p:sldLayoutId id="2147483670" r:id="rId6"/>
    <p:sldLayoutId id="2147483671"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2.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chart" Target="../charts/chart24.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hyperlink" Target="https://www.who.int/data/gho/data/indicators" TargetMode="External"/><Relationship Id="rId2" Type="http://schemas.openxmlformats.org/officeDocument/2006/relationships/hyperlink" Target="https://data.worldbank.org/" TargetMode="External"/><Relationship Id="rId1" Type="http://schemas.openxmlformats.org/officeDocument/2006/relationships/slideLayout" Target="../slideLayouts/slideLayout7.xml"/><Relationship Id="rId5" Type="http://schemas.openxmlformats.org/officeDocument/2006/relationships/hyperlink" Target="https://www.mayoclinic.org/diseases-conditions/obesity/symptoms-causes/syc-20375742" TargetMode="External"/><Relationship Id="rId4" Type="http://schemas.openxmlformats.org/officeDocument/2006/relationships/hyperlink" Target="https://www.worldlifeexpectancy.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9"/>
          <p:cNvSpPr txBox="1">
            <a:spLocks noGrp="1"/>
          </p:cNvSpPr>
          <p:nvPr>
            <p:ph type="ctrTitle"/>
          </p:nvPr>
        </p:nvSpPr>
        <p:spPr>
          <a:xfrm>
            <a:off x="291626" y="1404753"/>
            <a:ext cx="4965331" cy="937790"/>
          </a:xfrm>
          <a:prstGeom prst="rect">
            <a:avLst/>
          </a:prstGeom>
        </p:spPr>
        <p:txBody>
          <a:bodyPr spcFirstLastPara="1" wrap="square" lIns="91425" tIns="91425" rIns="91425" bIns="91425" anchor="ctr" anchorCtr="0">
            <a:noAutofit/>
          </a:bodyPr>
          <a:lstStyle/>
          <a:p>
            <a:pPr lvl="0"/>
            <a:r>
              <a:rPr lang="en-US" sz="2800" dirty="0">
                <a:latin typeface="Amasis MT Pro" panose="020B0604020202020204" charset="0"/>
              </a:rPr>
              <a:t>Demographic &amp; </a:t>
            </a:r>
            <a:br>
              <a:rPr lang="en-US" sz="2800" dirty="0">
                <a:latin typeface="Amasis MT Pro" panose="020B0604020202020204" charset="0"/>
              </a:rPr>
            </a:br>
            <a:r>
              <a:rPr lang="en-US" sz="2800" dirty="0">
                <a:latin typeface="Amasis MT Pro" panose="020B0604020202020204" charset="0"/>
              </a:rPr>
              <a:t>Epidemiological Analysis based on selected measures from </a:t>
            </a:r>
            <a:br>
              <a:rPr lang="en-US" sz="2800" dirty="0">
                <a:latin typeface="Amasis MT Pro" panose="020B0604020202020204" charset="0"/>
              </a:rPr>
            </a:br>
            <a:r>
              <a:rPr lang="en-US" sz="2800" dirty="0">
                <a:latin typeface="Amasis MT Pro" panose="020B0604020202020204" charset="0"/>
              </a:rPr>
              <a:t>East Asian Context</a:t>
            </a:r>
            <a:endParaRPr sz="2800" dirty="0">
              <a:latin typeface="Amasis MT Pro" panose="020B0604020202020204" charset="0"/>
            </a:endParaRPr>
          </a:p>
        </p:txBody>
      </p:sp>
      <p:sp>
        <p:nvSpPr>
          <p:cNvPr id="285" name="Google Shape;285;p29"/>
          <p:cNvSpPr/>
          <p:nvPr/>
        </p:nvSpPr>
        <p:spPr>
          <a:xfrm rot="10800000" flipH="1">
            <a:off x="3467075" y="3862736"/>
            <a:ext cx="6267698" cy="1303143"/>
          </a:xfrm>
          <a:custGeom>
            <a:avLst/>
            <a:gdLst/>
            <a:ahLst/>
            <a:cxnLst/>
            <a:rect l="l" t="t" r="r" b="b"/>
            <a:pathLst>
              <a:path w="156448" h="160733" extrusionOk="0">
                <a:moveTo>
                  <a:pt x="1" y="0"/>
                </a:moveTo>
                <a:lnTo>
                  <a:pt x="63224" y="97874"/>
                </a:lnTo>
                <a:lnTo>
                  <a:pt x="64166" y="99363"/>
                </a:lnTo>
                <a:lnTo>
                  <a:pt x="65534" y="101461"/>
                </a:lnTo>
                <a:lnTo>
                  <a:pt x="66446" y="102920"/>
                </a:lnTo>
                <a:lnTo>
                  <a:pt x="67662" y="104804"/>
                </a:lnTo>
                <a:lnTo>
                  <a:pt x="67814" y="105017"/>
                </a:lnTo>
                <a:lnTo>
                  <a:pt x="68118" y="105473"/>
                </a:lnTo>
                <a:lnTo>
                  <a:pt x="68756" y="106506"/>
                </a:lnTo>
                <a:lnTo>
                  <a:pt x="69151" y="107084"/>
                </a:lnTo>
                <a:lnTo>
                  <a:pt x="69607" y="107783"/>
                </a:lnTo>
                <a:lnTo>
                  <a:pt x="70458" y="109120"/>
                </a:lnTo>
                <a:lnTo>
                  <a:pt x="70914" y="109819"/>
                </a:lnTo>
                <a:lnTo>
                  <a:pt x="103802" y="160732"/>
                </a:lnTo>
                <a:lnTo>
                  <a:pt x="156448" y="160732"/>
                </a:lnTo>
                <a:lnTo>
                  <a:pt x="156448" y="486"/>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29"/>
          <p:cNvGrpSpPr/>
          <p:nvPr/>
        </p:nvGrpSpPr>
        <p:grpSpPr>
          <a:xfrm>
            <a:off x="3880755" y="893871"/>
            <a:ext cx="5812529" cy="3897661"/>
            <a:chOff x="1783950" y="2008325"/>
            <a:chExt cx="4253900" cy="2852503"/>
          </a:xfrm>
        </p:grpSpPr>
        <p:sp>
          <p:nvSpPr>
            <p:cNvPr id="287" name="Google Shape;287;p29"/>
            <p:cNvSpPr/>
            <p:nvPr/>
          </p:nvSpPr>
          <p:spPr>
            <a:xfrm>
              <a:off x="1783950" y="4052500"/>
              <a:ext cx="40875" cy="800600"/>
            </a:xfrm>
            <a:custGeom>
              <a:avLst/>
              <a:gdLst/>
              <a:ahLst/>
              <a:cxnLst/>
              <a:rect l="l" t="t" r="r" b="b"/>
              <a:pathLst>
                <a:path w="1635" h="32024" extrusionOk="0">
                  <a:moveTo>
                    <a:pt x="0" y="1"/>
                  </a:moveTo>
                  <a:lnTo>
                    <a:pt x="0" y="32024"/>
                  </a:lnTo>
                  <a:lnTo>
                    <a:pt x="1635" y="32024"/>
                  </a:lnTo>
                  <a:lnTo>
                    <a:pt x="16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1824800" y="4797200"/>
              <a:ext cx="875650" cy="55900"/>
            </a:xfrm>
            <a:custGeom>
              <a:avLst/>
              <a:gdLst/>
              <a:ahLst/>
              <a:cxnLst/>
              <a:rect l="l" t="t" r="r" b="b"/>
              <a:pathLst>
                <a:path w="35026" h="2236" extrusionOk="0">
                  <a:moveTo>
                    <a:pt x="1" y="1"/>
                  </a:moveTo>
                  <a:lnTo>
                    <a:pt x="1" y="2236"/>
                  </a:lnTo>
                  <a:lnTo>
                    <a:pt x="35026" y="2236"/>
                  </a:lnTo>
                  <a:lnTo>
                    <a:pt x="350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1962400" y="3998300"/>
              <a:ext cx="161825" cy="750575"/>
            </a:xfrm>
            <a:custGeom>
              <a:avLst/>
              <a:gdLst/>
              <a:ahLst/>
              <a:cxnLst/>
              <a:rect l="l" t="t" r="r" b="b"/>
              <a:pathLst>
                <a:path w="6473" h="30023" extrusionOk="0">
                  <a:moveTo>
                    <a:pt x="134" y="1"/>
                  </a:moveTo>
                  <a:lnTo>
                    <a:pt x="1" y="26820"/>
                  </a:lnTo>
                  <a:cubicBezTo>
                    <a:pt x="1" y="28588"/>
                    <a:pt x="1402" y="29989"/>
                    <a:pt x="3170" y="30022"/>
                  </a:cubicBezTo>
                  <a:cubicBezTo>
                    <a:pt x="4904" y="30022"/>
                    <a:pt x="6339" y="28621"/>
                    <a:pt x="6339" y="26853"/>
                  </a:cubicBezTo>
                  <a:lnTo>
                    <a:pt x="6472" y="34"/>
                  </a:lnTo>
                  <a:lnTo>
                    <a:pt x="1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1969900" y="4192600"/>
              <a:ext cx="144300" cy="548750"/>
            </a:xfrm>
            <a:custGeom>
              <a:avLst/>
              <a:gdLst/>
              <a:ahLst/>
              <a:cxnLst/>
              <a:rect l="l" t="t" r="r" b="b"/>
              <a:pathLst>
                <a:path w="5772" h="21950" extrusionOk="0">
                  <a:moveTo>
                    <a:pt x="168" y="1"/>
                  </a:moveTo>
                  <a:lnTo>
                    <a:pt x="101" y="19048"/>
                  </a:lnTo>
                  <a:cubicBezTo>
                    <a:pt x="1" y="20616"/>
                    <a:pt x="1269" y="21950"/>
                    <a:pt x="2870" y="21950"/>
                  </a:cubicBezTo>
                  <a:cubicBezTo>
                    <a:pt x="4437" y="21950"/>
                    <a:pt x="5738" y="20649"/>
                    <a:pt x="5672" y="19081"/>
                  </a:cubicBezTo>
                  <a:lnTo>
                    <a:pt x="5772" y="34"/>
                  </a:lnTo>
                  <a:lnTo>
                    <a:pt x="1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1940725" y="3939100"/>
              <a:ext cx="208500" cy="105100"/>
            </a:xfrm>
            <a:custGeom>
              <a:avLst/>
              <a:gdLst/>
              <a:ahLst/>
              <a:cxnLst/>
              <a:rect l="l" t="t" r="r" b="b"/>
              <a:pathLst>
                <a:path w="8340" h="4204" extrusionOk="0">
                  <a:moveTo>
                    <a:pt x="0" y="0"/>
                  </a:moveTo>
                  <a:lnTo>
                    <a:pt x="0" y="4170"/>
                  </a:lnTo>
                  <a:lnTo>
                    <a:pt x="8306" y="4203"/>
                  </a:lnTo>
                  <a:lnTo>
                    <a:pt x="8340" y="34"/>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2206750" y="3998300"/>
              <a:ext cx="161800" cy="750575"/>
            </a:xfrm>
            <a:custGeom>
              <a:avLst/>
              <a:gdLst/>
              <a:ahLst/>
              <a:cxnLst/>
              <a:rect l="l" t="t" r="r" b="b"/>
              <a:pathLst>
                <a:path w="6472" h="30023" extrusionOk="0">
                  <a:moveTo>
                    <a:pt x="134" y="1"/>
                  </a:moveTo>
                  <a:lnTo>
                    <a:pt x="0" y="26820"/>
                  </a:lnTo>
                  <a:cubicBezTo>
                    <a:pt x="0" y="28588"/>
                    <a:pt x="1401" y="29989"/>
                    <a:pt x="3169" y="30022"/>
                  </a:cubicBezTo>
                  <a:cubicBezTo>
                    <a:pt x="4904" y="30022"/>
                    <a:pt x="6338" y="28621"/>
                    <a:pt x="6338" y="26853"/>
                  </a:cubicBezTo>
                  <a:lnTo>
                    <a:pt x="6472" y="34"/>
                  </a:lnTo>
                  <a:lnTo>
                    <a:pt x="13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2215075" y="4192600"/>
              <a:ext cx="142650" cy="546250"/>
            </a:xfrm>
            <a:custGeom>
              <a:avLst/>
              <a:gdLst/>
              <a:ahLst/>
              <a:cxnLst/>
              <a:rect l="l" t="t" r="r" b="b"/>
              <a:pathLst>
                <a:path w="5706" h="21850" extrusionOk="0">
                  <a:moveTo>
                    <a:pt x="101" y="1"/>
                  </a:moveTo>
                  <a:lnTo>
                    <a:pt x="34" y="19048"/>
                  </a:lnTo>
                  <a:cubicBezTo>
                    <a:pt x="1" y="20582"/>
                    <a:pt x="1269" y="21850"/>
                    <a:pt x="2803" y="21850"/>
                  </a:cubicBezTo>
                  <a:cubicBezTo>
                    <a:pt x="4337" y="21850"/>
                    <a:pt x="5605" y="20616"/>
                    <a:pt x="5638" y="19081"/>
                  </a:cubicBezTo>
                  <a:lnTo>
                    <a:pt x="5705" y="34"/>
                  </a:lnTo>
                  <a:lnTo>
                    <a:pt x="1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2184225" y="3939100"/>
              <a:ext cx="208525" cy="105100"/>
            </a:xfrm>
            <a:custGeom>
              <a:avLst/>
              <a:gdLst/>
              <a:ahLst/>
              <a:cxnLst/>
              <a:rect l="l" t="t" r="r" b="b"/>
              <a:pathLst>
                <a:path w="8341" h="4204" extrusionOk="0">
                  <a:moveTo>
                    <a:pt x="34" y="0"/>
                  </a:moveTo>
                  <a:lnTo>
                    <a:pt x="1" y="4170"/>
                  </a:lnTo>
                  <a:lnTo>
                    <a:pt x="8340" y="4203"/>
                  </a:lnTo>
                  <a:lnTo>
                    <a:pt x="8340" y="34"/>
                  </a:lnTo>
                  <a:lnTo>
                    <a:pt x="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1824800" y="4351900"/>
              <a:ext cx="875650" cy="74225"/>
            </a:xfrm>
            <a:custGeom>
              <a:avLst/>
              <a:gdLst/>
              <a:ahLst/>
              <a:cxnLst/>
              <a:rect l="l" t="t" r="r" b="b"/>
              <a:pathLst>
                <a:path w="35026" h="2969" extrusionOk="0">
                  <a:moveTo>
                    <a:pt x="1" y="0"/>
                  </a:moveTo>
                  <a:lnTo>
                    <a:pt x="1" y="2969"/>
                  </a:lnTo>
                  <a:lnTo>
                    <a:pt x="35026" y="2969"/>
                  </a:lnTo>
                  <a:lnTo>
                    <a:pt x="35026" y="0"/>
                  </a:lnTo>
                  <a:lnTo>
                    <a:pt x="31423" y="0"/>
                  </a:lnTo>
                  <a:lnTo>
                    <a:pt x="31423" y="1001"/>
                  </a:lnTo>
                  <a:cubicBezTo>
                    <a:pt x="31423" y="1468"/>
                    <a:pt x="30022" y="1868"/>
                    <a:pt x="28321" y="1868"/>
                  </a:cubicBezTo>
                  <a:cubicBezTo>
                    <a:pt x="26586" y="1868"/>
                    <a:pt x="25185" y="1468"/>
                    <a:pt x="25185" y="1001"/>
                  </a:cubicBezTo>
                  <a:lnTo>
                    <a:pt x="25185" y="0"/>
                  </a:lnTo>
                  <a:lnTo>
                    <a:pt x="21683" y="0"/>
                  </a:lnTo>
                  <a:lnTo>
                    <a:pt x="21683" y="1001"/>
                  </a:lnTo>
                  <a:cubicBezTo>
                    <a:pt x="21683" y="1468"/>
                    <a:pt x="20282" y="1868"/>
                    <a:pt x="18547" y="1868"/>
                  </a:cubicBezTo>
                  <a:cubicBezTo>
                    <a:pt x="16846" y="1868"/>
                    <a:pt x="15445" y="1468"/>
                    <a:pt x="15445" y="1001"/>
                  </a:cubicBezTo>
                  <a:lnTo>
                    <a:pt x="15445" y="0"/>
                  </a:lnTo>
                  <a:lnTo>
                    <a:pt x="11909" y="0"/>
                  </a:lnTo>
                  <a:lnTo>
                    <a:pt x="11909" y="1001"/>
                  </a:lnTo>
                  <a:cubicBezTo>
                    <a:pt x="11909" y="1468"/>
                    <a:pt x="10508" y="1868"/>
                    <a:pt x="8807" y="1868"/>
                  </a:cubicBezTo>
                  <a:cubicBezTo>
                    <a:pt x="7073" y="1868"/>
                    <a:pt x="5672" y="1468"/>
                    <a:pt x="5672" y="1001"/>
                  </a:cubicBezTo>
                  <a:lnTo>
                    <a:pt x="567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1824800" y="4426100"/>
              <a:ext cx="875650" cy="30900"/>
            </a:xfrm>
            <a:custGeom>
              <a:avLst/>
              <a:gdLst/>
              <a:ahLst/>
              <a:cxnLst/>
              <a:rect l="l" t="t" r="r" b="b"/>
              <a:pathLst>
                <a:path w="35026" h="1236" extrusionOk="0">
                  <a:moveTo>
                    <a:pt x="1" y="1"/>
                  </a:moveTo>
                  <a:lnTo>
                    <a:pt x="1" y="1235"/>
                  </a:lnTo>
                  <a:lnTo>
                    <a:pt x="35026" y="1235"/>
                  </a:lnTo>
                  <a:lnTo>
                    <a:pt x="350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2699600" y="4052500"/>
              <a:ext cx="41725" cy="800600"/>
            </a:xfrm>
            <a:custGeom>
              <a:avLst/>
              <a:gdLst/>
              <a:ahLst/>
              <a:cxnLst/>
              <a:rect l="l" t="t" r="r" b="b"/>
              <a:pathLst>
                <a:path w="1669" h="32024" extrusionOk="0">
                  <a:moveTo>
                    <a:pt x="0" y="1"/>
                  </a:moveTo>
                  <a:lnTo>
                    <a:pt x="0" y="32024"/>
                  </a:lnTo>
                  <a:lnTo>
                    <a:pt x="1668" y="32024"/>
                  </a:lnTo>
                  <a:lnTo>
                    <a:pt x="16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4250700" y="2033525"/>
              <a:ext cx="944050" cy="1177300"/>
            </a:xfrm>
            <a:custGeom>
              <a:avLst/>
              <a:gdLst/>
              <a:ahLst/>
              <a:cxnLst/>
              <a:rect l="l" t="t" r="r" b="b"/>
              <a:pathLst>
                <a:path w="37762" h="47092" extrusionOk="0">
                  <a:moveTo>
                    <a:pt x="8931" y="1"/>
                  </a:moveTo>
                  <a:cubicBezTo>
                    <a:pt x="2962" y="1"/>
                    <a:pt x="379" y="6475"/>
                    <a:pt x="1" y="9375"/>
                  </a:cubicBezTo>
                  <a:lnTo>
                    <a:pt x="4137" y="10843"/>
                  </a:lnTo>
                  <a:cubicBezTo>
                    <a:pt x="4137" y="10843"/>
                    <a:pt x="5171" y="7874"/>
                    <a:pt x="7406" y="7374"/>
                  </a:cubicBezTo>
                  <a:cubicBezTo>
                    <a:pt x="7511" y="7351"/>
                    <a:pt x="7619" y="7339"/>
                    <a:pt x="7729" y="7339"/>
                  </a:cubicBezTo>
                  <a:cubicBezTo>
                    <a:pt x="9972" y="7339"/>
                    <a:pt x="13275" y="12211"/>
                    <a:pt x="13911" y="23052"/>
                  </a:cubicBezTo>
                  <a:cubicBezTo>
                    <a:pt x="14853" y="39101"/>
                    <a:pt x="21385" y="47091"/>
                    <a:pt x="28204" y="47091"/>
                  </a:cubicBezTo>
                  <a:cubicBezTo>
                    <a:pt x="29109" y="47091"/>
                    <a:pt x="30020" y="46950"/>
                    <a:pt x="30923" y="46669"/>
                  </a:cubicBezTo>
                  <a:cubicBezTo>
                    <a:pt x="37761" y="44501"/>
                    <a:pt x="36727" y="34360"/>
                    <a:pt x="27454" y="24720"/>
                  </a:cubicBezTo>
                  <a:cubicBezTo>
                    <a:pt x="22317" y="19383"/>
                    <a:pt x="19581" y="1270"/>
                    <a:pt x="10008" y="69"/>
                  </a:cubicBezTo>
                  <a:cubicBezTo>
                    <a:pt x="9637" y="23"/>
                    <a:pt x="9278" y="1"/>
                    <a:pt x="89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4255700" y="2008325"/>
              <a:ext cx="550425" cy="398875"/>
            </a:xfrm>
            <a:custGeom>
              <a:avLst/>
              <a:gdLst/>
              <a:ahLst/>
              <a:cxnLst/>
              <a:rect l="l" t="t" r="r" b="b"/>
              <a:pathLst>
                <a:path w="22017" h="15955" extrusionOk="0">
                  <a:moveTo>
                    <a:pt x="9159" y="0"/>
                  </a:moveTo>
                  <a:cubicBezTo>
                    <a:pt x="9019" y="0"/>
                    <a:pt x="8880" y="3"/>
                    <a:pt x="8740" y="9"/>
                  </a:cubicBezTo>
                  <a:cubicBezTo>
                    <a:pt x="7173" y="76"/>
                    <a:pt x="5672" y="643"/>
                    <a:pt x="4471" y="1611"/>
                  </a:cubicBezTo>
                  <a:cubicBezTo>
                    <a:pt x="3270" y="2545"/>
                    <a:pt x="2303" y="3745"/>
                    <a:pt x="1602" y="5080"/>
                  </a:cubicBezTo>
                  <a:cubicBezTo>
                    <a:pt x="902" y="6381"/>
                    <a:pt x="368" y="7782"/>
                    <a:pt x="1" y="9216"/>
                  </a:cubicBezTo>
                  <a:cubicBezTo>
                    <a:pt x="268" y="8549"/>
                    <a:pt x="568" y="7848"/>
                    <a:pt x="868" y="7215"/>
                  </a:cubicBezTo>
                  <a:cubicBezTo>
                    <a:pt x="1168" y="6547"/>
                    <a:pt x="1535" y="5914"/>
                    <a:pt x="1936" y="5313"/>
                  </a:cubicBezTo>
                  <a:cubicBezTo>
                    <a:pt x="2669" y="4079"/>
                    <a:pt x="3670" y="2978"/>
                    <a:pt x="4838" y="2144"/>
                  </a:cubicBezTo>
                  <a:cubicBezTo>
                    <a:pt x="5972" y="1310"/>
                    <a:pt x="7339" y="843"/>
                    <a:pt x="8740" y="810"/>
                  </a:cubicBezTo>
                  <a:cubicBezTo>
                    <a:pt x="8818" y="808"/>
                    <a:pt x="8895" y="807"/>
                    <a:pt x="8973" y="807"/>
                  </a:cubicBezTo>
                  <a:cubicBezTo>
                    <a:pt x="10296" y="807"/>
                    <a:pt x="11614" y="1078"/>
                    <a:pt x="12843" y="1677"/>
                  </a:cubicBezTo>
                  <a:cubicBezTo>
                    <a:pt x="14111" y="2278"/>
                    <a:pt x="15245" y="3178"/>
                    <a:pt x="16179" y="4279"/>
                  </a:cubicBezTo>
                  <a:cubicBezTo>
                    <a:pt x="17113" y="5380"/>
                    <a:pt x="17914" y="6581"/>
                    <a:pt x="18614" y="7848"/>
                  </a:cubicBezTo>
                  <a:cubicBezTo>
                    <a:pt x="19948" y="10450"/>
                    <a:pt x="21083" y="13185"/>
                    <a:pt x="22017" y="15954"/>
                  </a:cubicBezTo>
                  <a:cubicBezTo>
                    <a:pt x="21383" y="13052"/>
                    <a:pt x="20415" y="10250"/>
                    <a:pt x="19181" y="7548"/>
                  </a:cubicBezTo>
                  <a:cubicBezTo>
                    <a:pt x="18514" y="6180"/>
                    <a:pt x="17714" y="4913"/>
                    <a:pt x="16780" y="3745"/>
                  </a:cubicBezTo>
                  <a:cubicBezTo>
                    <a:pt x="15812" y="2578"/>
                    <a:pt x="14578" y="1577"/>
                    <a:pt x="13210" y="910"/>
                  </a:cubicBezTo>
                  <a:cubicBezTo>
                    <a:pt x="11937" y="304"/>
                    <a:pt x="10553" y="0"/>
                    <a:pt x="9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4583450" y="2453025"/>
              <a:ext cx="492875" cy="765025"/>
            </a:xfrm>
            <a:custGeom>
              <a:avLst/>
              <a:gdLst/>
              <a:ahLst/>
              <a:cxnLst/>
              <a:rect l="l" t="t" r="r" b="b"/>
              <a:pathLst>
                <a:path w="19715" h="30601" extrusionOk="0">
                  <a:moveTo>
                    <a:pt x="67" y="1"/>
                  </a:moveTo>
                  <a:lnTo>
                    <a:pt x="67" y="1"/>
                  </a:lnTo>
                  <a:cubicBezTo>
                    <a:pt x="100" y="1802"/>
                    <a:pt x="34" y="3637"/>
                    <a:pt x="0" y="5438"/>
                  </a:cubicBezTo>
                  <a:cubicBezTo>
                    <a:pt x="0" y="7239"/>
                    <a:pt x="0" y="9041"/>
                    <a:pt x="67" y="10842"/>
                  </a:cubicBezTo>
                  <a:cubicBezTo>
                    <a:pt x="200" y="14478"/>
                    <a:pt x="634" y="18147"/>
                    <a:pt x="1902" y="21616"/>
                  </a:cubicBezTo>
                  <a:cubicBezTo>
                    <a:pt x="2535" y="23351"/>
                    <a:pt x="3503" y="24985"/>
                    <a:pt x="4770" y="26353"/>
                  </a:cubicBezTo>
                  <a:cubicBezTo>
                    <a:pt x="5071" y="26720"/>
                    <a:pt x="5404" y="27020"/>
                    <a:pt x="5771" y="27320"/>
                  </a:cubicBezTo>
                  <a:lnTo>
                    <a:pt x="6305" y="27754"/>
                  </a:lnTo>
                  <a:lnTo>
                    <a:pt x="6872" y="28154"/>
                  </a:lnTo>
                  <a:cubicBezTo>
                    <a:pt x="7606" y="28688"/>
                    <a:pt x="8406" y="29155"/>
                    <a:pt x="9274" y="29555"/>
                  </a:cubicBezTo>
                  <a:cubicBezTo>
                    <a:pt x="10107" y="29922"/>
                    <a:pt x="10975" y="30222"/>
                    <a:pt x="11909" y="30389"/>
                  </a:cubicBezTo>
                  <a:cubicBezTo>
                    <a:pt x="12616" y="30546"/>
                    <a:pt x="13343" y="30601"/>
                    <a:pt x="14058" y="30601"/>
                  </a:cubicBezTo>
                  <a:cubicBezTo>
                    <a:pt x="14255" y="30601"/>
                    <a:pt x="14450" y="30596"/>
                    <a:pt x="14644" y="30589"/>
                  </a:cubicBezTo>
                  <a:cubicBezTo>
                    <a:pt x="15578" y="30523"/>
                    <a:pt x="16479" y="30356"/>
                    <a:pt x="17346" y="30056"/>
                  </a:cubicBezTo>
                  <a:cubicBezTo>
                    <a:pt x="18213" y="29789"/>
                    <a:pt x="19014" y="29322"/>
                    <a:pt x="19714" y="28755"/>
                  </a:cubicBezTo>
                  <a:lnTo>
                    <a:pt x="19714" y="28755"/>
                  </a:lnTo>
                  <a:cubicBezTo>
                    <a:pt x="19347" y="29022"/>
                    <a:pt x="18980" y="29255"/>
                    <a:pt x="18547" y="29422"/>
                  </a:cubicBezTo>
                  <a:cubicBezTo>
                    <a:pt x="18147" y="29555"/>
                    <a:pt x="17713" y="29722"/>
                    <a:pt x="17313" y="29822"/>
                  </a:cubicBezTo>
                  <a:cubicBezTo>
                    <a:pt x="16445" y="30056"/>
                    <a:pt x="15545" y="30189"/>
                    <a:pt x="14677" y="30189"/>
                  </a:cubicBezTo>
                  <a:cubicBezTo>
                    <a:pt x="12909" y="30189"/>
                    <a:pt x="11142" y="29755"/>
                    <a:pt x="9574" y="28955"/>
                  </a:cubicBezTo>
                  <a:cubicBezTo>
                    <a:pt x="8006" y="28154"/>
                    <a:pt x="6572" y="27120"/>
                    <a:pt x="5337" y="25819"/>
                  </a:cubicBezTo>
                  <a:cubicBezTo>
                    <a:pt x="4203" y="24485"/>
                    <a:pt x="3303" y="22951"/>
                    <a:pt x="2702" y="21316"/>
                  </a:cubicBezTo>
                  <a:cubicBezTo>
                    <a:pt x="2068" y="19648"/>
                    <a:pt x="1635" y="17914"/>
                    <a:pt x="1335" y="16146"/>
                  </a:cubicBezTo>
                  <a:cubicBezTo>
                    <a:pt x="1034" y="14411"/>
                    <a:pt x="834" y="12610"/>
                    <a:pt x="701" y="10808"/>
                  </a:cubicBezTo>
                  <a:cubicBezTo>
                    <a:pt x="567" y="9041"/>
                    <a:pt x="534" y="7239"/>
                    <a:pt x="434" y="5438"/>
                  </a:cubicBezTo>
                  <a:cubicBezTo>
                    <a:pt x="300" y="3603"/>
                    <a:pt x="300" y="1802"/>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4232350" y="2212850"/>
              <a:ext cx="170150" cy="100100"/>
            </a:xfrm>
            <a:custGeom>
              <a:avLst/>
              <a:gdLst/>
              <a:ahLst/>
              <a:cxnLst/>
              <a:rect l="l" t="t" r="r" b="b"/>
              <a:pathLst>
                <a:path w="6806" h="4004" extrusionOk="0">
                  <a:moveTo>
                    <a:pt x="1190" y="1"/>
                  </a:moveTo>
                  <a:cubicBezTo>
                    <a:pt x="1074" y="1"/>
                    <a:pt x="987" y="12"/>
                    <a:pt x="935" y="34"/>
                  </a:cubicBezTo>
                  <a:cubicBezTo>
                    <a:pt x="435" y="268"/>
                    <a:pt x="1" y="1469"/>
                    <a:pt x="168" y="2303"/>
                  </a:cubicBezTo>
                  <a:lnTo>
                    <a:pt x="5171" y="4004"/>
                  </a:lnTo>
                  <a:cubicBezTo>
                    <a:pt x="5171" y="4004"/>
                    <a:pt x="6806" y="2770"/>
                    <a:pt x="6272" y="1802"/>
                  </a:cubicBezTo>
                  <a:cubicBezTo>
                    <a:pt x="5820" y="929"/>
                    <a:pt x="2268" y="1"/>
                    <a:pt x="1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4286575" y="4252650"/>
              <a:ext cx="1287600" cy="602950"/>
            </a:xfrm>
            <a:custGeom>
              <a:avLst/>
              <a:gdLst/>
              <a:ahLst/>
              <a:cxnLst/>
              <a:rect l="l" t="t" r="r" b="b"/>
              <a:pathLst>
                <a:path w="51504" h="24118" extrusionOk="0">
                  <a:moveTo>
                    <a:pt x="1334" y="1"/>
                  </a:moveTo>
                  <a:lnTo>
                    <a:pt x="0" y="24118"/>
                  </a:lnTo>
                  <a:lnTo>
                    <a:pt x="47434" y="24118"/>
                  </a:lnTo>
                  <a:cubicBezTo>
                    <a:pt x="47434" y="24118"/>
                    <a:pt x="51504" y="14845"/>
                    <a:pt x="462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3087375" y="3097600"/>
              <a:ext cx="1501100" cy="1570325"/>
            </a:xfrm>
            <a:custGeom>
              <a:avLst/>
              <a:gdLst/>
              <a:ahLst/>
              <a:cxnLst/>
              <a:rect l="l" t="t" r="r" b="b"/>
              <a:pathLst>
                <a:path w="60044" h="62813" extrusionOk="0">
                  <a:moveTo>
                    <a:pt x="55537" y="0"/>
                  </a:moveTo>
                  <a:cubicBezTo>
                    <a:pt x="54548" y="0"/>
                    <a:pt x="53520" y="776"/>
                    <a:pt x="52605" y="2638"/>
                  </a:cubicBezTo>
                  <a:cubicBezTo>
                    <a:pt x="44866" y="18416"/>
                    <a:pt x="38495" y="36129"/>
                    <a:pt x="35759" y="37230"/>
                  </a:cubicBezTo>
                  <a:cubicBezTo>
                    <a:pt x="31056" y="39164"/>
                    <a:pt x="9541" y="40932"/>
                    <a:pt x="4237" y="42767"/>
                  </a:cubicBezTo>
                  <a:cubicBezTo>
                    <a:pt x="1" y="44235"/>
                    <a:pt x="1402" y="62314"/>
                    <a:pt x="9007" y="62781"/>
                  </a:cubicBezTo>
                  <a:cubicBezTo>
                    <a:pt x="9355" y="62803"/>
                    <a:pt x="9758" y="62813"/>
                    <a:pt x="10211" y="62813"/>
                  </a:cubicBezTo>
                  <a:cubicBezTo>
                    <a:pt x="18225" y="62813"/>
                    <a:pt x="41737" y="59542"/>
                    <a:pt x="47168" y="55943"/>
                  </a:cubicBezTo>
                  <a:cubicBezTo>
                    <a:pt x="53339" y="51840"/>
                    <a:pt x="60043" y="19550"/>
                    <a:pt x="59910" y="8409"/>
                  </a:cubicBezTo>
                  <a:cubicBezTo>
                    <a:pt x="59840" y="4027"/>
                    <a:pt x="57789" y="0"/>
                    <a:pt x="55537"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2790500" y="4117550"/>
              <a:ext cx="537075" cy="487950"/>
            </a:xfrm>
            <a:custGeom>
              <a:avLst/>
              <a:gdLst/>
              <a:ahLst/>
              <a:cxnLst/>
              <a:rect l="l" t="t" r="r" b="b"/>
              <a:pathLst>
                <a:path w="21483" h="19518" extrusionOk="0">
                  <a:moveTo>
                    <a:pt x="11976" y="1"/>
                  </a:moveTo>
                  <a:cubicBezTo>
                    <a:pt x="8673" y="1402"/>
                    <a:pt x="4770" y="2736"/>
                    <a:pt x="2002" y="5305"/>
                  </a:cubicBezTo>
                  <a:cubicBezTo>
                    <a:pt x="0" y="7206"/>
                    <a:pt x="34" y="10775"/>
                    <a:pt x="534" y="13010"/>
                  </a:cubicBezTo>
                  <a:cubicBezTo>
                    <a:pt x="668" y="13610"/>
                    <a:pt x="901" y="14211"/>
                    <a:pt x="1268" y="14745"/>
                  </a:cubicBezTo>
                  <a:cubicBezTo>
                    <a:pt x="2062" y="15593"/>
                    <a:pt x="6920" y="19518"/>
                    <a:pt x="10168" y="19518"/>
                  </a:cubicBezTo>
                  <a:cubicBezTo>
                    <a:pt x="10878" y="19518"/>
                    <a:pt x="11512" y="19330"/>
                    <a:pt x="12009" y="18881"/>
                  </a:cubicBezTo>
                  <a:cubicBezTo>
                    <a:pt x="14144" y="16946"/>
                    <a:pt x="11008" y="14444"/>
                    <a:pt x="9240" y="13043"/>
                  </a:cubicBezTo>
                  <a:cubicBezTo>
                    <a:pt x="8840" y="12777"/>
                    <a:pt x="8473" y="12476"/>
                    <a:pt x="8140" y="12143"/>
                  </a:cubicBezTo>
                  <a:cubicBezTo>
                    <a:pt x="7706" y="11476"/>
                    <a:pt x="7105" y="10642"/>
                    <a:pt x="7706" y="10208"/>
                  </a:cubicBezTo>
                  <a:cubicBezTo>
                    <a:pt x="8306" y="9774"/>
                    <a:pt x="21482" y="5805"/>
                    <a:pt x="21482" y="5805"/>
                  </a:cubicBezTo>
                  <a:lnTo>
                    <a:pt x="11976"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2790500" y="4117550"/>
              <a:ext cx="537075" cy="326100"/>
            </a:xfrm>
            <a:custGeom>
              <a:avLst/>
              <a:gdLst/>
              <a:ahLst/>
              <a:cxnLst/>
              <a:rect l="l" t="t" r="r" b="b"/>
              <a:pathLst>
                <a:path w="21483" h="13044" extrusionOk="0">
                  <a:moveTo>
                    <a:pt x="11976" y="1"/>
                  </a:moveTo>
                  <a:cubicBezTo>
                    <a:pt x="8673" y="1402"/>
                    <a:pt x="4770" y="2736"/>
                    <a:pt x="2002" y="5305"/>
                  </a:cubicBezTo>
                  <a:cubicBezTo>
                    <a:pt x="0" y="7206"/>
                    <a:pt x="34" y="10775"/>
                    <a:pt x="534" y="13010"/>
                  </a:cubicBezTo>
                  <a:cubicBezTo>
                    <a:pt x="2736" y="13043"/>
                    <a:pt x="6138" y="13043"/>
                    <a:pt x="9240" y="13043"/>
                  </a:cubicBezTo>
                  <a:cubicBezTo>
                    <a:pt x="8840" y="12777"/>
                    <a:pt x="8473" y="12476"/>
                    <a:pt x="8140" y="12143"/>
                  </a:cubicBezTo>
                  <a:cubicBezTo>
                    <a:pt x="7706" y="11476"/>
                    <a:pt x="7105" y="10642"/>
                    <a:pt x="7706" y="10208"/>
                  </a:cubicBezTo>
                  <a:cubicBezTo>
                    <a:pt x="8306" y="9774"/>
                    <a:pt x="21482" y="5805"/>
                    <a:pt x="21482" y="5805"/>
                  </a:cubicBezTo>
                  <a:lnTo>
                    <a:pt x="119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2535325" y="4012650"/>
              <a:ext cx="1142500" cy="668675"/>
            </a:xfrm>
            <a:custGeom>
              <a:avLst/>
              <a:gdLst/>
              <a:ahLst/>
              <a:cxnLst/>
              <a:rect l="l" t="t" r="r" b="b"/>
              <a:pathLst>
                <a:path w="45700" h="26747" extrusionOk="0">
                  <a:moveTo>
                    <a:pt x="17027" y="1"/>
                  </a:moveTo>
                  <a:cubicBezTo>
                    <a:pt x="16460" y="1"/>
                    <a:pt x="15908" y="40"/>
                    <a:pt x="15378" y="127"/>
                  </a:cubicBezTo>
                  <a:cubicBezTo>
                    <a:pt x="12042" y="661"/>
                    <a:pt x="7839" y="7065"/>
                    <a:pt x="4637" y="12436"/>
                  </a:cubicBezTo>
                  <a:cubicBezTo>
                    <a:pt x="2268" y="16339"/>
                    <a:pt x="0" y="19474"/>
                    <a:pt x="1401" y="20575"/>
                  </a:cubicBezTo>
                  <a:cubicBezTo>
                    <a:pt x="1774" y="20880"/>
                    <a:pt x="2216" y="21013"/>
                    <a:pt x="2704" y="21013"/>
                  </a:cubicBezTo>
                  <a:cubicBezTo>
                    <a:pt x="3178" y="21013"/>
                    <a:pt x="3695" y="20889"/>
                    <a:pt x="4236" y="20675"/>
                  </a:cubicBezTo>
                  <a:cubicBezTo>
                    <a:pt x="6238" y="19875"/>
                    <a:pt x="8506" y="17740"/>
                    <a:pt x="10241" y="15872"/>
                  </a:cubicBezTo>
                  <a:cubicBezTo>
                    <a:pt x="11575" y="14504"/>
                    <a:pt x="12542" y="13270"/>
                    <a:pt x="12809" y="12903"/>
                  </a:cubicBezTo>
                  <a:cubicBezTo>
                    <a:pt x="12814" y="12898"/>
                    <a:pt x="12822" y="12896"/>
                    <a:pt x="12832" y="12896"/>
                  </a:cubicBezTo>
                  <a:cubicBezTo>
                    <a:pt x="13219" y="12896"/>
                    <a:pt x="17490" y="15722"/>
                    <a:pt x="19047" y="17506"/>
                  </a:cubicBezTo>
                  <a:cubicBezTo>
                    <a:pt x="20715" y="18841"/>
                    <a:pt x="27053" y="23878"/>
                    <a:pt x="29921" y="26746"/>
                  </a:cubicBezTo>
                  <a:cubicBezTo>
                    <a:pt x="34983" y="26158"/>
                    <a:pt x="41706" y="25411"/>
                    <a:pt x="42739" y="25411"/>
                  </a:cubicBezTo>
                  <a:cubicBezTo>
                    <a:pt x="42761" y="25411"/>
                    <a:pt x="42780" y="25411"/>
                    <a:pt x="42797" y="25412"/>
                  </a:cubicBezTo>
                  <a:cubicBezTo>
                    <a:pt x="43898" y="25412"/>
                    <a:pt x="45699" y="13770"/>
                    <a:pt x="38594" y="3997"/>
                  </a:cubicBezTo>
                  <a:cubicBezTo>
                    <a:pt x="38594" y="3997"/>
                    <a:pt x="31222" y="3997"/>
                    <a:pt x="29121" y="3263"/>
                  </a:cubicBezTo>
                  <a:cubicBezTo>
                    <a:pt x="27248" y="2638"/>
                    <a:pt x="21666" y="1"/>
                    <a:pt x="1702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2848050" y="4422100"/>
              <a:ext cx="187650" cy="68600"/>
            </a:xfrm>
            <a:custGeom>
              <a:avLst/>
              <a:gdLst/>
              <a:ahLst/>
              <a:cxnLst/>
              <a:rect l="l" t="t" r="r" b="b"/>
              <a:pathLst>
                <a:path w="7506" h="2744" extrusionOk="0">
                  <a:moveTo>
                    <a:pt x="5337" y="1"/>
                  </a:moveTo>
                  <a:cubicBezTo>
                    <a:pt x="5296" y="1"/>
                    <a:pt x="5298" y="55"/>
                    <a:pt x="5371" y="128"/>
                  </a:cubicBezTo>
                  <a:cubicBezTo>
                    <a:pt x="5671" y="394"/>
                    <a:pt x="6905" y="1662"/>
                    <a:pt x="6671" y="1996"/>
                  </a:cubicBezTo>
                  <a:cubicBezTo>
                    <a:pt x="6238" y="2529"/>
                    <a:pt x="1901" y="2329"/>
                    <a:pt x="100" y="2563"/>
                  </a:cubicBezTo>
                  <a:cubicBezTo>
                    <a:pt x="9" y="2563"/>
                    <a:pt x="1" y="2700"/>
                    <a:pt x="75" y="2700"/>
                  </a:cubicBezTo>
                  <a:cubicBezTo>
                    <a:pt x="83" y="2700"/>
                    <a:pt x="91" y="2699"/>
                    <a:pt x="100" y="2696"/>
                  </a:cubicBezTo>
                  <a:cubicBezTo>
                    <a:pt x="567" y="2679"/>
                    <a:pt x="1034" y="2671"/>
                    <a:pt x="1505" y="2671"/>
                  </a:cubicBezTo>
                  <a:cubicBezTo>
                    <a:pt x="1976" y="2671"/>
                    <a:pt x="2452" y="2679"/>
                    <a:pt x="2935" y="2696"/>
                  </a:cubicBezTo>
                  <a:cubicBezTo>
                    <a:pt x="3315" y="2696"/>
                    <a:pt x="4013" y="2743"/>
                    <a:pt x="4737" y="2743"/>
                  </a:cubicBezTo>
                  <a:cubicBezTo>
                    <a:pt x="5733" y="2743"/>
                    <a:pt x="6777" y="2654"/>
                    <a:pt x="7105" y="2229"/>
                  </a:cubicBezTo>
                  <a:cubicBezTo>
                    <a:pt x="7505" y="1762"/>
                    <a:pt x="5804" y="261"/>
                    <a:pt x="5404" y="27"/>
                  </a:cubicBezTo>
                  <a:cubicBezTo>
                    <a:pt x="5376" y="9"/>
                    <a:pt x="5353" y="1"/>
                    <a:pt x="53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2501125" y="4030000"/>
              <a:ext cx="492050" cy="700650"/>
            </a:xfrm>
            <a:custGeom>
              <a:avLst/>
              <a:gdLst/>
              <a:ahLst/>
              <a:cxnLst/>
              <a:rect l="l" t="t" r="r" b="b"/>
              <a:pathLst>
                <a:path w="19682" h="28026" extrusionOk="0">
                  <a:moveTo>
                    <a:pt x="5471" y="0"/>
                  </a:moveTo>
                  <a:lnTo>
                    <a:pt x="0" y="3136"/>
                  </a:lnTo>
                  <a:lnTo>
                    <a:pt x="13310" y="26419"/>
                  </a:lnTo>
                  <a:cubicBezTo>
                    <a:pt x="13891" y="27447"/>
                    <a:pt x="14950" y="28025"/>
                    <a:pt x="16037" y="28025"/>
                  </a:cubicBezTo>
                  <a:cubicBezTo>
                    <a:pt x="16574" y="28025"/>
                    <a:pt x="17117" y="27884"/>
                    <a:pt x="17613" y="27587"/>
                  </a:cubicBezTo>
                  <a:cubicBezTo>
                    <a:pt x="19147" y="26719"/>
                    <a:pt x="19681" y="24785"/>
                    <a:pt x="18814" y="23284"/>
                  </a:cubicBezTo>
                  <a:lnTo>
                    <a:pt x="54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2605375" y="4202625"/>
              <a:ext cx="376125" cy="517950"/>
            </a:xfrm>
            <a:custGeom>
              <a:avLst/>
              <a:gdLst/>
              <a:ahLst/>
              <a:cxnLst/>
              <a:rect l="l" t="t" r="r" b="b"/>
              <a:pathLst>
                <a:path w="15045" h="20718" extrusionOk="0">
                  <a:moveTo>
                    <a:pt x="4837" y="0"/>
                  </a:moveTo>
                  <a:lnTo>
                    <a:pt x="0" y="2802"/>
                  </a:lnTo>
                  <a:lnTo>
                    <a:pt x="9440" y="19314"/>
                  </a:lnTo>
                  <a:cubicBezTo>
                    <a:pt x="9957" y="20212"/>
                    <a:pt x="10897" y="20718"/>
                    <a:pt x="11863" y="20718"/>
                  </a:cubicBezTo>
                  <a:cubicBezTo>
                    <a:pt x="12332" y="20718"/>
                    <a:pt x="12807" y="20599"/>
                    <a:pt x="13243" y="20348"/>
                  </a:cubicBezTo>
                  <a:cubicBezTo>
                    <a:pt x="14577" y="19581"/>
                    <a:pt x="15044" y="17880"/>
                    <a:pt x="14310" y="16545"/>
                  </a:cubicBezTo>
                  <a:lnTo>
                    <a:pt x="48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2450250" y="3965775"/>
              <a:ext cx="231850" cy="194325"/>
            </a:xfrm>
            <a:custGeom>
              <a:avLst/>
              <a:gdLst/>
              <a:ahLst/>
              <a:cxnLst/>
              <a:rect l="l" t="t" r="r" b="b"/>
              <a:pathLst>
                <a:path w="9274" h="7773" extrusionOk="0">
                  <a:moveTo>
                    <a:pt x="7206" y="1"/>
                  </a:moveTo>
                  <a:lnTo>
                    <a:pt x="1" y="4137"/>
                  </a:lnTo>
                  <a:lnTo>
                    <a:pt x="2069" y="7773"/>
                  </a:lnTo>
                  <a:lnTo>
                    <a:pt x="9274" y="3637"/>
                  </a:lnTo>
                  <a:lnTo>
                    <a:pt x="7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2668297" y="4449450"/>
              <a:ext cx="619625" cy="251325"/>
            </a:xfrm>
            <a:custGeom>
              <a:avLst/>
              <a:gdLst/>
              <a:ahLst/>
              <a:cxnLst/>
              <a:rect l="l" t="t" r="r" b="b"/>
              <a:pathLst>
                <a:path w="24785" h="10053" extrusionOk="0">
                  <a:moveTo>
                    <a:pt x="13910" y="1"/>
                  </a:moveTo>
                  <a:lnTo>
                    <a:pt x="13910" y="1"/>
                  </a:lnTo>
                  <a:cubicBezTo>
                    <a:pt x="14277" y="435"/>
                    <a:pt x="14510" y="801"/>
                    <a:pt x="14477" y="1035"/>
                  </a:cubicBezTo>
                  <a:cubicBezTo>
                    <a:pt x="14421" y="1392"/>
                    <a:pt x="13653" y="1458"/>
                    <a:pt x="12522" y="1458"/>
                  </a:cubicBezTo>
                  <a:cubicBezTo>
                    <a:pt x="11857" y="1458"/>
                    <a:pt x="11067" y="1435"/>
                    <a:pt x="10222" y="1435"/>
                  </a:cubicBezTo>
                  <a:cubicBezTo>
                    <a:pt x="7396" y="1435"/>
                    <a:pt x="3956" y="1690"/>
                    <a:pt x="2535" y="3904"/>
                  </a:cubicBezTo>
                  <a:cubicBezTo>
                    <a:pt x="0" y="7907"/>
                    <a:pt x="8573" y="6639"/>
                    <a:pt x="11075" y="8073"/>
                  </a:cubicBezTo>
                  <a:cubicBezTo>
                    <a:pt x="13058" y="9196"/>
                    <a:pt x="15042" y="10053"/>
                    <a:pt x="17825" y="10053"/>
                  </a:cubicBezTo>
                  <a:cubicBezTo>
                    <a:pt x="18599" y="10053"/>
                    <a:pt x="19434" y="9986"/>
                    <a:pt x="20348" y="9841"/>
                  </a:cubicBezTo>
                  <a:cubicBezTo>
                    <a:pt x="21449" y="9675"/>
                    <a:pt x="23017" y="9474"/>
                    <a:pt x="24784" y="9274"/>
                  </a:cubicBezTo>
                  <a:cubicBezTo>
                    <a:pt x="21916" y="6406"/>
                    <a:pt x="15578" y="1369"/>
                    <a:pt x="13910"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3430125" y="3081150"/>
              <a:ext cx="1187525" cy="1599325"/>
            </a:xfrm>
            <a:custGeom>
              <a:avLst/>
              <a:gdLst/>
              <a:ahLst/>
              <a:cxnLst/>
              <a:rect l="l" t="t" r="r" b="b"/>
              <a:pathLst>
                <a:path w="47501" h="63973" extrusionOk="0">
                  <a:moveTo>
                    <a:pt x="42579" y="1"/>
                  </a:moveTo>
                  <a:cubicBezTo>
                    <a:pt x="41859" y="1"/>
                    <a:pt x="41072" y="380"/>
                    <a:pt x="40229" y="1195"/>
                  </a:cubicBezTo>
                  <a:cubicBezTo>
                    <a:pt x="38961" y="2395"/>
                    <a:pt x="37560" y="4564"/>
                    <a:pt x="36093" y="7866"/>
                  </a:cubicBezTo>
                  <a:cubicBezTo>
                    <a:pt x="30022" y="21509"/>
                    <a:pt x="24785" y="35519"/>
                    <a:pt x="22516" y="36853"/>
                  </a:cubicBezTo>
                  <a:cubicBezTo>
                    <a:pt x="20248" y="38154"/>
                    <a:pt x="0" y="40022"/>
                    <a:pt x="0" y="40022"/>
                  </a:cubicBezTo>
                  <a:lnTo>
                    <a:pt x="3703" y="63973"/>
                  </a:lnTo>
                  <a:cubicBezTo>
                    <a:pt x="3703" y="63973"/>
                    <a:pt x="17346" y="62872"/>
                    <a:pt x="26753" y="60237"/>
                  </a:cubicBezTo>
                  <a:cubicBezTo>
                    <a:pt x="29988" y="59303"/>
                    <a:pt x="32757" y="58202"/>
                    <a:pt x="34258" y="56868"/>
                  </a:cubicBezTo>
                  <a:cubicBezTo>
                    <a:pt x="39962" y="51764"/>
                    <a:pt x="47501" y="25345"/>
                    <a:pt x="47134" y="12669"/>
                  </a:cubicBezTo>
                  <a:cubicBezTo>
                    <a:pt x="46950" y="5119"/>
                    <a:pt x="45222" y="1"/>
                    <a:pt x="425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3540200" y="4091850"/>
              <a:ext cx="77575" cy="539275"/>
            </a:xfrm>
            <a:custGeom>
              <a:avLst/>
              <a:gdLst/>
              <a:ahLst/>
              <a:cxnLst/>
              <a:rect l="l" t="t" r="r" b="b"/>
              <a:pathLst>
                <a:path w="3103" h="21571" extrusionOk="0">
                  <a:moveTo>
                    <a:pt x="83" y="1"/>
                  </a:moveTo>
                  <a:cubicBezTo>
                    <a:pt x="46" y="1"/>
                    <a:pt x="0" y="37"/>
                    <a:pt x="0" y="95"/>
                  </a:cubicBezTo>
                  <a:cubicBezTo>
                    <a:pt x="334" y="1829"/>
                    <a:pt x="1502" y="13538"/>
                    <a:pt x="2969" y="21510"/>
                  </a:cubicBezTo>
                  <a:cubicBezTo>
                    <a:pt x="2969" y="21552"/>
                    <a:pt x="2993" y="21571"/>
                    <a:pt x="3020" y="21571"/>
                  </a:cubicBezTo>
                  <a:cubicBezTo>
                    <a:pt x="3058" y="21571"/>
                    <a:pt x="3103" y="21535"/>
                    <a:pt x="3103" y="21477"/>
                  </a:cubicBezTo>
                  <a:cubicBezTo>
                    <a:pt x="2469" y="11870"/>
                    <a:pt x="367" y="1829"/>
                    <a:pt x="134" y="61"/>
                  </a:cubicBezTo>
                  <a:cubicBezTo>
                    <a:pt x="134" y="19"/>
                    <a:pt x="110" y="1"/>
                    <a:pt x="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4098925" y="3081975"/>
              <a:ext cx="518725" cy="1505100"/>
            </a:xfrm>
            <a:custGeom>
              <a:avLst/>
              <a:gdLst/>
              <a:ahLst/>
              <a:cxnLst/>
              <a:rect l="l" t="t" r="r" b="b"/>
              <a:pathLst>
                <a:path w="20749" h="60204" extrusionOk="0">
                  <a:moveTo>
                    <a:pt x="15842" y="1"/>
                  </a:moveTo>
                  <a:cubicBezTo>
                    <a:pt x="15119" y="1"/>
                    <a:pt x="14327" y="380"/>
                    <a:pt x="13477" y="1195"/>
                  </a:cubicBezTo>
                  <a:lnTo>
                    <a:pt x="1" y="60204"/>
                  </a:lnTo>
                  <a:cubicBezTo>
                    <a:pt x="3236" y="59270"/>
                    <a:pt x="6005" y="58169"/>
                    <a:pt x="7506" y="56835"/>
                  </a:cubicBezTo>
                  <a:cubicBezTo>
                    <a:pt x="13210" y="51731"/>
                    <a:pt x="20749" y="25312"/>
                    <a:pt x="20415" y="12636"/>
                  </a:cubicBezTo>
                  <a:cubicBezTo>
                    <a:pt x="20206" y="5114"/>
                    <a:pt x="18492" y="1"/>
                    <a:pt x="158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4184825" y="2975575"/>
              <a:ext cx="1318475" cy="1435550"/>
            </a:xfrm>
            <a:custGeom>
              <a:avLst/>
              <a:gdLst/>
              <a:ahLst/>
              <a:cxnLst/>
              <a:rect l="l" t="t" r="r" b="b"/>
              <a:pathLst>
                <a:path w="52739" h="57422" extrusionOk="0">
                  <a:moveTo>
                    <a:pt x="17713" y="0"/>
                  </a:moveTo>
                  <a:cubicBezTo>
                    <a:pt x="15640" y="0"/>
                    <a:pt x="13525" y="570"/>
                    <a:pt x="11909" y="2082"/>
                  </a:cubicBezTo>
                  <a:cubicBezTo>
                    <a:pt x="11008" y="2916"/>
                    <a:pt x="1768" y="23531"/>
                    <a:pt x="1168" y="26232"/>
                  </a:cubicBezTo>
                  <a:cubicBezTo>
                    <a:pt x="1" y="31570"/>
                    <a:pt x="5338" y="37474"/>
                    <a:pt x="5338" y="37474"/>
                  </a:cubicBezTo>
                  <a:lnTo>
                    <a:pt x="4170" y="57388"/>
                  </a:lnTo>
                  <a:lnTo>
                    <a:pt x="52738" y="57421"/>
                  </a:lnTo>
                  <a:cubicBezTo>
                    <a:pt x="48001" y="35139"/>
                    <a:pt x="38194" y="12489"/>
                    <a:pt x="24218" y="1948"/>
                  </a:cubicBezTo>
                  <a:cubicBezTo>
                    <a:pt x="22828" y="892"/>
                    <a:pt x="20304" y="0"/>
                    <a:pt x="177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4440000" y="3068475"/>
              <a:ext cx="266900" cy="236025"/>
            </a:xfrm>
            <a:custGeom>
              <a:avLst/>
              <a:gdLst/>
              <a:ahLst/>
              <a:cxnLst/>
              <a:rect l="l" t="t" r="r" b="b"/>
              <a:pathLst>
                <a:path w="10676" h="9441" extrusionOk="0">
                  <a:moveTo>
                    <a:pt x="10675" y="0"/>
                  </a:moveTo>
                  <a:lnTo>
                    <a:pt x="10675" y="0"/>
                  </a:lnTo>
                  <a:cubicBezTo>
                    <a:pt x="10442" y="768"/>
                    <a:pt x="10141" y="1535"/>
                    <a:pt x="9808" y="2269"/>
                  </a:cubicBezTo>
                  <a:cubicBezTo>
                    <a:pt x="9474" y="3036"/>
                    <a:pt x="9074" y="3770"/>
                    <a:pt x="8674" y="4470"/>
                  </a:cubicBezTo>
                  <a:cubicBezTo>
                    <a:pt x="7840" y="5871"/>
                    <a:pt x="6972" y="7272"/>
                    <a:pt x="5772" y="8306"/>
                  </a:cubicBezTo>
                  <a:cubicBezTo>
                    <a:pt x="5303" y="8723"/>
                    <a:pt x="4753" y="9058"/>
                    <a:pt x="4201" y="9058"/>
                  </a:cubicBezTo>
                  <a:cubicBezTo>
                    <a:pt x="4046" y="9058"/>
                    <a:pt x="3890" y="9032"/>
                    <a:pt x="3737" y="8973"/>
                  </a:cubicBezTo>
                  <a:cubicBezTo>
                    <a:pt x="3003" y="8740"/>
                    <a:pt x="2469" y="8073"/>
                    <a:pt x="2036" y="7406"/>
                  </a:cubicBezTo>
                  <a:cubicBezTo>
                    <a:pt x="1569" y="6739"/>
                    <a:pt x="1202" y="6005"/>
                    <a:pt x="868" y="5271"/>
                  </a:cubicBezTo>
                  <a:cubicBezTo>
                    <a:pt x="535" y="4504"/>
                    <a:pt x="268" y="3736"/>
                    <a:pt x="1" y="2969"/>
                  </a:cubicBezTo>
                  <a:lnTo>
                    <a:pt x="1" y="2969"/>
                  </a:lnTo>
                  <a:cubicBezTo>
                    <a:pt x="334" y="4570"/>
                    <a:pt x="935" y="6138"/>
                    <a:pt x="1769" y="7572"/>
                  </a:cubicBezTo>
                  <a:cubicBezTo>
                    <a:pt x="1969" y="7939"/>
                    <a:pt x="2236" y="8273"/>
                    <a:pt x="2536" y="8607"/>
                  </a:cubicBezTo>
                  <a:cubicBezTo>
                    <a:pt x="2803" y="8907"/>
                    <a:pt x="3170" y="9174"/>
                    <a:pt x="3603" y="9340"/>
                  </a:cubicBezTo>
                  <a:cubicBezTo>
                    <a:pt x="3804" y="9407"/>
                    <a:pt x="4037" y="9440"/>
                    <a:pt x="4271" y="9440"/>
                  </a:cubicBezTo>
                  <a:cubicBezTo>
                    <a:pt x="4504" y="9440"/>
                    <a:pt x="4704" y="9407"/>
                    <a:pt x="4938" y="9307"/>
                  </a:cubicBezTo>
                  <a:cubicBezTo>
                    <a:pt x="5338" y="9140"/>
                    <a:pt x="5705" y="8907"/>
                    <a:pt x="6038" y="8640"/>
                  </a:cubicBezTo>
                  <a:cubicBezTo>
                    <a:pt x="6672" y="8073"/>
                    <a:pt x="7206" y="7439"/>
                    <a:pt x="7673" y="6739"/>
                  </a:cubicBezTo>
                  <a:cubicBezTo>
                    <a:pt x="9107" y="4704"/>
                    <a:pt x="10108" y="2402"/>
                    <a:pt x="106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4634325" y="2979225"/>
              <a:ext cx="967375" cy="1876375"/>
            </a:xfrm>
            <a:custGeom>
              <a:avLst/>
              <a:gdLst/>
              <a:ahLst/>
              <a:cxnLst/>
              <a:rect l="l" t="t" r="r" b="b"/>
              <a:pathLst>
                <a:path w="38695" h="75055" extrusionOk="0">
                  <a:moveTo>
                    <a:pt x="1684" y="1"/>
                  </a:moveTo>
                  <a:cubicBezTo>
                    <a:pt x="1673" y="1"/>
                    <a:pt x="1668" y="1"/>
                    <a:pt x="1668" y="1"/>
                  </a:cubicBezTo>
                  <a:lnTo>
                    <a:pt x="0" y="75055"/>
                  </a:lnTo>
                  <a:lnTo>
                    <a:pt x="35726" y="75055"/>
                  </a:lnTo>
                  <a:cubicBezTo>
                    <a:pt x="35726" y="75055"/>
                    <a:pt x="38694" y="48869"/>
                    <a:pt x="22783" y="21116"/>
                  </a:cubicBezTo>
                  <a:cubicBezTo>
                    <a:pt x="16679" y="10442"/>
                    <a:pt x="11375" y="5138"/>
                    <a:pt x="7605" y="2536"/>
                  </a:cubicBezTo>
                  <a:cubicBezTo>
                    <a:pt x="4052" y="61"/>
                    <a:pt x="1886" y="1"/>
                    <a:pt x="168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4158975" y="3045950"/>
              <a:ext cx="306075" cy="1809650"/>
            </a:xfrm>
            <a:custGeom>
              <a:avLst/>
              <a:gdLst/>
              <a:ahLst/>
              <a:cxnLst/>
              <a:rect l="l" t="t" r="r" b="b"/>
              <a:pathLst>
                <a:path w="12243" h="72386" extrusionOk="0">
                  <a:moveTo>
                    <a:pt x="12243" y="1"/>
                  </a:moveTo>
                  <a:cubicBezTo>
                    <a:pt x="11375" y="601"/>
                    <a:pt x="2502" y="16379"/>
                    <a:pt x="1235" y="23184"/>
                  </a:cubicBezTo>
                  <a:cubicBezTo>
                    <a:pt x="0" y="29956"/>
                    <a:pt x="5438" y="34459"/>
                    <a:pt x="5471" y="34859"/>
                  </a:cubicBezTo>
                  <a:cubicBezTo>
                    <a:pt x="5471" y="35226"/>
                    <a:pt x="2936" y="72386"/>
                    <a:pt x="2936" y="72386"/>
                  </a:cubicBezTo>
                  <a:lnTo>
                    <a:pt x="6038" y="72386"/>
                  </a:lnTo>
                  <a:lnTo>
                    <a:pt x="1224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4170650" y="3368675"/>
              <a:ext cx="125125" cy="549600"/>
            </a:xfrm>
            <a:custGeom>
              <a:avLst/>
              <a:gdLst/>
              <a:ahLst/>
              <a:cxnLst/>
              <a:rect l="l" t="t" r="r" b="b"/>
              <a:pathLst>
                <a:path w="5005" h="21984" extrusionOk="0">
                  <a:moveTo>
                    <a:pt x="4637" y="1"/>
                  </a:moveTo>
                  <a:lnTo>
                    <a:pt x="4637" y="1"/>
                  </a:lnTo>
                  <a:cubicBezTo>
                    <a:pt x="3636" y="1736"/>
                    <a:pt x="2736" y="3570"/>
                    <a:pt x="2002" y="5438"/>
                  </a:cubicBezTo>
                  <a:cubicBezTo>
                    <a:pt x="1235" y="7306"/>
                    <a:pt x="668" y="9274"/>
                    <a:pt x="334" y="11276"/>
                  </a:cubicBezTo>
                  <a:cubicBezTo>
                    <a:pt x="0" y="13311"/>
                    <a:pt x="301" y="15412"/>
                    <a:pt x="1201" y="17280"/>
                  </a:cubicBezTo>
                  <a:cubicBezTo>
                    <a:pt x="2069" y="19115"/>
                    <a:pt x="3370" y="20716"/>
                    <a:pt x="5004" y="21983"/>
                  </a:cubicBezTo>
                  <a:cubicBezTo>
                    <a:pt x="3570" y="20582"/>
                    <a:pt x="2402" y="18915"/>
                    <a:pt x="1635" y="17080"/>
                  </a:cubicBezTo>
                  <a:cubicBezTo>
                    <a:pt x="868" y="15279"/>
                    <a:pt x="634" y="13277"/>
                    <a:pt x="934" y="11342"/>
                  </a:cubicBezTo>
                  <a:cubicBezTo>
                    <a:pt x="1101" y="10375"/>
                    <a:pt x="1301" y="9408"/>
                    <a:pt x="1568" y="8440"/>
                  </a:cubicBezTo>
                  <a:cubicBezTo>
                    <a:pt x="1835" y="7473"/>
                    <a:pt x="2169" y="6539"/>
                    <a:pt x="2469" y="5605"/>
                  </a:cubicBezTo>
                  <a:cubicBezTo>
                    <a:pt x="3136" y="3704"/>
                    <a:pt x="3837" y="1869"/>
                    <a:pt x="4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4650150" y="2980075"/>
              <a:ext cx="200175" cy="1102475"/>
            </a:xfrm>
            <a:custGeom>
              <a:avLst/>
              <a:gdLst/>
              <a:ahLst/>
              <a:cxnLst/>
              <a:rect l="l" t="t" r="r" b="b"/>
              <a:pathLst>
                <a:path w="8007" h="44099" extrusionOk="0">
                  <a:moveTo>
                    <a:pt x="1002" y="1"/>
                  </a:moveTo>
                  <a:lnTo>
                    <a:pt x="1002" y="1"/>
                  </a:lnTo>
                  <a:cubicBezTo>
                    <a:pt x="1502" y="1402"/>
                    <a:pt x="2002" y="2803"/>
                    <a:pt x="2536" y="4204"/>
                  </a:cubicBezTo>
                  <a:lnTo>
                    <a:pt x="4070" y="8440"/>
                  </a:lnTo>
                  <a:cubicBezTo>
                    <a:pt x="5070" y="11181"/>
                    <a:pt x="6101" y="13892"/>
                    <a:pt x="7133" y="16601"/>
                  </a:cubicBezTo>
                  <a:lnTo>
                    <a:pt x="7133" y="16601"/>
                  </a:lnTo>
                  <a:cubicBezTo>
                    <a:pt x="5698" y="17686"/>
                    <a:pt x="4235" y="18799"/>
                    <a:pt x="2803" y="19881"/>
                  </a:cubicBezTo>
                  <a:lnTo>
                    <a:pt x="2469" y="20148"/>
                  </a:lnTo>
                  <a:lnTo>
                    <a:pt x="2736" y="20482"/>
                  </a:lnTo>
                  <a:lnTo>
                    <a:pt x="6759" y="25791"/>
                  </a:lnTo>
                  <a:lnTo>
                    <a:pt x="6759" y="25791"/>
                  </a:lnTo>
                  <a:cubicBezTo>
                    <a:pt x="5586" y="28792"/>
                    <a:pt x="4445" y="31792"/>
                    <a:pt x="3337" y="34792"/>
                  </a:cubicBezTo>
                  <a:cubicBezTo>
                    <a:pt x="2769" y="36360"/>
                    <a:pt x="2202" y="37894"/>
                    <a:pt x="1635" y="39429"/>
                  </a:cubicBezTo>
                  <a:cubicBezTo>
                    <a:pt x="1102" y="40997"/>
                    <a:pt x="535" y="42531"/>
                    <a:pt x="1" y="44099"/>
                  </a:cubicBezTo>
                  <a:cubicBezTo>
                    <a:pt x="701" y="42598"/>
                    <a:pt x="1302" y="41063"/>
                    <a:pt x="1969" y="39562"/>
                  </a:cubicBezTo>
                  <a:cubicBezTo>
                    <a:pt x="2636" y="38061"/>
                    <a:pt x="3270" y="36527"/>
                    <a:pt x="3904" y="35026"/>
                  </a:cubicBezTo>
                  <a:cubicBezTo>
                    <a:pt x="5138" y="31990"/>
                    <a:pt x="6405" y="28955"/>
                    <a:pt x="7606" y="25886"/>
                  </a:cubicBezTo>
                  <a:lnTo>
                    <a:pt x="7673" y="25686"/>
                  </a:lnTo>
                  <a:lnTo>
                    <a:pt x="7540" y="25485"/>
                  </a:lnTo>
                  <a:lnTo>
                    <a:pt x="3615" y="20306"/>
                  </a:lnTo>
                  <a:lnTo>
                    <a:pt x="3615" y="20306"/>
                  </a:lnTo>
                  <a:cubicBezTo>
                    <a:pt x="5012" y="19219"/>
                    <a:pt x="6409" y="18133"/>
                    <a:pt x="7806" y="17046"/>
                  </a:cubicBezTo>
                  <a:lnTo>
                    <a:pt x="8007" y="16846"/>
                  </a:lnTo>
                  <a:lnTo>
                    <a:pt x="7906" y="16612"/>
                  </a:lnTo>
                  <a:cubicBezTo>
                    <a:pt x="6806" y="13844"/>
                    <a:pt x="5672" y="11042"/>
                    <a:pt x="4504" y="8273"/>
                  </a:cubicBezTo>
                  <a:lnTo>
                    <a:pt x="2769" y="4137"/>
                  </a:lnTo>
                  <a:cubicBezTo>
                    <a:pt x="2202" y="2736"/>
                    <a:pt x="1602" y="1368"/>
                    <a:pt x="1002"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4299900" y="3091000"/>
              <a:ext cx="165975" cy="967375"/>
            </a:xfrm>
            <a:custGeom>
              <a:avLst/>
              <a:gdLst/>
              <a:ahLst/>
              <a:cxnLst/>
              <a:rect l="l" t="t" r="r" b="b"/>
              <a:pathLst>
                <a:path w="6639" h="38695" extrusionOk="0">
                  <a:moveTo>
                    <a:pt x="6639" y="0"/>
                  </a:moveTo>
                  <a:lnTo>
                    <a:pt x="6639" y="0"/>
                  </a:lnTo>
                  <a:cubicBezTo>
                    <a:pt x="6072" y="1101"/>
                    <a:pt x="5505" y="2235"/>
                    <a:pt x="4971" y="3369"/>
                  </a:cubicBezTo>
                  <a:cubicBezTo>
                    <a:pt x="4404" y="4470"/>
                    <a:pt x="3870" y="5571"/>
                    <a:pt x="3337" y="6705"/>
                  </a:cubicBezTo>
                  <a:cubicBezTo>
                    <a:pt x="2236" y="8906"/>
                    <a:pt x="1168" y="11175"/>
                    <a:pt x="101" y="13410"/>
                  </a:cubicBezTo>
                  <a:lnTo>
                    <a:pt x="1" y="13643"/>
                  </a:lnTo>
                  <a:lnTo>
                    <a:pt x="201" y="13843"/>
                  </a:lnTo>
                  <a:cubicBezTo>
                    <a:pt x="1180" y="14669"/>
                    <a:pt x="2130" y="15523"/>
                    <a:pt x="3104" y="16353"/>
                  </a:cubicBezTo>
                  <a:lnTo>
                    <a:pt x="3104" y="16353"/>
                  </a:lnTo>
                  <a:lnTo>
                    <a:pt x="535" y="21148"/>
                  </a:lnTo>
                  <a:lnTo>
                    <a:pt x="501" y="21249"/>
                  </a:lnTo>
                  <a:lnTo>
                    <a:pt x="501" y="21382"/>
                  </a:lnTo>
                  <a:cubicBezTo>
                    <a:pt x="935" y="24284"/>
                    <a:pt x="1368" y="27186"/>
                    <a:pt x="1835" y="30055"/>
                  </a:cubicBezTo>
                  <a:cubicBezTo>
                    <a:pt x="2069" y="31489"/>
                    <a:pt x="2302" y="32957"/>
                    <a:pt x="2536" y="34391"/>
                  </a:cubicBezTo>
                  <a:cubicBezTo>
                    <a:pt x="2803" y="35826"/>
                    <a:pt x="3070" y="37260"/>
                    <a:pt x="3337" y="38694"/>
                  </a:cubicBezTo>
                  <a:cubicBezTo>
                    <a:pt x="3236" y="37260"/>
                    <a:pt x="3070" y="35759"/>
                    <a:pt x="2903" y="34325"/>
                  </a:cubicBezTo>
                  <a:cubicBezTo>
                    <a:pt x="2769" y="32890"/>
                    <a:pt x="2603" y="31423"/>
                    <a:pt x="2436" y="29988"/>
                  </a:cubicBezTo>
                  <a:cubicBezTo>
                    <a:pt x="2073" y="27115"/>
                    <a:pt x="1742" y="24242"/>
                    <a:pt x="1347" y="21369"/>
                  </a:cubicBezTo>
                  <a:lnTo>
                    <a:pt x="1347" y="21369"/>
                  </a:lnTo>
                  <a:lnTo>
                    <a:pt x="4004" y="16445"/>
                  </a:lnTo>
                  <a:lnTo>
                    <a:pt x="4170" y="16145"/>
                  </a:lnTo>
                  <a:lnTo>
                    <a:pt x="3904" y="15945"/>
                  </a:lnTo>
                  <a:cubicBezTo>
                    <a:pt x="2908" y="15104"/>
                    <a:pt x="1912" y="14264"/>
                    <a:pt x="916" y="13451"/>
                  </a:cubicBezTo>
                  <a:lnTo>
                    <a:pt x="916" y="13451"/>
                  </a:lnTo>
                  <a:cubicBezTo>
                    <a:pt x="1878" y="11269"/>
                    <a:pt x="2840" y="9086"/>
                    <a:pt x="3770" y="6872"/>
                  </a:cubicBezTo>
                  <a:cubicBezTo>
                    <a:pt x="4271" y="5737"/>
                    <a:pt x="4738" y="4603"/>
                    <a:pt x="5205" y="3436"/>
                  </a:cubicBezTo>
                  <a:cubicBezTo>
                    <a:pt x="5705" y="2302"/>
                    <a:pt x="6172" y="1168"/>
                    <a:pt x="6639"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4319100" y="2665675"/>
              <a:ext cx="360275" cy="571850"/>
            </a:xfrm>
            <a:custGeom>
              <a:avLst/>
              <a:gdLst/>
              <a:ahLst/>
              <a:cxnLst/>
              <a:rect l="l" t="t" r="r" b="b"/>
              <a:pathLst>
                <a:path w="14411" h="22874" extrusionOk="0">
                  <a:moveTo>
                    <a:pt x="6772" y="1"/>
                  </a:moveTo>
                  <a:lnTo>
                    <a:pt x="5904" y="1202"/>
                  </a:lnTo>
                  <a:lnTo>
                    <a:pt x="0" y="9908"/>
                  </a:lnTo>
                  <a:lnTo>
                    <a:pt x="4537" y="16179"/>
                  </a:lnTo>
                  <a:lnTo>
                    <a:pt x="4870" y="16613"/>
                  </a:lnTo>
                  <a:cubicBezTo>
                    <a:pt x="4870" y="16613"/>
                    <a:pt x="7518" y="22874"/>
                    <a:pt x="8840" y="22874"/>
                  </a:cubicBezTo>
                  <a:cubicBezTo>
                    <a:pt x="8886" y="22874"/>
                    <a:pt x="8930" y="22866"/>
                    <a:pt x="8973" y="22851"/>
                  </a:cubicBezTo>
                  <a:cubicBezTo>
                    <a:pt x="12809" y="21416"/>
                    <a:pt x="14410" y="14378"/>
                    <a:pt x="14244" y="13477"/>
                  </a:cubicBezTo>
                  <a:cubicBezTo>
                    <a:pt x="14177" y="13110"/>
                    <a:pt x="12843" y="10141"/>
                    <a:pt x="11275" y="7373"/>
                  </a:cubicBezTo>
                  <a:lnTo>
                    <a:pt x="10808" y="6539"/>
                  </a:lnTo>
                  <a:cubicBezTo>
                    <a:pt x="10641" y="6272"/>
                    <a:pt x="10474" y="6005"/>
                    <a:pt x="10341" y="5738"/>
                  </a:cubicBezTo>
                  <a:cubicBezTo>
                    <a:pt x="10107" y="5405"/>
                    <a:pt x="9907" y="5071"/>
                    <a:pt x="9707" y="4738"/>
                  </a:cubicBezTo>
                  <a:cubicBezTo>
                    <a:pt x="9640" y="4604"/>
                    <a:pt x="9540" y="4471"/>
                    <a:pt x="9473" y="4371"/>
                  </a:cubicBezTo>
                  <a:cubicBezTo>
                    <a:pt x="9407" y="4271"/>
                    <a:pt x="9340" y="4137"/>
                    <a:pt x="9273" y="4037"/>
                  </a:cubicBezTo>
                  <a:cubicBezTo>
                    <a:pt x="7906" y="1802"/>
                    <a:pt x="6772" y="1"/>
                    <a:pt x="6772"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4319100" y="2665675"/>
              <a:ext cx="238525" cy="404500"/>
            </a:xfrm>
            <a:custGeom>
              <a:avLst/>
              <a:gdLst/>
              <a:ahLst/>
              <a:cxnLst/>
              <a:rect l="l" t="t" r="r" b="b"/>
              <a:pathLst>
                <a:path w="9541" h="16180" extrusionOk="0">
                  <a:moveTo>
                    <a:pt x="6772" y="1"/>
                  </a:moveTo>
                  <a:lnTo>
                    <a:pt x="5904" y="1202"/>
                  </a:lnTo>
                  <a:lnTo>
                    <a:pt x="0" y="9908"/>
                  </a:lnTo>
                  <a:lnTo>
                    <a:pt x="4537" y="16179"/>
                  </a:lnTo>
                  <a:cubicBezTo>
                    <a:pt x="7839" y="13010"/>
                    <a:pt x="9540" y="8607"/>
                    <a:pt x="9273" y="4037"/>
                  </a:cubicBezTo>
                  <a:cubicBezTo>
                    <a:pt x="7906" y="1802"/>
                    <a:pt x="6772" y="1"/>
                    <a:pt x="67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3852925" y="2266050"/>
              <a:ext cx="756400" cy="798525"/>
            </a:xfrm>
            <a:custGeom>
              <a:avLst/>
              <a:gdLst/>
              <a:ahLst/>
              <a:cxnLst/>
              <a:rect l="l" t="t" r="r" b="b"/>
              <a:pathLst>
                <a:path w="30256" h="31941" extrusionOk="0">
                  <a:moveTo>
                    <a:pt x="14754" y="1"/>
                  </a:moveTo>
                  <a:cubicBezTo>
                    <a:pt x="13649" y="1"/>
                    <a:pt x="12556" y="162"/>
                    <a:pt x="11509" y="441"/>
                  </a:cubicBezTo>
                  <a:cubicBezTo>
                    <a:pt x="5638" y="2009"/>
                    <a:pt x="0" y="7580"/>
                    <a:pt x="4103" y="20456"/>
                  </a:cubicBezTo>
                  <a:cubicBezTo>
                    <a:pt x="7161" y="29998"/>
                    <a:pt x="12442" y="31940"/>
                    <a:pt x="16107" y="31940"/>
                  </a:cubicBezTo>
                  <a:cubicBezTo>
                    <a:pt x="17400" y="31940"/>
                    <a:pt x="18492" y="31698"/>
                    <a:pt x="19214" y="31464"/>
                  </a:cubicBezTo>
                  <a:cubicBezTo>
                    <a:pt x="21716" y="30663"/>
                    <a:pt x="30255" y="27561"/>
                    <a:pt x="27453" y="14318"/>
                  </a:cubicBezTo>
                  <a:cubicBezTo>
                    <a:pt x="25179" y="3410"/>
                    <a:pt x="19842" y="1"/>
                    <a:pt x="1475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3979325" y="2664025"/>
              <a:ext cx="58750" cy="47275"/>
            </a:xfrm>
            <a:custGeom>
              <a:avLst/>
              <a:gdLst/>
              <a:ahLst/>
              <a:cxnLst/>
              <a:rect l="l" t="t" r="r" b="b"/>
              <a:pathLst>
                <a:path w="2350" h="1891" extrusionOk="0">
                  <a:moveTo>
                    <a:pt x="1643" y="0"/>
                  </a:moveTo>
                  <a:cubicBezTo>
                    <a:pt x="1371" y="0"/>
                    <a:pt x="1104" y="89"/>
                    <a:pt x="882" y="267"/>
                  </a:cubicBezTo>
                  <a:cubicBezTo>
                    <a:pt x="482" y="467"/>
                    <a:pt x="215" y="834"/>
                    <a:pt x="81" y="1234"/>
                  </a:cubicBezTo>
                  <a:cubicBezTo>
                    <a:pt x="1" y="1584"/>
                    <a:pt x="268" y="1891"/>
                    <a:pt x="584" y="1891"/>
                  </a:cubicBezTo>
                  <a:cubicBezTo>
                    <a:pt x="660" y="1891"/>
                    <a:pt x="738" y="1873"/>
                    <a:pt x="815" y="1835"/>
                  </a:cubicBezTo>
                  <a:cubicBezTo>
                    <a:pt x="1082" y="1668"/>
                    <a:pt x="1316" y="1501"/>
                    <a:pt x="1582" y="1301"/>
                  </a:cubicBezTo>
                  <a:cubicBezTo>
                    <a:pt x="1849" y="1134"/>
                    <a:pt x="2150" y="967"/>
                    <a:pt x="2283" y="634"/>
                  </a:cubicBezTo>
                  <a:cubicBezTo>
                    <a:pt x="2350" y="400"/>
                    <a:pt x="2250" y="200"/>
                    <a:pt x="2049" y="67"/>
                  </a:cubicBezTo>
                  <a:cubicBezTo>
                    <a:pt x="1916" y="22"/>
                    <a:pt x="1779" y="0"/>
                    <a:pt x="16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4165650" y="2601150"/>
              <a:ext cx="66725" cy="34525"/>
            </a:xfrm>
            <a:custGeom>
              <a:avLst/>
              <a:gdLst/>
              <a:ahLst/>
              <a:cxnLst/>
              <a:rect l="l" t="t" r="r" b="b"/>
              <a:pathLst>
                <a:path w="2669" h="1381" extrusionOk="0">
                  <a:moveTo>
                    <a:pt x="1454" y="1"/>
                  </a:moveTo>
                  <a:cubicBezTo>
                    <a:pt x="1322" y="1"/>
                    <a:pt x="1192" y="16"/>
                    <a:pt x="1068" y="47"/>
                  </a:cubicBezTo>
                  <a:cubicBezTo>
                    <a:pt x="634" y="80"/>
                    <a:pt x="234" y="347"/>
                    <a:pt x="67" y="747"/>
                  </a:cubicBezTo>
                  <a:cubicBezTo>
                    <a:pt x="0" y="947"/>
                    <a:pt x="100" y="1181"/>
                    <a:pt x="267" y="1281"/>
                  </a:cubicBezTo>
                  <a:cubicBezTo>
                    <a:pt x="434" y="1348"/>
                    <a:pt x="601" y="1381"/>
                    <a:pt x="768" y="1381"/>
                  </a:cubicBezTo>
                  <a:cubicBezTo>
                    <a:pt x="934" y="1381"/>
                    <a:pt x="1101" y="1348"/>
                    <a:pt x="1268" y="1281"/>
                  </a:cubicBezTo>
                  <a:cubicBezTo>
                    <a:pt x="1568" y="1248"/>
                    <a:pt x="1868" y="1214"/>
                    <a:pt x="2169" y="1147"/>
                  </a:cubicBezTo>
                  <a:cubicBezTo>
                    <a:pt x="2569" y="1014"/>
                    <a:pt x="2669" y="447"/>
                    <a:pt x="2302" y="213"/>
                  </a:cubicBezTo>
                  <a:cubicBezTo>
                    <a:pt x="2049" y="75"/>
                    <a:pt x="1748" y="1"/>
                    <a:pt x="14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4209850" y="2725375"/>
              <a:ext cx="45050" cy="49275"/>
            </a:xfrm>
            <a:custGeom>
              <a:avLst/>
              <a:gdLst/>
              <a:ahLst/>
              <a:cxnLst/>
              <a:rect l="l" t="t" r="r" b="b"/>
              <a:pathLst>
                <a:path w="1802" h="1971" extrusionOk="0">
                  <a:moveTo>
                    <a:pt x="15" y="1"/>
                  </a:moveTo>
                  <a:cubicBezTo>
                    <a:pt x="6" y="1"/>
                    <a:pt x="0" y="5"/>
                    <a:pt x="0" y="15"/>
                  </a:cubicBezTo>
                  <a:cubicBezTo>
                    <a:pt x="124" y="820"/>
                    <a:pt x="679" y="1970"/>
                    <a:pt x="1559" y="1970"/>
                  </a:cubicBezTo>
                  <a:cubicBezTo>
                    <a:pt x="1627" y="1970"/>
                    <a:pt x="1697" y="1964"/>
                    <a:pt x="1768" y="1949"/>
                  </a:cubicBezTo>
                  <a:cubicBezTo>
                    <a:pt x="1802" y="1916"/>
                    <a:pt x="1802" y="1883"/>
                    <a:pt x="1768" y="1883"/>
                  </a:cubicBezTo>
                  <a:cubicBezTo>
                    <a:pt x="868" y="1883"/>
                    <a:pt x="401" y="949"/>
                    <a:pt x="100" y="48"/>
                  </a:cubicBezTo>
                  <a:cubicBezTo>
                    <a:pt x="77" y="24"/>
                    <a:pt x="36"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4195075" y="2693375"/>
              <a:ext cx="84950" cy="72025"/>
            </a:xfrm>
            <a:custGeom>
              <a:avLst/>
              <a:gdLst/>
              <a:ahLst/>
              <a:cxnLst/>
              <a:rect l="l" t="t" r="r" b="b"/>
              <a:pathLst>
                <a:path w="3398" h="2881" extrusionOk="0">
                  <a:moveTo>
                    <a:pt x="1424" y="0"/>
                  </a:moveTo>
                  <a:cubicBezTo>
                    <a:pt x="1294" y="0"/>
                    <a:pt x="1161" y="29"/>
                    <a:pt x="1025" y="94"/>
                  </a:cubicBezTo>
                  <a:cubicBezTo>
                    <a:pt x="1" y="576"/>
                    <a:pt x="826" y="2880"/>
                    <a:pt x="1905" y="2880"/>
                  </a:cubicBezTo>
                  <a:cubicBezTo>
                    <a:pt x="2021" y="2880"/>
                    <a:pt x="2139" y="2854"/>
                    <a:pt x="2259" y="2796"/>
                  </a:cubicBezTo>
                  <a:cubicBezTo>
                    <a:pt x="3398" y="2286"/>
                    <a:pt x="2571" y="0"/>
                    <a:pt x="14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4232375" y="2675075"/>
              <a:ext cx="49200" cy="40200"/>
            </a:xfrm>
            <a:custGeom>
              <a:avLst/>
              <a:gdLst/>
              <a:ahLst/>
              <a:cxnLst/>
              <a:rect l="l" t="t" r="r" b="b"/>
              <a:pathLst>
                <a:path w="1968" h="1608" extrusionOk="0">
                  <a:moveTo>
                    <a:pt x="1689" y="0"/>
                  </a:moveTo>
                  <a:cubicBezTo>
                    <a:pt x="1676" y="0"/>
                    <a:pt x="1668" y="8"/>
                    <a:pt x="1668" y="25"/>
                  </a:cubicBezTo>
                  <a:cubicBezTo>
                    <a:pt x="1568" y="392"/>
                    <a:pt x="1401" y="792"/>
                    <a:pt x="1101" y="892"/>
                  </a:cubicBezTo>
                  <a:cubicBezTo>
                    <a:pt x="1035" y="912"/>
                    <a:pt x="969" y="920"/>
                    <a:pt x="904" y="920"/>
                  </a:cubicBezTo>
                  <a:cubicBezTo>
                    <a:pt x="637" y="920"/>
                    <a:pt x="374" y="786"/>
                    <a:pt x="133" y="759"/>
                  </a:cubicBezTo>
                  <a:cubicBezTo>
                    <a:pt x="123" y="756"/>
                    <a:pt x="114" y="755"/>
                    <a:pt x="105" y="755"/>
                  </a:cubicBezTo>
                  <a:cubicBezTo>
                    <a:pt x="0" y="755"/>
                    <a:pt x="2" y="931"/>
                    <a:pt x="33" y="992"/>
                  </a:cubicBezTo>
                  <a:cubicBezTo>
                    <a:pt x="303" y="1336"/>
                    <a:pt x="663" y="1607"/>
                    <a:pt x="1034" y="1607"/>
                  </a:cubicBezTo>
                  <a:cubicBezTo>
                    <a:pt x="1167" y="1607"/>
                    <a:pt x="1302" y="1572"/>
                    <a:pt x="1434" y="1493"/>
                  </a:cubicBezTo>
                  <a:cubicBezTo>
                    <a:pt x="1968" y="1159"/>
                    <a:pt x="1968" y="559"/>
                    <a:pt x="1734" y="25"/>
                  </a:cubicBezTo>
                  <a:cubicBezTo>
                    <a:pt x="1718" y="8"/>
                    <a:pt x="1701" y="0"/>
                    <a:pt x="16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4071400" y="2771425"/>
              <a:ext cx="24225" cy="65250"/>
            </a:xfrm>
            <a:custGeom>
              <a:avLst/>
              <a:gdLst/>
              <a:ahLst/>
              <a:cxnLst/>
              <a:rect l="l" t="t" r="r" b="b"/>
              <a:pathLst>
                <a:path w="969" h="2610" extrusionOk="0">
                  <a:moveTo>
                    <a:pt x="33" y="0"/>
                  </a:moveTo>
                  <a:cubicBezTo>
                    <a:pt x="26" y="0"/>
                    <a:pt x="1" y="79"/>
                    <a:pt x="1" y="107"/>
                  </a:cubicBezTo>
                  <a:cubicBezTo>
                    <a:pt x="401" y="941"/>
                    <a:pt x="701" y="1942"/>
                    <a:pt x="68" y="2576"/>
                  </a:cubicBezTo>
                  <a:cubicBezTo>
                    <a:pt x="68" y="2576"/>
                    <a:pt x="68" y="2597"/>
                    <a:pt x="68" y="2609"/>
                  </a:cubicBezTo>
                  <a:cubicBezTo>
                    <a:pt x="968" y="2075"/>
                    <a:pt x="535" y="741"/>
                    <a:pt x="34" y="7"/>
                  </a:cubicBezTo>
                  <a:cubicBezTo>
                    <a:pt x="34" y="3"/>
                    <a:pt x="34"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4011375" y="2756425"/>
              <a:ext cx="87075" cy="73025"/>
            </a:xfrm>
            <a:custGeom>
              <a:avLst/>
              <a:gdLst/>
              <a:ahLst/>
              <a:cxnLst/>
              <a:rect l="l" t="t" r="r" b="b"/>
              <a:pathLst>
                <a:path w="3483" h="2921" extrusionOk="0">
                  <a:moveTo>
                    <a:pt x="1540" y="1"/>
                  </a:moveTo>
                  <a:cubicBezTo>
                    <a:pt x="1462" y="1"/>
                    <a:pt x="1382" y="13"/>
                    <a:pt x="1301" y="40"/>
                  </a:cubicBezTo>
                  <a:cubicBezTo>
                    <a:pt x="0" y="474"/>
                    <a:pt x="828" y="2921"/>
                    <a:pt x="1994" y="2921"/>
                  </a:cubicBezTo>
                  <a:cubicBezTo>
                    <a:pt x="2084" y="2921"/>
                    <a:pt x="2176" y="2906"/>
                    <a:pt x="2269" y="2876"/>
                  </a:cubicBezTo>
                  <a:cubicBezTo>
                    <a:pt x="3482" y="2440"/>
                    <a:pt x="2635" y="1"/>
                    <a:pt x="15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993025" y="2766525"/>
              <a:ext cx="45050" cy="36100"/>
            </a:xfrm>
            <a:custGeom>
              <a:avLst/>
              <a:gdLst/>
              <a:ahLst/>
              <a:cxnLst/>
              <a:rect l="l" t="t" r="r" b="b"/>
              <a:pathLst>
                <a:path w="1802" h="1444" extrusionOk="0">
                  <a:moveTo>
                    <a:pt x="1594" y="1"/>
                  </a:moveTo>
                  <a:cubicBezTo>
                    <a:pt x="1572" y="1"/>
                    <a:pt x="1552" y="11"/>
                    <a:pt x="1535" y="36"/>
                  </a:cubicBezTo>
                  <a:cubicBezTo>
                    <a:pt x="1368" y="270"/>
                    <a:pt x="1235" y="637"/>
                    <a:pt x="1001" y="737"/>
                  </a:cubicBezTo>
                  <a:cubicBezTo>
                    <a:pt x="942" y="767"/>
                    <a:pt x="878" y="780"/>
                    <a:pt x="810" y="780"/>
                  </a:cubicBezTo>
                  <a:cubicBezTo>
                    <a:pt x="574" y="780"/>
                    <a:pt x="301" y="618"/>
                    <a:pt x="67" y="437"/>
                  </a:cubicBezTo>
                  <a:cubicBezTo>
                    <a:pt x="34" y="437"/>
                    <a:pt x="0" y="437"/>
                    <a:pt x="34" y="503"/>
                  </a:cubicBezTo>
                  <a:cubicBezTo>
                    <a:pt x="190" y="1003"/>
                    <a:pt x="550" y="1444"/>
                    <a:pt x="1033" y="1444"/>
                  </a:cubicBezTo>
                  <a:cubicBezTo>
                    <a:pt x="1066" y="1444"/>
                    <a:pt x="1100" y="1442"/>
                    <a:pt x="1135" y="1437"/>
                  </a:cubicBezTo>
                  <a:cubicBezTo>
                    <a:pt x="1702" y="1337"/>
                    <a:pt x="1802" y="770"/>
                    <a:pt x="1735" y="170"/>
                  </a:cubicBezTo>
                  <a:cubicBezTo>
                    <a:pt x="1735" y="95"/>
                    <a:pt x="1660" y="1"/>
                    <a:pt x="15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4229850" y="2892375"/>
              <a:ext cx="43400" cy="32075"/>
            </a:xfrm>
            <a:custGeom>
              <a:avLst/>
              <a:gdLst/>
              <a:ahLst/>
              <a:cxnLst/>
              <a:rect l="l" t="t" r="r" b="b"/>
              <a:pathLst>
                <a:path w="1736" h="1283" extrusionOk="0">
                  <a:moveTo>
                    <a:pt x="1574" y="1"/>
                  </a:moveTo>
                  <a:cubicBezTo>
                    <a:pt x="1552" y="1"/>
                    <a:pt x="1521" y="20"/>
                    <a:pt x="1502" y="39"/>
                  </a:cubicBezTo>
                  <a:cubicBezTo>
                    <a:pt x="1402" y="306"/>
                    <a:pt x="1335" y="673"/>
                    <a:pt x="1035" y="873"/>
                  </a:cubicBezTo>
                  <a:cubicBezTo>
                    <a:pt x="701" y="1007"/>
                    <a:pt x="368" y="1073"/>
                    <a:pt x="34" y="1073"/>
                  </a:cubicBezTo>
                  <a:cubicBezTo>
                    <a:pt x="1" y="1073"/>
                    <a:pt x="1" y="1107"/>
                    <a:pt x="34" y="1140"/>
                  </a:cubicBezTo>
                  <a:cubicBezTo>
                    <a:pt x="220" y="1233"/>
                    <a:pt x="427" y="1283"/>
                    <a:pt x="633" y="1283"/>
                  </a:cubicBezTo>
                  <a:cubicBezTo>
                    <a:pt x="870" y="1283"/>
                    <a:pt x="1105" y="1216"/>
                    <a:pt x="1302" y="1073"/>
                  </a:cubicBezTo>
                  <a:cubicBezTo>
                    <a:pt x="1602" y="840"/>
                    <a:pt x="1735" y="406"/>
                    <a:pt x="1602" y="39"/>
                  </a:cubicBezTo>
                  <a:cubicBezTo>
                    <a:pt x="1602" y="11"/>
                    <a:pt x="1590" y="1"/>
                    <a:pt x="15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4069750" y="2639725"/>
              <a:ext cx="160975" cy="262050"/>
            </a:xfrm>
            <a:custGeom>
              <a:avLst/>
              <a:gdLst/>
              <a:ahLst/>
              <a:cxnLst/>
              <a:rect l="l" t="t" r="r" b="b"/>
              <a:pathLst>
                <a:path w="6439" h="10482" extrusionOk="0">
                  <a:moveTo>
                    <a:pt x="98" y="0"/>
                  </a:moveTo>
                  <a:cubicBezTo>
                    <a:pt x="48" y="0"/>
                    <a:pt x="0" y="33"/>
                    <a:pt x="0" y="105"/>
                  </a:cubicBezTo>
                  <a:cubicBezTo>
                    <a:pt x="134" y="3174"/>
                    <a:pt x="1001" y="6376"/>
                    <a:pt x="1735" y="9278"/>
                  </a:cubicBezTo>
                  <a:cubicBezTo>
                    <a:pt x="1751" y="9336"/>
                    <a:pt x="1789" y="9360"/>
                    <a:pt x="1844" y="9360"/>
                  </a:cubicBezTo>
                  <a:cubicBezTo>
                    <a:pt x="2139" y="9360"/>
                    <a:pt x="2900" y="8646"/>
                    <a:pt x="3069" y="8478"/>
                  </a:cubicBezTo>
                  <a:cubicBezTo>
                    <a:pt x="3069" y="8478"/>
                    <a:pt x="3436" y="9845"/>
                    <a:pt x="3670" y="10446"/>
                  </a:cubicBezTo>
                  <a:cubicBezTo>
                    <a:pt x="3682" y="10471"/>
                    <a:pt x="3710" y="10482"/>
                    <a:pt x="3750" y="10482"/>
                  </a:cubicBezTo>
                  <a:cubicBezTo>
                    <a:pt x="3815" y="10482"/>
                    <a:pt x="3913" y="10453"/>
                    <a:pt x="4036" y="10412"/>
                  </a:cubicBezTo>
                  <a:lnTo>
                    <a:pt x="4070" y="10412"/>
                  </a:lnTo>
                  <a:cubicBezTo>
                    <a:pt x="5204" y="10145"/>
                    <a:pt x="6105" y="9311"/>
                    <a:pt x="6438" y="8211"/>
                  </a:cubicBezTo>
                  <a:cubicBezTo>
                    <a:pt x="6438" y="8163"/>
                    <a:pt x="6388" y="8116"/>
                    <a:pt x="6347" y="8116"/>
                  </a:cubicBezTo>
                  <a:cubicBezTo>
                    <a:pt x="6330" y="8116"/>
                    <a:pt x="6315" y="8124"/>
                    <a:pt x="6305" y="8144"/>
                  </a:cubicBezTo>
                  <a:cubicBezTo>
                    <a:pt x="5738" y="8978"/>
                    <a:pt x="4937" y="9612"/>
                    <a:pt x="4003" y="9945"/>
                  </a:cubicBezTo>
                  <a:cubicBezTo>
                    <a:pt x="3871" y="9813"/>
                    <a:pt x="3475" y="7677"/>
                    <a:pt x="3372" y="7677"/>
                  </a:cubicBezTo>
                  <a:cubicBezTo>
                    <a:pt x="3371" y="7677"/>
                    <a:pt x="3370" y="7677"/>
                    <a:pt x="3369" y="7677"/>
                  </a:cubicBezTo>
                  <a:cubicBezTo>
                    <a:pt x="2936" y="7877"/>
                    <a:pt x="2502" y="8177"/>
                    <a:pt x="2135" y="8511"/>
                  </a:cubicBezTo>
                  <a:cubicBezTo>
                    <a:pt x="1335" y="5742"/>
                    <a:pt x="1001" y="2840"/>
                    <a:pt x="200" y="71"/>
                  </a:cubicBezTo>
                  <a:cubicBezTo>
                    <a:pt x="185" y="25"/>
                    <a:pt x="141" y="0"/>
                    <a:pt x="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4167325" y="2841650"/>
              <a:ext cx="86750" cy="64450"/>
            </a:xfrm>
            <a:custGeom>
              <a:avLst/>
              <a:gdLst/>
              <a:ahLst/>
              <a:cxnLst/>
              <a:rect l="l" t="t" r="r" b="b"/>
              <a:pathLst>
                <a:path w="3470" h="2578" extrusionOk="0">
                  <a:moveTo>
                    <a:pt x="2435" y="0"/>
                  </a:moveTo>
                  <a:cubicBezTo>
                    <a:pt x="1868" y="834"/>
                    <a:pt x="1001" y="1501"/>
                    <a:pt x="0" y="1835"/>
                  </a:cubicBezTo>
                  <a:cubicBezTo>
                    <a:pt x="534" y="2235"/>
                    <a:pt x="1134" y="2469"/>
                    <a:pt x="1801" y="2569"/>
                  </a:cubicBezTo>
                  <a:cubicBezTo>
                    <a:pt x="1857" y="2574"/>
                    <a:pt x="1913" y="2577"/>
                    <a:pt x="1970" y="2577"/>
                  </a:cubicBezTo>
                  <a:cubicBezTo>
                    <a:pt x="2255" y="2577"/>
                    <a:pt x="2552" y="2508"/>
                    <a:pt x="2802" y="2369"/>
                  </a:cubicBezTo>
                  <a:cubicBezTo>
                    <a:pt x="3469" y="1968"/>
                    <a:pt x="3302" y="1301"/>
                    <a:pt x="3002" y="767"/>
                  </a:cubicBezTo>
                  <a:cubicBezTo>
                    <a:pt x="2869" y="501"/>
                    <a:pt x="2669" y="234"/>
                    <a:pt x="2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4208175" y="2860825"/>
              <a:ext cx="45900" cy="45275"/>
            </a:xfrm>
            <a:custGeom>
              <a:avLst/>
              <a:gdLst/>
              <a:ahLst/>
              <a:cxnLst/>
              <a:rect l="l" t="t" r="r" b="b"/>
              <a:pathLst>
                <a:path w="1836" h="1811" extrusionOk="0">
                  <a:moveTo>
                    <a:pt x="1368" y="0"/>
                  </a:moveTo>
                  <a:lnTo>
                    <a:pt x="1368" y="0"/>
                  </a:lnTo>
                  <a:cubicBezTo>
                    <a:pt x="634" y="301"/>
                    <a:pt x="1" y="1035"/>
                    <a:pt x="167" y="1802"/>
                  </a:cubicBezTo>
                  <a:cubicBezTo>
                    <a:pt x="223" y="1807"/>
                    <a:pt x="279" y="1810"/>
                    <a:pt x="336" y="1810"/>
                  </a:cubicBezTo>
                  <a:cubicBezTo>
                    <a:pt x="621" y="1810"/>
                    <a:pt x="918" y="1741"/>
                    <a:pt x="1168" y="1602"/>
                  </a:cubicBezTo>
                  <a:cubicBezTo>
                    <a:pt x="1835" y="1201"/>
                    <a:pt x="1668" y="534"/>
                    <a:pt x="1368" y="0"/>
                  </a:cubicBezTo>
                  <a:close/>
                </a:path>
              </a:pathLst>
            </a:custGeom>
            <a:solidFill>
              <a:srgbClr val="F392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810775" y="2239175"/>
              <a:ext cx="769350" cy="427475"/>
            </a:xfrm>
            <a:custGeom>
              <a:avLst/>
              <a:gdLst/>
              <a:ahLst/>
              <a:cxnLst/>
              <a:rect l="l" t="t" r="r" b="b"/>
              <a:pathLst>
                <a:path w="30774" h="17099" extrusionOk="0">
                  <a:moveTo>
                    <a:pt x="14669" y="0"/>
                  </a:moveTo>
                  <a:cubicBezTo>
                    <a:pt x="10814" y="0"/>
                    <a:pt x="6074" y="1056"/>
                    <a:pt x="3688" y="4452"/>
                  </a:cubicBezTo>
                  <a:cubicBezTo>
                    <a:pt x="1" y="9686"/>
                    <a:pt x="3397" y="17098"/>
                    <a:pt x="3839" y="17098"/>
                  </a:cubicBezTo>
                  <a:cubicBezTo>
                    <a:pt x="3845" y="17098"/>
                    <a:pt x="3850" y="17097"/>
                    <a:pt x="3855" y="17094"/>
                  </a:cubicBezTo>
                  <a:cubicBezTo>
                    <a:pt x="7023" y="15560"/>
                    <a:pt x="12727" y="9489"/>
                    <a:pt x="12728" y="9489"/>
                  </a:cubicBezTo>
                  <a:lnTo>
                    <a:pt x="12728" y="9489"/>
                  </a:lnTo>
                  <a:cubicBezTo>
                    <a:pt x="12161" y="11123"/>
                    <a:pt x="8758" y="13892"/>
                    <a:pt x="9025" y="14025"/>
                  </a:cubicBezTo>
                  <a:cubicBezTo>
                    <a:pt x="9043" y="14032"/>
                    <a:pt x="9067" y="14035"/>
                    <a:pt x="9097" y="14035"/>
                  </a:cubicBezTo>
                  <a:cubicBezTo>
                    <a:pt x="9514" y="14035"/>
                    <a:pt x="11085" y="13371"/>
                    <a:pt x="13295" y="11690"/>
                  </a:cubicBezTo>
                  <a:cubicBezTo>
                    <a:pt x="15630" y="9922"/>
                    <a:pt x="17831" y="6420"/>
                    <a:pt x="17831" y="6420"/>
                  </a:cubicBezTo>
                  <a:cubicBezTo>
                    <a:pt x="19958" y="11257"/>
                    <a:pt x="23129" y="13498"/>
                    <a:pt x="23341" y="13498"/>
                  </a:cubicBezTo>
                  <a:cubicBezTo>
                    <a:pt x="23372" y="13498"/>
                    <a:pt x="23341" y="13451"/>
                    <a:pt x="23235" y="13358"/>
                  </a:cubicBezTo>
                  <a:cubicBezTo>
                    <a:pt x="22810" y="12984"/>
                    <a:pt x="21822" y="11241"/>
                    <a:pt x="20955" y="9621"/>
                  </a:cubicBezTo>
                  <a:lnTo>
                    <a:pt x="20955" y="9621"/>
                  </a:lnTo>
                  <a:cubicBezTo>
                    <a:pt x="23614" y="13802"/>
                    <a:pt x="27108" y="15549"/>
                    <a:pt x="28657" y="15549"/>
                  </a:cubicBezTo>
                  <a:cubicBezTo>
                    <a:pt x="28817" y="15549"/>
                    <a:pt x="28957" y="15530"/>
                    <a:pt x="29073" y="15493"/>
                  </a:cubicBezTo>
                  <a:cubicBezTo>
                    <a:pt x="30674" y="14959"/>
                    <a:pt x="30774" y="5352"/>
                    <a:pt x="26571" y="2717"/>
                  </a:cubicBezTo>
                  <a:cubicBezTo>
                    <a:pt x="23745" y="968"/>
                    <a:pt x="21612" y="681"/>
                    <a:pt x="20519" y="681"/>
                  </a:cubicBezTo>
                  <a:cubicBezTo>
                    <a:pt x="19986" y="681"/>
                    <a:pt x="19699" y="749"/>
                    <a:pt x="19699" y="749"/>
                  </a:cubicBezTo>
                  <a:cubicBezTo>
                    <a:pt x="18655" y="322"/>
                    <a:pt x="16797" y="0"/>
                    <a:pt x="14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4495875" y="2544575"/>
              <a:ext cx="144300" cy="227875"/>
            </a:xfrm>
            <a:custGeom>
              <a:avLst/>
              <a:gdLst/>
              <a:ahLst/>
              <a:cxnLst/>
              <a:rect l="l" t="t" r="r" b="b"/>
              <a:pathLst>
                <a:path w="5772" h="9115" extrusionOk="0">
                  <a:moveTo>
                    <a:pt x="3124" y="0"/>
                  </a:moveTo>
                  <a:cubicBezTo>
                    <a:pt x="1052" y="0"/>
                    <a:pt x="1" y="4811"/>
                    <a:pt x="1" y="4811"/>
                  </a:cubicBezTo>
                  <a:lnTo>
                    <a:pt x="701" y="8447"/>
                  </a:lnTo>
                  <a:cubicBezTo>
                    <a:pt x="1160" y="8890"/>
                    <a:pt x="1755" y="9115"/>
                    <a:pt x="2349" y="9115"/>
                  </a:cubicBezTo>
                  <a:cubicBezTo>
                    <a:pt x="2965" y="9115"/>
                    <a:pt x="3579" y="8873"/>
                    <a:pt x="4037" y="8381"/>
                  </a:cubicBezTo>
                  <a:cubicBezTo>
                    <a:pt x="5772" y="6746"/>
                    <a:pt x="5471" y="242"/>
                    <a:pt x="3270" y="8"/>
                  </a:cubicBezTo>
                  <a:cubicBezTo>
                    <a:pt x="3221" y="3"/>
                    <a:pt x="3172" y="0"/>
                    <a:pt x="312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4522575" y="2591475"/>
              <a:ext cx="65075" cy="155225"/>
            </a:xfrm>
            <a:custGeom>
              <a:avLst/>
              <a:gdLst/>
              <a:ahLst/>
              <a:cxnLst/>
              <a:rect l="l" t="t" r="r" b="b"/>
              <a:pathLst>
                <a:path w="2603" h="6209" extrusionOk="0">
                  <a:moveTo>
                    <a:pt x="2268" y="0"/>
                  </a:moveTo>
                  <a:cubicBezTo>
                    <a:pt x="334" y="1034"/>
                    <a:pt x="0" y="4236"/>
                    <a:pt x="801" y="6038"/>
                  </a:cubicBezTo>
                  <a:cubicBezTo>
                    <a:pt x="801" y="6071"/>
                    <a:pt x="801" y="6071"/>
                    <a:pt x="801" y="6071"/>
                  </a:cubicBezTo>
                  <a:cubicBezTo>
                    <a:pt x="801" y="6167"/>
                    <a:pt x="869" y="6209"/>
                    <a:pt x="941" y="6209"/>
                  </a:cubicBezTo>
                  <a:cubicBezTo>
                    <a:pt x="1019" y="6209"/>
                    <a:pt x="1101" y="6158"/>
                    <a:pt x="1101" y="6071"/>
                  </a:cubicBezTo>
                  <a:cubicBezTo>
                    <a:pt x="1101" y="5604"/>
                    <a:pt x="1168" y="5104"/>
                    <a:pt x="1301" y="4637"/>
                  </a:cubicBezTo>
                  <a:cubicBezTo>
                    <a:pt x="1435" y="4070"/>
                    <a:pt x="1935" y="3636"/>
                    <a:pt x="2535" y="3603"/>
                  </a:cubicBezTo>
                  <a:cubicBezTo>
                    <a:pt x="2569" y="3569"/>
                    <a:pt x="2602" y="3503"/>
                    <a:pt x="2535" y="3503"/>
                  </a:cubicBezTo>
                  <a:cubicBezTo>
                    <a:pt x="2400" y="3474"/>
                    <a:pt x="2275" y="3460"/>
                    <a:pt x="2159" y="3460"/>
                  </a:cubicBezTo>
                  <a:cubicBezTo>
                    <a:pt x="1472" y="3460"/>
                    <a:pt x="1105" y="3937"/>
                    <a:pt x="934" y="4537"/>
                  </a:cubicBezTo>
                  <a:cubicBezTo>
                    <a:pt x="867" y="2935"/>
                    <a:pt x="1101" y="1234"/>
                    <a:pt x="2302" y="33"/>
                  </a:cubicBezTo>
                  <a:cubicBezTo>
                    <a:pt x="2335" y="33"/>
                    <a:pt x="2302" y="0"/>
                    <a:pt x="2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4829678" y="3048678"/>
              <a:ext cx="777250" cy="1812150"/>
            </a:xfrm>
            <a:custGeom>
              <a:avLst/>
              <a:gdLst/>
              <a:ahLst/>
              <a:cxnLst/>
              <a:rect l="l" t="t" r="r" b="b"/>
              <a:pathLst>
                <a:path w="31090" h="72486" extrusionOk="0">
                  <a:moveTo>
                    <a:pt x="0" y="1"/>
                  </a:moveTo>
                  <a:lnTo>
                    <a:pt x="19848" y="72486"/>
                  </a:lnTo>
                  <a:lnTo>
                    <a:pt x="28121" y="72486"/>
                  </a:lnTo>
                  <a:cubicBezTo>
                    <a:pt x="28121" y="72486"/>
                    <a:pt x="31089" y="46300"/>
                    <a:pt x="15178" y="18547"/>
                  </a:cubicBezTo>
                  <a:cubicBezTo>
                    <a:pt x="9040" y="7873"/>
                    <a:pt x="3770" y="2603"/>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3811928" y="4399278"/>
              <a:ext cx="693850" cy="460375"/>
            </a:xfrm>
            <a:custGeom>
              <a:avLst/>
              <a:gdLst/>
              <a:ahLst/>
              <a:cxnLst/>
              <a:rect l="l" t="t" r="r" b="b"/>
              <a:pathLst>
                <a:path w="27754" h="18415" extrusionOk="0">
                  <a:moveTo>
                    <a:pt x="15778" y="1"/>
                  </a:moveTo>
                  <a:cubicBezTo>
                    <a:pt x="9774" y="1"/>
                    <a:pt x="3536" y="5171"/>
                    <a:pt x="0" y="9174"/>
                  </a:cubicBezTo>
                  <a:cubicBezTo>
                    <a:pt x="3371" y="5457"/>
                    <a:pt x="7635" y="2067"/>
                    <a:pt x="12285" y="2067"/>
                  </a:cubicBezTo>
                  <a:cubicBezTo>
                    <a:pt x="12559" y="2067"/>
                    <a:pt x="12834" y="2078"/>
                    <a:pt x="13110" y="2102"/>
                  </a:cubicBezTo>
                  <a:cubicBezTo>
                    <a:pt x="22550" y="2870"/>
                    <a:pt x="23551" y="18414"/>
                    <a:pt x="23551" y="18414"/>
                  </a:cubicBezTo>
                  <a:lnTo>
                    <a:pt x="27754" y="18414"/>
                  </a:lnTo>
                  <a:cubicBezTo>
                    <a:pt x="27754" y="18414"/>
                    <a:pt x="24785" y="1"/>
                    <a:pt x="157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3804550" y="3321975"/>
              <a:ext cx="216025" cy="329450"/>
            </a:xfrm>
            <a:custGeom>
              <a:avLst/>
              <a:gdLst/>
              <a:ahLst/>
              <a:cxnLst/>
              <a:rect l="l" t="t" r="r" b="b"/>
              <a:pathLst>
                <a:path w="8641" h="13178" extrusionOk="0">
                  <a:moveTo>
                    <a:pt x="6439" y="1"/>
                  </a:moveTo>
                  <a:lnTo>
                    <a:pt x="1" y="13177"/>
                  </a:lnTo>
                  <a:lnTo>
                    <a:pt x="3103" y="13177"/>
                  </a:lnTo>
                  <a:lnTo>
                    <a:pt x="8640" y="2936"/>
                  </a:lnTo>
                  <a:lnTo>
                    <a:pt x="64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3848591" y="3342825"/>
              <a:ext cx="268550" cy="394475"/>
            </a:xfrm>
            <a:custGeom>
              <a:avLst/>
              <a:gdLst/>
              <a:ahLst/>
              <a:cxnLst/>
              <a:rect l="l" t="t" r="r" b="b"/>
              <a:pathLst>
                <a:path w="10742" h="15779" extrusionOk="0">
                  <a:moveTo>
                    <a:pt x="7406" y="1"/>
                  </a:moveTo>
                  <a:lnTo>
                    <a:pt x="1" y="14011"/>
                  </a:lnTo>
                  <a:lnTo>
                    <a:pt x="3370" y="15779"/>
                  </a:lnTo>
                  <a:lnTo>
                    <a:pt x="10742" y="1769"/>
                  </a:lnTo>
                  <a:lnTo>
                    <a:pt x="740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3931300" y="3387875"/>
              <a:ext cx="202675" cy="349425"/>
            </a:xfrm>
            <a:custGeom>
              <a:avLst/>
              <a:gdLst/>
              <a:ahLst/>
              <a:cxnLst/>
              <a:rect l="l" t="t" r="r" b="b"/>
              <a:pathLst>
                <a:path w="8107" h="13977" extrusionOk="0">
                  <a:moveTo>
                    <a:pt x="7373" y="0"/>
                  </a:moveTo>
                  <a:lnTo>
                    <a:pt x="1" y="13977"/>
                  </a:lnTo>
                  <a:lnTo>
                    <a:pt x="1" y="13977"/>
                  </a:lnTo>
                  <a:lnTo>
                    <a:pt x="2002" y="13443"/>
                  </a:lnTo>
                  <a:lnTo>
                    <a:pt x="8107" y="2168"/>
                  </a:lnTo>
                  <a:lnTo>
                    <a:pt x="737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3396775" y="3681675"/>
              <a:ext cx="153450" cy="239200"/>
            </a:xfrm>
            <a:custGeom>
              <a:avLst/>
              <a:gdLst/>
              <a:ahLst/>
              <a:cxnLst/>
              <a:rect l="l" t="t" r="r" b="b"/>
              <a:pathLst>
                <a:path w="6138" h="9568" extrusionOk="0">
                  <a:moveTo>
                    <a:pt x="4423" y="0"/>
                  </a:moveTo>
                  <a:cubicBezTo>
                    <a:pt x="3999" y="0"/>
                    <a:pt x="3600" y="237"/>
                    <a:pt x="3402" y="657"/>
                  </a:cubicBezTo>
                  <a:lnTo>
                    <a:pt x="234" y="7796"/>
                  </a:lnTo>
                  <a:cubicBezTo>
                    <a:pt x="0" y="8363"/>
                    <a:pt x="234" y="8996"/>
                    <a:pt x="801" y="9263"/>
                  </a:cubicBezTo>
                  <a:lnTo>
                    <a:pt x="1268" y="9463"/>
                  </a:lnTo>
                  <a:cubicBezTo>
                    <a:pt x="1418" y="9534"/>
                    <a:pt x="1576" y="9567"/>
                    <a:pt x="1730" y="9567"/>
                  </a:cubicBezTo>
                  <a:cubicBezTo>
                    <a:pt x="2158" y="9567"/>
                    <a:pt x="2564" y="9313"/>
                    <a:pt x="2735" y="8896"/>
                  </a:cubicBezTo>
                  <a:lnTo>
                    <a:pt x="5904" y="1758"/>
                  </a:lnTo>
                  <a:cubicBezTo>
                    <a:pt x="6138" y="1224"/>
                    <a:pt x="5904" y="557"/>
                    <a:pt x="5337" y="324"/>
                  </a:cubicBezTo>
                  <a:lnTo>
                    <a:pt x="4870" y="90"/>
                  </a:lnTo>
                  <a:cubicBezTo>
                    <a:pt x="4723" y="29"/>
                    <a:pt x="4571" y="0"/>
                    <a:pt x="442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3588575" y="3797225"/>
              <a:ext cx="154300" cy="239075"/>
            </a:xfrm>
            <a:custGeom>
              <a:avLst/>
              <a:gdLst/>
              <a:ahLst/>
              <a:cxnLst/>
              <a:rect l="l" t="t" r="r" b="b"/>
              <a:pathLst>
                <a:path w="6172" h="9563" extrusionOk="0">
                  <a:moveTo>
                    <a:pt x="4428" y="1"/>
                  </a:moveTo>
                  <a:cubicBezTo>
                    <a:pt x="4013" y="1"/>
                    <a:pt x="3607" y="255"/>
                    <a:pt x="3436" y="672"/>
                  </a:cubicBezTo>
                  <a:lnTo>
                    <a:pt x="267" y="7810"/>
                  </a:lnTo>
                  <a:cubicBezTo>
                    <a:pt x="0" y="8344"/>
                    <a:pt x="267" y="9011"/>
                    <a:pt x="834" y="9245"/>
                  </a:cubicBezTo>
                  <a:lnTo>
                    <a:pt x="1301" y="9478"/>
                  </a:lnTo>
                  <a:cubicBezTo>
                    <a:pt x="1442" y="9536"/>
                    <a:pt x="1586" y="9563"/>
                    <a:pt x="1728" y="9563"/>
                  </a:cubicBezTo>
                  <a:cubicBezTo>
                    <a:pt x="2160" y="9563"/>
                    <a:pt x="2568" y="9313"/>
                    <a:pt x="2769" y="8911"/>
                  </a:cubicBezTo>
                  <a:lnTo>
                    <a:pt x="5938" y="1773"/>
                  </a:lnTo>
                  <a:cubicBezTo>
                    <a:pt x="6171" y="1205"/>
                    <a:pt x="5904" y="572"/>
                    <a:pt x="5371" y="305"/>
                  </a:cubicBezTo>
                  <a:lnTo>
                    <a:pt x="4870" y="105"/>
                  </a:lnTo>
                  <a:cubicBezTo>
                    <a:pt x="4729" y="34"/>
                    <a:pt x="4578" y="1"/>
                    <a:pt x="442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3443475" y="3754075"/>
              <a:ext cx="204325" cy="309200"/>
            </a:xfrm>
            <a:custGeom>
              <a:avLst/>
              <a:gdLst/>
              <a:ahLst/>
              <a:cxnLst/>
              <a:rect l="l" t="t" r="r" b="b"/>
              <a:pathLst>
                <a:path w="8173" h="12368" extrusionOk="0">
                  <a:moveTo>
                    <a:pt x="5726" y="0"/>
                  </a:moveTo>
                  <a:cubicBezTo>
                    <a:pt x="5153" y="0"/>
                    <a:pt x="4616" y="330"/>
                    <a:pt x="4370" y="897"/>
                  </a:cubicBezTo>
                  <a:lnTo>
                    <a:pt x="334" y="9936"/>
                  </a:lnTo>
                  <a:cubicBezTo>
                    <a:pt x="0" y="10704"/>
                    <a:pt x="334" y="11571"/>
                    <a:pt x="1101" y="11905"/>
                  </a:cubicBezTo>
                  <a:lnTo>
                    <a:pt x="1835" y="12238"/>
                  </a:lnTo>
                  <a:cubicBezTo>
                    <a:pt x="2036" y="12326"/>
                    <a:pt x="2244" y="12367"/>
                    <a:pt x="2447" y="12367"/>
                  </a:cubicBezTo>
                  <a:cubicBezTo>
                    <a:pt x="3020" y="12367"/>
                    <a:pt x="3557" y="12037"/>
                    <a:pt x="3803" y="11471"/>
                  </a:cubicBezTo>
                  <a:lnTo>
                    <a:pt x="7839" y="2431"/>
                  </a:lnTo>
                  <a:cubicBezTo>
                    <a:pt x="8173" y="1664"/>
                    <a:pt x="7806" y="797"/>
                    <a:pt x="7072" y="463"/>
                  </a:cubicBezTo>
                  <a:lnTo>
                    <a:pt x="6338" y="129"/>
                  </a:lnTo>
                  <a:cubicBezTo>
                    <a:pt x="6137" y="42"/>
                    <a:pt x="5929" y="0"/>
                    <a:pt x="572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3810400" y="2794225"/>
              <a:ext cx="204325" cy="309175"/>
            </a:xfrm>
            <a:custGeom>
              <a:avLst/>
              <a:gdLst/>
              <a:ahLst/>
              <a:cxnLst/>
              <a:rect l="l" t="t" r="r" b="b"/>
              <a:pathLst>
                <a:path w="8173" h="12367" extrusionOk="0">
                  <a:moveTo>
                    <a:pt x="5726" y="0"/>
                  </a:moveTo>
                  <a:cubicBezTo>
                    <a:pt x="5153" y="0"/>
                    <a:pt x="4616" y="330"/>
                    <a:pt x="4370" y="897"/>
                  </a:cubicBezTo>
                  <a:lnTo>
                    <a:pt x="334" y="9936"/>
                  </a:lnTo>
                  <a:cubicBezTo>
                    <a:pt x="0" y="10704"/>
                    <a:pt x="334" y="11571"/>
                    <a:pt x="1101" y="11904"/>
                  </a:cubicBezTo>
                  <a:lnTo>
                    <a:pt x="1835" y="12238"/>
                  </a:lnTo>
                  <a:cubicBezTo>
                    <a:pt x="2036" y="12325"/>
                    <a:pt x="2244" y="12367"/>
                    <a:pt x="2447" y="12367"/>
                  </a:cubicBezTo>
                  <a:cubicBezTo>
                    <a:pt x="3020" y="12367"/>
                    <a:pt x="3557" y="12037"/>
                    <a:pt x="3803" y="11471"/>
                  </a:cubicBezTo>
                  <a:lnTo>
                    <a:pt x="7839" y="2431"/>
                  </a:lnTo>
                  <a:cubicBezTo>
                    <a:pt x="8173" y="1664"/>
                    <a:pt x="7839" y="796"/>
                    <a:pt x="7072" y="463"/>
                  </a:cubicBezTo>
                  <a:lnTo>
                    <a:pt x="6338" y="129"/>
                  </a:lnTo>
                  <a:cubicBezTo>
                    <a:pt x="6137" y="42"/>
                    <a:pt x="5929" y="0"/>
                    <a:pt x="572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3952150" y="2857225"/>
              <a:ext cx="204350" cy="309575"/>
            </a:xfrm>
            <a:custGeom>
              <a:avLst/>
              <a:gdLst/>
              <a:ahLst/>
              <a:cxnLst/>
              <a:rect l="l" t="t" r="r" b="b"/>
              <a:pathLst>
                <a:path w="8174" h="12383" extrusionOk="0">
                  <a:moveTo>
                    <a:pt x="5713" y="0"/>
                  </a:moveTo>
                  <a:cubicBezTo>
                    <a:pt x="5145" y="0"/>
                    <a:pt x="4615" y="341"/>
                    <a:pt x="4371" y="878"/>
                  </a:cubicBezTo>
                  <a:lnTo>
                    <a:pt x="334" y="9951"/>
                  </a:lnTo>
                  <a:cubicBezTo>
                    <a:pt x="1" y="10719"/>
                    <a:pt x="368" y="11586"/>
                    <a:pt x="1102" y="11920"/>
                  </a:cubicBezTo>
                  <a:lnTo>
                    <a:pt x="1836" y="12253"/>
                  </a:lnTo>
                  <a:cubicBezTo>
                    <a:pt x="2037" y="12341"/>
                    <a:pt x="2244" y="12382"/>
                    <a:pt x="2448" y="12382"/>
                  </a:cubicBezTo>
                  <a:cubicBezTo>
                    <a:pt x="3021" y="12382"/>
                    <a:pt x="3557" y="12052"/>
                    <a:pt x="3804" y="11486"/>
                  </a:cubicBezTo>
                  <a:lnTo>
                    <a:pt x="7840" y="2446"/>
                  </a:lnTo>
                  <a:cubicBezTo>
                    <a:pt x="8173" y="1679"/>
                    <a:pt x="7840" y="778"/>
                    <a:pt x="7073" y="445"/>
                  </a:cubicBezTo>
                  <a:lnTo>
                    <a:pt x="6339" y="144"/>
                  </a:lnTo>
                  <a:cubicBezTo>
                    <a:pt x="6133" y="46"/>
                    <a:pt x="5920" y="0"/>
                    <a:pt x="5713"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3481825" y="2985925"/>
              <a:ext cx="603800" cy="824775"/>
            </a:xfrm>
            <a:custGeom>
              <a:avLst/>
              <a:gdLst/>
              <a:ahLst/>
              <a:cxnLst/>
              <a:rect l="l" t="t" r="r" b="b"/>
              <a:pathLst>
                <a:path w="24152" h="32991" extrusionOk="0">
                  <a:moveTo>
                    <a:pt x="13577" y="0"/>
                  </a:moveTo>
                  <a:lnTo>
                    <a:pt x="0" y="28287"/>
                  </a:lnTo>
                  <a:cubicBezTo>
                    <a:pt x="2869" y="30489"/>
                    <a:pt x="6205" y="32090"/>
                    <a:pt x="9741" y="32990"/>
                  </a:cubicBezTo>
                  <a:lnTo>
                    <a:pt x="24151" y="4770"/>
                  </a:lnTo>
                  <a:cubicBezTo>
                    <a:pt x="17446" y="133"/>
                    <a:pt x="13577" y="0"/>
                    <a:pt x="13577"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3385100" y="3626375"/>
              <a:ext cx="435325" cy="243525"/>
            </a:xfrm>
            <a:custGeom>
              <a:avLst/>
              <a:gdLst/>
              <a:ahLst/>
              <a:cxnLst/>
              <a:rect l="l" t="t" r="r" b="b"/>
              <a:pathLst>
                <a:path w="17413" h="9741" extrusionOk="0">
                  <a:moveTo>
                    <a:pt x="1101" y="0"/>
                  </a:moveTo>
                  <a:lnTo>
                    <a:pt x="0" y="2502"/>
                  </a:lnTo>
                  <a:cubicBezTo>
                    <a:pt x="3536" y="5971"/>
                    <a:pt x="16312" y="9741"/>
                    <a:pt x="16312" y="9741"/>
                  </a:cubicBezTo>
                  <a:lnTo>
                    <a:pt x="17412" y="7239"/>
                  </a:lnTo>
                  <a:cubicBezTo>
                    <a:pt x="12709" y="3403"/>
                    <a:pt x="7072" y="934"/>
                    <a:pt x="11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800375" y="2922475"/>
              <a:ext cx="327775" cy="203575"/>
            </a:xfrm>
            <a:custGeom>
              <a:avLst/>
              <a:gdLst/>
              <a:ahLst/>
              <a:cxnLst/>
              <a:rect l="l" t="t" r="r" b="b"/>
              <a:pathLst>
                <a:path w="13111" h="8143" extrusionOk="0">
                  <a:moveTo>
                    <a:pt x="1417" y="1"/>
                  </a:moveTo>
                  <a:cubicBezTo>
                    <a:pt x="1334" y="1"/>
                    <a:pt x="1252" y="1"/>
                    <a:pt x="1168" y="3"/>
                  </a:cubicBezTo>
                  <a:lnTo>
                    <a:pt x="1" y="2505"/>
                  </a:lnTo>
                  <a:cubicBezTo>
                    <a:pt x="6872" y="3806"/>
                    <a:pt x="11943" y="8142"/>
                    <a:pt x="11943" y="8142"/>
                  </a:cubicBezTo>
                  <a:lnTo>
                    <a:pt x="13110" y="5640"/>
                  </a:lnTo>
                  <a:cubicBezTo>
                    <a:pt x="13110" y="5640"/>
                    <a:pt x="8546" y="1"/>
                    <a:pt x="14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591075" y="3332350"/>
              <a:ext cx="325250" cy="219600"/>
            </a:xfrm>
            <a:custGeom>
              <a:avLst/>
              <a:gdLst/>
              <a:ahLst/>
              <a:cxnLst/>
              <a:rect l="l" t="t" r="r" b="b"/>
              <a:pathLst>
                <a:path w="13010" h="8784" extrusionOk="0">
                  <a:moveTo>
                    <a:pt x="1978" y="1"/>
                  </a:moveTo>
                  <a:cubicBezTo>
                    <a:pt x="1771" y="1"/>
                    <a:pt x="1566" y="124"/>
                    <a:pt x="1468" y="320"/>
                  </a:cubicBezTo>
                  <a:lnTo>
                    <a:pt x="167" y="3088"/>
                  </a:lnTo>
                  <a:cubicBezTo>
                    <a:pt x="0" y="3389"/>
                    <a:pt x="134" y="3722"/>
                    <a:pt x="434" y="3822"/>
                  </a:cubicBezTo>
                  <a:cubicBezTo>
                    <a:pt x="5237" y="5023"/>
                    <a:pt x="10841" y="8726"/>
                    <a:pt x="10841" y="8726"/>
                  </a:cubicBezTo>
                  <a:cubicBezTo>
                    <a:pt x="10919" y="8765"/>
                    <a:pt x="11003" y="8784"/>
                    <a:pt x="11085" y="8784"/>
                  </a:cubicBezTo>
                  <a:cubicBezTo>
                    <a:pt x="11286" y="8784"/>
                    <a:pt x="11481" y="8672"/>
                    <a:pt x="11575" y="8459"/>
                  </a:cubicBezTo>
                  <a:lnTo>
                    <a:pt x="12909" y="5690"/>
                  </a:lnTo>
                  <a:cubicBezTo>
                    <a:pt x="13010" y="5390"/>
                    <a:pt x="12909" y="5057"/>
                    <a:pt x="12643" y="4956"/>
                  </a:cubicBezTo>
                  <a:cubicBezTo>
                    <a:pt x="12643" y="4956"/>
                    <a:pt x="8706" y="1687"/>
                    <a:pt x="2202" y="53"/>
                  </a:cubicBezTo>
                  <a:cubicBezTo>
                    <a:pt x="2130" y="17"/>
                    <a:pt x="2054" y="1"/>
                    <a:pt x="197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4088100" y="3453750"/>
              <a:ext cx="391950" cy="1049100"/>
            </a:xfrm>
            <a:custGeom>
              <a:avLst/>
              <a:gdLst/>
              <a:ahLst/>
              <a:cxnLst/>
              <a:rect l="l" t="t" r="r" b="b"/>
              <a:pathLst>
                <a:path w="15678" h="41964" extrusionOk="0">
                  <a:moveTo>
                    <a:pt x="1001" y="0"/>
                  </a:moveTo>
                  <a:lnTo>
                    <a:pt x="0" y="434"/>
                  </a:lnTo>
                  <a:cubicBezTo>
                    <a:pt x="0" y="434"/>
                    <a:pt x="8273" y="5538"/>
                    <a:pt x="11975" y="17346"/>
                  </a:cubicBezTo>
                  <a:cubicBezTo>
                    <a:pt x="15678" y="29188"/>
                    <a:pt x="5771" y="41964"/>
                    <a:pt x="5771" y="41964"/>
                  </a:cubicBezTo>
                  <a:cubicBezTo>
                    <a:pt x="5771" y="41964"/>
                    <a:pt x="13910" y="34258"/>
                    <a:pt x="14410" y="23084"/>
                  </a:cubicBezTo>
                  <a:cubicBezTo>
                    <a:pt x="15144" y="6238"/>
                    <a:pt x="1001" y="0"/>
                    <a:pt x="10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3678625" y="3464600"/>
              <a:ext cx="761400" cy="1038250"/>
            </a:xfrm>
            <a:custGeom>
              <a:avLst/>
              <a:gdLst/>
              <a:ahLst/>
              <a:cxnLst/>
              <a:rect l="l" t="t" r="r" b="b"/>
              <a:pathLst>
                <a:path w="30456" h="41530" extrusionOk="0">
                  <a:moveTo>
                    <a:pt x="16379" y="0"/>
                  </a:moveTo>
                  <a:lnTo>
                    <a:pt x="11876" y="8740"/>
                  </a:lnTo>
                  <a:cubicBezTo>
                    <a:pt x="11876" y="8740"/>
                    <a:pt x="19281" y="12242"/>
                    <a:pt x="20949" y="17980"/>
                  </a:cubicBezTo>
                  <a:cubicBezTo>
                    <a:pt x="22617" y="23684"/>
                    <a:pt x="20782" y="33257"/>
                    <a:pt x="17180" y="34825"/>
                  </a:cubicBezTo>
                  <a:cubicBezTo>
                    <a:pt x="16613" y="35058"/>
                    <a:pt x="15979" y="35225"/>
                    <a:pt x="15378" y="35225"/>
                  </a:cubicBezTo>
                  <a:cubicBezTo>
                    <a:pt x="15346" y="35226"/>
                    <a:pt x="15313" y="35226"/>
                    <a:pt x="15281" y="35226"/>
                  </a:cubicBezTo>
                  <a:cubicBezTo>
                    <a:pt x="12234" y="35226"/>
                    <a:pt x="10241" y="32156"/>
                    <a:pt x="10241" y="32156"/>
                  </a:cubicBezTo>
                  <a:lnTo>
                    <a:pt x="8807" y="32890"/>
                  </a:lnTo>
                  <a:lnTo>
                    <a:pt x="8073" y="33257"/>
                  </a:lnTo>
                  <a:lnTo>
                    <a:pt x="1" y="31856"/>
                  </a:lnTo>
                  <a:lnTo>
                    <a:pt x="1" y="31856"/>
                  </a:lnTo>
                  <a:cubicBezTo>
                    <a:pt x="1" y="31856"/>
                    <a:pt x="7373" y="35426"/>
                    <a:pt x="12009" y="41530"/>
                  </a:cubicBezTo>
                  <a:lnTo>
                    <a:pt x="22150" y="41530"/>
                  </a:lnTo>
                  <a:cubicBezTo>
                    <a:pt x="22150" y="41530"/>
                    <a:pt x="28821" y="34124"/>
                    <a:pt x="29622" y="23817"/>
                  </a:cubicBezTo>
                  <a:cubicBezTo>
                    <a:pt x="30456" y="13543"/>
                    <a:pt x="24418" y="3603"/>
                    <a:pt x="16379"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898800" y="4268500"/>
              <a:ext cx="164300" cy="79625"/>
            </a:xfrm>
            <a:custGeom>
              <a:avLst/>
              <a:gdLst/>
              <a:ahLst/>
              <a:cxnLst/>
              <a:rect l="l" t="t" r="r" b="b"/>
              <a:pathLst>
                <a:path w="6572" h="3185" extrusionOk="0">
                  <a:moveTo>
                    <a:pt x="1434" y="0"/>
                  </a:moveTo>
                  <a:lnTo>
                    <a:pt x="0" y="734"/>
                  </a:lnTo>
                  <a:cubicBezTo>
                    <a:pt x="2507" y="2813"/>
                    <a:pt x="4505" y="3184"/>
                    <a:pt x="5613" y="3184"/>
                  </a:cubicBezTo>
                  <a:cubicBezTo>
                    <a:pt x="6230" y="3184"/>
                    <a:pt x="6571" y="3069"/>
                    <a:pt x="6571" y="3069"/>
                  </a:cubicBezTo>
                  <a:lnTo>
                    <a:pt x="6571" y="3069"/>
                  </a:lnTo>
                  <a:cubicBezTo>
                    <a:pt x="6539" y="3070"/>
                    <a:pt x="6506" y="3070"/>
                    <a:pt x="6474" y="3070"/>
                  </a:cubicBezTo>
                  <a:cubicBezTo>
                    <a:pt x="3427" y="3070"/>
                    <a:pt x="1434" y="0"/>
                    <a:pt x="14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3640275" y="4451509"/>
              <a:ext cx="754725" cy="407900"/>
            </a:xfrm>
            <a:custGeom>
              <a:avLst/>
              <a:gdLst/>
              <a:ahLst/>
              <a:cxnLst/>
              <a:rect l="l" t="t" r="r" b="b"/>
              <a:pathLst>
                <a:path w="30189" h="16316" extrusionOk="0">
                  <a:moveTo>
                    <a:pt x="18950" y="1"/>
                  </a:moveTo>
                  <a:cubicBezTo>
                    <a:pt x="14302" y="1"/>
                    <a:pt x="10041" y="3361"/>
                    <a:pt x="6672" y="7109"/>
                  </a:cubicBezTo>
                  <a:cubicBezTo>
                    <a:pt x="6538" y="7242"/>
                    <a:pt x="6405" y="7375"/>
                    <a:pt x="6305" y="7542"/>
                  </a:cubicBezTo>
                  <a:cubicBezTo>
                    <a:pt x="6038" y="7809"/>
                    <a:pt x="5838" y="8043"/>
                    <a:pt x="5638" y="8309"/>
                  </a:cubicBezTo>
                  <a:lnTo>
                    <a:pt x="5237" y="8776"/>
                  </a:lnTo>
                  <a:cubicBezTo>
                    <a:pt x="5037" y="9010"/>
                    <a:pt x="4870" y="9210"/>
                    <a:pt x="4737" y="9410"/>
                  </a:cubicBezTo>
                  <a:cubicBezTo>
                    <a:pt x="4637" y="9544"/>
                    <a:pt x="4537" y="9644"/>
                    <a:pt x="4437" y="9777"/>
                  </a:cubicBezTo>
                  <a:lnTo>
                    <a:pt x="4370" y="9877"/>
                  </a:lnTo>
                  <a:lnTo>
                    <a:pt x="4103" y="10211"/>
                  </a:lnTo>
                  <a:cubicBezTo>
                    <a:pt x="4070" y="10244"/>
                    <a:pt x="4070" y="10278"/>
                    <a:pt x="4037" y="10344"/>
                  </a:cubicBezTo>
                  <a:cubicBezTo>
                    <a:pt x="3970" y="10378"/>
                    <a:pt x="3936" y="10444"/>
                    <a:pt x="3903" y="10511"/>
                  </a:cubicBezTo>
                  <a:lnTo>
                    <a:pt x="3770" y="10678"/>
                  </a:lnTo>
                  <a:cubicBezTo>
                    <a:pt x="2035" y="13013"/>
                    <a:pt x="734" y="15114"/>
                    <a:pt x="0" y="16315"/>
                  </a:cubicBezTo>
                  <a:lnTo>
                    <a:pt x="30189" y="16315"/>
                  </a:lnTo>
                  <a:cubicBezTo>
                    <a:pt x="30189" y="16315"/>
                    <a:pt x="29188" y="771"/>
                    <a:pt x="19781" y="37"/>
                  </a:cubicBezTo>
                  <a:cubicBezTo>
                    <a:pt x="19503" y="13"/>
                    <a:pt x="19226" y="1"/>
                    <a:pt x="1895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107241" y="4144250"/>
              <a:ext cx="750550" cy="155950"/>
            </a:xfrm>
            <a:custGeom>
              <a:avLst/>
              <a:gdLst/>
              <a:ahLst/>
              <a:cxnLst/>
              <a:rect l="l" t="t" r="r" b="b"/>
              <a:pathLst>
                <a:path w="30022" h="6238" extrusionOk="0">
                  <a:moveTo>
                    <a:pt x="334" y="0"/>
                  </a:moveTo>
                  <a:lnTo>
                    <a:pt x="0" y="3736"/>
                  </a:lnTo>
                  <a:lnTo>
                    <a:pt x="29722" y="6238"/>
                  </a:lnTo>
                  <a:lnTo>
                    <a:pt x="30022" y="2469"/>
                  </a:lnTo>
                  <a:lnTo>
                    <a:pt x="3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3848750" y="4205950"/>
              <a:ext cx="171825" cy="107600"/>
            </a:xfrm>
            <a:custGeom>
              <a:avLst/>
              <a:gdLst/>
              <a:ahLst/>
              <a:cxnLst/>
              <a:rect l="l" t="t" r="r" b="b"/>
              <a:pathLst>
                <a:path w="6873" h="4304" extrusionOk="0">
                  <a:moveTo>
                    <a:pt x="301" y="1"/>
                  </a:moveTo>
                  <a:lnTo>
                    <a:pt x="1" y="3770"/>
                  </a:lnTo>
                  <a:lnTo>
                    <a:pt x="6572" y="4304"/>
                  </a:lnTo>
                  <a:lnTo>
                    <a:pt x="6872" y="534"/>
                  </a:lnTo>
                  <a:lnTo>
                    <a:pt x="30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3737000" y="4765525"/>
              <a:ext cx="51725" cy="51725"/>
            </a:xfrm>
            <a:custGeom>
              <a:avLst/>
              <a:gdLst/>
              <a:ahLst/>
              <a:cxnLst/>
              <a:rect l="l" t="t" r="r" b="b"/>
              <a:pathLst>
                <a:path w="2069" h="2069" extrusionOk="0">
                  <a:moveTo>
                    <a:pt x="1035" y="0"/>
                  </a:moveTo>
                  <a:cubicBezTo>
                    <a:pt x="468" y="0"/>
                    <a:pt x="1" y="467"/>
                    <a:pt x="1" y="1034"/>
                  </a:cubicBezTo>
                  <a:cubicBezTo>
                    <a:pt x="1" y="1601"/>
                    <a:pt x="468" y="2068"/>
                    <a:pt x="1035" y="2068"/>
                  </a:cubicBezTo>
                  <a:cubicBezTo>
                    <a:pt x="1602" y="2068"/>
                    <a:pt x="2069" y="1601"/>
                    <a:pt x="2069" y="1034"/>
                  </a:cubicBezTo>
                  <a:cubicBezTo>
                    <a:pt x="2069" y="467"/>
                    <a:pt x="1602" y="0"/>
                    <a:pt x="10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4259875" y="4765525"/>
              <a:ext cx="59250" cy="51525"/>
            </a:xfrm>
            <a:custGeom>
              <a:avLst/>
              <a:gdLst/>
              <a:ahLst/>
              <a:cxnLst/>
              <a:rect l="l" t="t" r="r" b="b"/>
              <a:pathLst>
                <a:path w="2370" h="2061" extrusionOk="0">
                  <a:moveTo>
                    <a:pt x="1368" y="0"/>
                  </a:moveTo>
                  <a:cubicBezTo>
                    <a:pt x="434" y="0"/>
                    <a:pt x="1" y="1101"/>
                    <a:pt x="634" y="1768"/>
                  </a:cubicBezTo>
                  <a:cubicBezTo>
                    <a:pt x="836" y="1970"/>
                    <a:pt x="1086" y="2060"/>
                    <a:pt x="1332" y="2060"/>
                  </a:cubicBezTo>
                  <a:cubicBezTo>
                    <a:pt x="1858" y="2060"/>
                    <a:pt x="2369" y="1648"/>
                    <a:pt x="2369" y="1034"/>
                  </a:cubicBezTo>
                  <a:cubicBezTo>
                    <a:pt x="2369" y="467"/>
                    <a:pt x="1935" y="0"/>
                    <a:pt x="1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4048900" y="4502825"/>
              <a:ext cx="60075" cy="51275"/>
            </a:xfrm>
            <a:custGeom>
              <a:avLst/>
              <a:gdLst/>
              <a:ahLst/>
              <a:cxnLst/>
              <a:rect l="l" t="t" r="r" b="b"/>
              <a:pathLst>
                <a:path w="2403" h="2051" extrusionOk="0">
                  <a:moveTo>
                    <a:pt x="1368" y="1"/>
                  </a:moveTo>
                  <a:cubicBezTo>
                    <a:pt x="467" y="1"/>
                    <a:pt x="0" y="1102"/>
                    <a:pt x="667" y="1735"/>
                  </a:cubicBezTo>
                  <a:cubicBezTo>
                    <a:pt x="875" y="1954"/>
                    <a:pt x="1132" y="2051"/>
                    <a:pt x="1385" y="2051"/>
                  </a:cubicBezTo>
                  <a:cubicBezTo>
                    <a:pt x="1904" y="2051"/>
                    <a:pt x="2402" y="1641"/>
                    <a:pt x="2402" y="1035"/>
                  </a:cubicBezTo>
                  <a:cubicBezTo>
                    <a:pt x="2402" y="468"/>
                    <a:pt x="1935" y="1"/>
                    <a:pt x="1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3861250" y="3131025"/>
              <a:ext cx="50900" cy="50875"/>
            </a:xfrm>
            <a:custGeom>
              <a:avLst/>
              <a:gdLst/>
              <a:ahLst/>
              <a:cxnLst/>
              <a:rect l="l" t="t" r="r" b="b"/>
              <a:pathLst>
                <a:path w="2036" h="2035" extrusionOk="0">
                  <a:moveTo>
                    <a:pt x="1035" y="0"/>
                  </a:moveTo>
                  <a:cubicBezTo>
                    <a:pt x="468" y="0"/>
                    <a:pt x="1" y="467"/>
                    <a:pt x="1" y="1034"/>
                  </a:cubicBezTo>
                  <a:cubicBezTo>
                    <a:pt x="1" y="1601"/>
                    <a:pt x="468" y="2035"/>
                    <a:pt x="1035" y="2035"/>
                  </a:cubicBezTo>
                  <a:cubicBezTo>
                    <a:pt x="1602" y="2035"/>
                    <a:pt x="2036" y="1601"/>
                    <a:pt x="2036" y="1034"/>
                  </a:cubicBezTo>
                  <a:cubicBezTo>
                    <a:pt x="2036" y="467"/>
                    <a:pt x="1602" y="0"/>
                    <a:pt x="10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3631100" y="3600525"/>
              <a:ext cx="60075" cy="51250"/>
            </a:xfrm>
            <a:custGeom>
              <a:avLst/>
              <a:gdLst/>
              <a:ahLst/>
              <a:cxnLst/>
              <a:rect l="l" t="t" r="r" b="b"/>
              <a:pathLst>
                <a:path w="2403" h="2050" extrusionOk="0">
                  <a:moveTo>
                    <a:pt x="1368" y="0"/>
                  </a:moveTo>
                  <a:cubicBezTo>
                    <a:pt x="467" y="0"/>
                    <a:pt x="0" y="1101"/>
                    <a:pt x="668" y="1735"/>
                  </a:cubicBezTo>
                  <a:cubicBezTo>
                    <a:pt x="875" y="1953"/>
                    <a:pt x="1132" y="2050"/>
                    <a:pt x="1385" y="2050"/>
                  </a:cubicBezTo>
                  <a:cubicBezTo>
                    <a:pt x="1904" y="2050"/>
                    <a:pt x="2402" y="1640"/>
                    <a:pt x="2402" y="1034"/>
                  </a:cubicBezTo>
                  <a:cubicBezTo>
                    <a:pt x="2402" y="467"/>
                    <a:pt x="1935" y="0"/>
                    <a:pt x="1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4108100" y="3608850"/>
              <a:ext cx="50900" cy="51725"/>
            </a:xfrm>
            <a:custGeom>
              <a:avLst/>
              <a:gdLst/>
              <a:ahLst/>
              <a:cxnLst/>
              <a:rect l="l" t="t" r="r" b="b"/>
              <a:pathLst>
                <a:path w="2036" h="2069" extrusionOk="0">
                  <a:moveTo>
                    <a:pt x="1001" y="1"/>
                  </a:moveTo>
                  <a:cubicBezTo>
                    <a:pt x="468" y="1"/>
                    <a:pt x="1" y="468"/>
                    <a:pt x="1" y="1035"/>
                  </a:cubicBezTo>
                  <a:cubicBezTo>
                    <a:pt x="1" y="1602"/>
                    <a:pt x="468" y="2069"/>
                    <a:pt x="1001" y="2069"/>
                  </a:cubicBezTo>
                  <a:cubicBezTo>
                    <a:pt x="1568" y="2069"/>
                    <a:pt x="2035" y="1602"/>
                    <a:pt x="2035" y="1035"/>
                  </a:cubicBezTo>
                  <a:cubicBezTo>
                    <a:pt x="2035" y="468"/>
                    <a:pt x="1568" y="1"/>
                    <a:pt x="1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3917125" y="4347725"/>
              <a:ext cx="50900" cy="50900"/>
            </a:xfrm>
            <a:custGeom>
              <a:avLst/>
              <a:gdLst/>
              <a:ahLst/>
              <a:cxnLst/>
              <a:rect l="l" t="t" r="r" b="b"/>
              <a:pathLst>
                <a:path w="2036" h="2036" extrusionOk="0">
                  <a:moveTo>
                    <a:pt x="1002" y="0"/>
                  </a:moveTo>
                  <a:cubicBezTo>
                    <a:pt x="435" y="0"/>
                    <a:pt x="1" y="467"/>
                    <a:pt x="1" y="1034"/>
                  </a:cubicBezTo>
                  <a:cubicBezTo>
                    <a:pt x="1" y="1601"/>
                    <a:pt x="435" y="2035"/>
                    <a:pt x="1002" y="2035"/>
                  </a:cubicBezTo>
                  <a:cubicBezTo>
                    <a:pt x="1569" y="2035"/>
                    <a:pt x="2036" y="1601"/>
                    <a:pt x="2036" y="1034"/>
                  </a:cubicBezTo>
                  <a:cubicBezTo>
                    <a:pt x="2036" y="467"/>
                    <a:pt x="1569" y="0"/>
                    <a:pt x="10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4729100" y="3042975"/>
              <a:ext cx="1308750" cy="1612375"/>
            </a:xfrm>
            <a:custGeom>
              <a:avLst/>
              <a:gdLst/>
              <a:ahLst/>
              <a:cxnLst/>
              <a:rect l="l" t="t" r="r" b="b"/>
              <a:pathLst>
                <a:path w="52350" h="64495" extrusionOk="0">
                  <a:moveTo>
                    <a:pt x="2284" y="0"/>
                  </a:moveTo>
                  <a:cubicBezTo>
                    <a:pt x="329" y="0"/>
                    <a:pt x="0" y="2137"/>
                    <a:pt x="2914" y="8092"/>
                  </a:cubicBezTo>
                  <a:cubicBezTo>
                    <a:pt x="7284" y="16998"/>
                    <a:pt x="20727" y="41149"/>
                    <a:pt x="19926" y="41349"/>
                  </a:cubicBezTo>
                  <a:cubicBezTo>
                    <a:pt x="19665" y="41420"/>
                    <a:pt x="14750" y="41576"/>
                    <a:pt x="10565" y="41576"/>
                  </a:cubicBezTo>
                  <a:cubicBezTo>
                    <a:pt x="8863" y="41576"/>
                    <a:pt x="7282" y="41550"/>
                    <a:pt x="6183" y="41483"/>
                  </a:cubicBezTo>
                  <a:cubicBezTo>
                    <a:pt x="6169" y="41482"/>
                    <a:pt x="6156" y="41481"/>
                    <a:pt x="6142" y="41481"/>
                  </a:cubicBezTo>
                  <a:cubicBezTo>
                    <a:pt x="3031" y="41481"/>
                    <a:pt x="1192" y="64166"/>
                    <a:pt x="4115" y="64332"/>
                  </a:cubicBezTo>
                  <a:cubicBezTo>
                    <a:pt x="5787" y="64438"/>
                    <a:pt x="7847" y="64495"/>
                    <a:pt x="10150" y="64495"/>
                  </a:cubicBezTo>
                  <a:cubicBezTo>
                    <a:pt x="21629" y="64495"/>
                    <a:pt x="39148" y="63091"/>
                    <a:pt x="44844" y="59396"/>
                  </a:cubicBezTo>
                  <a:cubicBezTo>
                    <a:pt x="52349" y="54525"/>
                    <a:pt x="32168" y="20167"/>
                    <a:pt x="12321" y="5390"/>
                  </a:cubicBezTo>
                  <a:cubicBezTo>
                    <a:pt x="8434" y="2510"/>
                    <a:pt x="4404" y="0"/>
                    <a:pt x="228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4097275" y="3963750"/>
              <a:ext cx="812250" cy="759525"/>
            </a:xfrm>
            <a:custGeom>
              <a:avLst/>
              <a:gdLst/>
              <a:ahLst/>
              <a:cxnLst/>
              <a:rect l="l" t="t" r="r" b="b"/>
              <a:pathLst>
                <a:path w="32490" h="30381" extrusionOk="0">
                  <a:moveTo>
                    <a:pt x="13277" y="0"/>
                  </a:moveTo>
                  <a:cubicBezTo>
                    <a:pt x="13134" y="0"/>
                    <a:pt x="13000" y="5"/>
                    <a:pt x="12876" y="15"/>
                  </a:cubicBezTo>
                  <a:cubicBezTo>
                    <a:pt x="9407" y="249"/>
                    <a:pt x="2602" y="2150"/>
                    <a:pt x="1534" y="4685"/>
                  </a:cubicBezTo>
                  <a:cubicBezTo>
                    <a:pt x="567" y="6920"/>
                    <a:pt x="2502" y="8554"/>
                    <a:pt x="2502" y="8554"/>
                  </a:cubicBezTo>
                  <a:cubicBezTo>
                    <a:pt x="1501" y="9288"/>
                    <a:pt x="801" y="10289"/>
                    <a:pt x="467" y="11490"/>
                  </a:cubicBezTo>
                  <a:cubicBezTo>
                    <a:pt x="0" y="13558"/>
                    <a:pt x="3102" y="15226"/>
                    <a:pt x="3102" y="15226"/>
                  </a:cubicBezTo>
                  <a:cubicBezTo>
                    <a:pt x="2202" y="16160"/>
                    <a:pt x="1635" y="17361"/>
                    <a:pt x="1434" y="18628"/>
                  </a:cubicBezTo>
                  <a:cubicBezTo>
                    <a:pt x="1201" y="20663"/>
                    <a:pt x="4070" y="22798"/>
                    <a:pt x="4070" y="22798"/>
                  </a:cubicBezTo>
                  <a:cubicBezTo>
                    <a:pt x="3736" y="24099"/>
                    <a:pt x="3869" y="25500"/>
                    <a:pt x="4503" y="26701"/>
                  </a:cubicBezTo>
                  <a:cubicBezTo>
                    <a:pt x="6238" y="29870"/>
                    <a:pt x="11742" y="30137"/>
                    <a:pt x="15244" y="30370"/>
                  </a:cubicBezTo>
                  <a:cubicBezTo>
                    <a:pt x="15372" y="30377"/>
                    <a:pt x="15508" y="30381"/>
                    <a:pt x="15652" y="30381"/>
                  </a:cubicBezTo>
                  <a:cubicBezTo>
                    <a:pt x="19499" y="30381"/>
                    <a:pt x="28960" y="27891"/>
                    <a:pt x="30889" y="27601"/>
                  </a:cubicBezTo>
                  <a:lnTo>
                    <a:pt x="32490" y="5119"/>
                  </a:lnTo>
                  <a:cubicBezTo>
                    <a:pt x="32490" y="5119"/>
                    <a:pt x="17951" y="0"/>
                    <a:pt x="13277"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4161475" y="4131725"/>
              <a:ext cx="286075" cy="41725"/>
            </a:xfrm>
            <a:custGeom>
              <a:avLst/>
              <a:gdLst/>
              <a:ahLst/>
              <a:cxnLst/>
              <a:rect l="l" t="t" r="r" b="b"/>
              <a:pathLst>
                <a:path w="11443" h="1669" extrusionOk="0">
                  <a:moveTo>
                    <a:pt x="11375" y="1"/>
                  </a:moveTo>
                  <a:cubicBezTo>
                    <a:pt x="7573" y="234"/>
                    <a:pt x="3770" y="301"/>
                    <a:pt x="101" y="1502"/>
                  </a:cubicBezTo>
                  <a:cubicBezTo>
                    <a:pt x="1" y="1535"/>
                    <a:pt x="34" y="1669"/>
                    <a:pt x="134" y="1669"/>
                  </a:cubicBezTo>
                  <a:cubicBezTo>
                    <a:pt x="3903" y="1302"/>
                    <a:pt x="7606" y="368"/>
                    <a:pt x="11375" y="134"/>
                  </a:cubicBezTo>
                  <a:cubicBezTo>
                    <a:pt x="11442" y="101"/>
                    <a:pt x="11442" y="34"/>
                    <a:pt x="113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4173150" y="4330425"/>
              <a:ext cx="280225" cy="14200"/>
            </a:xfrm>
            <a:custGeom>
              <a:avLst/>
              <a:gdLst/>
              <a:ahLst/>
              <a:cxnLst/>
              <a:rect l="l" t="t" r="r" b="b"/>
              <a:pathLst>
                <a:path w="11209" h="568" extrusionOk="0">
                  <a:moveTo>
                    <a:pt x="4154" y="0"/>
                  </a:moveTo>
                  <a:cubicBezTo>
                    <a:pt x="3695" y="0"/>
                    <a:pt x="3236" y="9"/>
                    <a:pt x="2769" y="25"/>
                  </a:cubicBezTo>
                  <a:cubicBezTo>
                    <a:pt x="2628" y="20"/>
                    <a:pt x="2487" y="17"/>
                    <a:pt x="2345" y="17"/>
                  </a:cubicBezTo>
                  <a:cubicBezTo>
                    <a:pt x="1611" y="17"/>
                    <a:pt x="866" y="91"/>
                    <a:pt x="167" y="259"/>
                  </a:cubicBezTo>
                  <a:cubicBezTo>
                    <a:pt x="1" y="292"/>
                    <a:pt x="1" y="492"/>
                    <a:pt x="167" y="492"/>
                  </a:cubicBezTo>
                  <a:cubicBezTo>
                    <a:pt x="601" y="542"/>
                    <a:pt x="1035" y="567"/>
                    <a:pt x="1468" y="567"/>
                  </a:cubicBezTo>
                  <a:cubicBezTo>
                    <a:pt x="1902" y="567"/>
                    <a:pt x="2336" y="542"/>
                    <a:pt x="2769" y="492"/>
                  </a:cubicBezTo>
                  <a:cubicBezTo>
                    <a:pt x="3703" y="459"/>
                    <a:pt x="4637" y="425"/>
                    <a:pt x="5571" y="392"/>
                  </a:cubicBezTo>
                  <a:cubicBezTo>
                    <a:pt x="7406" y="359"/>
                    <a:pt x="9274" y="359"/>
                    <a:pt x="11108" y="359"/>
                  </a:cubicBezTo>
                  <a:cubicBezTo>
                    <a:pt x="11209" y="359"/>
                    <a:pt x="11209" y="225"/>
                    <a:pt x="11108" y="225"/>
                  </a:cubicBezTo>
                  <a:cubicBezTo>
                    <a:pt x="9274" y="125"/>
                    <a:pt x="7406" y="59"/>
                    <a:pt x="5538" y="25"/>
                  </a:cubicBezTo>
                  <a:cubicBezTo>
                    <a:pt x="5071" y="9"/>
                    <a:pt x="4612" y="0"/>
                    <a:pt x="41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4200675" y="4529475"/>
              <a:ext cx="252700" cy="10475"/>
            </a:xfrm>
            <a:custGeom>
              <a:avLst/>
              <a:gdLst/>
              <a:ahLst/>
              <a:cxnLst/>
              <a:rect l="l" t="t" r="r" b="b"/>
              <a:pathLst>
                <a:path w="10108" h="419" extrusionOk="0">
                  <a:moveTo>
                    <a:pt x="1054" y="1"/>
                  </a:moveTo>
                  <a:cubicBezTo>
                    <a:pt x="694" y="1"/>
                    <a:pt x="344" y="32"/>
                    <a:pt x="34" y="136"/>
                  </a:cubicBezTo>
                  <a:cubicBezTo>
                    <a:pt x="0" y="136"/>
                    <a:pt x="0" y="202"/>
                    <a:pt x="0" y="202"/>
                  </a:cubicBezTo>
                  <a:cubicBezTo>
                    <a:pt x="421" y="382"/>
                    <a:pt x="913" y="419"/>
                    <a:pt x="1391" y="419"/>
                  </a:cubicBezTo>
                  <a:cubicBezTo>
                    <a:pt x="1710" y="419"/>
                    <a:pt x="2022" y="403"/>
                    <a:pt x="2302" y="403"/>
                  </a:cubicBezTo>
                  <a:lnTo>
                    <a:pt x="4837" y="403"/>
                  </a:lnTo>
                  <a:cubicBezTo>
                    <a:pt x="6572" y="403"/>
                    <a:pt x="8273" y="369"/>
                    <a:pt x="10007" y="336"/>
                  </a:cubicBezTo>
                  <a:cubicBezTo>
                    <a:pt x="10108" y="336"/>
                    <a:pt x="10074" y="202"/>
                    <a:pt x="10007" y="202"/>
                  </a:cubicBezTo>
                  <a:cubicBezTo>
                    <a:pt x="8306" y="202"/>
                    <a:pt x="6605" y="169"/>
                    <a:pt x="4937" y="136"/>
                  </a:cubicBezTo>
                  <a:lnTo>
                    <a:pt x="2402" y="69"/>
                  </a:lnTo>
                  <a:cubicBezTo>
                    <a:pt x="1975" y="50"/>
                    <a:pt x="1506" y="1"/>
                    <a:pt x="10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4715525" y="3017925"/>
              <a:ext cx="1265600" cy="1660950"/>
            </a:xfrm>
            <a:custGeom>
              <a:avLst/>
              <a:gdLst/>
              <a:ahLst/>
              <a:cxnLst/>
              <a:rect l="l" t="t" r="r" b="b"/>
              <a:pathLst>
                <a:path w="50624" h="66438" extrusionOk="0">
                  <a:moveTo>
                    <a:pt x="2004" y="1"/>
                  </a:moveTo>
                  <a:cubicBezTo>
                    <a:pt x="1" y="1"/>
                    <a:pt x="166" y="2528"/>
                    <a:pt x="2523" y="8027"/>
                  </a:cubicBezTo>
                  <a:cubicBezTo>
                    <a:pt x="6859" y="18067"/>
                    <a:pt x="20502" y="40617"/>
                    <a:pt x="19535" y="41784"/>
                  </a:cubicBezTo>
                  <a:cubicBezTo>
                    <a:pt x="19235" y="42151"/>
                    <a:pt x="8627" y="42318"/>
                    <a:pt x="8627" y="42318"/>
                  </a:cubicBezTo>
                  <a:lnTo>
                    <a:pt x="9461" y="66435"/>
                  </a:lnTo>
                  <a:cubicBezTo>
                    <a:pt x="9461" y="66435"/>
                    <a:pt x="9627" y="66438"/>
                    <a:pt x="9948" y="66438"/>
                  </a:cubicBezTo>
                  <a:cubicBezTo>
                    <a:pt x="12222" y="66438"/>
                    <a:pt x="22263" y="66310"/>
                    <a:pt x="35713" y="64234"/>
                  </a:cubicBezTo>
                  <a:cubicBezTo>
                    <a:pt x="50624" y="61899"/>
                    <a:pt x="48522" y="57529"/>
                    <a:pt x="46421" y="51258"/>
                  </a:cubicBezTo>
                  <a:cubicBezTo>
                    <a:pt x="39749" y="31210"/>
                    <a:pt x="21603" y="12030"/>
                    <a:pt x="11396" y="4924"/>
                  </a:cubicBezTo>
                  <a:cubicBezTo>
                    <a:pt x="6793" y="1725"/>
                    <a:pt x="3659" y="1"/>
                    <a:pt x="2004"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5055450" y="4109625"/>
              <a:ext cx="34225" cy="543875"/>
            </a:xfrm>
            <a:custGeom>
              <a:avLst/>
              <a:gdLst/>
              <a:ahLst/>
              <a:cxnLst/>
              <a:rect l="l" t="t" r="r" b="b"/>
              <a:pathLst>
                <a:path w="1369" h="21755" extrusionOk="0">
                  <a:moveTo>
                    <a:pt x="67" y="1"/>
                  </a:moveTo>
                  <a:cubicBezTo>
                    <a:pt x="34" y="1"/>
                    <a:pt x="0" y="18"/>
                    <a:pt x="0" y="51"/>
                  </a:cubicBezTo>
                  <a:cubicBezTo>
                    <a:pt x="167" y="1819"/>
                    <a:pt x="234" y="13594"/>
                    <a:pt x="934" y="21666"/>
                  </a:cubicBezTo>
                  <a:cubicBezTo>
                    <a:pt x="934" y="21728"/>
                    <a:pt x="963" y="21754"/>
                    <a:pt x="994" y="21754"/>
                  </a:cubicBezTo>
                  <a:cubicBezTo>
                    <a:pt x="1030" y="21754"/>
                    <a:pt x="1068" y="21720"/>
                    <a:pt x="1068" y="21666"/>
                  </a:cubicBezTo>
                  <a:cubicBezTo>
                    <a:pt x="1368" y="12026"/>
                    <a:pt x="201" y="1852"/>
                    <a:pt x="134" y="51"/>
                  </a:cubicBezTo>
                  <a:cubicBezTo>
                    <a:pt x="134" y="18"/>
                    <a:pt x="100"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4928700" y="3627950"/>
              <a:ext cx="567675" cy="451275"/>
            </a:xfrm>
            <a:custGeom>
              <a:avLst/>
              <a:gdLst/>
              <a:ahLst/>
              <a:cxnLst/>
              <a:rect l="l" t="t" r="r" b="b"/>
              <a:pathLst>
                <a:path w="22707" h="18051" extrusionOk="0">
                  <a:moveTo>
                    <a:pt x="2331" y="0"/>
                  </a:moveTo>
                  <a:cubicBezTo>
                    <a:pt x="2279" y="0"/>
                    <a:pt x="2449" y="420"/>
                    <a:pt x="2735" y="971"/>
                  </a:cubicBezTo>
                  <a:cubicBezTo>
                    <a:pt x="3169" y="1805"/>
                    <a:pt x="3536" y="2539"/>
                    <a:pt x="3936" y="3340"/>
                  </a:cubicBezTo>
                  <a:cubicBezTo>
                    <a:pt x="4737" y="4941"/>
                    <a:pt x="5537" y="6509"/>
                    <a:pt x="6371" y="8110"/>
                  </a:cubicBezTo>
                  <a:cubicBezTo>
                    <a:pt x="7205" y="9678"/>
                    <a:pt x="8006" y="11245"/>
                    <a:pt x="8806" y="12847"/>
                  </a:cubicBezTo>
                  <a:cubicBezTo>
                    <a:pt x="9574" y="14281"/>
                    <a:pt x="10241" y="15815"/>
                    <a:pt x="11075" y="17216"/>
                  </a:cubicBezTo>
                  <a:cubicBezTo>
                    <a:pt x="9273" y="17283"/>
                    <a:pt x="7505" y="17383"/>
                    <a:pt x="5738" y="17483"/>
                  </a:cubicBezTo>
                  <a:cubicBezTo>
                    <a:pt x="4837" y="17517"/>
                    <a:pt x="3936" y="17583"/>
                    <a:pt x="3002" y="17617"/>
                  </a:cubicBezTo>
                  <a:cubicBezTo>
                    <a:pt x="2035" y="17683"/>
                    <a:pt x="1034" y="17850"/>
                    <a:pt x="100" y="17850"/>
                  </a:cubicBezTo>
                  <a:cubicBezTo>
                    <a:pt x="0" y="17850"/>
                    <a:pt x="0" y="17984"/>
                    <a:pt x="100" y="17984"/>
                  </a:cubicBezTo>
                  <a:cubicBezTo>
                    <a:pt x="294" y="17970"/>
                    <a:pt x="487" y="17965"/>
                    <a:pt x="681" y="17965"/>
                  </a:cubicBezTo>
                  <a:cubicBezTo>
                    <a:pt x="1455" y="17965"/>
                    <a:pt x="2228" y="18050"/>
                    <a:pt x="3002" y="18050"/>
                  </a:cubicBezTo>
                  <a:lnTo>
                    <a:pt x="5738" y="18050"/>
                  </a:lnTo>
                  <a:cubicBezTo>
                    <a:pt x="7639" y="18050"/>
                    <a:pt x="9540" y="18050"/>
                    <a:pt x="11442" y="18017"/>
                  </a:cubicBezTo>
                  <a:cubicBezTo>
                    <a:pt x="13376" y="17984"/>
                    <a:pt x="15211" y="17884"/>
                    <a:pt x="17079" y="17750"/>
                  </a:cubicBezTo>
                  <a:cubicBezTo>
                    <a:pt x="18046" y="17717"/>
                    <a:pt x="18980" y="17650"/>
                    <a:pt x="19914" y="17583"/>
                  </a:cubicBezTo>
                  <a:cubicBezTo>
                    <a:pt x="20848" y="17583"/>
                    <a:pt x="21749" y="17483"/>
                    <a:pt x="22650" y="17350"/>
                  </a:cubicBezTo>
                  <a:cubicBezTo>
                    <a:pt x="22707" y="17350"/>
                    <a:pt x="22690" y="17276"/>
                    <a:pt x="22643" y="17276"/>
                  </a:cubicBezTo>
                  <a:cubicBezTo>
                    <a:pt x="22635" y="17276"/>
                    <a:pt x="22626" y="17278"/>
                    <a:pt x="22616" y="17283"/>
                  </a:cubicBezTo>
                  <a:cubicBezTo>
                    <a:pt x="21971" y="17194"/>
                    <a:pt x="21326" y="17165"/>
                    <a:pt x="20682" y="17165"/>
                  </a:cubicBezTo>
                  <a:cubicBezTo>
                    <a:pt x="20359" y="17165"/>
                    <a:pt x="20037" y="17172"/>
                    <a:pt x="19714" y="17183"/>
                  </a:cubicBezTo>
                  <a:cubicBezTo>
                    <a:pt x="18814" y="17183"/>
                    <a:pt x="17913" y="17183"/>
                    <a:pt x="17012" y="17150"/>
                  </a:cubicBezTo>
                  <a:lnTo>
                    <a:pt x="15845" y="17150"/>
                  </a:lnTo>
                  <a:lnTo>
                    <a:pt x="15945" y="17116"/>
                  </a:lnTo>
                  <a:lnTo>
                    <a:pt x="17413" y="16649"/>
                  </a:lnTo>
                  <a:cubicBezTo>
                    <a:pt x="17913" y="16483"/>
                    <a:pt x="18380" y="16282"/>
                    <a:pt x="18914" y="16149"/>
                  </a:cubicBezTo>
                  <a:cubicBezTo>
                    <a:pt x="18973" y="16119"/>
                    <a:pt x="18953" y="16010"/>
                    <a:pt x="18901" y="16010"/>
                  </a:cubicBezTo>
                  <a:cubicBezTo>
                    <a:pt x="18895" y="16010"/>
                    <a:pt x="18888" y="16012"/>
                    <a:pt x="18880" y="16016"/>
                  </a:cubicBezTo>
                  <a:cubicBezTo>
                    <a:pt x="18380" y="16182"/>
                    <a:pt x="17880" y="16249"/>
                    <a:pt x="17379" y="16382"/>
                  </a:cubicBezTo>
                  <a:cubicBezTo>
                    <a:pt x="16879" y="16516"/>
                    <a:pt x="16312" y="16649"/>
                    <a:pt x="15811" y="16783"/>
                  </a:cubicBezTo>
                  <a:cubicBezTo>
                    <a:pt x="15344" y="16883"/>
                    <a:pt x="14911" y="17016"/>
                    <a:pt x="14444" y="17150"/>
                  </a:cubicBezTo>
                  <a:cubicBezTo>
                    <a:pt x="13576" y="17150"/>
                    <a:pt x="12709" y="17150"/>
                    <a:pt x="11842" y="17183"/>
                  </a:cubicBezTo>
                  <a:cubicBezTo>
                    <a:pt x="11175" y="15582"/>
                    <a:pt x="10307" y="14047"/>
                    <a:pt x="9507" y="12513"/>
                  </a:cubicBezTo>
                  <a:cubicBezTo>
                    <a:pt x="8673" y="10879"/>
                    <a:pt x="7806" y="9277"/>
                    <a:pt x="6938" y="7676"/>
                  </a:cubicBezTo>
                  <a:cubicBezTo>
                    <a:pt x="6071" y="6108"/>
                    <a:pt x="5204" y="4541"/>
                    <a:pt x="4270" y="3073"/>
                  </a:cubicBezTo>
                  <a:cubicBezTo>
                    <a:pt x="3803" y="2306"/>
                    <a:pt x="3069" y="1138"/>
                    <a:pt x="2602" y="371"/>
                  </a:cubicBezTo>
                  <a:cubicBezTo>
                    <a:pt x="2444" y="111"/>
                    <a:pt x="2358" y="0"/>
                    <a:pt x="23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4954550" y="4608750"/>
              <a:ext cx="745550" cy="74875"/>
            </a:xfrm>
            <a:custGeom>
              <a:avLst/>
              <a:gdLst/>
              <a:ahLst/>
              <a:cxnLst/>
              <a:rect l="l" t="t" r="r" b="b"/>
              <a:pathLst>
                <a:path w="29822" h="2995" extrusionOk="0">
                  <a:moveTo>
                    <a:pt x="29621" y="0"/>
                  </a:moveTo>
                  <a:cubicBezTo>
                    <a:pt x="21549" y="1101"/>
                    <a:pt x="6905" y="2502"/>
                    <a:pt x="67" y="2769"/>
                  </a:cubicBezTo>
                  <a:cubicBezTo>
                    <a:pt x="6" y="2769"/>
                    <a:pt x="1" y="2907"/>
                    <a:pt x="50" y="2907"/>
                  </a:cubicBezTo>
                  <a:cubicBezTo>
                    <a:pt x="55" y="2907"/>
                    <a:pt x="61" y="2905"/>
                    <a:pt x="67" y="2902"/>
                  </a:cubicBezTo>
                  <a:cubicBezTo>
                    <a:pt x="1605" y="2964"/>
                    <a:pt x="3144" y="2995"/>
                    <a:pt x="4682" y="2995"/>
                  </a:cubicBezTo>
                  <a:cubicBezTo>
                    <a:pt x="13079" y="2995"/>
                    <a:pt x="21455" y="2077"/>
                    <a:pt x="29688" y="300"/>
                  </a:cubicBezTo>
                  <a:cubicBezTo>
                    <a:pt x="29821" y="234"/>
                    <a:pt x="29788" y="0"/>
                    <a:pt x="296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p:cNvSpPr>
            <a:spLocks noGrp="1"/>
          </p:cNvSpPr>
          <p:nvPr>
            <p:ph type="subTitle" idx="1"/>
          </p:nvPr>
        </p:nvSpPr>
        <p:spPr>
          <a:xfrm>
            <a:off x="1548399" y="3932085"/>
            <a:ext cx="1880184" cy="642571"/>
          </a:xfrm>
        </p:spPr>
        <p:txBody>
          <a:bodyPr/>
          <a:lstStyle/>
          <a:p>
            <a:r>
              <a:rPr lang="en-US" sz="2800" b="1" dirty="0">
                <a:latin typeface="Amasis MT Pro" panose="020B0604020202020204" charset="0"/>
                <a:ea typeface="Hind"/>
                <a:cs typeface="Hind"/>
                <a:sym typeface="Hind"/>
              </a:rPr>
              <a:t>Group 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177"/>
            <a:ext cx="9144000" cy="564300"/>
          </a:xfrm>
        </p:spPr>
        <p:txBody>
          <a:bodyPr/>
          <a:lstStyle/>
          <a:p>
            <a:pPr lvl="0" algn="ctr"/>
            <a:r>
              <a:rPr lang="en-US" sz="2800" dirty="0">
                <a:solidFill>
                  <a:srgbClr val="202124"/>
                </a:solidFill>
                <a:latin typeface="Amasis MT Pro" panose="02040504050005020304"/>
                <a:ea typeface="Calibri" panose="020F0502020204030204" pitchFamily="34" charset="0"/>
                <a:cs typeface="Calibri" panose="020F0502020204030204" pitchFamily="34" charset="0"/>
              </a:rPr>
              <a:t>Population Growth</a:t>
            </a:r>
            <a:br>
              <a:rPr lang="en-US" sz="2800" dirty="0">
                <a:solidFill>
                  <a:srgbClr val="202124"/>
                </a:solidFill>
                <a:latin typeface="Amasis MT Pro" panose="02040504050005020304"/>
                <a:ea typeface="Calibri" panose="020F0502020204030204" pitchFamily="34" charset="0"/>
                <a:cs typeface="Calibri" panose="020F0502020204030204" pitchFamily="34" charset="0"/>
              </a:rPr>
            </a:br>
            <a:br>
              <a:rPr lang="en-US" sz="2800" dirty="0">
                <a:solidFill>
                  <a:srgbClr val="202124"/>
                </a:solidFill>
                <a:latin typeface="Amasis MT Pro" panose="02040504050005020304"/>
                <a:ea typeface="Calibri" panose="020F0502020204030204" pitchFamily="34" charset="0"/>
                <a:cs typeface="Calibri" panose="020F0502020204030204" pitchFamily="34" charset="0"/>
              </a:rPr>
            </a:br>
            <a:endParaRPr lang="en-US" sz="2800" dirty="0">
              <a:solidFill>
                <a:srgbClr val="202124"/>
              </a:solidFill>
              <a:latin typeface="Amasis MT Pro" panose="02040504050005020304"/>
              <a:ea typeface="Calibri" panose="020F0502020204030204" pitchFamily="34" charset="0"/>
              <a:cs typeface="Calibri" panose="020F0502020204030204" pitchFamily="34" charset="0"/>
            </a:endParaRPr>
          </a:p>
        </p:txBody>
      </p:sp>
      <p:sp>
        <p:nvSpPr>
          <p:cNvPr id="3" name="TextBox 2"/>
          <p:cNvSpPr txBox="1"/>
          <p:nvPr/>
        </p:nvSpPr>
        <p:spPr>
          <a:xfrm>
            <a:off x="84223" y="866274"/>
            <a:ext cx="3807294" cy="307777"/>
          </a:xfrm>
          <a:prstGeom prst="rect">
            <a:avLst/>
          </a:prstGeom>
          <a:noFill/>
        </p:spPr>
        <p:txBody>
          <a:bodyPr wrap="square" rtlCol="0">
            <a:spAutoFit/>
          </a:bodyPr>
          <a:lstStyle/>
          <a:p>
            <a:r>
              <a:rPr lang="en-US" dirty="0"/>
              <a:t> </a:t>
            </a:r>
            <a:r>
              <a:rPr lang="en-US" b="1" dirty="0"/>
              <a:t> </a:t>
            </a:r>
            <a:endParaRPr lang="en-US" dirty="0"/>
          </a:p>
        </p:txBody>
      </p:sp>
      <p:sp>
        <p:nvSpPr>
          <p:cNvPr id="4" name="Rectangle 3"/>
          <p:cNvSpPr/>
          <p:nvPr/>
        </p:nvSpPr>
        <p:spPr>
          <a:xfrm>
            <a:off x="84223" y="1531161"/>
            <a:ext cx="3892354" cy="2154436"/>
          </a:xfrm>
          <a:prstGeom prst="rect">
            <a:avLst/>
          </a:prstGeom>
        </p:spPr>
        <p:txBody>
          <a:bodyPr wrap="square">
            <a:spAutoFit/>
          </a:bodyPr>
          <a:lstStyle/>
          <a:p>
            <a:pPr>
              <a:lnSpc>
                <a:spcPct val="150000"/>
              </a:lnSpc>
            </a:pPr>
            <a:r>
              <a:rPr lang="en-US" sz="1600" dirty="0">
                <a:latin typeface="Amasis MT Pro" panose="02040504050005020304"/>
              </a:rPr>
              <a:t>Population growth is the annual increase in the population size. Mongolia shows the highest population growth of 1.609 in 2021. China shows the lowest growth of 0.089.</a:t>
            </a:r>
          </a:p>
          <a:p>
            <a:r>
              <a:rPr lang="en-US" dirty="0"/>
              <a:t> </a:t>
            </a:r>
          </a:p>
        </p:txBody>
      </p:sp>
      <p:graphicFrame>
        <p:nvGraphicFramePr>
          <p:cNvPr id="7" name="Chart 6"/>
          <p:cNvGraphicFramePr/>
          <p:nvPr>
            <p:extLst>
              <p:ext uri="{D42A27DB-BD31-4B8C-83A1-F6EECF244321}">
                <p14:modId xmlns:p14="http://schemas.microsoft.com/office/powerpoint/2010/main" val="206972544"/>
              </p:ext>
            </p:extLst>
          </p:nvPr>
        </p:nvGraphicFramePr>
        <p:xfrm>
          <a:off x="4114801" y="1266753"/>
          <a:ext cx="4869711" cy="28055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80945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177"/>
            <a:ext cx="9144000" cy="564300"/>
          </a:xfrm>
        </p:spPr>
        <p:txBody>
          <a:bodyPr/>
          <a:lstStyle/>
          <a:p>
            <a:pPr lvl="0" algn="ctr"/>
            <a:r>
              <a:rPr lang="en-US" sz="2800" dirty="0">
                <a:solidFill>
                  <a:schemeClr val="tx1"/>
                </a:solidFill>
                <a:latin typeface="Amasis MT Pro" panose="020B0604020202020204" charset="0"/>
              </a:rPr>
              <a:t>Net Migrants</a:t>
            </a:r>
            <a:br>
              <a:rPr lang="en-US" dirty="0">
                <a:solidFill>
                  <a:schemeClr val="tx1"/>
                </a:solidFill>
                <a:latin typeface="Amasis MT Pro" panose="020B0604020202020204" charset="0"/>
              </a:rPr>
            </a:br>
            <a:br>
              <a:rPr lang="en-US" sz="2800" dirty="0">
                <a:solidFill>
                  <a:schemeClr val="tx1"/>
                </a:solidFill>
                <a:latin typeface="Amasis MT Pro" panose="020B0604020202020204" charset="0"/>
              </a:rPr>
            </a:br>
            <a:endParaRPr lang="en-US" sz="2800" dirty="0">
              <a:solidFill>
                <a:schemeClr val="tx1"/>
              </a:solidFill>
              <a:latin typeface="Amasis MT Pro" panose="020B0604020202020204" charset="0"/>
            </a:endParaRPr>
          </a:p>
        </p:txBody>
      </p:sp>
      <p:sp>
        <p:nvSpPr>
          <p:cNvPr id="3" name="TextBox 2"/>
          <p:cNvSpPr txBox="1"/>
          <p:nvPr/>
        </p:nvSpPr>
        <p:spPr>
          <a:xfrm>
            <a:off x="84223" y="866274"/>
            <a:ext cx="3807294" cy="307777"/>
          </a:xfrm>
          <a:prstGeom prst="rect">
            <a:avLst/>
          </a:prstGeom>
          <a:noFill/>
        </p:spPr>
        <p:txBody>
          <a:bodyPr wrap="square" rtlCol="0">
            <a:spAutoFit/>
          </a:bodyPr>
          <a:lstStyle/>
          <a:p>
            <a:r>
              <a:rPr lang="en-US" dirty="0"/>
              <a:t> </a:t>
            </a:r>
            <a:r>
              <a:rPr lang="en-US" b="1" dirty="0"/>
              <a:t> </a:t>
            </a:r>
            <a:endParaRPr lang="en-US" dirty="0"/>
          </a:p>
        </p:txBody>
      </p:sp>
      <p:sp>
        <p:nvSpPr>
          <p:cNvPr id="4" name="Rectangle 3"/>
          <p:cNvSpPr/>
          <p:nvPr/>
        </p:nvSpPr>
        <p:spPr>
          <a:xfrm>
            <a:off x="84223" y="835855"/>
            <a:ext cx="3892354" cy="3862596"/>
          </a:xfrm>
          <a:prstGeom prst="rect">
            <a:avLst/>
          </a:prstGeom>
        </p:spPr>
        <p:txBody>
          <a:bodyPr wrap="square">
            <a:spAutoFit/>
          </a:bodyPr>
          <a:lstStyle/>
          <a:p>
            <a:pPr>
              <a:lnSpc>
                <a:spcPct val="150000"/>
              </a:lnSpc>
            </a:pPr>
            <a:r>
              <a:rPr lang="en-US" dirty="0">
                <a:latin typeface="Amasis MT Pro" panose="02040504050005020304"/>
              </a:rPr>
              <a:t>The net migration rate is the difference between the number of immigrants and the number of emigrants throughout the year. China shows the highest value of which is a negative value, which means the number of emigrants leaving the area is really higher than the number of immigrants entering in 2021. Japan shows the highest positive value in 2021, that means the number of immigrants entering the is really higher than the number of emigrants leaving the area. Mongolia shows the 0 Net Migration in 2021</a:t>
            </a:r>
            <a:r>
              <a:rPr lang="en-US" dirty="0"/>
              <a:t>.</a:t>
            </a:r>
          </a:p>
          <a:p>
            <a:r>
              <a:rPr lang="en-US" dirty="0"/>
              <a:t> </a:t>
            </a:r>
          </a:p>
        </p:txBody>
      </p:sp>
      <p:graphicFrame>
        <p:nvGraphicFramePr>
          <p:cNvPr id="8" name="Chart 7"/>
          <p:cNvGraphicFramePr/>
          <p:nvPr>
            <p:extLst>
              <p:ext uri="{D42A27DB-BD31-4B8C-83A1-F6EECF244321}">
                <p14:modId xmlns:p14="http://schemas.microsoft.com/office/powerpoint/2010/main" val="254798356"/>
              </p:ext>
            </p:extLst>
          </p:nvPr>
        </p:nvGraphicFramePr>
        <p:xfrm>
          <a:off x="4157330" y="1204470"/>
          <a:ext cx="4780532" cy="29741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66255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177"/>
            <a:ext cx="9144000" cy="564300"/>
          </a:xfrm>
        </p:spPr>
        <p:txBody>
          <a:bodyPr/>
          <a:lstStyle/>
          <a:p>
            <a:pPr algn="ctr"/>
            <a:r>
              <a:rPr lang="en-US" sz="2800" dirty="0">
                <a:solidFill>
                  <a:schemeClr val="tx1"/>
                </a:solidFill>
                <a:latin typeface="Amasis MT Pro" panose="020B0604020202020204" charset="0"/>
              </a:rPr>
              <a:t>Sex Ratio</a:t>
            </a:r>
            <a:br>
              <a:rPr lang="en-US" sz="2800" dirty="0">
                <a:solidFill>
                  <a:schemeClr val="tx1"/>
                </a:solidFill>
                <a:latin typeface="Amasis MT Pro" panose="020B0604020202020204" charset="0"/>
              </a:rPr>
            </a:br>
            <a:br>
              <a:rPr lang="en-US" sz="2800" dirty="0">
                <a:solidFill>
                  <a:schemeClr val="tx1"/>
                </a:solidFill>
                <a:latin typeface="Amasis MT Pro" panose="020B0604020202020204" charset="0"/>
              </a:rPr>
            </a:br>
            <a:br>
              <a:rPr lang="en-US" sz="2800" dirty="0">
                <a:solidFill>
                  <a:srgbClr val="FF0000"/>
                </a:solidFill>
              </a:rPr>
            </a:br>
            <a:endParaRPr lang="en-US" sz="2800" dirty="0">
              <a:solidFill>
                <a:srgbClr val="FF0000"/>
              </a:solidFill>
            </a:endParaRPr>
          </a:p>
        </p:txBody>
      </p:sp>
      <p:sp>
        <p:nvSpPr>
          <p:cNvPr id="4" name="Rectangle 3"/>
          <p:cNvSpPr/>
          <p:nvPr/>
        </p:nvSpPr>
        <p:spPr>
          <a:xfrm>
            <a:off x="84223" y="835855"/>
            <a:ext cx="3892354" cy="307777"/>
          </a:xfrm>
          <a:prstGeom prst="rect">
            <a:avLst/>
          </a:prstGeom>
        </p:spPr>
        <p:txBody>
          <a:bodyPr wrap="square">
            <a:spAutoFit/>
          </a:bodyPr>
          <a:lstStyle/>
          <a:p>
            <a:r>
              <a:rPr lang="en-US" dirty="0"/>
              <a:t> </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132529" y="982102"/>
            <a:ext cx="4703128" cy="3302820"/>
          </a:xfrm>
          <a:prstGeom prst="rect">
            <a:avLst/>
          </a:prstGeom>
          <a:ln>
            <a:solidFill>
              <a:srgbClr val="E7E6E6">
                <a:lumMod val="50000"/>
              </a:srgbClr>
            </a:solidFill>
          </a:ln>
        </p:spPr>
      </p:pic>
      <p:sp>
        <p:nvSpPr>
          <p:cNvPr id="3" name="TextBox 2"/>
          <p:cNvSpPr txBox="1"/>
          <p:nvPr/>
        </p:nvSpPr>
        <p:spPr>
          <a:xfrm>
            <a:off x="297485" y="1929009"/>
            <a:ext cx="3679092" cy="1077218"/>
          </a:xfrm>
          <a:prstGeom prst="rect">
            <a:avLst/>
          </a:prstGeom>
          <a:noFill/>
        </p:spPr>
        <p:txBody>
          <a:bodyPr wrap="square" rtlCol="0">
            <a:spAutoFit/>
          </a:bodyPr>
          <a:lstStyle/>
          <a:p>
            <a:r>
              <a:rPr lang="en-US" sz="1600" dirty="0">
                <a:latin typeface="Amasis MT Pro" panose="02040504050005020304"/>
              </a:rPr>
              <a:t>The Sex Ratio which is the ratio of males to females in a population is considerably high in China compared to the other countries.</a:t>
            </a:r>
          </a:p>
        </p:txBody>
      </p:sp>
    </p:spTree>
    <p:extLst>
      <p:ext uri="{BB962C8B-B14F-4D97-AF65-F5344CB8AC3E}">
        <p14:creationId xmlns:p14="http://schemas.microsoft.com/office/powerpoint/2010/main" val="296750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177"/>
            <a:ext cx="9144000" cy="564300"/>
          </a:xfrm>
        </p:spPr>
        <p:txBody>
          <a:bodyPr/>
          <a:lstStyle/>
          <a:p>
            <a:pPr algn="ctr"/>
            <a:r>
              <a:rPr lang="en-US" sz="2800" dirty="0">
                <a:solidFill>
                  <a:schemeClr val="tx1"/>
                </a:solidFill>
                <a:latin typeface="Amasis MT Pro" panose="020B0604020202020204" charset="0"/>
              </a:rPr>
              <a:t>Life Expectancy at birth</a:t>
            </a:r>
            <a:br>
              <a:rPr lang="en-US" dirty="0"/>
            </a:br>
            <a:br>
              <a:rPr lang="en-US" dirty="0"/>
            </a:br>
            <a:br>
              <a:rPr lang="en-US" sz="2800" dirty="0">
                <a:solidFill>
                  <a:srgbClr val="FF0000"/>
                </a:solidFill>
              </a:rPr>
            </a:br>
            <a:endParaRPr lang="en-US" sz="2800" dirty="0">
              <a:solidFill>
                <a:srgbClr val="FF0000"/>
              </a:solidFill>
            </a:endParaRPr>
          </a:p>
        </p:txBody>
      </p:sp>
      <p:sp>
        <p:nvSpPr>
          <p:cNvPr id="4" name="Rectangle 3"/>
          <p:cNvSpPr/>
          <p:nvPr/>
        </p:nvSpPr>
        <p:spPr>
          <a:xfrm>
            <a:off x="84223" y="835855"/>
            <a:ext cx="3892354" cy="307777"/>
          </a:xfrm>
          <a:prstGeom prst="rect">
            <a:avLst/>
          </a:prstGeom>
        </p:spPr>
        <p:txBody>
          <a:bodyPr wrap="square">
            <a:spAutoFit/>
          </a:bodyPr>
          <a:lstStyle/>
          <a:p>
            <a:r>
              <a:rPr lang="en-US" dirty="0"/>
              <a:t> </a:t>
            </a:r>
          </a:p>
        </p:txBody>
      </p:sp>
      <p:sp>
        <p:nvSpPr>
          <p:cNvPr id="3" name="Rectangle 2"/>
          <p:cNvSpPr/>
          <p:nvPr/>
        </p:nvSpPr>
        <p:spPr>
          <a:xfrm>
            <a:off x="53163" y="982102"/>
            <a:ext cx="3923414" cy="3609258"/>
          </a:xfrm>
          <a:prstGeom prst="rect">
            <a:avLst/>
          </a:prstGeom>
        </p:spPr>
        <p:txBody>
          <a:bodyPr wrap="square">
            <a:spAutoFit/>
          </a:bodyPr>
          <a:lstStyle/>
          <a:p>
            <a:pPr>
              <a:lnSpc>
                <a:spcPct val="150000"/>
              </a:lnSpc>
              <a:spcAft>
                <a:spcPts val="800"/>
              </a:spcAft>
              <a:tabLst>
                <a:tab pos="4398645" algn="l"/>
              </a:tabLst>
            </a:pPr>
            <a:r>
              <a:rPr lang="en-US" dirty="0">
                <a:latin typeface="Amasis MT Pro" panose="02040504050005020304"/>
                <a:ea typeface="Calibri" panose="020F0502020204030204" pitchFamily="34" charset="0"/>
                <a:cs typeface="Times New Roman" panose="02020603050405020304" pitchFamily="18" charset="0"/>
              </a:rPr>
              <a:t>Life expectancy at birth indicates the number of years a newborn infant would live if prevailing patterns of mortality at the time of its birth were to stay the same throughout its life. All 5 countries show slight increasing Life expectancy at birth with years. But in North Korea in 1993 there is drop of Life expectancy at birth by approximately 10 years. Starting from 2002 Life expectancy at birth again increase over the time. Japan shows the high Life expectancy at birth throughout all the years.</a:t>
            </a:r>
          </a:p>
        </p:txBody>
      </p:sp>
      <p:graphicFrame>
        <p:nvGraphicFramePr>
          <p:cNvPr id="6" name="Chart 5"/>
          <p:cNvGraphicFramePr/>
          <p:nvPr>
            <p:extLst>
              <p:ext uri="{D42A27DB-BD31-4B8C-83A1-F6EECF244321}">
                <p14:modId xmlns:p14="http://schemas.microsoft.com/office/powerpoint/2010/main" val="3638522991"/>
              </p:ext>
            </p:extLst>
          </p:nvPr>
        </p:nvGraphicFramePr>
        <p:xfrm>
          <a:off x="3976577" y="1143632"/>
          <a:ext cx="5079288" cy="33843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48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38" y="355881"/>
            <a:ext cx="4421688" cy="564300"/>
          </a:xfrm>
        </p:spPr>
        <p:txBody>
          <a:bodyPr/>
          <a:lstStyle/>
          <a:p>
            <a:pPr algn="ctr"/>
            <a:r>
              <a:rPr lang="en-US" sz="1800" dirty="0">
                <a:solidFill>
                  <a:srgbClr val="000000"/>
                </a:solidFill>
                <a:latin typeface="Amasis MT Pro" panose="020B0604020202020204" charset="0"/>
                <a:ea typeface="Calibri" panose="020F0502020204030204" pitchFamily="34" charset="0"/>
                <a:cs typeface="Times New Roman" panose="02020603050405020304" pitchFamily="18" charset="0"/>
              </a:rPr>
              <a:t>Child Dependency Ratio</a:t>
            </a:r>
          </a:p>
        </p:txBody>
      </p:sp>
      <p:sp>
        <p:nvSpPr>
          <p:cNvPr id="3" name="TextBox 2"/>
          <p:cNvSpPr txBox="1"/>
          <p:nvPr/>
        </p:nvSpPr>
        <p:spPr>
          <a:xfrm>
            <a:off x="84222" y="993864"/>
            <a:ext cx="4158169" cy="307777"/>
          </a:xfrm>
          <a:prstGeom prst="rect">
            <a:avLst/>
          </a:prstGeom>
          <a:noFill/>
        </p:spPr>
        <p:txBody>
          <a:bodyPr wrap="square" rtlCol="0">
            <a:spAutoFit/>
          </a:bodyPr>
          <a:lstStyle/>
          <a:p>
            <a:r>
              <a:rPr lang="en-US" b="1" dirty="0"/>
              <a:t> </a:t>
            </a:r>
            <a:endParaRPr lang="en-US" dirty="0"/>
          </a:p>
        </p:txBody>
      </p:sp>
      <p:sp>
        <p:nvSpPr>
          <p:cNvPr id="10" name="Rectangle 2"/>
          <p:cNvSpPr>
            <a:spLocks noChangeArrowheads="1"/>
          </p:cNvSpPr>
          <p:nvPr/>
        </p:nvSpPr>
        <p:spPr bwMode="auto">
          <a:xfrm>
            <a:off x="3213100" y="2224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2386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2386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2386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2386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2386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2386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2386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2386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2386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238625" algn="l"/>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243686" y="1179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p:cNvSpPr/>
          <p:nvPr/>
        </p:nvSpPr>
        <p:spPr>
          <a:xfrm>
            <a:off x="243687" y="1081088"/>
            <a:ext cx="3998704" cy="2249334"/>
          </a:xfrm>
          <a:prstGeom prst="rect">
            <a:avLst/>
          </a:prstGeom>
        </p:spPr>
        <p:txBody>
          <a:bodyPr wrap="square">
            <a:spAutoFit/>
          </a:bodyPr>
          <a:lstStyle/>
          <a:p>
            <a:pPr>
              <a:lnSpc>
                <a:spcPct val="150000"/>
              </a:lnSpc>
              <a:spcAft>
                <a:spcPts val="800"/>
              </a:spcAft>
            </a:pPr>
            <a:r>
              <a:rPr lang="en-US" dirty="0">
                <a:latin typeface="Amasis MT Pro" panose="02040504050005020304"/>
                <a:ea typeface="Calibri" panose="020F0502020204030204" pitchFamily="34" charset="0"/>
                <a:cs typeface="Times New Roman" panose="02020603050405020304" pitchFamily="18" charset="0"/>
              </a:rPr>
              <a:t> </a:t>
            </a:r>
          </a:p>
          <a:p>
            <a:pPr>
              <a:lnSpc>
                <a:spcPct val="150000"/>
              </a:lnSpc>
            </a:pPr>
            <a:r>
              <a:rPr lang="en-US" sz="1500" dirty="0"/>
              <a:t>The number of children aged 0-14 per 100 persons aged 15-64 is highest in Mongolia.</a:t>
            </a:r>
          </a:p>
          <a:p>
            <a:pPr>
              <a:lnSpc>
                <a:spcPct val="150000"/>
              </a:lnSpc>
            </a:pPr>
            <a:r>
              <a:rPr lang="en-US" sz="1500" dirty="0"/>
              <a:t>It shows a lot higher Rate compare to other 4 countries. South Korea shows the lowest Child Dependency Ratio.</a:t>
            </a:r>
          </a:p>
        </p:txBody>
      </p:sp>
      <p:graphicFrame>
        <p:nvGraphicFramePr>
          <p:cNvPr id="8" name="Chart 7"/>
          <p:cNvGraphicFramePr/>
          <p:nvPr>
            <p:extLst>
              <p:ext uri="{D42A27DB-BD31-4B8C-83A1-F6EECF244321}">
                <p14:modId xmlns:p14="http://schemas.microsoft.com/office/powerpoint/2010/main" val="464824014"/>
              </p:ext>
            </p:extLst>
          </p:nvPr>
        </p:nvGraphicFramePr>
        <p:xfrm>
          <a:off x="4374150" y="108108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5037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22" y="309472"/>
            <a:ext cx="4051004" cy="533691"/>
          </a:xfrm>
        </p:spPr>
        <p:txBody>
          <a:bodyPr/>
          <a:lstStyle/>
          <a:p>
            <a:pPr algn="ctr"/>
            <a:r>
              <a:rPr lang="en-US" sz="1800" dirty="0">
                <a:solidFill>
                  <a:srgbClr val="000000"/>
                </a:solidFill>
                <a:latin typeface="Amasis MT Pro" panose="020B0604020202020204" charset="0"/>
                <a:ea typeface="Calibri" panose="020F0502020204030204" pitchFamily="34" charset="0"/>
                <a:cs typeface="Times New Roman" panose="02020603050405020304" pitchFamily="18" charset="0"/>
              </a:rPr>
              <a:t>Aged Dependency Ratio</a:t>
            </a:r>
          </a:p>
        </p:txBody>
      </p:sp>
      <p:sp>
        <p:nvSpPr>
          <p:cNvPr id="3" name="TextBox 2"/>
          <p:cNvSpPr txBox="1"/>
          <p:nvPr/>
        </p:nvSpPr>
        <p:spPr>
          <a:xfrm>
            <a:off x="84222" y="993864"/>
            <a:ext cx="4158169" cy="307777"/>
          </a:xfrm>
          <a:prstGeom prst="rect">
            <a:avLst/>
          </a:prstGeom>
          <a:noFill/>
        </p:spPr>
        <p:txBody>
          <a:bodyPr wrap="square" rtlCol="0">
            <a:spAutoFit/>
          </a:bodyPr>
          <a:lstStyle/>
          <a:p>
            <a:r>
              <a:rPr lang="en-US" b="1" dirty="0"/>
              <a:t> </a:t>
            </a:r>
            <a:endParaRPr lang="en-US" dirty="0"/>
          </a:p>
        </p:txBody>
      </p:sp>
      <p:sp>
        <p:nvSpPr>
          <p:cNvPr id="10" name="Rectangle 2"/>
          <p:cNvSpPr>
            <a:spLocks noChangeArrowheads="1"/>
          </p:cNvSpPr>
          <p:nvPr/>
        </p:nvSpPr>
        <p:spPr bwMode="auto">
          <a:xfrm>
            <a:off x="3213100" y="2224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2386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2386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2386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2386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2386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2386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2386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2386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2386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238625" algn="l"/>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243686" y="1179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p:cNvSpPr/>
          <p:nvPr/>
        </p:nvSpPr>
        <p:spPr>
          <a:xfrm>
            <a:off x="243687" y="657135"/>
            <a:ext cx="3903012" cy="4635180"/>
          </a:xfrm>
          <a:prstGeom prst="rect">
            <a:avLst/>
          </a:prstGeom>
        </p:spPr>
        <p:txBody>
          <a:bodyPr wrap="square">
            <a:spAutoFit/>
          </a:bodyPr>
          <a:lstStyle/>
          <a:p>
            <a:pPr>
              <a:lnSpc>
                <a:spcPct val="150000"/>
              </a:lnSpc>
              <a:spcAft>
                <a:spcPts val="800"/>
              </a:spcAft>
            </a:pPr>
            <a:r>
              <a:rPr lang="en-US" dirty="0">
                <a:latin typeface="Amasis MT Pro" panose="02040504050005020304"/>
                <a:ea typeface="Calibri" panose="020F0502020204030204" pitchFamily="34" charset="0"/>
                <a:cs typeface="Times New Roman" panose="02020603050405020304" pitchFamily="18" charset="0"/>
              </a:rPr>
              <a:t> </a:t>
            </a:r>
            <a:r>
              <a:rPr lang="en-US" sz="1500" dirty="0">
                <a:latin typeface="Amasis MT Pro" panose="02040504050005020304"/>
              </a:rPr>
              <a:t>Aged dependency Ratio is the ratio of dependents people older than 64, to the working age population, those ages 15-64. Aged dependency Ratio of Japan is strictly increasing over the time compared to other countries. Aged dependency Ratio of Mongolia is decreasing over the time since 1960 to 2003 then slightly increase by 2020. Japan shows the highest Age Dependency Ratio of 50.97 in 2020. Other countries show slightly increasing Aged Dependency Ratio over the time.</a:t>
            </a:r>
          </a:p>
          <a:p>
            <a:pPr>
              <a:lnSpc>
                <a:spcPct val="150000"/>
              </a:lnSpc>
              <a:spcAft>
                <a:spcPts val="800"/>
              </a:spcAft>
            </a:pPr>
            <a:endParaRPr lang="en-US" dirty="0">
              <a:latin typeface="Amasis MT Pro" panose="02040504050005020304"/>
              <a:ea typeface="Calibri" panose="020F0502020204030204" pitchFamily="34" charset="0"/>
              <a:cs typeface="Times New Roman" panose="02020603050405020304" pitchFamily="18" charset="0"/>
            </a:endParaRPr>
          </a:p>
        </p:txBody>
      </p:sp>
      <p:graphicFrame>
        <p:nvGraphicFramePr>
          <p:cNvPr id="9" name="Chart 8"/>
          <p:cNvGraphicFramePr/>
          <p:nvPr>
            <p:extLst>
              <p:ext uri="{D42A27DB-BD31-4B8C-83A1-F6EECF244321}">
                <p14:modId xmlns:p14="http://schemas.microsoft.com/office/powerpoint/2010/main" val="1900991093"/>
              </p:ext>
            </p:extLst>
          </p:nvPr>
        </p:nvGraphicFramePr>
        <p:xfrm>
          <a:off x="4051004" y="1040863"/>
          <a:ext cx="5092995" cy="31058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07489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177"/>
            <a:ext cx="9144000" cy="564300"/>
          </a:xfrm>
        </p:spPr>
        <p:txBody>
          <a:bodyPr/>
          <a:lstStyle/>
          <a:p>
            <a:pPr algn="ctr"/>
            <a:r>
              <a:rPr lang="en-US" sz="2800" dirty="0">
                <a:solidFill>
                  <a:srgbClr val="FF0000"/>
                </a:solidFill>
                <a:latin typeface="Amasis MT Pro" panose="020B0604020202020204" charset="0"/>
              </a:rPr>
              <a:t>Age Specific Fertility Rate</a:t>
            </a:r>
          </a:p>
        </p:txBody>
      </p:sp>
      <p:sp>
        <p:nvSpPr>
          <p:cNvPr id="3" name="TextBox 2"/>
          <p:cNvSpPr txBox="1"/>
          <p:nvPr/>
        </p:nvSpPr>
        <p:spPr>
          <a:xfrm>
            <a:off x="84222" y="866274"/>
            <a:ext cx="4158169" cy="4293483"/>
          </a:xfrm>
          <a:prstGeom prst="rect">
            <a:avLst/>
          </a:prstGeom>
          <a:noFill/>
        </p:spPr>
        <p:txBody>
          <a:bodyPr wrap="square" rtlCol="0">
            <a:spAutoFit/>
          </a:bodyPr>
          <a:lstStyle/>
          <a:p>
            <a:pPr>
              <a:lnSpc>
                <a:spcPct val="150000"/>
              </a:lnSpc>
            </a:pPr>
            <a:r>
              <a:rPr lang="en-US" dirty="0">
                <a:latin typeface="Amasis MT Pro" panose="02040504050005020304"/>
              </a:rPr>
              <a:t>Average number of children that would be born to a woman over her lifetime is higher most of the years in Mongolia compared to the other 4 countries. Rate becomes lower than the world fertility rate only for 1994 to 2010 but it still has the highest rate compare to the other countries in 2021. All 5 countries fertility Rate decrease over the time. South Korea had a high fertility Rate than China, Japan, North Korea and the world in 1960 but now South Korea shows a lowest Fertility Rate of 0.837. China shows a highly fluctuating fertility since 1961 to 1979.</a:t>
            </a:r>
          </a:p>
        </p:txBody>
      </p:sp>
      <p:pic>
        <p:nvPicPr>
          <p:cNvPr id="4" name="Picture 3"/>
          <p:cNvPicPr>
            <a:picLocks noChangeAspect="1"/>
          </p:cNvPicPr>
          <p:nvPr/>
        </p:nvPicPr>
        <p:blipFill>
          <a:blip r:embed="rId2"/>
          <a:stretch>
            <a:fillRect/>
          </a:stretch>
        </p:blipFill>
        <p:spPr>
          <a:xfrm>
            <a:off x="4435699" y="1095922"/>
            <a:ext cx="4582633" cy="3099325"/>
          </a:xfrm>
          <a:prstGeom prst="rect">
            <a:avLst/>
          </a:prstGeom>
          <a:ln>
            <a:solidFill>
              <a:schemeClr val="tx1"/>
            </a:solidFill>
          </a:ln>
        </p:spPr>
      </p:pic>
    </p:spTree>
    <p:extLst>
      <p:ext uri="{BB962C8B-B14F-4D97-AF65-F5344CB8AC3E}">
        <p14:creationId xmlns:p14="http://schemas.microsoft.com/office/powerpoint/2010/main" val="945942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177"/>
            <a:ext cx="9144000" cy="564300"/>
          </a:xfrm>
        </p:spPr>
        <p:txBody>
          <a:bodyPr/>
          <a:lstStyle/>
          <a:p>
            <a:pPr lvl="0" algn="ctr"/>
            <a:r>
              <a:rPr lang="en-US" sz="2800" dirty="0">
                <a:solidFill>
                  <a:srgbClr val="FF0000"/>
                </a:solidFill>
                <a:latin typeface="Amasis MT Pro" panose="020B0604020202020204" charset="0"/>
              </a:rPr>
              <a:t>Mortality Rates</a:t>
            </a:r>
            <a:br>
              <a:rPr lang="en-US" sz="2800" dirty="0">
                <a:solidFill>
                  <a:srgbClr val="FF0000"/>
                </a:solidFill>
                <a:latin typeface="Amasis MT Pro" panose="020B0604020202020204" charset="0"/>
              </a:rPr>
            </a:br>
            <a:br>
              <a:rPr lang="en-US" sz="2800" dirty="0">
                <a:solidFill>
                  <a:srgbClr val="FF0000"/>
                </a:solidFill>
                <a:latin typeface="Amasis MT Pro" panose="020B0604020202020204" charset="0"/>
              </a:rPr>
            </a:br>
            <a:br>
              <a:rPr lang="en-US" dirty="0"/>
            </a:br>
            <a:br>
              <a:rPr lang="en-US" sz="2800" dirty="0">
                <a:solidFill>
                  <a:srgbClr val="FF0000"/>
                </a:solidFill>
              </a:rPr>
            </a:br>
            <a:endParaRPr lang="en-US" sz="2800" dirty="0">
              <a:solidFill>
                <a:srgbClr val="FF0000"/>
              </a:solidFill>
            </a:endParaRPr>
          </a:p>
        </p:txBody>
      </p:sp>
      <p:sp>
        <p:nvSpPr>
          <p:cNvPr id="4" name="Rectangle 3"/>
          <p:cNvSpPr/>
          <p:nvPr/>
        </p:nvSpPr>
        <p:spPr>
          <a:xfrm>
            <a:off x="84223" y="835855"/>
            <a:ext cx="3892354" cy="369332"/>
          </a:xfrm>
          <a:prstGeom prst="rect">
            <a:avLst/>
          </a:prstGeom>
        </p:spPr>
        <p:txBody>
          <a:bodyPr wrap="square">
            <a:spAutoFit/>
          </a:bodyPr>
          <a:lstStyle/>
          <a:p>
            <a:r>
              <a:rPr lang="en-US" sz="1800" dirty="0"/>
              <a:t> </a:t>
            </a:r>
          </a:p>
        </p:txBody>
      </p:sp>
      <p:sp>
        <p:nvSpPr>
          <p:cNvPr id="5" name="Rectangle 4"/>
          <p:cNvSpPr/>
          <p:nvPr/>
        </p:nvSpPr>
        <p:spPr>
          <a:xfrm>
            <a:off x="-160563" y="754133"/>
            <a:ext cx="3900427" cy="388696"/>
          </a:xfrm>
          <a:prstGeom prst="rect">
            <a:avLst/>
          </a:prstGeom>
        </p:spPr>
        <p:txBody>
          <a:bodyPr wrap="none">
            <a:spAutoFit/>
          </a:bodyPr>
          <a:lstStyle/>
          <a:p>
            <a:pPr marL="457200" lvl="1">
              <a:lnSpc>
                <a:spcPct val="107000"/>
              </a:lnSpc>
              <a:spcAft>
                <a:spcPts val="800"/>
              </a:spcAft>
              <a:tabLst>
                <a:tab pos="993775" algn="l"/>
              </a:tabLst>
            </a:pPr>
            <a:r>
              <a:rPr lang="en-US" sz="1800" b="1" dirty="0">
                <a:latin typeface="Amasis MT Pro" panose="020B0604020202020204" charset="0"/>
                <a:ea typeface="Calibri" panose="020F0502020204030204" pitchFamily="34" charset="0"/>
                <a:cs typeface="Times New Roman" panose="02020603050405020304" pitchFamily="18" charset="0"/>
              </a:rPr>
              <a:t>Adult Mortality Rate (15 – 64)</a:t>
            </a:r>
            <a:endParaRPr lang="en-US" sz="1800" b="1" dirty="0">
              <a:effectLst/>
              <a:latin typeface="Amasis MT Pro" panose="020B0604020202020204" charset="0"/>
              <a:ea typeface="Calibri" panose="020F0502020204030204" pitchFamily="34" charset="0"/>
              <a:cs typeface="Times New Roman" panose="02020603050405020304" pitchFamily="18" charset="0"/>
            </a:endParaRPr>
          </a:p>
        </p:txBody>
      </p:sp>
      <p:sp>
        <p:nvSpPr>
          <p:cNvPr id="7" name="Rectangle 6"/>
          <p:cNvSpPr/>
          <p:nvPr/>
        </p:nvSpPr>
        <p:spPr>
          <a:xfrm>
            <a:off x="-594911" y="1188712"/>
            <a:ext cx="4692674" cy="3208571"/>
          </a:xfrm>
          <a:prstGeom prst="rect">
            <a:avLst/>
          </a:prstGeom>
        </p:spPr>
        <p:txBody>
          <a:bodyPr wrap="square">
            <a:spAutoFit/>
          </a:bodyPr>
          <a:lstStyle/>
          <a:p>
            <a:pPr marL="914400">
              <a:lnSpc>
                <a:spcPct val="150000"/>
              </a:lnSpc>
              <a:spcAft>
                <a:spcPts val="800"/>
              </a:spcAft>
              <a:tabLst>
                <a:tab pos="993775" algn="l"/>
              </a:tabLst>
            </a:pPr>
            <a:r>
              <a:rPr lang="en-US" sz="1500" dirty="0">
                <a:latin typeface="Amasis MT Pro" panose="02040504050005020304"/>
                <a:ea typeface="Calibri" panose="020F0502020204030204" pitchFamily="34" charset="0"/>
                <a:cs typeface="Times New Roman" panose="02020603050405020304" pitchFamily="18" charset="0"/>
              </a:rPr>
              <a:t>The Adult Mortality Rate is the probability of dying between the ages of 15 and 60. In the East Asia region, the adult mortality rate of male is higher than for female. In 2019, Mongolia has the highest male adult mortality rate, which is nearly 255 deaths per 1000 male adults. North Korea has the highest female adult mortality rate, which is nearly 108 deaths per 1000 female adults. </a:t>
            </a:r>
            <a:endParaRPr lang="en-US" sz="1500" dirty="0">
              <a:effectLst/>
              <a:latin typeface="Amasis MT Pro" panose="02040504050005020304"/>
              <a:ea typeface="Calibri" panose="020F0502020204030204" pitchFamily="34" charset="0"/>
              <a:cs typeface="Times New Roman" panose="02020603050405020304" pitchFamily="18" charset="0"/>
            </a:endParaRPr>
          </a:p>
        </p:txBody>
      </p:sp>
      <p:graphicFrame>
        <p:nvGraphicFramePr>
          <p:cNvPr id="8" name="Chart 7"/>
          <p:cNvGraphicFramePr/>
          <p:nvPr>
            <p:extLst>
              <p:ext uri="{D42A27DB-BD31-4B8C-83A1-F6EECF244321}">
                <p14:modId xmlns:p14="http://schemas.microsoft.com/office/powerpoint/2010/main" val="1250664617"/>
              </p:ext>
            </p:extLst>
          </p:nvPr>
        </p:nvGraphicFramePr>
        <p:xfrm>
          <a:off x="4097763" y="1165468"/>
          <a:ext cx="4919084" cy="30712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7743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223" y="835855"/>
            <a:ext cx="3892354" cy="369332"/>
          </a:xfrm>
          <a:prstGeom prst="rect">
            <a:avLst/>
          </a:prstGeom>
        </p:spPr>
        <p:txBody>
          <a:bodyPr wrap="square">
            <a:spAutoFit/>
          </a:bodyPr>
          <a:lstStyle/>
          <a:p>
            <a:r>
              <a:rPr lang="en-US" sz="1800" dirty="0"/>
              <a:t> </a:t>
            </a:r>
          </a:p>
        </p:txBody>
      </p:sp>
      <p:sp>
        <p:nvSpPr>
          <p:cNvPr id="5" name="Rectangle 4"/>
          <p:cNvSpPr/>
          <p:nvPr/>
        </p:nvSpPr>
        <p:spPr>
          <a:xfrm>
            <a:off x="92828" y="754133"/>
            <a:ext cx="3233578" cy="768737"/>
          </a:xfrm>
          <a:prstGeom prst="rect">
            <a:avLst/>
          </a:prstGeom>
        </p:spPr>
        <p:txBody>
          <a:bodyPr wrap="none">
            <a:spAutoFit/>
          </a:bodyPr>
          <a:lstStyle/>
          <a:p>
            <a:pPr marL="457200" lvl="1">
              <a:lnSpc>
                <a:spcPct val="107000"/>
              </a:lnSpc>
              <a:spcAft>
                <a:spcPts val="800"/>
              </a:spcAft>
              <a:tabLst>
                <a:tab pos="993775" algn="l"/>
              </a:tabLst>
            </a:pPr>
            <a:r>
              <a:rPr lang="en-US" sz="1800" b="1" dirty="0">
                <a:latin typeface="Amasis MT Pro" panose="020B0604020202020204" charset="0"/>
                <a:ea typeface="Calibri" panose="020F0502020204030204" pitchFamily="34" charset="0"/>
                <a:cs typeface="Times New Roman" panose="02020603050405020304" pitchFamily="18" charset="0"/>
              </a:rPr>
              <a:t>Under 5 Mortality Rate </a:t>
            </a:r>
          </a:p>
          <a:p>
            <a:pPr marL="457200" lvl="1">
              <a:lnSpc>
                <a:spcPct val="107000"/>
              </a:lnSpc>
              <a:spcAft>
                <a:spcPts val="800"/>
              </a:spcAft>
              <a:tabLst>
                <a:tab pos="993775" algn="l"/>
              </a:tabLst>
            </a:pPr>
            <a:r>
              <a:rPr lang="en-US" sz="1800" b="1" dirty="0">
                <a:latin typeface="Amasis MT Pro" panose="020B0604020202020204" charset="0"/>
                <a:ea typeface="Calibri" panose="020F0502020204030204" pitchFamily="34" charset="0"/>
                <a:cs typeface="Times New Roman" panose="02020603050405020304" pitchFamily="18" charset="0"/>
              </a:rPr>
              <a:t>(per 1000 live births)</a:t>
            </a:r>
          </a:p>
        </p:txBody>
      </p:sp>
      <p:sp>
        <p:nvSpPr>
          <p:cNvPr id="7" name="Rectangle 6"/>
          <p:cNvSpPr/>
          <p:nvPr/>
        </p:nvSpPr>
        <p:spPr>
          <a:xfrm>
            <a:off x="-595423" y="1890086"/>
            <a:ext cx="4572000" cy="2211439"/>
          </a:xfrm>
          <a:prstGeom prst="rect">
            <a:avLst/>
          </a:prstGeom>
        </p:spPr>
        <p:txBody>
          <a:bodyPr>
            <a:spAutoFit/>
          </a:bodyPr>
          <a:lstStyle/>
          <a:p>
            <a:pPr marL="914400">
              <a:lnSpc>
                <a:spcPct val="150000"/>
              </a:lnSpc>
              <a:spcAft>
                <a:spcPts val="800"/>
              </a:spcAft>
              <a:tabLst>
                <a:tab pos="993775" algn="l"/>
              </a:tabLst>
            </a:pPr>
            <a:r>
              <a:rPr lang="en-US" sz="1500" dirty="0">
                <a:latin typeface="Amasis MT Pro" panose="02040504050005020304"/>
              </a:rPr>
              <a:t>The Under-Five Mortality Rate is the probability per 1,000 that a newborn baby will die before reaching the age of five. It has been decreasing over time in recent years.</a:t>
            </a:r>
          </a:p>
          <a:p>
            <a:pPr marL="914400">
              <a:lnSpc>
                <a:spcPct val="150000"/>
              </a:lnSpc>
              <a:spcAft>
                <a:spcPts val="800"/>
              </a:spcAft>
              <a:tabLst>
                <a:tab pos="993775" algn="l"/>
              </a:tabLst>
            </a:pPr>
            <a:endParaRPr lang="en-US" dirty="0">
              <a:effectLst/>
              <a:latin typeface="Amasis MT Pro" panose="02040504050005020304"/>
              <a:ea typeface="Calibri" panose="020F0502020204030204" pitchFamily="34" charset="0"/>
              <a:cs typeface="Times New Roman" panose="02020603050405020304" pitchFamily="18" charset="0"/>
            </a:endParaRPr>
          </a:p>
        </p:txBody>
      </p:sp>
      <p:graphicFrame>
        <p:nvGraphicFramePr>
          <p:cNvPr id="9" name="Chart 8"/>
          <p:cNvGraphicFramePr/>
          <p:nvPr>
            <p:extLst>
              <p:ext uri="{D42A27DB-BD31-4B8C-83A1-F6EECF244321}">
                <p14:modId xmlns:p14="http://schemas.microsoft.com/office/powerpoint/2010/main" val="21680090"/>
              </p:ext>
            </p:extLst>
          </p:nvPr>
        </p:nvGraphicFramePr>
        <p:xfrm>
          <a:off x="3976577" y="1120816"/>
          <a:ext cx="4875272" cy="31669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8509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223" y="835855"/>
            <a:ext cx="3892354" cy="369332"/>
          </a:xfrm>
          <a:prstGeom prst="rect">
            <a:avLst/>
          </a:prstGeom>
        </p:spPr>
        <p:txBody>
          <a:bodyPr wrap="square">
            <a:spAutoFit/>
          </a:bodyPr>
          <a:lstStyle/>
          <a:p>
            <a:r>
              <a:rPr lang="en-US" sz="1800" dirty="0"/>
              <a:t> </a:t>
            </a:r>
          </a:p>
        </p:txBody>
      </p:sp>
      <p:sp>
        <p:nvSpPr>
          <p:cNvPr id="7" name="Rectangle 6"/>
          <p:cNvSpPr/>
          <p:nvPr/>
        </p:nvSpPr>
        <p:spPr>
          <a:xfrm>
            <a:off x="-705877" y="1353967"/>
            <a:ext cx="4572000" cy="2924327"/>
          </a:xfrm>
          <a:prstGeom prst="rect">
            <a:avLst/>
          </a:prstGeom>
        </p:spPr>
        <p:txBody>
          <a:bodyPr>
            <a:spAutoFit/>
          </a:bodyPr>
          <a:lstStyle/>
          <a:p>
            <a:pPr marL="914400">
              <a:lnSpc>
                <a:spcPct val="150000"/>
              </a:lnSpc>
              <a:spcAft>
                <a:spcPts val="800"/>
              </a:spcAft>
              <a:tabLst>
                <a:tab pos="993775" algn="l"/>
              </a:tabLst>
            </a:pPr>
            <a:r>
              <a:rPr lang="en-US" sz="1500" dirty="0">
                <a:latin typeface="Amasis MT Pro" panose="02040504050005020304"/>
              </a:rPr>
              <a:t>North Korea has the highest under 5 mortality rate compared to other countries in the East Asia region considering both genders in 2020. For males nearly 18 deaths per 1000 male live births and for females nearly 15 deaths per 1000 female live births. </a:t>
            </a:r>
          </a:p>
          <a:p>
            <a:pPr marL="914400">
              <a:lnSpc>
                <a:spcPct val="150000"/>
              </a:lnSpc>
              <a:spcAft>
                <a:spcPts val="800"/>
              </a:spcAft>
              <a:tabLst>
                <a:tab pos="993775" algn="l"/>
              </a:tabLst>
            </a:pPr>
            <a:endParaRPr lang="en-US" sz="1500" dirty="0">
              <a:effectLst/>
              <a:latin typeface="Amasis MT Pro" panose="02040504050005020304"/>
              <a:ea typeface="Calibri" panose="020F0502020204030204" pitchFamily="34" charset="0"/>
              <a:cs typeface="Times New Roman" panose="02020603050405020304" pitchFamily="18" charset="0"/>
            </a:endParaRPr>
          </a:p>
        </p:txBody>
      </p:sp>
      <p:graphicFrame>
        <p:nvGraphicFramePr>
          <p:cNvPr id="6" name="Chart 5"/>
          <p:cNvGraphicFramePr/>
          <p:nvPr>
            <p:extLst>
              <p:ext uri="{D42A27DB-BD31-4B8C-83A1-F6EECF244321}">
                <p14:modId xmlns:p14="http://schemas.microsoft.com/office/powerpoint/2010/main" val="1121764095"/>
              </p:ext>
            </p:extLst>
          </p:nvPr>
        </p:nvGraphicFramePr>
        <p:xfrm>
          <a:off x="3976577" y="1020726"/>
          <a:ext cx="5050465" cy="30713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309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5456" y="1814605"/>
            <a:ext cx="6521116" cy="646331"/>
          </a:xfrm>
          <a:prstGeom prst="rect">
            <a:avLst/>
          </a:prstGeom>
        </p:spPr>
        <p:txBody>
          <a:bodyPr wrap="square">
            <a:spAutoFit/>
          </a:bodyPr>
          <a:lstStyle/>
          <a:p>
            <a:pPr algn="ctr"/>
            <a:r>
              <a:rPr lang="en-US" sz="3600" b="1" i="1" dirty="0">
                <a:latin typeface="Amasis MT Pro" panose="02040504050005020304" pitchFamily="18" charset="0"/>
              </a:rPr>
              <a:t>Countries in East Asian Region </a:t>
            </a:r>
          </a:p>
        </p:txBody>
      </p:sp>
    </p:spTree>
    <p:extLst>
      <p:ext uri="{BB962C8B-B14F-4D97-AF65-F5344CB8AC3E}">
        <p14:creationId xmlns:p14="http://schemas.microsoft.com/office/powerpoint/2010/main" val="1524336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223" y="835855"/>
            <a:ext cx="3892354" cy="369332"/>
          </a:xfrm>
          <a:prstGeom prst="rect">
            <a:avLst/>
          </a:prstGeom>
        </p:spPr>
        <p:txBody>
          <a:bodyPr wrap="square">
            <a:spAutoFit/>
          </a:bodyPr>
          <a:lstStyle/>
          <a:p>
            <a:r>
              <a:rPr lang="en-US" sz="1800" dirty="0"/>
              <a:t> </a:t>
            </a:r>
          </a:p>
        </p:txBody>
      </p:sp>
      <p:sp>
        <p:nvSpPr>
          <p:cNvPr id="5" name="Rectangle 4"/>
          <p:cNvSpPr/>
          <p:nvPr/>
        </p:nvSpPr>
        <p:spPr>
          <a:xfrm>
            <a:off x="55165" y="732868"/>
            <a:ext cx="3335984" cy="787652"/>
          </a:xfrm>
          <a:prstGeom prst="rect">
            <a:avLst/>
          </a:prstGeom>
        </p:spPr>
        <p:txBody>
          <a:bodyPr wrap="square">
            <a:spAutoFit/>
          </a:bodyPr>
          <a:lstStyle/>
          <a:p>
            <a:pPr marL="457200" lvl="1">
              <a:lnSpc>
                <a:spcPct val="107000"/>
              </a:lnSpc>
              <a:spcAft>
                <a:spcPts val="800"/>
              </a:spcAft>
              <a:tabLst>
                <a:tab pos="993775" algn="l"/>
              </a:tabLst>
            </a:pPr>
            <a:r>
              <a:rPr lang="en-US" sz="1800" b="1" dirty="0">
                <a:latin typeface="Amasis MT Pro" panose="020B0604020202020204" charset="0"/>
                <a:ea typeface="Calibri" panose="020F0502020204030204" pitchFamily="34" charset="0"/>
                <a:cs typeface="Times New Roman" panose="02020603050405020304" pitchFamily="18" charset="0"/>
              </a:rPr>
              <a:t>Infant Mortality Rate</a:t>
            </a:r>
          </a:p>
          <a:p>
            <a:pPr marL="457200" lvl="1">
              <a:lnSpc>
                <a:spcPct val="107000"/>
              </a:lnSpc>
              <a:spcAft>
                <a:spcPts val="800"/>
              </a:spcAft>
              <a:tabLst>
                <a:tab pos="993775" algn="l"/>
              </a:tabLst>
            </a:pPr>
            <a:endParaRPr lang="en-US" sz="1800" b="1" u="sng" dirty="0"/>
          </a:p>
        </p:txBody>
      </p:sp>
      <p:sp>
        <p:nvSpPr>
          <p:cNvPr id="7" name="Rectangle 6"/>
          <p:cNvSpPr/>
          <p:nvPr/>
        </p:nvSpPr>
        <p:spPr>
          <a:xfrm>
            <a:off x="-705877" y="1464137"/>
            <a:ext cx="4572000" cy="2211439"/>
          </a:xfrm>
          <a:prstGeom prst="rect">
            <a:avLst/>
          </a:prstGeom>
        </p:spPr>
        <p:txBody>
          <a:bodyPr>
            <a:spAutoFit/>
          </a:bodyPr>
          <a:lstStyle/>
          <a:p>
            <a:pPr marL="914400">
              <a:lnSpc>
                <a:spcPct val="150000"/>
              </a:lnSpc>
              <a:spcAft>
                <a:spcPts val="800"/>
              </a:spcAft>
              <a:tabLst>
                <a:tab pos="993775" algn="l"/>
              </a:tabLst>
            </a:pPr>
            <a:r>
              <a:rPr lang="en-US" sz="1500" dirty="0">
                <a:latin typeface="Amasis MT Pro" panose="02040504050005020304"/>
              </a:rPr>
              <a:t>The Infant Mortality Rate is the number of infants dying before reaching one year of age per 1000 live births in a given year. Over the recent years, the infant mortality rate has declined</a:t>
            </a:r>
            <a:r>
              <a:rPr lang="en-US" sz="1500" dirty="0"/>
              <a:t>.</a:t>
            </a:r>
          </a:p>
          <a:p>
            <a:pPr marL="914400">
              <a:lnSpc>
                <a:spcPct val="150000"/>
              </a:lnSpc>
              <a:spcAft>
                <a:spcPts val="800"/>
              </a:spcAft>
              <a:tabLst>
                <a:tab pos="993775" algn="l"/>
              </a:tabLst>
            </a:pPr>
            <a:endParaRPr lang="en-US" dirty="0">
              <a:effectLst/>
              <a:latin typeface="Amasis MT Pro" panose="02040504050005020304"/>
              <a:ea typeface="Calibri" panose="020F0502020204030204" pitchFamily="34" charset="0"/>
              <a:cs typeface="Times New Roman" panose="02020603050405020304" pitchFamily="18" charset="0"/>
            </a:endParaRPr>
          </a:p>
        </p:txBody>
      </p:sp>
      <p:graphicFrame>
        <p:nvGraphicFramePr>
          <p:cNvPr id="10" name="Chart 9"/>
          <p:cNvGraphicFramePr/>
          <p:nvPr>
            <p:extLst>
              <p:ext uri="{D42A27DB-BD31-4B8C-83A1-F6EECF244321}">
                <p14:modId xmlns:p14="http://schemas.microsoft.com/office/powerpoint/2010/main" val="101432516"/>
              </p:ext>
            </p:extLst>
          </p:nvPr>
        </p:nvGraphicFramePr>
        <p:xfrm>
          <a:off x="3976577" y="906753"/>
          <a:ext cx="4986005" cy="32186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8151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223" y="835855"/>
            <a:ext cx="3892354" cy="369332"/>
          </a:xfrm>
          <a:prstGeom prst="rect">
            <a:avLst/>
          </a:prstGeom>
        </p:spPr>
        <p:txBody>
          <a:bodyPr wrap="square">
            <a:spAutoFit/>
          </a:bodyPr>
          <a:lstStyle/>
          <a:p>
            <a:r>
              <a:rPr lang="en-US" sz="1800" dirty="0"/>
              <a:t> </a:t>
            </a:r>
          </a:p>
        </p:txBody>
      </p:sp>
      <p:sp>
        <p:nvSpPr>
          <p:cNvPr id="7" name="Rectangle 6"/>
          <p:cNvSpPr/>
          <p:nvPr/>
        </p:nvSpPr>
        <p:spPr>
          <a:xfrm>
            <a:off x="124900" y="1199729"/>
            <a:ext cx="3664104" cy="3167983"/>
          </a:xfrm>
          <a:prstGeom prst="rect">
            <a:avLst/>
          </a:prstGeom>
        </p:spPr>
        <p:txBody>
          <a:bodyPr wrap="square">
            <a:spAutoFit/>
          </a:bodyPr>
          <a:lstStyle/>
          <a:p>
            <a:pPr>
              <a:lnSpc>
                <a:spcPct val="150000"/>
              </a:lnSpc>
            </a:pPr>
            <a:r>
              <a:rPr lang="en-US" sz="1500" dirty="0">
                <a:latin typeface="Amasis MT Pro" panose="02040504050005020304"/>
              </a:rPr>
              <a:t>Mongolia has the highest number of infant mortality rate for both male and female in 2020. For male 15 deaths per 1000 male live births and 12 deaths per 1000 female live births approximately. Also, under 5 mortality rate in North Korea is much higher than in South Korea, considering both genders.</a:t>
            </a:r>
          </a:p>
          <a:p>
            <a:pPr marL="914400">
              <a:lnSpc>
                <a:spcPct val="150000"/>
              </a:lnSpc>
              <a:spcAft>
                <a:spcPts val="800"/>
              </a:spcAft>
              <a:tabLst>
                <a:tab pos="993775" algn="l"/>
              </a:tabLst>
            </a:pPr>
            <a:endParaRPr lang="en-US" sz="1500" dirty="0">
              <a:effectLst/>
              <a:latin typeface="Amasis MT Pro" panose="02040504050005020304"/>
              <a:ea typeface="Calibri" panose="020F0502020204030204" pitchFamily="34" charset="0"/>
              <a:cs typeface="Times New Roman" panose="02020603050405020304" pitchFamily="18" charset="0"/>
            </a:endParaRPr>
          </a:p>
        </p:txBody>
      </p:sp>
      <p:graphicFrame>
        <p:nvGraphicFramePr>
          <p:cNvPr id="5" name="Chart 4"/>
          <p:cNvGraphicFramePr/>
          <p:nvPr>
            <p:extLst>
              <p:ext uri="{D42A27DB-BD31-4B8C-83A1-F6EECF244321}">
                <p14:modId xmlns:p14="http://schemas.microsoft.com/office/powerpoint/2010/main" val="1811930145"/>
              </p:ext>
            </p:extLst>
          </p:nvPr>
        </p:nvGraphicFramePr>
        <p:xfrm>
          <a:off x="3763925" y="1162833"/>
          <a:ext cx="5209954" cy="32071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9168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223" y="835855"/>
            <a:ext cx="3892354" cy="369332"/>
          </a:xfrm>
          <a:prstGeom prst="rect">
            <a:avLst/>
          </a:prstGeom>
        </p:spPr>
        <p:txBody>
          <a:bodyPr wrap="square">
            <a:spAutoFit/>
          </a:bodyPr>
          <a:lstStyle/>
          <a:p>
            <a:r>
              <a:rPr lang="en-US" sz="1800" dirty="0"/>
              <a:t> </a:t>
            </a:r>
          </a:p>
        </p:txBody>
      </p:sp>
      <p:sp>
        <p:nvSpPr>
          <p:cNvPr id="5" name="Rectangle 4"/>
          <p:cNvSpPr/>
          <p:nvPr/>
        </p:nvSpPr>
        <p:spPr>
          <a:xfrm>
            <a:off x="220780" y="426551"/>
            <a:ext cx="7940035" cy="911916"/>
          </a:xfrm>
          <a:prstGeom prst="rect">
            <a:avLst/>
          </a:prstGeom>
        </p:spPr>
        <p:txBody>
          <a:bodyPr wrap="square">
            <a:spAutoFit/>
          </a:bodyPr>
          <a:lstStyle/>
          <a:p>
            <a:pPr lvl="1"/>
            <a:r>
              <a:rPr lang="en-US" sz="1800" b="1" dirty="0">
                <a:latin typeface="Amasis MT Pro" panose="020B0604020202020204" charset="0"/>
                <a:ea typeface="Calibri" panose="020F0502020204030204" pitchFamily="34" charset="0"/>
                <a:cs typeface="Times New Roman" panose="02020603050405020304" pitchFamily="18" charset="0"/>
              </a:rPr>
              <a:t>Estimated Maternal Mortality Ratio (per 100,000 live births)</a:t>
            </a:r>
          </a:p>
          <a:p>
            <a:pPr lvl="1"/>
            <a:endParaRPr lang="en-US" sz="1600" b="1" u="sng" dirty="0"/>
          </a:p>
          <a:p>
            <a:pPr marL="457200" lvl="1">
              <a:lnSpc>
                <a:spcPct val="107000"/>
              </a:lnSpc>
              <a:spcAft>
                <a:spcPts val="800"/>
              </a:spcAft>
              <a:tabLst>
                <a:tab pos="993775" algn="l"/>
              </a:tabLst>
            </a:pPr>
            <a:endParaRPr lang="en-US" sz="1800" b="1" u="sng" dirty="0"/>
          </a:p>
        </p:txBody>
      </p:sp>
      <p:sp>
        <p:nvSpPr>
          <p:cNvPr id="7" name="Rectangle 6"/>
          <p:cNvSpPr/>
          <p:nvPr/>
        </p:nvSpPr>
        <p:spPr>
          <a:xfrm>
            <a:off x="117691" y="1005134"/>
            <a:ext cx="4012855" cy="4508927"/>
          </a:xfrm>
          <a:prstGeom prst="rect">
            <a:avLst/>
          </a:prstGeom>
        </p:spPr>
        <p:txBody>
          <a:bodyPr wrap="square">
            <a:spAutoFit/>
          </a:bodyPr>
          <a:lstStyle/>
          <a:p>
            <a:pPr>
              <a:lnSpc>
                <a:spcPct val="150000"/>
              </a:lnSpc>
            </a:pPr>
            <a:r>
              <a:rPr lang="en-US" dirty="0">
                <a:latin typeface="Amasis MT Pro" panose="02040504050005020304"/>
              </a:rPr>
              <a:t>The Maternal Mortality Ratio is the number of women who die from pregnancy-related causes during pregnancy or within 42 days of abortion, per 100,000 live births.</a:t>
            </a:r>
          </a:p>
          <a:p>
            <a:pPr>
              <a:lnSpc>
                <a:spcPct val="150000"/>
              </a:lnSpc>
            </a:pPr>
            <a:r>
              <a:rPr lang="en-US" dirty="0">
                <a:latin typeface="Amasis MT Pro" panose="02040504050005020304"/>
              </a:rPr>
              <a:t> </a:t>
            </a:r>
          </a:p>
          <a:p>
            <a:pPr>
              <a:lnSpc>
                <a:spcPct val="150000"/>
              </a:lnSpc>
            </a:pPr>
            <a:r>
              <a:rPr lang="en-US" dirty="0">
                <a:latin typeface="Amasis MT Pro" panose="02040504050005020304"/>
              </a:rPr>
              <a:t>The Estimated Maternal Mortality Ratio fell by approximately half during 2000 - 2017 period. Japan has the lowest maternal mortality ratio compared to other countries in the region. In 2017, North Korea has the highest maternal mortality ratio compared to other countries in the region. </a:t>
            </a:r>
          </a:p>
          <a:p>
            <a:endParaRPr lang="en-US" dirty="0"/>
          </a:p>
          <a:p>
            <a:pPr marL="914400">
              <a:lnSpc>
                <a:spcPct val="150000"/>
              </a:lnSpc>
              <a:spcAft>
                <a:spcPts val="800"/>
              </a:spcAft>
              <a:tabLst>
                <a:tab pos="993775" algn="l"/>
              </a:tabLst>
            </a:pPr>
            <a:endParaRPr lang="en-US" dirty="0">
              <a:effectLst/>
              <a:latin typeface="Amasis MT Pro" panose="02040504050005020304"/>
              <a:ea typeface="Calibri" panose="020F0502020204030204" pitchFamily="34" charset="0"/>
              <a:cs typeface="Times New Roman" panose="02020603050405020304" pitchFamily="18" charset="0"/>
            </a:endParaRPr>
          </a:p>
        </p:txBody>
      </p:sp>
      <p:graphicFrame>
        <p:nvGraphicFramePr>
          <p:cNvPr id="8" name="Chart 7"/>
          <p:cNvGraphicFramePr/>
          <p:nvPr>
            <p:extLst>
              <p:ext uri="{D42A27DB-BD31-4B8C-83A1-F6EECF244321}">
                <p14:modId xmlns:p14="http://schemas.microsoft.com/office/powerpoint/2010/main" val="799605576"/>
              </p:ext>
            </p:extLst>
          </p:nvPr>
        </p:nvGraphicFramePr>
        <p:xfrm>
          <a:off x="3976577" y="1122603"/>
          <a:ext cx="5167423" cy="30987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8199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708" y="107177"/>
            <a:ext cx="8681292" cy="564300"/>
          </a:xfrm>
        </p:spPr>
        <p:txBody>
          <a:bodyPr/>
          <a:lstStyle/>
          <a:p>
            <a:r>
              <a:rPr lang="en-US" sz="1800" dirty="0">
                <a:solidFill>
                  <a:srgbClr val="000000"/>
                </a:solidFill>
                <a:latin typeface="Amasis MT Pro" panose="020B0604020202020204" charset="0"/>
                <a:ea typeface="Calibri" panose="020F0502020204030204" pitchFamily="34" charset="0"/>
                <a:cs typeface="Times New Roman" panose="02020603050405020304" pitchFamily="18" charset="0"/>
                <a:sym typeface="Arial"/>
              </a:rPr>
              <a:t>Age Standardized Suicide Rates (per 100 000 population - 2019)</a:t>
            </a:r>
            <a:br>
              <a:rPr lang="en-US" sz="1800" dirty="0">
                <a:solidFill>
                  <a:srgbClr val="000000"/>
                </a:solidFill>
                <a:latin typeface="Amasis MT Pro" panose="020B0604020202020204" charset="0"/>
                <a:ea typeface="Calibri" panose="020F0502020204030204" pitchFamily="34" charset="0"/>
                <a:cs typeface="Times New Roman" panose="02020603050405020304" pitchFamily="18" charset="0"/>
                <a:sym typeface="Arial"/>
              </a:rPr>
            </a:br>
            <a:endParaRPr lang="en-US" sz="1800" dirty="0">
              <a:solidFill>
                <a:srgbClr val="000000"/>
              </a:solidFill>
              <a:latin typeface="Amasis MT Pro" panose="020B0604020202020204" charset="0"/>
              <a:ea typeface="Calibri" panose="020F0502020204030204" pitchFamily="34" charset="0"/>
              <a:cs typeface="Times New Roman" panose="02020603050405020304" pitchFamily="18" charset="0"/>
              <a:sym typeface="Arial"/>
            </a:endParaRPr>
          </a:p>
        </p:txBody>
      </p:sp>
      <p:sp>
        <p:nvSpPr>
          <p:cNvPr id="3" name="TextBox 2"/>
          <p:cNvSpPr txBox="1"/>
          <p:nvPr/>
        </p:nvSpPr>
        <p:spPr>
          <a:xfrm>
            <a:off x="84222" y="866274"/>
            <a:ext cx="4158169" cy="3958199"/>
          </a:xfrm>
          <a:prstGeom prst="rect">
            <a:avLst/>
          </a:prstGeom>
          <a:noFill/>
        </p:spPr>
        <p:txBody>
          <a:bodyPr wrap="square" rtlCol="0">
            <a:spAutoFit/>
          </a:bodyPr>
          <a:lstStyle/>
          <a:p>
            <a:pPr>
              <a:lnSpc>
                <a:spcPct val="150000"/>
              </a:lnSpc>
            </a:pPr>
            <a:r>
              <a:rPr lang="en-US" sz="1300" dirty="0">
                <a:latin typeface="Amasis MT Pro" panose="02040504050005020304"/>
              </a:rPr>
              <a:t>South Korea shows a 13.9 of low rate of deaths from suicide and intentional self-harm per 100 000 people influenced by the age distribution, in 2000. Only North Korea had age- standardized Suicide Rate less than South Korea in that year. But South Korea reaches to the 28.78 of highest Suicide Rate in 2009 and then slightly decreased over the years. Still South Korea shows a highest Suicide Rate than all 5 countries in 2019. Mongolia shows the highest Suicide Rate in 2000 and still shows the second highest in 2019. China shows the lowest Suicide Rate of 6.67 in 2019. Mongolia, Japan, China and North Korea reach to lower Suicide Rate in 2019 than 2000.</a:t>
            </a:r>
          </a:p>
        </p:txBody>
      </p:sp>
      <p:pic>
        <p:nvPicPr>
          <p:cNvPr id="5" name="Picture 4"/>
          <p:cNvPicPr>
            <a:picLocks noChangeAspect="1"/>
          </p:cNvPicPr>
          <p:nvPr/>
        </p:nvPicPr>
        <p:blipFill>
          <a:blip r:embed="rId2"/>
          <a:stretch>
            <a:fillRect/>
          </a:stretch>
        </p:blipFill>
        <p:spPr>
          <a:xfrm>
            <a:off x="4242391" y="866274"/>
            <a:ext cx="4834943" cy="3008665"/>
          </a:xfrm>
          <a:prstGeom prst="rect">
            <a:avLst/>
          </a:prstGeom>
          <a:ln>
            <a:solidFill>
              <a:schemeClr val="tx1"/>
            </a:solidFill>
          </a:ln>
        </p:spPr>
      </p:pic>
    </p:spTree>
    <p:extLst>
      <p:ext uri="{BB962C8B-B14F-4D97-AF65-F5344CB8AC3E}">
        <p14:creationId xmlns:p14="http://schemas.microsoft.com/office/powerpoint/2010/main" val="6629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8289" y="1620976"/>
            <a:ext cx="4158169" cy="1708160"/>
          </a:xfrm>
          <a:prstGeom prst="rect">
            <a:avLst/>
          </a:prstGeom>
          <a:noFill/>
        </p:spPr>
        <p:txBody>
          <a:bodyPr wrap="square" rtlCol="0">
            <a:spAutoFit/>
          </a:bodyPr>
          <a:lstStyle/>
          <a:p>
            <a:pPr>
              <a:lnSpc>
                <a:spcPct val="150000"/>
              </a:lnSpc>
            </a:pPr>
            <a:r>
              <a:rPr lang="en-US" sz="1500" dirty="0">
                <a:latin typeface="Amasis MT Pro" panose="02040504050005020304"/>
              </a:rPr>
              <a:t>Male population shows a high Suicide Rate than females in each country. Highest male Suicide Rate reported from Mongolia whilst highest female Suicide Rate reported from South Korea.  </a:t>
            </a:r>
          </a:p>
          <a:p>
            <a:r>
              <a:rPr lang="en-US" sz="1500" b="1" dirty="0"/>
              <a:t> </a:t>
            </a:r>
            <a:endParaRPr lang="en-US" sz="1500" dirty="0"/>
          </a:p>
        </p:txBody>
      </p:sp>
      <p:pic>
        <p:nvPicPr>
          <p:cNvPr id="4" name="Picture 3"/>
          <p:cNvPicPr>
            <a:picLocks noChangeAspect="1"/>
          </p:cNvPicPr>
          <p:nvPr/>
        </p:nvPicPr>
        <p:blipFill>
          <a:blip r:embed="rId2"/>
          <a:stretch>
            <a:fillRect/>
          </a:stretch>
        </p:blipFill>
        <p:spPr>
          <a:xfrm>
            <a:off x="4451003" y="1236235"/>
            <a:ext cx="4602879" cy="2786113"/>
          </a:xfrm>
          <a:prstGeom prst="rect">
            <a:avLst/>
          </a:prstGeom>
          <a:ln>
            <a:solidFill>
              <a:schemeClr val="tx1"/>
            </a:solidFill>
          </a:ln>
        </p:spPr>
      </p:pic>
    </p:spTree>
    <p:extLst>
      <p:ext uri="{BB962C8B-B14F-4D97-AF65-F5344CB8AC3E}">
        <p14:creationId xmlns:p14="http://schemas.microsoft.com/office/powerpoint/2010/main" val="1124334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790" y="107177"/>
            <a:ext cx="8538210" cy="564300"/>
          </a:xfrm>
        </p:spPr>
        <p:txBody>
          <a:bodyPr/>
          <a:lstStyle/>
          <a:p>
            <a:r>
              <a:rPr lang="en-US" sz="1800" dirty="0">
                <a:solidFill>
                  <a:srgbClr val="000000"/>
                </a:solidFill>
                <a:latin typeface="Amasis MT Pro" panose="020B0604020202020204" charset="0"/>
                <a:ea typeface="Calibri" panose="020F0502020204030204" pitchFamily="34" charset="0"/>
                <a:cs typeface="Times New Roman" panose="02020603050405020304" pitchFamily="18" charset="0"/>
              </a:rPr>
              <a:t>Age Standardized Death Rate by Cause</a:t>
            </a:r>
          </a:p>
        </p:txBody>
      </p:sp>
      <p:sp>
        <p:nvSpPr>
          <p:cNvPr id="3" name="TextBox 2"/>
          <p:cNvSpPr txBox="1"/>
          <p:nvPr/>
        </p:nvSpPr>
        <p:spPr>
          <a:xfrm>
            <a:off x="84222" y="993864"/>
            <a:ext cx="4158169" cy="307777"/>
          </a:xfrm>
          <a:prstGeom prst="rect">
            <a:avLst/>
          </a:prstGeom>
          <a:noFill/>
        </p:spPr>
        <p:txBody>
          <a:bodyPr wrap="square" rtlCol="0">
            <a:spAutoFit/>
          </a:bodyPr>
          <a:lstStyle/>
          <a:p>
            <a:r>
              <a:rPr lang="en-US" b="1" dirty="0"/>
              <a:t> </a:t>
            </a:r>
            <a:endParaRPr lang="en-US" dirty="0"/>
          </a:p>
        </p:txBody>
      </p:sp>
      <p:sp>
        <p:nvSpPr>
          <p:cNvPr id="5" name="Rectangle 4"/>
          <p:cNvSpPr/>
          <p:nvPr/>
        </p:nvSpPr>
        <p:spPr>
          <a:xfrm>
            <a:off x="1248699" y="639114"/>
            <a:ext cx="825867" cy="369332"/>
          </a:xfrm>
          <a:prstGeom prst="rect">
            <a:avLst/>
          </a:prstGeom>
        </p:spPr>
        <p:txBody>
          <a:bodyPr wrap="none">
            <a:spAutoFit/>
          </a:bodyPr>
          <a:lstStyle/>
          <a:p>
            <a:r>
              <a:rPr lang="en-US" sz="1800" b="1" u="sng" dirty="0">
                <a:latin typeface="Amasis MT Pro" panose="020B0604020202020204" charset="0"/>
              </a:rPr>
              <a:t>China</a:t>
            </a:r>
          </a:p>
        </p:txBody>
      </p:sp>
      <p:graphicFrame>
        <p:nvGraphicFramePr>
          <p:cNvPr id="9" name="Table 8"/>
          <p:cNvGraphicFramePr>
            <a:graphicFrameLocks noGrp="1"/>
          </p:cNvGraphicFramePr>
          <p:nvPr>
            <p:extLst>
              <p:ext uri="{D42A27DB-BD31-4B8C-83A1-F6EECF244321}">
                <p14:modId xmlns:p14="http://schemas.microsoft.com/office/powerpoint/2010/main" val="4121612131"/>
              </p:ext>
            </p:extLst>
          </p:nvPr>
        </p:nvGraphicFramePr>
        <p:xfrm>
          <a:off x="302733" y="1120145"/>
          <a:ext cx="2717800" cy="1265238"/>
        </p:xfrm>
        <a:graphic>
          <a:graphicData uri="http://schemas.openxmlformats.org/drawingml/2006/table">
            <a:tbl>
              <a:tblPr firstRow="1" firstCol="1" bandRow="1"/>
              <a:tblGrid>
                <a:gridCol w="1498600">
                  <a:extLst>
                    <a:ext uri="{9D8B030D-6E8A-4147-A177-3AD203B41FA5}">
                      <a16:colId xmlns:a16="http://schemas.microsoft.com/office/drawing/2014/main" val="2787856432"/>
                    </a:ext>
                  </a:extLst>
                </a:gridCol>
                <a:gridCol w="609600">
                  <a:extLst>
                    <a:ext uri="{9D8B030D-6E8A-4147-A177-3AD203B41FA5}">
                      <a16:colId xmlns:a16="http://schemas.microsoft.com/office/drawing/2014/main" val="2856479508"/>
                    </a:ext>
                  </a:extLst>
                </a:gridCol>
                <a:gridCol w="609600">
                  <a:extLst>
                    <a:ext uri="{9D8B030D-6E8A-4147-A177-3AD203B41FA5}">
                      <a16:colId xmlns:a16="http://schemas.microsoft.com/office/drawing/2014/main" val="1266972742"/>
                    </a:ext>
                  </a:extLst>
                </a:gridCol>
              </a:tblGrid>
              <a:tr h="182880">
                <a:tc>
                  <a:txBody>
                    <a:bodyPr/>
                    <a:lstStyle/>
                    <a:p>
                      <a:pPr algn="l">
                        <a:lnSpc>
                          <a:spcPct val="107000"/>
                        </a:lnSpc>
                        <a:spcAft>
                          <a:spcPts val="0"/>
                        </a:spcAft>
                        <a:tabLst>
                          <a:tab pos="4238625" algn="l"/>
                        </a:tabLst>
                      </a:pPr>
                      <a:r>
                        <a:rPr lang="en-US" sz="1100" dirty="0">
                          <a:effectLst/>
                          <a:latin typeface="Calibri" panose="020F0502020204030204" pitchFamily="34" charset="0"/>
                          <a:ea typeface="Calibri" panose="020F0502020204030204" pitchFamily="34" charset="0"/>
                          <a:cs typeface="Times New Roman" panose="02020603050405020304" pitchFamily="18" charset="0"/>
                        </a:rPr>
                        <a:t>Cause of death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tabLst>
                          <a:tab pos="4238625" algn="l"/>
                        </a:tabLst>
                      </a:pPr>
                      <a:r>
                        <a:rPr lang="en-US" sz="1100">
                          <a:effectLst/>
                          <a:latin typeface="Calibri" panose="020F0502020204030204" pitchFamily="34" charset="0"/>
                          <a:ea typeface="Calibri" panose="020F0502020204030204" pitchFamily="34" charset="0"/>
                          <a:cs typeface="Times New Roman" panose="02020603050405020304" pitchFamily="18" charset="0"/>
                        </a:rPr>
                        <a:t>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tabLst>
                          <a:tab pos="4238625" algn="l"/>
                        </a:tabLst>
                      </a:pPr>
                      <a:r>
                        <a:rPr lang="en-US" sz="1100" dirty="0">
                          <a:effectLst/>
                          <a:latin typeface="Calibri" panose="020F0502020204030204" pitchFamily="34" charset="0"/>
                          <a:ea typeface="Calibri" panose="020F0502020204030204" pitchFamily="34" charset="0"/>
                          <a:cs typeface="Times New Roman" panose="02020603050405020304" pitchFamily="18" charset="0"/>
                        </a:rPr>
                        <a:t>World Rank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2708010"/>
                  </a:ext>
                </a:extLst>
              </a:tr>
              <a:tr h="182880">
                <a:tc>
                  <a:txBody>
                    <a:bodyPr/>
                    <a:lstStyle/>
                    <a:p>
                      <a:pPr algn="l">
                        <a:lnSpc>
                          <a:spcPct val="107000"/>
                        </a:lnSpc>
                        <a:spcAft>
                          <a:spcPts val="0"/>
                        </a:spcAft>
                        <a:tabLst>
                          <a:tab pos="4238625" algn="l"/>
                        </a:tabLst>
                      </a:pPr>
                      <a:r>
                        <a:rPr lang="en-US" sz="1100">
                          <a:effectLst/>
                          <a:latin typeface="Calibri" panose="020F0502020204030204" pitchFamily="34" charset="0"/>
                          <a:ea typeface="Calibri" panose="020F0502020204030204" pitchFamily="34" charset="0"/>
                          <a:cs typeface="Times New Roman" panose="02020603050405020304" pitchFamily="18" charset="0"/>
                        </a:rPr>
                        <a:t>Stroke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tabLst>
                          <a:tab pos="4238625" algn="l"/>
                        </a:tabLst>
                      </a:pPr>
                      <a:r>
                        <a:rPr lang="en-US" sz="1100">
                          <a:effectLst/>
                          <a:latin typeface="Calibri" panose="020F0502020204030204" pitchFamily="34" charset="0"/>
                          <a:ea typeface="Calibri" panose="020F0502020204030204" pitchFamily="34" charset="0"/>
                          <a:cs typeface="Times New Roman" panose="02020603050405020304" pitchFamily="18" charset="0"/>
                        </a:rPr>
                        <a:t>110.8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tabLst>
                          <a:tab pos="4238625" algn="l"/>
                        </a:tabLst>
                      </a:pPr>
                      <a:r>
                        <a:rPr lang="en-US" sz="1100">
                          <a:effectLst/>
                          <a:latin typeface="Calibri" panose="020F0502020204030204" pitchFamily="34" charset="0"/>
                          <a:ea typeface="Calibri" panose="020F0502020204030204" pitchFamily="34" charset="0"/>
                          <a:cs typeface="Times New Roman" panose="02020603050405020304"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914650"/>
                  </a:ext>
                </a:extLst>
              </a:tr>
              <a:tr h="182880">
                <a:tc>
                  <a:txBody>
                    <a:bodyPr/>
                    <a:lstStyle/>
                    <a:p>
                      <a:pPr algn="l">
                        <a:lnSpc>
                          <a:spcPct val="107000"/>
                        </a:lnSpc>
                        <a:spcAft>
                          <a:spcPts val="0"/>
                        </a:spcAft>
                        <a:tabLst>
                          <a:tab pos="4238625" algn="l"/>
                        </a:tabLst>
                      </a:pPr>
                      <a:r>
                        <a:rPr lang="en-US" sz="1100">
                          <a:effectLst/>
                          <a:latin typeface="Calibri" panose="020F0502020204030204" pitchFamily="34" charset="0"/>
                          <a:ea typeface="Calibri" panose="020F0502020204030204" pitchFamily="34" charset="0"/>
                          <a:cs typeface="Times New Roman" panose="02020603050405020304" pitchFamily="18" charset="0"/>
                        </a:rPr>
                        <a:t>Coronary Heart Disease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tabLst>
                          <a:tab pos="4238625" algn="l"/>
                        </a:tabLst>
                      </a:pPr>
                      <a:r>
                        <a:rPr lang="en-US" sz="1100">
                          <a:effectLst/>
                          <a:latin typeface="Calibri" panose="020F0502020204030204" pitchFamily="34" charset="0"/>
                          <a:ea typeface="Calibri" panose="020F0502020204030204" pitchFamily="34" charset="0"/>
                          <a:cs typeface="Times New Roman" panose="02020603050405020304" pitchFamily="18" charset="0"/>
                        </a:rPr>
                        <a:t>97.57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tabLst>
                          <a:tab pos="4238625" algn="l"/>
                        </a:tabLst>
                      </a:pPr>
                      <a:r>
                        <a:rPr lang="en-US" sz="1100">
                          <a:effectLst/>
                          <a:latin typeface="Calibri" panose="020F0502020204030204" pitchFamily="34" charset="0"/>
                          <a:ea typeface="Calibri" panose="020F0502020204030204" pitchFamily="34" charset="0"/>
                          <a:cs typeface="Times New Roman" panose="02020603050405020304" pitchFamily="18" charset="0"/>
                        </a:rPr>
                        <a:t>115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7066250"/>
                  </a:ext>
                </a:extLst>
              </a:tr>
              <a:tr h="182880">
                <a:tc>
                  <a:txBody>
                    <a:bodyPr/>
                    <a:lstStyle/>
                    <a:p>
                      <a:pPr algn="l">
                        <a:lnSpc>
                          <a:spcPct val="107000"/>
                        </a:lnSpc>
                        <a:spcAft>
                          <a:spcPts val="0"/>
                        </a:spcAft>
                        <a:tabLst>
                          <a:tab pos="4238625" algn="l"/>
                        </a:tabLst>
                      </a:pPr>
                      <a:r>
                        <a:rPr lang="en-US" sz="1100">
                          <a:effectLst/>
                          <a:latin typeface="Calibri" panose="020F0502020204030204" pitchFamily="34" charset="0"/>
                          <a:ea typeface="Calibri" panose="020F0502020204030204" pitchFamily="34" charset="0"/>
                          <a:cs typeface="Times New Roman" panose="02020603050405020304" pitchFamily="18" charset="0"/>
                        </a:rPr>
                        <a:t>Lung Disease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tabLst>
                          <a:tab pos="4238625" algn="l"/>
                        </a:tabLst>
                      </a:pPr>
                      <a:r>
                        <a:rPr lang="en-US" sz="1100">
                          <a:effectLst/>
                          <a:latin typeface="Calibri" panose="020F0502020204030204" pitchFamily="34" charset="0"/>
                          <a:ea typeface="Calibri" panose="020F0502020204030204" pitchFamily="34" charset="0"/>
                          <a:cs typeface="Times New Roman" panose="02020603050405020304" pitchFamily="18" charset="0"/>
                        </a:rPr>
                        <a:t>54.18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tabLst>
                          <a:tab pos="4238625" algn="l"/>
                        </a:tabLst>
                      </a:pPr>
                      <a:r>
                        <a:rPr lang="en-US" sz="1100">
                          <a:effectLst/>
                          <a:latin typeface="Calibri" panose="020F0502020204030204" pitchFamily="34" charset="0"/>
                          <a:ea typeface="Calibri" panose="020F0502020204030204" pitchFamily="34" charset="0"/>
                          <a:cs typeface="Times New Roman" panose="02020603050405020304" pitchFamily="18" charset="0"/>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208359169"/>
                  </a:ext>
                </a:extLst>
              </a:tr>
              <a:tr h="182880">
                <a:tc>
                  <a:txBody>
                    <a:bodyPr/>
                    <a:lstStyle/>
                    <a:p>
                      <a:pPr algn="l">
                        <a:lnSpc>
                          <a:spcPct val="107000"/>
                        </a:lnSpc>
                        <a:spcAft>
                          <a:spcPts val="0"/>
                        </a:spcAft>
                        <a:tabLst>
                          <a:tab pos="4238625" algn="l"/>
                        </a:tabLst>
                      </a:pPr>
                      <a:r>
                        <a:rPr lang="en-US" sz="1100">
                          <a:effectLst/>
                          <a:latin typeface="Calibri" panose="020F0502020204030204" pitchFamily="34" charset="0"/>
                          <a:ea typeface="Calibri" panose="020F0502020204030204" pitchFamily="34" charset="0"/>
                          <a:cs typeface="Times New Roman" panose="02020603050405020304" pitchFamily="18" charset="0"/>
                        </a:rPr>
                        <a:t>Lung Cancers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tabLst>
                          <a:tab pos="4238625" algn="l"/>
                        </a:tabLs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36.63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tabLst>
                          <a:tab pos="4238625" algn="l"/>
                        </a:tabLs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529080332"/>
                  </a:ext>
                </a:extLst>
              </a:tr>
              <a:tr h="182880">
                <a:tc>
                  <a:txBody>
                    <a:bodyPr/>
                    <a:lstStyle/>
                    <a:p>
                      <a:pPr algn="l">
                        <a:lnSpc>
                          <a:spcPct val="107000"/>
                        </a:lnSpc>
                        <a:spcAft>
                          <a:spcPts val="0"/>
                        </a:spcAft>
                        <a:tabLst>
                          <a:tab pos="4238625" algn="l"/>
                        </a:tabLst>
                      </a:pPr>
                      <a:r>
                        <a:rPr lang="en-US" sz="1100">
                          <a:effectLst/>
                          <a:latin typeface="Calibri" panose="020F0502020204030204" pitchFamily="34" charset="0"/>
                          <a:ea typeface="Calibri" panose="020F0502020204030204" pitchFamily="34" charset="0"/>
                          <a:cs typeface="Times New Roman" panose="02020603050405020304" pitchFamily="18" charset="0"/>
                        </a:rPr>
                        <a:t>Stomach Cancers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tabLst>
                          <a:tab pos="4238625" algn="l"/>
                        </a:tabLs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20.55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tabLst>
                          <a:tab pos="4238625" algn="l"/>
                        </a:tabLst>
                      </a:pPr>
                      <a:r>
                        <a:rPr lang="en-US" sz="11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607661918"/>
                  </a:ext>
                </a:extLst>
              </a:tr>
            </a:tbl>
          </a:graphicData>
        </a:graphic>
      </p:graphicFrame>
      <p:sp>
        <p:nvSpPr>
          <p:cNvPr id="10" name="Rectangle 2"/>
          <p:cNvSpPr>
            <a:spLocks noChangeArrowheads="1"/>
          </p:cNvSpPr>
          <p:nvPr/>
        </p:nvSpPr>
        <p:spPr bwMode="auto">
          <a:xfrm>
            <a:off x="3213100" y="2224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2386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2386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2386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2386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2386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2386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2386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2386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2386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238625" algn="l"/>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189825" y="2561057"/>
            <a:ext cx="3815021" cy="2129237"/>
          </a:xfrm>
          <a:prstGeom prst="rect">
            <a:avLst/>
          </a:prstGeom>
        </p:spPr>
        <p:txBody>
          <a:bodyPr wrap="square">
            <a:spAutoFit/>
          </a:bodyPr>
          <a:lstStyle/>
          <a:p>
            <a:pPr>
              <a:lnSpc>
                <a:spcPct val="150000"/>
              </a:lnSpc>
            </a:pPr>
            <a:r>
              <a:rPr lang="en-US" sz="1500" dirty="0">
                <a:latin typeface="Amasis MT Pro" panose="02040504050005020304"/>
              </a:rPr>
              <a:t>In China Stroke is the cause of death which gives the 110.8 of highest Age Standardized Death Rate which is the Death Rate of a population adjusted to a standard age distribution. China is at world ranking 3 and 5 for Stomach Cancers and Lung Cancers.</a:t>
            </a:r>
          </a:p>
        </p:txBody>
      </p:sp>
      <p:pic>
        <p:nvPicPr>
          <p:cNvPr id="13" name="Picture 12"/>
          <p:cNvPicPr>
            <a:picLocks noChangeAspect="1"/>
          </p:cNvPicPr>
          <p:nvPr/>
        </p:nvPicPr>
        <p:blipFill>
          <a:blip r:embed="rId2"/>
          <a:stretch>
            <a:fillRect/>
          </a:stretch>
        </p:blipFill>
        <p:spPr>
          <a:xfrm>
            <a:off x="4110448" y="984318"/>
            <a:ext cx="4629515" cy="2917831"/>
          </a:xfrm>
          <a:prstGeom prst="rect">
            <a:avLst/>
          </a:prstGeom>
          <a:ln>
            <a:solidFill>
              <a:schemeClr val="tx1"/>
            </a:solidFill>
          </a:ln>
        </p:spPr>
      </p:pic>
    </p:spTree>
    <p:extLst>
      <p:ext uri="{BB962C8B-B14F-4D97-AF65-F5344CB8AC3E}">
        <p14:creationId xmlns:p14="http://schemas.microsoft.com/office/powerpoint/2010/main" val="1633360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222" y="993864"/>
            <a:ext cx="4158169" cy="307777"/>
          </a:xfrm>
          <a:prstGeom prst="rect">
            <a:avLst/>
          </a:prstGeom>
          <a:noFill/>
        </p:spPr>
        <p:txBody>
          <a:bodyPr wrap="square" rtlCol="0">
            <a:spAutoFit/>
          </a:bodyPr>
          <a:lstStyle/>
          <a:p>
            <a:r>
              <a:rPr lang="en-US" b="1" dirty="0"/>
              <a:t> </a:t>
            </a:r>
            <a:endParaRPr lang="en-US" dirty="0"/>
          </a:p>
        </p:txBody>
      </p:sp>
      <p:sp>
        <p:nvSpPr>
          <p:cNvPr id="5" name="Rectangle 4"/>
          <p:cNvSpPr/>
          <p:nvPr/>
        </p:nvSpPr>
        <p:spPr>
          <a:xfrm>
            <a:off x="1487196" y="485854"/>
            <a:ext cx="851515" cy="369332"/>
          </a:xfrm>
          <a:prstGeom prst="rect">
            <a:avLst/>
          </a:prstGeom>
        </p:spPr>
        <p:txBody>
          <a:bodyPr wrap="none">
            <a:spAutoFit/>
          </a:bodyPr>
          <a:lstStyle/>
          <a:p>
            <a:r>
              <a:rPr lang="en-US" sz="1800" b="1" u="sng" dirty="0">
                <a:latin typeface="Amasis MT Pro" panose="020B0604020202020204" charset="0"/>
              </a:rPr>
              <a:t>Japan</a:t>
            </a:r>
          </a:p>
        </p:txBody>
      </p:sp>
      <p:sp>
        <p:nvSpPr>
          <p:cNvPr id="10" name="Rectangle 2"/>
          <p:cNvSpPr>
            <a:spLocks noChangeArrowheads="1"/>
          </p:cNvSpPr>
          <p:nvPr/>
        </p:nvSpPr>
        <p:spPr bwMode="auto">
          <a:xfrm>
            <a:off x="3213100" y="2224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2386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2386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2386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2386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2386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2386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2386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2386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2386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238625" algn="l"/>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266846" y="2534910"/>
            <a:ext cx="4259434" cy="2354491"/>
          </a:xfrm>
          <a:prstGeom prst="rect">
            <a:avLst/>
          </a:prstGeom>
        </p:spPr>
        <p:txBody>
          <a:bodyPr wrap="square">
            <a:spAutoFit/>
          </a:bodyPr>
          <a:lstStyle/>
          <a:p>
            <a:pPr>
              <a:lnSpc>
                <a:spcPct val="150000"/>
              </a:lnSpc>
            </a:pPr>
            <a:r>
              <a:rPr lang="en-US" dirty="0">
                <a:latin typeface="Amasis MT Pro" panose="02040504050005020304"/>
              </a:rPr>
              <a:t>In Japan Coronary Heart Disease is the cause of death which gives the 30.62of highest Death Rate of a population adjusted to a standard age distribution. But it still it is at 181 of good world ranking. And also the cause of death which shows the second highest Age – Standardize Death Rate in the country is also shows 161 at world ranking. It is Stroke.</a:t>
            </a:r>
          </a:p>
        </p:txBody>
      </p:sp>
      <p:graphicFrame>
        <p:nvGraphicFramePr>
          <p:cNvPr id="4" name="Table 3"/>
          <p:cNvGraphicFramePr>
            <a:graphicFrameLocks noGrp="1"/>
          </p:cNvGraphicFramePr>
          <p:nvPr>
            <p:extLst>
              <p:ext uri="{D42A27DB-BD31-4B8C-83A1-F6EECF244321}">
                <p14:modId xmlns:p14="http://schemas.microsoft.com/office/powerpoint/2010/main" val="775030427"/>
              </p:ext>
            </p:extLst>
          </p:nvPr>
        </p:nvGraphicFramePr>
        <p:xfrm>
          <a:off x="804406" y="930429"/>
          <a:ext cx="2717800" cy="1433196"/>
        </p:xfrm>
        <a:graphic>
          <a:graphicData uri="http://schemas.openxmlformats.org/drawingml/2006/table">
            <a:tbl>
              <a:tblPr firstRow="1" firstCol="1" bandRow="1"/>
              <a:tblGrid>
                <a:gridCol w="1498600">
                  <a:extLst>
                    <a:ext uri="{9D8B030D-6E8A-4147-A177-3AD203B41FA5}">
                      <a16:colId xmlns:a16="http://schemas.microsoft.com/office/drawing/2014/main" val="3648926733"/>
                    </a:ext>
                  </a:extLst>
                </a:gridCol>
                <a:gridCol w="609600">
                  <a:extLst>
                    <a:ext uri="{9D8B030D-6E8A-4147-A177-3AD203B41FA5}">
                      <a16:colId xmlns:a16="http://schemas.microsoft.com/office/drawing/2014/main" val="967575809"/>
                    </a:ext>
                  </a:extLst>
                </a:gridCol>
                <a:gridCol w="609600">
                  <a:extLst>
                    <a:ext uri="{9D8B030D-6E8A-4147-A177-3AD203B41FA5}">
                      <a16:colId xmlns:a16="http://schemas.microsoft.com/office/drawing/2014/main" val="1616171909"/>
                    </a:ext>
                  </a:extLst>
                </a:gridCol>
              </a:tblGrid>
              <a:tr h="182880">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Causes of death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World Rank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8067036"/>
                  </a:ext>
                </a:extLst>
              </a:tr>
              <a:tr h="182880">
                <a:tc>
                  <a:txBody>
                    <a:bodyPr/>
                    <a:lstStyle/>
                    <a:p>
                      <a:pPr algn="l">
                        <a:lnSpc>
                          <a:spcPct val="107000"/>
                        </a:lnSpc>
                        <a:spcAft>
                          <a:spcPts val="0"/>
                        </a:spcAft>
                      </a:pPr>
                      <a:r>
                        <a:rPr lang="en-US"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Coronary Heart Disease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a:lnSpc>
                          <a:spcPct val="107000"/>
                        </a:lnSpc>
                        <a:spcAft>
                          <a:spcPts val="0"/>
                        </a:spcAft>
                      </a:pPr>
                      <a:r>
                        <a:rPr lang="en-US" sz="1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30.62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a:lnSpc>
                          <a:spcPct val="107000"/>
                        </a:lnSpc>
                        <a:spcAft>
                          <a:spcPts val="0"/>
                        </a:spcAft>
                      </a:pPr>
                      <a:r>
                        <a:rPr lang="en-US"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181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83642440"/>
                  </a:ext>
                </a:extLst>
              </a:tr>
              <a:tr h="182880">
                <a:tc>
                  <a:txBody>
                    <a:bodyPr/>
                    <a:lstStyle/>
                    <a:p>
                      <a:pPr algn="l">
                        <a:lnSpc>
                          <a:spcPct val="107000"/>
                        </a:lnSpc>
                        <a:spcAft>
                          <a:spcPts val="0"/>
                        </a:spcAft>
                      </a:pPr>
                      <a:r>
                        <a:rPr lang="en-US"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Stroke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a:lnSpc>
                          <a:spcPct val="107000"/>
                        </a:lnSpc>
                        <a:spcAft>
                          <a:spcPts val="0"/>
                        </a:spcAft>
                      </a:pPr>
                      <a:r>
                        <a:rPr lang="en-US"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23.21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a:lnSpc>
                          <a:spcPct val="107000"/>
                        </a:lnSpc>
                        <a:spcAft>
                          <a:spcPts val="0"/>
                        </a:spcAft>
                      </a:pPr>
                      <a:r>
                        <a:rPr lang="en-US"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304415572"/>
                  </a:ext>
                </a:extLst>
              </a:tr>
              <a:tr h="182880">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Lung Cancers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18.06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1976289"/>
                  </a:ext>
                </a:extLst>
              </a:tr>
              <a:tr h="182880">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Influenza and Pneumonia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16.56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2735890"/>
                  </a:ext>
                </a:extLst>
              </a:tr>
              <a:tr h="182880">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Colon-Rectum Cancers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13.59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4686530"/>
                  </a:ext>
                </a:extLst>
              </a:tr>
            </a:tbl>
          </a:graphicData>
        </a:graphic>
      </p:graphicFrame>
      <p:graphicFrame>
        <p:nvGraphicFramePr>
          <p:cNvPr id="12" name="Chart 11"/>
          <p:cNvGraphicFramePr/>
          <p:nvPr>
            <p:extLst>
              <p:ext uri="{D42A27DB-BD31-4B8C-83A1-F6EECF244321}">
                <p14:modId xmlns:p14="http://schemas.microsoft.com/office/powerpoint/2010/main" val="542829507"/>
              </p:ext>
            </p:extLst>
          </p:nvPr>
        </p:nvGraphicFramePr>
        <p:xfrm>
          <a:off x="4526280" y="855186"/>
          <a:ext cx="4555793" cy="31304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2185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222" y="993864"/>
            <a:ext cx="4158169" cy="307777"/>
          </a:xfrm>
          <a:prstGeom prst="rect">
            <a:avLst/>
          </a:prstGeom>
          <a:noFill/>
        </p:spPr>
        <p:txBody>
          <a:bodyPr wrap="square" rtlCol="0">
            <a:spAutoFit/>
          </a:bodyPr>
          <a:lstStyle/>
          <a:p>
            <a:r>
              <a:rPr lang="en-US" b="1" dirty="0"/>
              <a:t> </a:t>
            </a:r>
            <a:endParaRPr lang="en-US" dirty="0"/>
          </a:p>
        </p:txBody>
      </p:sp>
      <p:sp>
        <p:nvSpPr>
          <p:cNvPr id="5" name="Rectangle 4"/>
          <p:cNvSpPr/>
          <p:nvPr/>
        </p:nvSpPr>
        <p:spPr>
          <a:xfrm>
            <a:off x="1306961" y="639489"/>
            <a:ext cx="1518364" cy="369332"/>
          </a:xfrm>
          <a:prstGeom prst="rect">
            <a:avLst/>
          </a:prstGeom>
        </p:spPr>
        <p:txBody>
          <a:bodyPr wrap="none">
            <a:spAutoFit/>
          </a:bodyPr>
          <a:lstStyle/>
          <a:p>
            <a:r>
              <a:rPr lang="en-US" sz="1800" b="1" u="sng" dirty="0">
                <a:latin typeface="Amasis MT Pro" panose="020B0604020202020204" charset="0"/>
              </a:rPr>
              <a:t>North Korea</a:t>
            </a:r>
          </a:p>
        </p:txBody>
      </p:sp>
      <p:sp>
        <p:nvSpPr>
          <p:cNvPr id="10" name="Rectangle 2"/>
          <p:cNvSpPr>
            <a:spLocks noChangeArrowheads="1"/>
          </p:cNvSpPr>
          <p:nvPr/>
        </p:nvSpPr>
        <p:spPr bwMode="auto">
          <a:xfrm>
            <a:off x="3213100" y="2224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2386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2386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2386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2386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2386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2386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2386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2386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2386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238625" algn="l"/>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158633" y="2539116"/>
            <a:ext cx="3815021" cy="2129237"/>
          </a:xfrm>
          <a:prstGeom prst="rect">
            <a:avLst/>
          </a:prstGeom>
        </p:spPr>
        <p:txBody>
          <a:bodyPr wrap="square">
            <a:spAutoFit/>
          </a:bodyPr>
          <a:lstStyle/>
          <a:p>
            <a:pPr>
              <a:lnSpc>
                <a:spcPct val="150000"/>
              </a:lnSpc>
            </a:pPr>
            <a:r>
              <a:rPr lang="en-US" sz="1500" dirty="0">
                <a:latin typeface="Amasis MT Pro" panose="02040504050005020304"/>
              </a:rPr>
              <a:t>In North Korea Stroke is the cause of death which gives the 162.14 of highest Death Rate of a population adjusted to a standard age distribution. North Korea is at world ranking 4 and 5 for Lung Cancers and Lung Disease. </a:t>
            </a:r>
          </a:p>
        </p:txBody>
      </p:sp>
      <p:graphicFrame>
        <p:nvGraphicFramePr>
          <p:cNvPr id="6" name="Table 5"/>
          <p:cNvGraphicFramePr>
            <a:graphicFrameLocks noGrp="1"/>
          </p:cNvGraphicFramePr>
          <p:nvPr>
            <p:extLst>
              <p:ext uri="{D42A27DB-BD31-4B8C-83A1-F6EECF244321}">
                <p14:modId xmlns:p14="http://schemas.microsoft.com/office/powerpoint/2010/main" val="650820901"/>
              </p:ext>
            </p:extLst>
          </p:nvPr>
        </p:nvGraphicFramePr>
        <p:xfrm>
          <a:off x="761864" y="1162119"/>
          <a:ext cx="2717800" cy="1265238"/>
        </p:xfrm>
        <a:graphic>
          <a:graphicData uri="http://schemas.openxmlformats.org/drawingml/2006/table">
            <a:tbl>
              <a:tblPr firstRow="1" firstCol="1" bandRow="1"/>
              <a:tblGrid>
                <a:gridCol w="1498600">
                  <a:extLst>
                    <a:ext uri="{9D8B030D-6E8A-4147-A177-3AD203B41FA5}">
                      <a16:colId xmlns:a16="http://schemas.microsoft.com/office/drawing/2014/main" val="1219953096"/>
                    </a:ext>
                  </a:extLst>
                </a:gridCol>
                <a:gridCol w="609600">
                  <a:extLst>
                    <a:ext uri="{9D8B030D-6E8A-4147-A177-3AD203B41FA5}">
                      <a16:colId xmlns:a16="http://schemas.microsoft.com/office/drawing/2014/main" val="2667590384"/>
                    </a:ext>
                  </a:extLst>
                </a:gridCol>
                <a:gridCol w="609600">
                  <a:extLst>
                    <a:ext uri="{9D8B030D-6E8A-4147-A177-3AD203B41FA5}">
                      <a16:colId xmlns:a16="http://schemas.microsoft.com/office/drawing/2014/main" val="1568360499"/>
                    </a:ext>
                  </a:extLst>
                </a:gridCol>
              </a:tblGrid>
              <a:tr h="182880">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Causes of death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World Rank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9467736"/>
                  </a:ext>
                </a:extLst>
              </a:tr>
              <a:tr h="182880">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Stroke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162.14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975266648"/>
                  </a:ext>
                </a:extLst>
              </a:tr>
              <a:tr h="182880">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Coronary Heart Disease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105.37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7309654"/>
                  </a:ext>
                </a:extLst>
              </a:tr>
              <a:tr h="182880">
                <a:tc>
                  <a:txBody>
                    <a:bodyPr/>
                    <a:lstStyle/>
                    <a:p>
                      <a:pPr algn="l">
                        <a:lnSpc>
                          <a:spcPct val="107000"/>
                        </a:lnSpc>
                        <a:spcAft>
                          <a:spcPts val="0"/>
                        </a:spcAft>
                      </a:pPr>
                      <a:r>
                        <a:rPr lang="en-US" sz="11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Lung Disease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87.71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509166929"/>
                  </a:ext>
                </a:extLst>
              </a:tr>
              <a:tr h="182880">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Tuberculosis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57.14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547098769"/>
                  </a:ext>
                </a:extLst>
              </a:tr>
              <a:tr h="182880">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Lung Cancers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37.7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236986836"/>
                  </a:ext>
                </a:extLst>
              </a:tr>
            </a:tbl>
          </a:graphicData>
        </a:graphic>
      </p:graphicFrame>
      <p:sp>
        <p:nvSpPr>
          <p:cNvPr id="7" name="Rectangle 1"/>
          <p:cNvSpPr>
            <a:spLocks noChangeArrowheads="1"/>
          </p:cNvSpPr>
          <p:nvPr/>
        </p:nvSpPr>
        <p:spPr bwMode="auto">
          <a:xfrm>
            <a:off x="243686" y="1179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3" name="Chart 12"/>
          <p:cNvGraphicFramePr/>
          <p:nvPr>
            <p:extLst>
              <p:ext uri="{D42A27DB-BD31-4B8C-83A1-F6EECF244321}">
                <p14:modId xmlns:p14="http://schemas.microsoft.com/office/powerpoint/2010/main" val="3854804725"/>
              </p:ext>
            </p:extLst>
          </p:nvPr>
        </p:nvGraphicFramePr>
        <p:xfrm>
          <a:off x="4157306" y="1147752"/>
          <a:ext cx="4699615" cy="32009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4842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222" y="993864"/>
            <a:ext cx="4158169" cy="307777"/>
          </a:xfrm>
          <a:prstGeom prst="rect">
            <a:avLst/>
          </a:prstGeom>
          <a:noFill/>
        </p:spPr>
        <p:txBody>
          <a:bodyPr wrap="square" rtlCol="0">
            <a:spAutoFit/>
          </a:bodyPr>
          <a:lstStyle/>
          <a:p>
            <a:r>
              <a:rPr lang="en-US" b="1" dirty="0"/>
              <a:t> </a:t>
            </a:r>
            <a:endParaRPr lang="en-US" dirty="0"/>
          </a:p>
        </p:txBody>
      </p:sp>
      <p:sp>
        <p:nvSpPr>
          <p:cNvPr id="5" name="Rectangle 4"/>
          <p:cNvSpPr/>
          <p:nvPr/>
        </p:nvSpPr>
        <p:spPr>
          <a:xfrm>
            <a:off x="1023674" y="624532"/>
            <a:ext cx="1620957" cy="369332"/>
          </a:xfrm>
          <a:prstGeom prst="rect">
            <a:avLst/>
          </a:prstGeom>
        </p:spPr>
        <p:txBody>
          <a:bodyPr wrap="none">
            <a:spAutoFit/>
          </a:bodyPr>
          <a:lstStyle/>
          <a:p>
            <a:r>
              <a:rPr lang="en-US" sz="1800" b="1" dirty="0"/>
              <a:t> </a:t>
            </a:r>
            <a:r>
              <a:rPr lang="en-US" sz="1800" b="1" u="sng" dirty="0">
                <a:latin typeface="Amasis MT Pro" panose="020B0604020202020204" charset="0"/>
              </a:rPr>
              <a:t>South Korea</a:t>
            </a:r>
          </a:p>
        </p:txBody>
      </p:sp>
      <p:sp>
        <p:nvSpPr>
          <p:cNvPr id="10" name="Rectangle 2"/>
          <p:cNvSpPr>
            <a:spLocks noChangeArrowheads="1"/>
          </p:cNvSpPr>
          <p:nvPr/>
        </p:nvSpPr>
        <p:spPr bwMode="auto">
          <a:xfrm>
            <a:off x="3213100" y="2224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2386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2386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2386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2386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2386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2386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2386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2386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2386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238625" algn="l"/>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182821" y="2710642"/>
            <a:ext cx="3815021" cy="2169825"/>
          </a:xfrm>
          <a:prstGeom prst="rect">
            <a:avLst/>
          </a:prstGeom>
        </p:spPr>
        <p:txBody>
          <a:bodyPr wrap="square">
            <a:spAutoFit/>
          </a:bodyPr>
          <a:lstStyle/>
          <a:p>
            <a:pPr>
              <a:lnSpc>
                <a:spcPct val="150000"/>
              </a:lnSpc>
            </a:pPr>
            <a:r>
              <a:rPr lang="en-US" sz="1500" dirty="0">
                <a:latin typeface="Amasis MT Pro" panose="02040504050005020304"/>
              </a:rPr>
              <a:t>In South Korea Coronary Heart Disease is the cause of death which gives the 127.78 of Death Rate of a population adjusted to a standard age distribution. But it is at 183 of world ranging for that cause. South Korea is at world ranking 12 for suicides.</a:t>
            </a:r>
          </a:p>
        </p:txBody>
      </p:sp>
      <p:sp>
        <p:nvSpPr>
          <p:cNvPr id="7" name="Rectangle 1"/>
          <p:cNvSpPr>
            <a:spLocks noChangeArrowheads="1"/>
          </p:cNvSpPr>
          <p:nvPr/>
        </p:nvSpPr>
        <p:spPr bwMode="auto">
          <a:xfrm>
            <a:off x="243686" y="1179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2" name="Chart 11"/>
          <p:cNvGraphicFramePr/>
          <p:nvPr>
            <p:extLst>
              <p:ext uri="{D42A27DB-BD31-4B8C-83A1-F6EECF244321}">
                <p14:modId xmlns:p14="http://schemas.microsoft.com/office/powerpoint/2010/main" val="3934991012"/>
              </p:ext>
            </p:extLst>
          </p:nvPr>
        </p:nvGraphicFramePr>
        <p:xfrm>
          <a:off x="4151739" y="915820"/>
          <a:ext cx="4701364" cy="30737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59998990"/>
              </p:ext>
            </p:extLst>
          </p:nvPr>
        </p:nvGraphicFramePr>
        <p:xfrm>
          <a:off x="609576" y="1147752"/>
          <a:ext cx="2781300" cy="1433196"/>
        </p:xfrm>
        <a:graphic>
          <a:graphicData uri="http://schemas.openxmlformats.org/drawingml/2006/table">
            <a:tbl>
              <a:tblPr firstRow="1" firstCol="1" bandRow="1"/>
              <a:tblGrid>
                <a:gridCol w="1498600">
                  <a:extLst>
                    <a:ext uri="{9D8B030D-6E8A-4147-A177-3AD203B41FA5}">
                      <a16:colId xmlns:a16="http://schemas.microsoft.com/office/drawing/2014/main" val="2643033880"/>
                    </a:ext>
                  </a:extLst>
                </a:gridCol>
                <a:gridCol w="673100">
                  <a:extLst>
                    <a:ext uri="{9D8B030D-6E8A-4147-A177-3AD203B41FA5}">
                      <a16:colId xmlns:a16="http://schemas.microsoft.com/office/drawing/2014/main" val="3505479425"/>
                    </a:ext>
                  </a:extLst>
                </a:gridCol>
                <a:gridCol w="609600">
                  <a:extLst>
                    <a:ext uri="{9D8B030D-6E8A-4147-A177-3AD203B41FA5}">
                      <a16:colId xmlns:a16="http://schemas.microsoft.com/office/drawing/2014/main" val="924584613"/>
                    </a:ext>
                  </a:extLst>
                </a:gridCol>
              </a:tblGrid>
              <a:tr h="182880">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Causes of death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World Rank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8680101"/>
                  </a:ext>
                </a:extLst>
              </a:tr>
              <a:tr h="182880">
                <a:tc>
                  <a:txBody>
                    <a:bodyPr/>
                    <a:lstStyle/>
                    <a:p>
                      <a:pPr algn="l">
                        <a:lnSpc>
                          <a:spcPct val="107000"/>
                        </a:lnSpc>
                        <a:spcAft>
                          <a:spcPts val="0"/>
                        </a:spcAft>
                      </a:pPr>
                      <a:r>
                        <a:rPr lang="en-US"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Coronary Heart Disease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a:lnSpc>
                          <a:spcPct val="107000"/>
                        </a:lnSpc>
                        <a:spcAft>
                          <a:spcPts val="0"/>
                        </a:spcAft>
                      </a:pPr>
                      <a:r>
                        <a:rPr lang="en-US"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27.78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a:lnSpc>
                          <a:spcPct val="107000"/>
                        </a:lnSpc>
                        <a:spcAft>
                          <a:spcPts val="0"/>
                        </a:spcAft>
                      </a:pPr>
                      <a:r>
                        <a:rPr lang="en-US"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183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16883542"/>
                  </a:ext>
                </a:extLst>
              </a:tr>
              <a:tr h="182880">
                <a:tc>
                  <a:txBody>
                    <a:bodyPr/>
                    <a:lstStyle/>
                    <a:p>
                      <a:pPr algn="l">
                        <a:lnSpc>
                          <a:spcPct val="107000"/>
                        </a:lnSpc>
                        <a:spcAft>
                          <a:spcPts val="0"/>
                        </a:spcAft>
                      </a:pPr>
                      <a:r>
                        <a:rPr lang="en-US"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Stroke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a:lnSpc>
                          <a:spcPct val="107000"/>
                        </a:lnSpc>
                        <a:spcAft>
                          <a:spcPts val="0"/>
                        </a:spcAft>
                      </a:pPr>
                      <a:r>
                        <a:rPr lang="en-US"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25.48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a:lnSpc>
                          <a:spcPct val="107000"/>
                        </a:lnSpc>
                        <a:spcAft>
                          <a:spcPts val="0"/>
                        </a:spcAft>
                      </a:pPr>
                      <a:r>
                        <a:rPr lang="en-US" sz="110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155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778873527"/>
                  </a:ext>
                </a:extLst>
              </a:tr>
              <a:tr h="182880">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Influenza and Pneumonia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25.21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2883843"/>
                  </a:ext>
                </a:extLst>
              </a:tr>
              <a:tr h="182880">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Suicide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21.16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581611691"/>
                  </a:ext>
                </a:extLst>
              </a:tr>
              <a:tr h="182880">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Lung Cancers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4001205"/>
                  </a:ext>
                </a:extLst>
              </a:tr>
            </a:tbl>
          </a:graphicData>
        </a:graphic>
      </p:graphicFrame>
    </p:spTree>
    <p:extLst>
      <p:ext uri="{BB962C8B-B14F-4D97-AF65-F5344CB8AC3E}">
        <p14:creationId xmlns:p14="http://schemas.microsoft.com/office/powerpoint/2010/main" val="719071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222" y="993864"/>
            <a:ext cx="4158169" cy="307777"/>
          </a:xfrm>
          <a:prstGeom prst="rect">
            <a:avLst/>
          </a:prstGeom>
          <a:noFill/>
        </p:spPr>
        <p:txBody>
          <a:bodyPr wrap="square" rtlCol="0">
            <a:spAutoFit/>
          </a:bodyPr>
          <a:lstStyle/>
          <a:p>
            <a:r>
              <a:rPr lang="en-US" b="1" dirty="0"/>
              <a:t> </a:t>
            </a:r>
            <a:endParaRPr lang="en-US" dirty="0"/>
          </a:p>
        </p:txBody>
      </p:sp>
      <p:sp>
        <p:nvSpPr>
          <p:cNvPr id="5" name="Rectangle 4"/>
          <p:cNvSpPr/>
          <p:nvPr/>
        </p:nvSpPr>
        <p:spPr>
          <a:xfrm>
            <a:off x="1399454" y="572167"/>
            <a:ext cx="1281120" cy="369332"/>
          </a:xfrm>
          <a:prstGeom prst="rect">
            <a:avLst/>
          </a:prstGeom>
        </p:spPr>
        <p:txBody>
          <a:bodyPr wrap="none">
            <a:spAutoFit/>
          </a:bodyPr>
          <a:lstStyle/>
          <a:p>
            <a:r>
              <a:rPr lang="en-US" sz="1800" b="1" u="sng" dirty="0">
                <a:latin typeface="Amasis MT Pro" panose="020B0604020202020204" charset="0"/>
              </a:rPr>
              <a:t> Mongolia</a:t>
            </a:r>
          </a:p>
        </p:txBody>
      </p:sp>
      <p:sp>
        <p:nvSpPr>
          <p:cNvPr id="10" name="Rectangle 2"/>
          <p:cNvSpPr>
            <a:spLocks noChangeArrowheads="1"/>
          </p:cNvSpPr>
          <p:nvPr/>
        </p:nvSpPr>
        <p:spPr bwMode="auto">
          <a:xfrm>
            <a:off x="3213100" y="2224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2386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2386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2386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2386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2386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2386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2386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2386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2386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238625" algn="l"/>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p:nvSpPr>
        <p:spPr>
          <a:xfrm>
            <a:off x="161556" y="2479592"/>
            <a:ext cx="4322761" cy="2492990"/>
          </a:xfrm>
          <a:prstGeom prst="rect">
            <a:avLst/>
          </a:prstGeom>
        </p:spPr>
        <p:txBody>
          <a:bodyPr wrap="square">
            <a:spAutoFit/>
          </a:bodyPr>
          <a:lstStyle/>
          <a:p>
            <a:pPr>
              <a:lnSpc>
                <a:spcPct val="150000"/>
              </a:lnSpc>
            </a:pPr>
            <a:r>
              <a:rPr lang="en-US" sz="1300" dirty="0">
                <a:latin typeface="Amasis MT Pro" panose="02040504050005020304"/>
              </a:rPr>
              <a:t>In Mongolia Coronary Heart Disease is the cause of death which gives the 283.82of Death Rate of a population adjusted to a standard age distribution. And the country is at high world ranging of 9 for that cause. Mongolia is at world ranking 1 for Liver Cancer and Stomach Cancer. And at world ranking 2 for Liver Disease and Stroke. All the 5 cause of deaths which gives the high Death Rate in Mongolia ranked among 1 – 10 in the world rankings.</a:t>
            </a:r>
          </a:p>
        </p:txBody>
      </p:sp>
      <p:sp>
        <p:nvSpPr>
          <p:cNvPr id="7" name="Rectangle 1"/>
          <p:cNvSpPr>
            <a:spLocks noChangeArrowheads="1"/>
          </p:cNvSpPr>
          <p:nvPr/>
        </p:nvSpPr>
        <p:spPr bwMode="auto">
          <a:xfrm>
            <a:off x="243686" y="1179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2566426"/>
              </p:ext>
            </p:extLst>
          </p:nvPr>
        </p:nvGraphicFramePr>
        <p:xfrm>
          <a:off x="706746" y="1124831"/>
          <a:ext cx="2717800" cy="1265238"/>
        </p:xfrm>
        <a:graphic>
          <a:graphicData uri="http://schemas.openxmlformats.org/drawingml/2006/table">
            <a:tbl>
              <a:tblPr firstRow="1" firstCol="1" bandRow="1"/>
              <a:tblGrid>
                <a:gridCol w="1498600">
                  <a:extLst>
                    <a:ext uri="{9D8B030D-6E8A-4147-A177-3AD203B41FA5}">
                      <a16:colId xmlns:a16="http://schemas.microsoft.com/office/drawing/2014/main" val="243131646"/>
                    </a:ext>
                  </a:extLst>
                </a:gridCol>
                <a:gridCol w="609600">
                  <a:extLst>
                    <a:ext uri="{9D8B030D-6E8A-4147-A177-3AD203B41FA5}">
                      <a16:colId xmlns:a16="http://schemas.microsoft.com/office/drawing/2014/main" val="4098897053"/>
                    </a:ext>
                  </a:extLst>
                </a:gridCol>
                <a:gridCol w="609600">
                  <a:extLst>
                    <a:ext uri="{9D8B030D-6E8A-4147-A177-3AD203B41FA5}">
                      <a16:colId xmlns:a16="http://schemas.microsoft.com/office/drawing/2014/main" val="1352527102"/>
                    </a:ext>
                  </a:extLst>
                </a:gridCol>
              </a:tblGrid>
              <a:tr h="182880">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Causes of death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World Rank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5766522"/>
                  </a:ext>
                </a:extLst>
              </a:tr>
              <a:tr h="182880">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Coronary Heart Disease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283.82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893721624"/>
                  </a:ext>
                </a:extLst>
              </a:tr>
              <a:tr h="182880">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Stroke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216.3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371020095"/>
                  </a:ext>
                </a:extLst>
              </a:tr>
              <a:tr h="182880">
                <a:tc>
                  <a:txBody>
                    <a:bodyPr/>
                    <a:lstStyle/>
                    <a:p>
                      <a:pPr algn="l">
                        <a:lnSpc>
                          <a:spcPct val="107000"/>
                        </a:lnSpc>
                        <a:spcAft>
                          <a:spcPts val="0"/>
                        </a:spcAft>
                      </a:pPr>
                      <a:r>
                        <a:rPr lang="en-US" sz="11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Liver Cancer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84.53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976401392"/>
                  </a:ext>
                </a:extLst>
              </a:tr>
              <a:tr h="182880">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Liver Disease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75.19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388371054"/>
                  </a:ext>
                </a:extLst>
              </a:tr>
              <a:tr h="182880">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Stomach Cancer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28.56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l">
                        <a:lnSpc>
                          <a:spcPct val="107000"/>
                        </a:lnSpc>
                        <a:spcAft>
                          <a:spcPts val="0"/>
                        </a:spcAft>
                      </a:pPr>
                      <a:r>
                        <a:rPr lang="en-US" sz="1100" dirty="0">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290296382"/>
                  </a:ext>
                </a:extLst>
              </a:tr>
            </a:tbl>
          </a:graphicData>
        </a:graphic>
      </p:graphicFrame>
      <p:graphicFrame>
        <p:nvGraphicFramePr>
          <p:cNvPr id="13" name="Chart 12"/>
          <p:cNvGraphicFramePr/>
          <p:nvPr>
            <p:extLst>
              <p:ext uri="{D42A27DB-BD31-4B8C-83A1-F6EECF244321}">
                <p14:modId xmlns:p14="http://schemas.microsoft.com/office/powerpoint/2010/main" val="588176730"/>
              </p:ext>
            </p:extLst>
          </p:nvPr>
        </p:nvGraphicFramePr>
        <p:xfrm>
          <a:off x="4484317" y="941499"/>
          <a:ext cx="4558980" cy="30144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11796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692209" y="437858"/>
            <a:ext cx="1615385" cy="569010"/>
          </a:xfrm>
        </p:spPr>
        <p:txBody>
          <a:bodyPr/>
          <a:lstStyle/>
          <a:p>
            <a:pPr algn="l"/>
            <a:r>
              <a:rPr lang="en-US" sz="2800" b="1" dirty="0">
                <a:solidFill>
                  <a:srgbClr val="202124"/>
                </a:solidFill>
                <a:latin typeface="Amasis MT Pro" panose="02040504050005020304"/>
                <a:ea typeface="Calibri" panose="020F0502020204030204" pitchFamily="34" charset="0"/>
                <a:cs typeface="Calibri" panose="020F0502020204030204" pitchFamily="34" charset="0"/>
                <a:sym typeface="Arial"/>
              </a:rPr>
              <a:t>China</a:t>
            </a:r>
          </a:p>
        </p:txBody>
      </p:sp>
      <p:sp>
        <p:nvSpPr>
          <p:cNvPr id="3" name="Rectangle 2"/>
          <p:cNvSpPr/>
          <p:nvPr/>
        </p:nvSpPr>
        <p:spPr>
          <a:xfrm>
            <a:off x="4007979" y="1168372"/>
            <a:ext cx="4937722" cy="2634376"/>
          </a:xfrm>
          <a:prstGeom prst="rect">
            <a:avLst/>
          </a:prstGeom>
        </p:spPr>
        <p:txBody>
          <a:bodyPr wrap="square">
            <a:spAutoFit/>
          </a:bodyPr>
          <a:lstStyle/>
          <a:p>
            <a:pPr lvl="0">
              <a:lnSpc>
                <a:spcPct val="150000"/>
              </a:lnSpc>
              <a:spcAft>
                <a:spcPts val="800"/>
              </a:spcAft>
            </a:pPr>
            <a:r>
              <a:rPr lang="en-US" sz="1600" dirty="0">
                <a:solidFill>
                  <a:srgbClr val="202124"/>
                </a:solidFill>
                <a:latin typeface="Amasis MT Pro" panose="02040504050005020304"/>
                <a:ea typeface="Calibri" panose="020F0502020204030204" pitchFamily="34" charset="0"/>
                <a:cs typeface="Calibri" panose="020F0502020204030204" pitchFamily="34" charset="0"/>
              </a:rPr>
              <a:t>China has free public healthcare which is under the country's social insurance plan. The healthcare system provides basic coverage for the majority of the native population. China's healthcare has shifted from treatment to prevention, focusing on preventing lifestyle-related illnesses such as diabetes, cancers, and cardiovascular disease. </a:t>
            </a:r>
            <a:endParaRPr lang="en-US" sz="1600" dirty="0">
              <a:effectLst/>
              <a:latin typeface="Amasis MT Pro" panose="02040504050005020304"/>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FA4B34A-563C-6348-7908-9627C5EC4633}"/>
              </a:ext>
            </a:extLst>
          </p:cNvPr>
          <p:cNvPicPr>
            <a:picLocks noChangeAspect="1"/>
          </p:cNvPicPr>
          <p:nvPr/>
        </p:nvPicPr>
        <p:blipFill rotWithShape="1">
          <a:blip r:embed="rId2"/>
          <a:srcRect t="21801" r="75323" b="47228"/>
          <a:stretch/>
        </p:blipFill>
        <p:spPr>
          <a:xfrm>
            <a:off x="174177" y="1625600"/>
            <a:ext cx="1755708" cy="1377244"/>
          </a:xfrm>
          <a:prstGeom prst="rect">
            <a:avLst/>
          </a:prstGeom>
        </p:spPr>
      </p:pic>
    </p:spTree>
    <p:extLst>
      <p:ext uri="{BB962C8B-B14F-4D97-AF65-F5344CB8AC3E}">
        <p14:creationId xmlns:p14="http://schemas.microsoft.com/office/powerpoint/2010/main" val="263559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22" y="532160"/>
            <a:ext cx="9144000" cy="820470"/>
          </a:xfrm>
        </p:spPr>
        <p:txBody>
          <a:bodyPr/>
          <a:lstStyle/>
          <a:p>
            <a:r>
              <a:rPr lang="en-US" sz="1800" dirty="0">
                <a:solidFill>
                  <a:srgbClr val="000000"/>
                </a:solidFill>
                <a:latin typeface="Amasis MT Pro" panose="020B0604020202020204" charset="0"/>
                <a:ea typeface="Calibri" panose="020F0502020204030204" pitchFamily="34" charset="0"/>
                <a:cs typeface="Times New Roman" panose="02020603050405020304" pitchFamily="18" charset="0"/>
                <a:sym typeface="Arial"/>
              </a:rPr>
              <a:t>Ambient air pollution attributable Age Standardized Death Rate </a:t>
            </a:r>
            <a:br>
              <a:rPr lang="en-US" sz="1800" dirty="0">
                <a:solidFill>
                  <a:srgbClr val="000000"/>
                </a:solidFill>
                <a:latin typeface="Amasis MT Pro" panose="020B0604020202020204" charset="0"/>
                <a:ea typeface="Calibri" panose="020F0502020204030204" pitchFamily="34" charset="0"/>
                <a:cs typeface="Times New Roman" panose="02020603050405020304" pitchFamily="18" charset="0"/>
                <a:sym typeface="Arial"/>
              </a:rPr>
            </a:br>
            <a:r>
              <a:rPr lang="en-US" sz="1800" dirty="0">
                <a:solidFill>
                  <a:srgbClr val="000000"/>
                </a:solidFill>
                <a:latin typeface="Amasis MT Pro" panose="020B0604020202020204" charset="0"/>
                <a:ea typeface="Calibri" panose="020F0502020204030204" pitchFamily="34" charset="0"/>
                <a:cs typeface="Times New Roman" panose="02020603050405020304" pitchFamily="18" charset="0"/>
                <a:sym typeface="Arial"/>
              </a:rPr>
              <a:t>(per 100 000 population – 2019)</a:t>
            </a:r>
          </a:p>
        </p:txBody>
      </p:sp>
      <p:sp>
        <p:nvSpPr>
          <p:cNvPr id="3" name="TextBox 2"/>
          <p:cNvSpPr txBox="1"/>
          <p:nvPr/>
        </p:nvSpPr>
        <p:spPr>
          <a:xfrm>
            <a:off x="84222" y="993864"/>
            <a:ext cx="4158169" cy="307777"/>
          </a:xfrm>
          <a:prstGeom prst="rect">
            <a:avLst/>
          </a:prstGeom>
          <a:noFill/>
        </p:spPr>
        <p:txBody>
          <a:bodyPr wrap="square" rtlCol="0">
            <a:spAutoFit/>
          </a:bodyPr>
          <a:lstStyle/>
          <a:p>
            <a:r>
              <a:rPr lang="en-US" b="1" dirty="0"/>
              <a:t> </a:t>
            </a:r>
            <a:endParaRPr lang="en-US" dirty="0"/>
          </a:p>
        </p:txBody>
      </p:sp>
      <p:sp>
        <p:nvSpPr>
          <p:cNvPr id="10" name="Rectangle 2"/>
          <p:cNvSpPr>
            <a:spLocks noChangeArrowheads="1"/>
          </p:cNvSpPr>
          <p:nvPr/>
        </p:nvSpPr>
        <p:spPr bwMode="auto">
          <a:xfrm>
            <a:off x="3213100" y="2224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238625"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4238625"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4238625"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4238625"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4238625"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4238625"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4238625"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4238625"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42386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238625" algn="l"/>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243686" y="1179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kumimoji="0" lang="en-US" altLang="en-US" sz="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1"/>
          <p:cNvSpPr/>
          <p:nvPr/>
        </p:nvSpPr>
        <p:spPr>
          <a:xfrm>
            <a:off x="163955" y="1364713"/>
            <a:ext cx="3903012" cy="2249334"/>
          </a:xfrm>
          <a:prstGeom prst="rect">
            <a:avLst/>
          </a:prstGeom>
        </p:spPr>
        <p:txBody>
          <a:bodyPr wrap="square">
            <a:spAutoFit/>
          </a:bodyPr>
          <a:lstStyle/>
          <a:p>
            <a:pPr>
              <a:lnSpc>
                <a:spcPct val="150000"/>
              </a:lnSpc>
              <a:spcAft>
                <a:spcPts val="800"/>
              </a:spcAft>
            </a:pPr>
            <a:r>
              <a:rPr lang="en-US" dirty="0">
                <a:latin typeface="Amasis MT Pro" panose="02040504050005020304"/>
                <a:ea typeface="Calibri" panose="020F0502020204030204" pitchFamily="34" charset="0"/>
                <a:cs typeface="Times New Roman" panose="02020603050405020304" pitchFamily="18" charset="0"/>
              </a:rPr>
              <a:t> </a:t>
            </a:r>
          </a:p>
          <a:p>
            <a:pPr>
              <a:lnSpc>
                <a:spcPct val="150000"/>
              </a:lnSpc>
              <a:spcAft>
                <a:spcPts val="800"/>
              </a:spcAft>
            </a:pPr>
            <a:r>
              <a:rPr lang="en-US" sz="1500" dirty="0">
                <a:latin typeface="Amasis MT Pro" panose="02040504050005020304"/>
                <a:ea typeface="Calibri" panose="020F0502020204030204" pitchFamily="34" charset="0"/>
                <a:cs typeface="Times New Roman" panose="02020603050405020304" pitchFamily="18" charset="0"/>
              </a:rPr>
              <a:t>Mongolia shows the highest male and female Age – Standardize Death Rate because of outdoor environments air pollution. And Japan shows the lowest Rate for both genders.</a:t>
            </a:r>
          </a:p>
        </p:txBody>
      </p:sp>
      <p:graphicFrame>
        <p:nvGraphicFramePr>
          <p:cNvPr id="14" name="Chart 13"/>
          <p:cNvGraphicFramePr/>
          <p:nvPr>
            <p:extLst>
              <p:ext uri="{D42A27DB-BD31-4B8C-83A1-F6EECF244321}">
                <p14:modId xmlns:p14="http://schemas.microsoft.com/office/powerpoint/2010/main" val="2312605525"/>
              </p:ext>
            </p:extLst>
          </p:nvPr>
        </p:nvGraphicFramePr>
        <p:xfrm>
          <a:off x="4146698" y="993864"/>
          <a:ext cx="4884567" cy="32524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6014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223" y="835855"/>
            <a:ext cx="3892354" cy="369332"/>
          </a:xfrm>
          <a:prstGeom prst="rect">
            <a:avLst/>
          </a:prstGeom>
        </p:spPr>
        <p:txBody>
          <a:bodyPr wrap="square">
            <a:spAutoFit/>
          </a:bodyPr>
          <a:lstStyle/>
          <a:p>
            <a:r>
              <a:rPr lang="en-US" sz="1800" dirty="0"/>
              <a:t> </a:t>
            </a:r>
          </a:p>
        </p:txBody>
      </p:sp>
      <p:sp>
        <p:nvSpPr>
          <p:cNvPr id="5" name="Rectangle 4"/>
          <p:cNvSpPr/>
          <p:nvPr/>
        </p:nvSpPr>
        <p:spPr>
          <a:xfrm>
            <a:off x="359380" y="158509"/>
            <a:ext cx="7517680" cy="1219693"/>
          </a:xfrm>
          <a:prstGeom prst="rect">
            <a:avLst/>
          </a:prstGeom>
        </p:spPr>
        <p:txBody>
          <a:bodyPr wrap="square">
            <a:spAutoFit/>
          </a:bodyPr>
          <a:lstStyle/>
          <a:p>
            <a:pPr lvl="1"/>
            <a:r>
              <a:rPr lang="en-US" sz="1800" b="1" dirty="0">
                <a:latin typeface="Amasis MT Pro" panose="020B0604020202020204" charset="0"/>
                <a:ea typeface="Calibri" panose="020F0502020204030204" pitchFamily="34" charset="0"/>
                <a:cs typeface="Times New Roman" panose="02020603050405020304" pitchFamily="18" charset="0"/>
              </a:rPr>
              <a:t>Mortality Rate attributed to unsafe water, unsafe sanitation and </a:t>
            </a:r>
          </a:p>
          <a:p>
            <a:pPr lvl="1"/>
            <a:r>
              <a:rPr lang="en-US" sz="1800" b="1" dirty="0">
                <a:latin typeface="Amasis MT Pro" panose="020B0604020202020204" charset="0"/>
                <a:ea typeface="Calibri" panose="020F0502020204030204" pitchFamily="34" charset="0"/>
                <a:cs typeface="Times New Roman" panose="02020603050405020304" pitchFamily="18" charset="0"/>
              </a:rPr>
              <a:t>lack of hygiene (per 100,000 population)</a:t>
            </a:r>
          </a:p>
          <a:p>
            <a:pPr lvl="1"/>
            <a:endParaRPr lang="en-US" sz="1800" b="1" dirty="0">
              <a:latin typeface="Amasis MT Pro" panose="020B0604020202020204" charset="0"/>
              <a:ea typeface="Calibri" panose="020F0502020204030204" pitchFamily="34" charset="0"/>
              <a:cs typeface="Times New Roman" panose="02020603050405020304" pitchFamily="18" charset="0"/>
            </a:endParaRPr>
          </a:p>
          <a:p>
            <a:pPr marL="457200" lvl="1">
              <a:lnSpc>
                <a:spcPct val="107000"/>
              </a:lnSpc>
              <a:spcAft>
                <a:spcPts val="800"/>
              </a:spcAft>
              <a:tabLst>
                <a:tab pos="993775" algn="l"/>
              </a:tabLst>
            </a:pPr>
            <a:endParaRPr lang="en-US" sz="1800" b="1" dirty="0">
              <a:latin typeface="Amasis MT Pro" panose="020B0604020202020204" charset="0"/>
              <a:ea typeface="Calibri" panose="020F0502020204030204" pitchFamily="34" charset="0"/>
              <a:cs typeface="Times New Roman" panose="02020603050405020304" pitchFamily="18" charset="0"/>
            </a:endParaRPr>
          </a:p>
        </p:txBody>
      </p:sp>
      <p:sp>
        <p:nvSpPr>
          <p:cNvPr id="7" name="Rectangle 6"/>
          <p:cNvSpPr/>
          <p:nvPr/>
        </p:nvSpPr>
        <p:spPr>
          <a:xfrm>
            <a:off x="117691" y="1005134"/>
            <a:ext cx="4012855" cy="4832092"/>
          </a:xfrm>
          <a:prstGeom prst="rect">
            <a:avLst/>
          </a:prstGeom>
        </p:spPr>
        <p:txBody>
          <a:bodyPr wrap="square">
            <a:spAutoFit/>
          </a:bodyPr>
          <a:lstStyle/>
          <a:p>
            <a:pPr>
              <a:lnSpc>
                <a:spcPct val="150000"/>
              </a:lnSpc>
            </a:pPr>
            <a:r>
              <a:rPr lang="en-US" dirty="0">
                <a:latin typeface="Amasis MT Pro" panose="02040504050005020304"/>
              </a:rPr>
              <a:t>Mortality rate related to unsafe water, unsafe sanitation and lack of hygiene is deaths attributable to unsafe water, sanitation and hygiene focusing on inadequate WASH services per 100,000. WASH stands for Global Water, Sanitation and Hygiene. </a:t>
            </a:r>
          </a:p>
          <a:p>
            <a:pPr>
              <a:lnSpc>
                <a:spcPct val="150000"/>
              </a:lnSpc>
            </a:pPr>
            <a:r>
              <a:rPr lang="en-US" dirty="0">
                <a:latin typeface="Amasis MT Pro" panose="02040504050005020304"/>
              </a:rPr>
              <a:t> </a:t>
            </a:r>
          </a:p>
          <a:p>
            <a:pPr>
              <a:lnSpc>
                <a:spcPct val="150000"/>
              </a:lnSpc>
            </a:pPr>
            <a:r>
              <a:rPr lang="en-US" dirty="0">
                <a:latin typeface="Amasis MT Pro" panose="02040504050005020304"/>
              </a:rPr>
              <a:t>In 2016, South Korea has the highest mortality rate attributed to unsafe water, unsafe sanitation and lack of hygiene compared to other countries in the region. It is nearly 2 per 100,000 population.</a:t>
            </a:r>
          </a:p>
          <a:p>
            <a:pPr>
              <a:lnSpc>
                <a:spcPct val="150000"/>
              </a:lnSpc>
            </a:pPr>
            <a:r>
              <a:rPr lang="en-US" dirty="0">
                <a:latin typeface="Amasis MT Pro" panose="02040504050005020304"/>
              </a:rPr>
              <a:t> </a:t>
            </a:r>
          </a:p>
          <a:p>
            <a:endParaRPr lang="en-US" dirty="0"/>
          </a:p>
          <a:p>
            <a:pPr marL="914400">
              <a:lnSpc>
                <a:spcPct val="150000"/>
              </a:lnSpc>
              <a:spcAft>
                <a:spcPts val="800"/>
              </a:spcAft>
              <a:tabLst>
                <a:tab pos="993775" algn="l"/>
              </a:tabLst>
            </a:pPr>
            <a:endParaRPr lang="en-US" dirty="0">
              <a:effectLst/>
              <a:latin typeface="Amasis MT Pro" panose="02040504050005020304"/>
              <a:ea typeface="Calibri" panose="020F0502020204030204" pitchFamily="34" charset="0"/>
              <a:cs typeface="Times New Roman" panose="02020603050405020304" pitchFamily="18" charset="0"/>
            </a:endParaRPr>
          </a:p>
        </p:txBody>
      </p:sp>
      <p:graphicFrame>
        <p:nvGraphicFramePr>
          <p:cNvPr id="8" name="Chart 7"/>
          <p:cNvGraphicFramePr/>
          <p:nvPr>
            <p:extLst>
              <p:ext uri="{D42A27DB-BD31-4B8C-83A1-F6EECF244321}">
                <p14:modId xmlns:p14="http://schemas.microsoft.com/office/powerpoint/2010/main" val="1447197230"/>
              </p:ext>
            </p:extLst>
          </p:nvPr>
        </p:nvGraphicFramePr>
        <p:xfrm>
          <a:off x="4164015" y="1205187"/>
          <a:ext cx="4877244" cy="31818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462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223" y="835855"/>
            <a:ext cx="3892354" cy="369332"/>
          </a:xfrm>
          <a:prstGeom prst="rect">
            <a:avLst/>
          </a:prstGeom>
        </p:spPr>
        <p:txBody>
          <a:bodyPr wrap="square">
            <a:spAutoFit/>
          </a:bodyPr>
          <a:lstStyle/>
          <a:p>
            <a:r>
              <a:rPr lang="en-US" sz="1800" dirty="0"/>
              <a:t> </a:t>
            </a:r>
          </a:p>
        </p:txBody>
      </p:sp>
      <p:sp>
        <p:nvSpPr>
          <p:cNvPr id="5" name="Rectangle 4"/>
          <p:cNvSpPr/>
          <p:nvPr/>
        </p:nvSpPr>
        <p:spPr>
          <a:xfrm>
            <a:off x="348363" y="311945"/>
            <a:ext cx="8498181" cy="942694"/>
          </a:xfrm>
          <a:prstGeom prst="rect">
            <a:avLst/>
          </a:prstGeom>
        </p:spPr>
        <p:txBody>
          <a:bodyPr wrap="square">
            <a:spAutoFit/>
          </a:bodyPr>
          <a:lstStyle/>
          <a:p>
            <a:pPr lvl="1"/>
            <a:r>
              <a:rPr lang="en-US" sz="1800" b="1" dirty="0">
                <a:latin typeface="Amasis MT Pro" panose="020B0604020202020204" charset="0"/>
                <a:ea typeface="Calibri" panose="020F0502020204030204" pitchFamily="34" charset="0"/>
                <a:cs typeface="Times New Roman" panose="02020603050405020304" pitchFamily="18" charset="0"/>
              </a:rPr>
              <a:t>Mortality rate attributed to unintentional poisoning </a:t>
            </a:r>
          </a:p>
          <a:p>
            <a:pPr lvl="1"/>
            <a:r>
              <a:rPr lang="en-US" sz="1800" b="1" dirty="0">
                <a:latin typeface="Amasis MT Pro" panose="020B0604020202020204" charset="0"/>
                <a:ea typeface="Calibri" panose="020F0502020204030204" pitchFamily="34" charset="0"/>
                <a:cs typeface="Times New Roman" panose="02020603050405020304" pitchFamily="18" charset="0"/>
              </a:rPr>
              <a:t>(per 100,000 population)</a:t>
            </a:r>
          </a:p>
          <a:p>
            <a:pPr marL="457200" lvl="1">
              <a:lnSpc>
                <a:spcPct val="107000"/>
              </a:lnSpc>
              <a:spcAft>
                <a:spcPts val="800"/>
              </a:spcAft>
              <a:tabLst>
                <a:tab pos="993775" algn="l"/>
              </a:tabLst>
            </a:pPr>
            <a:endParaRPr lang="en-US" sz="1800" b="1" u="sng" dirty="0"/>
          </a:p>
        </p:txBody>
      </p:sp>
      <p:sp>
        <p:nvSpPr>
          <p:cNvPr id="7" name="Rectangle 6"/>
          <p:cNvSpPr/>
          <p:nvPr/>
        </p:nvSpPr>
        <p:spPr>
          <a:xfrm>
            <a:off x="117692" y="1005134"/>
            <a:ext cx="3781900" cy="4508927"/>
          </a:xfrm>
          <a:prstGeom prst="rect">
            <a:avLst/>
          </a:prstGeom>
        </p:spPr>
        <p:txBody>
          <a:bodyPr wrap="square">
            <a:spAutoFit/>
          </a:bodyPr>
          <a:lstStyle/>
          <a:p>
            <a:pPr>
              <a:lnSpc>
                <a:spcPct val="150000"/>
              </a:lnSpc>
            </a:pPr>
            <a:r>
              <a:rPr lang="en-US" dirty="0">
                <a:latin typeface="Amasis MT Pro" panose="02040504050005020304"/>
              </a:rPr>
              <a:t>The unintentional poisoning mortality rate is the number of unintentional poisoning deaths per 100,000 population in a given year. Household chemicals, pesticides, kerosene, carbon monoxide, and medicines can cause to unintentional poisoning. </a:t>
            </a:r>
          </a:p>
          <a:p>
            <a:pPr>
              <a:lnSpc>
                <a:spcPct val="150000"/>
              </a:lnSpc>
            </a:pPr>
            <a:r>
              <a:rPr lang="en-US" dirty="0">
                <a:latin typeface="Amasis MT Pro" panose="02040504050005020304"/>
              </a:rPr>
              <a:t> </a:t>
            </a:r>
          </a:p>
          <a:p>
            <a:pPr>
              <a:lnSpc>
                <a:spcPct val="150000"/>
              </a:lnSpc>
            </a:pPr>
            <a:r>
              <a:rPr lang="en-US" dirty="0">
                <a:latin typeface="Amasis MT Pro" panose="02040504050005020304"/>
              </a:rPr>
              <a:t>Mongolia has the highest unintentional poisoning mortality rate compared to other countries in the East Asia region in 2019. It is approximately 3 per 100,000 population.</a:t>
            </a:r>
          </a:p>
          <a:p>
            <a:pPr>
              <a:lnSpc>
                <a:spcPct val="150000"/>
              </a:lnSpc>
            </a:pPr>
            <a:r>
              <a:rPr lang="en-US" dirty="0">
                <a:latin typeface="Amasis MT Pro" panose="02040504050005020304"/>
              </a:rPr>
              <a:t> </a:t>
            </a:r>
          </a:p>
          <a:p>
            <a:r>
              <a:rPr lang="en-US" dirty="0"/>
              <a:t> </a:t>
            </a:r>
          </a:p>
          <a:p>
            <a:pPr marL="914400">
              <a:lnSpc>
                <a:spcPct val="150000"/>
              </a:lnSpc>
              <a:spcAft>
                <a:spcPts val="800"/>
              </a:spcAft>
              <a:tabLst>
                <a:tab pos="993775" algn="l"/>
              </a:tabLst>
            </a:pPr>
            <a:endParaRPr lang="en-US" dirty="0">
              <a:effectLst/>
              <a:latin typeface="Amasis MT Pro" panose="02040504050005020304"/>
              <a:ea typeface="Calibri" panose="020F0502020204030204" pitchFamily="34" charset="0"/>
              <a:cs typeface="Times New Roman" panose="02020603050405020304" pitchFamily="18" charset="0"/>
            </a:endParaRPr>
          </a:p>
        </p:txBody>
      </p:sp>
      <p:graphicFrame>
        <p:nvGraphicFramePr>
          <p:cNvPr id="6" name="Chart 5"/>
          <p:cNvGraphicFramePr/>
          <p:nvPr>
            <p:extLst>
              <p:ext uri="{D42A27DB-BD31-4B8C-83A1-F6EECF244321}">
                <p14:modId xmlns:p14="http://schemas.microsoft.com/office/powerpoint/2010/main" val="354383502"/>
              </p:ext>
            </p:extLst>
          </p:nvPr>
        </p:nvGraphicFramePr>
        <p:xfrm>
          <a:off x="3933061" y="1205187"/>
          <a:ext cx="5077375" cy="31921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8984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223" y="835855"/>
            <a:ext cx="3892354" cy="369332"/>
          </a:xfrm>
          <a:prstGeom prst="rect">
            <a:avLst/>
          </a:prstGeom>
        </p:spPr>
        <p:txBody>
          <a:bodyPr wrap="square">
            <a:spAutoFit/>
          </a:bodyPr>
          <a:lstStyle/>
          <a:p>
            <a:r>
              <a:rPr lang="en-US" sz="1800" dirty="0"/>
              <a:t> </a:t>
            </a:r>
          </a:p>
        </p:txBody>
      </p:sp>
      <p:sp>
        <p:nvSpPr>
          <p:cNvPr id="5" name="Rectangle 4"/>
          <p:cNvSpPr/>
          <p:nvPr/>
        </p:nvSpPr>
        <p:spPr>
          <a:xfrm>
            <a:off x="315311" y="426063"/>
            <a:ext cx="4895667" cy="1188915"/>
          </a:xfrm>
          <a:prstGeom prst="rect">
            <a:avLst/>
          </a:prstGeom>
        </p:spPr>
        <p:txBody>
          <a:bodyPr wrap="square">
            <a:spAutoFit/>
          </a:bodyPr>
          <a:lstStyle/>
          <a:p>
            <a:pPr lvl="1"/>
            <a:r>
              <a:rPr lang="en-US" sz="1800" b="1" dirty="0">
                <a:latin typeface="Amasis MT Pro" panose="020B0604020202020204" charset="0"/>
                <a:ea typeface="Calibri" panose="020F0502020204030204" pitchFamily="34" charset="0"/>
                <a:cs typeface="Times New Roman" panose="02020603050405020304" pitchFamily="18" charset="0"/>
              </a:rPr>
              <a:t>Estimated Road Traffic Mortality Rate </a:t>
            </a:r>
          </a:p>
          <a:p>
            <a:pPr lvl="1"/>
            <a:r>
              <a:rPr lang="en-US" sz="1800" b="1" dirty="0">
                <a:latin typeface="Amasis MT Pro" panose="020B0604020202020204" charset="0"/>
                <a:ea typeface="Calibri" panose="020F0502020204030204" pitchFamily="34" charset="0"/>
                <a:cs typeface="Times New Roman" panose="02020603050405020304" pitchFamily="18" charset="0"/>
              </a:rPr>
              <a:t>(per 100,000 population)</a:t>
            </a:r>
          </a:p>
          <a:p>
            <a:pPr lvl="1"/>
            <a:endParaRPr lang="en-US" sz="1600" b="1" u="sng" dirty="0"/>
          </a:p>
          <a:p>
            <a:pPr marL="457200" lvl="1">
              <a:lnSpc>
                <a:spcPct val="107000"/>
              </a:lnSpc>
              <a:spcAft>
                <a:spcPts val="800"/>
              </a:spcAft>
              <a:tabLst>
                <a:tab pos="993775" algn="l"/>
              </a:tabLst>
            </a:pPr>
            <a:endParaRPr lang="en-US" sz="1800" b="1" u="sng" dirty="0"/>
          </a:p>
        </p:txBody>
      </p:sp>
      <p:sp>
        <p:nvSpPr>
          <p:cNvPr id="7" name="Rectangle 6"/>
          <p:cNvSpPr/>
          <p:nvPr/>
        </p:nvSpPr>
        <p:spPr>
          <a:xfrm>
            <a:off x="79538" y="1456826"/>
            <a:ext cx="4012855" cy="3400931"/>
          </a:xfrm>
          <a:prstGeom prst="rect">
            <a:avLst/>
          </a:prstGeom>
        </p:spPr>
        <p:txBody>
          <a:bodyPr wrap="square">
            <a:spAutoFit/>
          </a:bodyPr>
          <a:lstStyle/>
          <a:p>
            <a:pPr>
              <a:lnSpc>
                <a:spcPct val="150000"/>
              </a:lnSpc>
            </a:pPr>
            <a:r>
              <a:rPr lang="en-US" sz="1500" dirty="0">
                <a:latin typeface="Amasis MT Pro" panose="02040504050005020304"/>
              </a:rPr>
              <a:t>Road traffic crashes are currently the leading cause of death for children and young adults in the world.  North Korea has the highest estimated road traffic mortality rate in most years and Japan has the lowest estimated road traffic mortality rate throughout 2000 – 2019 years. </a:t>
            </a:r>
          </a:p>
          <a:p>
            <a:pPr>
              <a:lnSpc>
                <a:spcPct val="150000"/>
              </a:lnSpc>
            </a:pPr>
            <a:r>
              <a:rPr lang="en-US" sz="1500" dirty="0">
                <a:latin typeface="Amasis MT Pro" panose="02040504050005020304"/>
              </a:rPr>
              <a:t> </a:t>
            </a:r>
          </a:p>
          <a:p>
            <a:endParaRPr lang="en-US" dirty="0"/>
          </a:p>
          <a:p>
            <a:pPr marL="914400">
              <a:lnSpc>
                <a:spcPct val="150000"/>
              </a:lnSpc>
              <a:spcAft>
                <a:spcPts val="800"/>
              </a:spcAft>
              <a:tabLst>
                <a:tab pos="993775" algn="l"/>
              </a:tabLst>
            </a:pPr>
            <a:endParaRPr lang="en-US" dirty="0">
              <a:effectLst/>
              <a:latin typeface="Amasis MT Pro" panose="02040504050005020304"/>
              <a:ea typeface="Calibri" panose="020F0502020204030204" pitchFamily="34" charset="0"/>
              <a:cs typeface="Times New Roman" panose="02020603050405020304" pitchFamily="18" charset="0"/>
            </a:endParaRPr>
          </a:p>
        </p:txBody>
      </p:sp>
      <p:graphicFrame>
        <p:nvGraphicFramePr>
          <p:cNvPr id="6" name="Chart 5"/>
          <p:cNvGraphicFramePr/>
          <p:nvPr>
            <p:extLst>
              <p:ext uri="{D42A27DB-BD31-4B8C-83A1-F6EECF244321}">
                <p14:modId xmlns:p14="http://schemas.microsoft.com/office/powerpoint/2010/main" val="2022028089"/>
              </p:ext>
            </p:extLst>
          </p:nvPr>
        </p:nvGraphicFramePr>
        <p:xfrm>
          <a:off x="4208210" y="943402"/>
          <a:ext cx="4892952" cy="36462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7576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00503" y="979564"/>
            <a:ext cx="6417734" cy="3539430"/>
          </a:xfrm>
          <a:prstGeom prst="rect">
            <a:avLst/>
          </a:prstGeom>
        </p:spPr>
        <p:txBody>
          <a:bodyPr wrap="square">
            <a:spAutoFit/>
          </a:bodyPr>
          <a:lstStyle/>
          <a:p>
            <a:pPr algn="ctr"/>
            <a:r>
              <a:rPr lang="en-US" sz="3200" b="1" i="1" dirty="0">
                <a:latin typeface="Amasis MT Pro" panose="02040504050005020304" pitchFamily="18" charset="0"/>
              </a:rPr>
              <a:t>Epidemiological Descriptive Analysis of Eastern Asia</a:t>
            </a:r>
          </a:p>
          <a:p>
            <a:pPr algn="ctr"/>
            <a:endParaRPr lang="en-US" sz="3200" b="1" i="1" dirty="0">
              <a:latin typeface="Amasis MT Pro" panose="02040504050005020304" pitchFamily="18" charset="0"/>
            </a:endParaRPr>
          </a:p>
          <a:p>
            <a:pPr algn="ctr"/>
            <a:r>
              <a:rPr lang="en-US" sz="3200" b="1" i="1" dirty="0">
                <a:latin typeface="Amasis MT Pro" panose="02040504050005020304" pitchFamily="18" charset="0"/>
              </a:rPr>
              <a:t>Emphasis on </a:t>
            </a:r>
            <a:r>
              <a:rPr lang="en-US" sz="3200" b="1" i="1" dirty="0" err="1">
                <a:latin typeface="Amasis MT Pro" panose="02040504050005020304" pitchFamily="18" charset="0"/>
              </a:rPr>
              <a:t>Anaemia</a:t>
            </a:r>
            <a:r>
              <a:rPr lang="en-US" sz="3200" b="1" i="1" dirty="0">
                <a:latin typeface="Amasis MT Pro" panose="02040504050005020304" pitchFamily="18" charset="0"/>
              </a:rPr>
              <a:t>, Hypertension, Tuberculosis, Obesity and Underweight</a:t>
            </a:r>
          </a:p>
          <a:p>
            <a:pPr algn="ctr"/>
            <a:r>
              <a:rPr lang="en-US" sz="3200" b="1" dirty="0">
                <a:solidFill>
                  <a:srgbClr val="263238"/>
                </a:solidFill>
                <a:latin typeface="Amasis MT Pro" panose="02040504050005020304" pitchFamily="18" charset="0"/>
                <a:cs typeface="Hind"/>
                <a:sym typeface="Hind"/>
              </a:rPr>
              <a:t> </a:t>
            </a:r>
            <a:endParaRPr lang="en-US" dirty="0"/>
          </a:p>
        </p:txBody>
      </p:sp>
    </p:spTree>
    <p:extLst>
      <p:ext uri="{BB962C8B-B14F-4D97-AF65-F5344CB8AC3E}">
        <p14:creationId xmlns:p14="http://schemas.microsoft.com/office/powerpoint/2010/main" val="2937468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170321" y="828774"/>
            <a:ext cx="4710631" cy="3455127"/>
          </a:xfrm>
        </p:spPr>
        <p:txBody>
          <a:bodyPr/>
          <a:lstStyle/>
          <a:p>
            <a:pPr algn="l">
              <a:lnSpc>
                <a:spcPct val="150000"/>
              </a:lnSpc>
            </a:pPr>
            <a:r>
              <a:rPr lang="en-US" sz="2400" b="1" dirty="0">
                <a:solidFill>
                  <a:schemeClr val="bg2">
                    <a:lumMod val="10000"/>
                  </a:schemeClr>
                </a:solidFill>
                <a:latin typeface="Amasis MT Pro" panose="02040504050005020304" pitchFamily="18" charset="0"/>
              </a:rPr>
              <a:t>Indicators</a:t>
            </a:r>
            <a:r>
              <a:rPr lang="en-US" sz="2400" b="1" dirty="0">
                <a:latin typeface="Amasis MT Pro" panose="02040504050005020304" pitchFamily="18" charset="0"/>
              </a:rPr>
              <a:t> :</a:t>
            </a:r>
          </a:p>
          <a:p>
            <a:pPr marL="342900" indent="-342900" algn="l">
              <a:lnSpc>
                <a:spcPct val="150000"/>
              </a:lnSpc>
              <a:buAutoNum type="arabicPeriod"/>
            </a:pPr>
            <a:r>
              <a:rPr lang="en-US" sz="1800" dirty="0">
                <a:latin typeface="Amasis MT Pro" panose="02040504050005020304" pitchFamily="18" charset="0"/>
              </a:rPr>
              <a:t>Prevalence of </a:t>
            </a:r>
            <a:r>
              <a:rPr lang="en-US" sz="1800" dirty="0" err="1">
                <a:latin typeface="Amasis MT Pro" panose="02040504050005020304" pitchFamily="18" charset="0"/>
              </a:rPr>
              <a:t>Anaemia</a:t>
            </a:r>
            <a:endParaRPr lang="en-US" sz="1800" dirty="0">
              <a:latin typeface="Amasis MT Pro" panose="02040504050005020304" pitchFamily="18" charset="0"/>
            </a:endParaRPr>
          </a:p>
          <a:p>
            <a:pPr marL="342900" indent="-342900" algn="l">
              <a:lnSpc>
                <a:spcPct val="150000"/>
              </a:lnSpc>
              <a:buAutoNum type="arabicPeriod"/>
            </a:pPr>
            <a:r>
              <a:rPr lang="en-US" sz="1800" dirty="0">
                <a:latin typeface="Amasis MT Pro" panose="02040504050005020304" pitchFamily="18" charset="0"/>
              </a:rPr>
              <a:t>Prevalence of Hypertension</a:t>
            </a:r>
          </a:p>
          <a:p>
            <a:pPr marL="342900" indent="-342900" algn="l">
              <a:lnSpc>
                <a:spcPct val="150000"/>
              </a:lnSpc>
              <a:buAutoNum type="arabicPeriod"/>
            </a:pPr>
            <a:r>
              <a:rPr lang="en-US" sz="1800" dirty="0">
                <a:latin typeface="Amasis MT Pro" panose="02040504050005020304" pitchFamily="18" charset="0"/>
              </a:rPr>
              <a:t>Incidence of Tuberculosis</a:t>
            </a:r>
          </a:p>
          <a:p>
            <a:pPr marL="342900" indent="-342900" algn="l">
              <a:lnSpc>
                <a:spcPct val="150000"/>
              </a:lnSpc>
              <a:buAutoNum type="arabicPeriod"/>
            </a:pPr>
            <a:r>
              <a:rPr lang="en-US" sz="1800" dirty="0">
                <a:latin typeface="Amasis MT Pro" panose="02040504050005020304" pitchFamily="18" charset="0"/>
              </a:rPr>
              <a:t>Prevalence of Obesity among adults</a:t>
            </a:r>
          </a:p>
          <a:p>
            <a:pPr marL="342900" indent="-342900" algn="l">
              <a:lnSpc>
                <a:spcPct val="150000"/>
              </a:lnSpc>
              <a:buAutoNum type="arabicPeriod"/>
            </a:pPr>
            <a:r>
              <a:rPr lang="en-US" sz="1800" dirty="0">
                <a:latin typeface="Amasis MT Pro" panose="02040504050005020304" pitchFamily="18" charset="0"/>
              </a:rPr>
              <a:t>Prevalence of Underweight among adults</a:t>
            </a:r>
          </a:p>
          <a:p>
            <a:pPr algn="l"/>
            <a:endParaRPr lang="en-US" dirty="0"/>
          </a:p>
        </p:txBody>
      </p:sp>
    </p:spTree>
    <p:extLst>
      <p:ext uri="{BB962C8B-B14F-4D97-AF65-F5344CB8AC3E}">
        <p14:creationId xmlns:p14="http://schemas.microsoft.com/office/powerpoint/2010/main" val="3647486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252" y="163729"/>
            <a:ext cx="7948800" cy="564300"/>
          </a:xfrm>
        </p:spPr>
        <p:txBody>
          <a:bodyPr/>
          <a:lstStyle/>
          <a:p>
            <a:r>
              <a:rPr lang="en-US" sz="2400" dirty="0">
                <a:solidFill>
                  <a:srgbClr val="C00000"/>
                </a:solidFill>
                <a:latin typeface="Amasis MT Pro" panose="02040504050005020304" pitchFamily="18" charset="0"/>
              </a:rPr>
              <a:t>Prevalence of </a:t>
            </a:r>
            <a:r>
              <a:rPr lang="en-US" sz="2400" dirty="0" err="1">
                <a:solidFill>
                  <a:srgbClr val="C00000"/>
                </a:solidFill>
                <a:latin typeface="Amasis MT Pro" panose="02040504050005020304" pitchFamily="18" charset="0"/>
              </a:rPr>
              <a:t>Anaemia</a:t>
            </a:r>
            <a:r>
              <a:rPr lang="en-US" sz="2400" dirty="0">
                <a:solidFill>
                  <a:srgbClr val="C00000"/>
                </a:solidFill>
                <a:latin typeface="Amasis MT Pro" panose="02040504050005020304" pitchFamily="18" charset="0"/>
              </a:rPr>
              <a:t> </a:t>
            </a:r>
            <a:br>
              <a:rPr lang="en-US" sz="2400" dirty="0">
                <a:solidFill>
                  <a:srgbClr val="3C4245"/>
                </a:solidFill>
                <a:latin typeface="Amasis MT Pro" panose="02040504050005020304" pitchFamily="18" charset="0"/>
              </a:rPr>
            </a:br>
            <a:r>
              <a:rPr lang="en-US" sz="2400" dirty="0">
                <a:solidFill>
                  <a:srgbClr val="C00000"/>
                </a:solidFill>
                <a:latin typeface="Amasis MT Pro" panose="02040504050005020304" pitchFamily="18" charset="0"/>
              </a:rPr>
              <a:t>(in women of reproductive age (aged 15-49) %)</a:t>
            </a:r>
            <a:endParaRPr lang="en-US" sz="2400" dirty="0"/>
          </a:p>
        </p:txBody>
      </p:sp>
      <p:sp>
        <p:nvSpPr>
          <p:cNvPr id="8" name="TextBox 7"/>
          <p:cNvSpPr txBox="1"/>
          <p:nvPr/>
        </p:nvSpPr>
        <p:spPr>
          <a:xfrm>
            <a:off x="256854" y="1202076"/>
            <a:ext cx="4640823" cy="3247043"/>
          </a:xfrm>
          <a:prstGeom prst="rect">
            <a:avLst/>
          </a:prstGeom>
          <a:noFill/>
        </p:spPr>
        <p:txBody>
          <a:bodyPr wrap="square" rtlCol="0">
            <a:spAutoFit/>
          </a:bodyPr>
          <a:lstStyle/>
          <a:p>
            <a:pPr>
              <a:lnSpc>
                <a:spcPct val="150000"/>
              </a:lnSpc>
            </a:pPr>
            <a:r>
              <a:rPr lang="en-US" dirty="0">
                <a:solidFill>
                  <a:srgbClr val="111111"/>
                </a:solidFill>
                <a:latin typeface="Amasis MT Pro" panose="02040504050005020304" pitchFamily="18" charset="0"/>
              </a:rPr>
              <a:t>Anemia is a condition in which you </a:t>
            </a:r>
            <a:r>
              <a:rPr lang="en-US" b="1" dirty="0">
                <a:solidFill>
                  <a:srgbClr val="111111"/>
                </a:solidFill>
                <a:latin typeface="Amasis MT Pro" panose="02040504050005020304" pitchFamily="18" charset="0"/>
              </a:rPr>
              <a:t>lack enough healthy red blood cells </a:t>
            </a:r>
            <a:r>
              <a:rPr lang="en-US" dirty="0">
                <a:solidFill>
                  <a:srgbClr val="111111"/>
                </a:solidFill>
                <a:latin typeface="Amasis MT Pro" panose="02040504050005020304" pitchFamily="18" charset="0"/>
              </a:rPr>
              <a:t>to carry adequate oxygen to your body's tissues. Having anemia, also referred to as </a:t>
            </a:r>
            <a:r>
              <a:rPr lang="en-US" b="1" dirty="0">
                <a:solidFill>
                  <a:srgbClr val="111111"/>
                </a:solidFill>
                <a:latin typeface="Amasis MT Pro" panose="02040504050005020304" pitchFamily="18" charset="0"/>
              </a:rPr>
              <a:t>low hemoglobin</a:t>
            </a:r>
            <a:r>
              <a:rPr lang="en-US" dirty="0">
                <a:solidFill>
                  <a:srgbClr val="111111"/>
                </a:solidFill>
                <a:latin typeface="Amasis MT Pro" panose="02040504050005020304" pitchFamily="18" charset="0"/>
              </a:rPr>
              <a:t>, can make you feel tired and weak.  Anemia can be temporary or long term and can range from mild to severe. Treatments for anemia, which depend on the cause, range from taking supplements to having medical procedures. You might be able to prevent some types of anemia by </a:t>
            </a:r>
            <a:r>
              <a:rPr lang="en-US" b="1" dirty="0">
                <a:solidFill>
                  <a:srgbClr val="111111"/>
                </a:solidFill>
                <a:latin typeface="Amasis MT Pro" panose="02040504050005020304" pitchFamily="18" charset="0"/>
              </a:rPr>
              <a:t>eating a healthy, varied diet.</a:t>
            </a:r>
            <a:endParaRPr lang="en-US" b="1" dirty="0">
              <a:latin typeface="Amasis MT Pro" panose="02040504050005020304" pitchFamily="18" charset="0"/>
            </a:endParaRPr>
          </a:p>
          <a:p>
            <a:endParaRPr lang="en-US" sz="1600" dirty="0"/>
          </a:p>
        </p:txBody>
      </p:sp>
      <p:pic>
        <p:nvPicPr>
          <p:cNvPr id="10" name="Picture 9">
            <a:extLst>
              <a:ext uri="{FF2B5EF4-FFF2-40B4-BE49-F238E27FC236}">
                <a16:creationId xmlns:a16="http://schemas.microsoft.com/office/drawing/2014/main" id="{F6B969A7-4767-4E30-6352-68EBDC07FAEC}"/>
              </a:ext>
            </a:extLst>
          </p:cNvPr>
          <p:cNvPicPr>
            <a:picLocks noChangeAspect="1"/>
          </p:cNvPicPr>
          <p:nvPr/>
        </p:nvPicPr>
        <p:blipFill rotWithShape="1">
          <a:blip r:embed="rId2">
            <a:extLst>
              <a:ext uri="{28A0092B-C50C-407E-A947-70E740481C1C}">
                <a14:useLocalDpi xmlns:a14="http://schemas.microsoft.com/office/drawing/2010/main" val="0"/>
              </a:ext>
            </a:extLst>
          </a:blip>
          <a:srcRect t="17553"/>
          <a:stretch/>
        </p:blipFill>
        <p:spPr>
          <a:xfrm>
            <a:off x="4897677" y="1644044"/>
            <a:ext cx="4195297" cy="2128542"/>
          </a:xfrm>
          <a:prstGeom prst="rect">
            <a:avLst/>
          </a:prstGeom>
        </p:spPr>
      </p:pic>
    </p:spTree>
    <p:extLst>
      <p:ext uri="{BB962C8B-B14F-4D97-AF65-F5344CB8AC3E}">
        <p14:creationId xmlns:p14="http://schemas.microsoft.com/office/powerpoint/2010/main" val="3939114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75161572"/>
              </p:ext>
            </p:extLst>
          </p:nvPr>
        </p:nvGraphicFramePr>
        <p:xfrm>
          <a:off x="92469" y="143833"/>
          <a:ext cx="8928240" cy="4480560"/>
        </p:xfrm>
        <a:graphic>
          <a:graphicData uri="http://schemas.openxmlformats.org/drawingml/2006/table">
            <a:tbl>
              <a:tblPr firstRow="1" bandRow="1">
                <a:tableStyleId>{7E9639D4-E3E2-4D34-9284-5A2195B3D0D7}</a:tableStyleId>
              </a:tblPr>
              <a:tblGrid>
                <a:gridCol w="774199">
                  <a:extLst>
                    <a:ext uri="{9D8B030D-6E8A-4147-A177-3AD203B41FA5}">
                      <a16:colId xmlns:a16="http://schemas.microsoft.com/office/drawing/2014/main" val="3929544826"/>
                    </a:ext>
                  </a:extLst>
                </a:gridCol>
                <a:gridCol w="1685754">
                  <a:extLst>
                    <a:ext uri="{9D8B030D-6E8A-4147-A177-3AD203B41FA5}">
                      <a16:colId xmlns:a16="http://schemas.microsoft.com/office/drawing/2014/main" val="2439272129"/>
                    </a:ext>
                  </a:extLst>
                </a:gridCol>
                <a:gridCol w="1560884">
                  <a:extLst>
                    <a:ext uri="{9D8B030D-6E8A-4147-A177-3AD203B41FA5}">
                      <a16:colId xmlns:a16="http://schemas.microsoft.com/office/drawing/2014/main" val="289147805"/>
                    </a:ext>
                  </a:extLst>
                </a:gridCol>
                <a:gridCol w="1635801">
                  <a:extLst>
                    <a:ext uri="{9D8B030D-6E8A-4147-A177-3AD203B41FA5}">
                      <a16:colId xmlns:a16="http://schemas.microsoft.com/office/drawing/2014/main" val="937724505"/>
                    </a:ext>
                  </a:extLst>
                </a:gridCol>
                <a:gridCol w="1635801">
                  <a:extLst>
                    <a:ext uri="{9D8B030D-6E8A-4147-A177-3AD203B41FA5}">
                      <a16:colId xmlns:a16="http://schemas.microsoft.com/office/drawing/2014/main" val="805470724"/>
                    </a:ext>
                  </a:extLst>
                </a:gridCol>
                <a:gridCol w="1635801">
                  <a:extLst>
                    <a:ext uri="{9D8B030D-6E8A-4147-A177-3AD203B41FA5}">
                      <a16:colId xmlns:a16="http://schemas.microsoft.com/office/drawing/2014/main" val="2498499292"/>
                    </a:ext>
                  </a:extLst>
                </a:gridCol>
              </a:tblGrid>
              <a:tr h="182489">
                <a:tc>
                  <a:txBody>
                    <a:bodyPr/>
                    <a:lstStyle/>
                    <a:p>
                      <a:pPr algn="ctr"/>
                      <a:r>
                        <a:rPr lang="en-US" sz="800" dirty="0"/>
                        <a:t>Year</a:t>
                      </a:r>
                      <a:endParaRPr lang="en-US" sz="800" dirty="0">
                        <a:latin typeface="Amasis MT Pro" panose="02040504050005020304" pitchFamily="18" charset="0"/>
                      </a:endParaRPr>
                    </a:p>
                  </a:txBody>
                  <a:tcPr anchor="b"/>
                </a:tc>
                <a:tc>
                  <a:txBody>
                    <a:bodyPr/>
                    <a:lstStyle/>
                    <a:p>
                      <a:pPr algn="ctr"/>
                      <a:r>
                        <a:rPr lang="en-US" sz="800" dirty="0"/>
                        <a:t>China</a:t>
                      </a:r>
                      <a:endParaRPr lang="en-US" sz="800" dirty="0">
                        <a:latin typeface="Amasis MT Pro" panose="02040504050005020304" pitchFamily="18" charset="0"/>
                      </a:endParaRPr>
                    </a:p>
                  </a:txBody>
                  <a:tcPr anchor="b"/>
                </a:tc>
                <a:tc>
                  <a:txBody>
                    <a:bodyPr/>
                    <a:lstStyle/>
                    <a:p>
                      <a:pPr algn="ctr"/>
                      <a:r>
                        <a:rPr lang="en-US" sz="800" dirty="0"/>
                        <a:t>Japan</a:t>
                      </a:r>
                      <a:endParaRPr lang="en-US" sz="800" dirty="0">
                        <a:latin typeface="Amasis MT Pro" panose="02040504050005020304" pitchFamily="18" charset="0"/>
                      </a:endParaRPr>
                    </a:p>
                  </a:txBody>
                  <a:tcPr anchor="b"/>
                </a:tc>
                <a:tc>
                  <a:txBody>
                    <a:bodyPr/>
                    <a:lstStyle/>
                    <a:p>
                      <a:pPr algn="ctr"/>
                      <a:r>
                        <a:rPr lang="en-US" sz="800" dirty="0"/>
                        <a:t>South Korea</a:t>
                      </a:r>
                      <a:endParaRPr lang="en-US" sz="800" dirty="0">
                        <a:latin typeface="Amasis MT Pro" panose="02040504050005020304" pitchFamily="18" charset="0"/>
                      </a:endParaRPr>
                    </a:p>
                  </a:txBody>
                  <a:tcPr anchor="b"/>
                </a:tc>
                <a:tc>
                  <a:txBody>
                    <a:bodyPr/>
                    <a:lstStyle/>
                    <a:p>
                      <a:pPr algn="ctr"/>
                      <a:r>
                        <a:rPr lang="en-US" sz="800" dirty="0"/>
                        <a:t>North Korea</a:t>
                      </a:r>
                      <a:endParaRPr lang="en-US" sz="800" dirty="0">
                        <a:latin typeface="Amasis MT Pro" panose="02040504050005020304" pitchFamily="18" charset="0"/>
                      </a:endParaRPr>
                    </a:p>
                  </a:txBody>
                  <a:tcPr anchor="b"/>
                </a:tc>
                <a:tc>
                  <a:txBody>
                    <a:bodyPr/>
                    <a:lstStyle/>
                    <a:p>
                      <a:pPr algn="ctr"/>
                      <a:r>
                        <a:rPr lang="en-US" sz="800" dirty="0"/>
                        <a:t>Mongolia</a:t>
                      </a:r>
                      <a:endParaRPr lang="en-US" sz="800" dirty="0">
                        <a:latin typeface="Amasis MT Pro" panose="02040504050005020304" pitchFamily="18" charset="0"/>
                      </a:endParaRPr>
                    </a:p>
                  </a:txBody>
                  <a:tcPr anchor="b"/>
                </a:tc>
                <a:extLst>
                  <a:ext uri="{0D108BD9-81ED-4DB2-BD59-A6C34878D82A}">
                    <a16:rowId xmlns:a16="http://schemas.microsoft.com/office/drawing/2014/main" val="1354792742"/>
                  </a:ext>
                </a:extLst>
              </a:tr>
              <a:tr h="182489">
                <a:tc>
                  <a:txBody>
                    <a:bodyPr/>
                    <a:lstStyle/>
                    <a:p>
                      <a:pPr algn="ctr"/>
                      <a:r>
                        <a:rPr lang="en-US" sz="800" dirty="0"/>
                        <a:t>2000</a:t>
                      </a:r>
                      <a:endParaRPr lang="en-US" sz="800" dirty="0">
                        <a:latin typeface="Amasis MT Pro" panose="02040504050005020304" pitchFamily="18" charset="0"/>
                      </a:endParaRPr>
                    </a:p>
                  </a:txBody>
                  <a:tcPr anchor="b"/>
                </a:tc>
                <a:tc>
                  <a:txBody>
                    <a:bodyPr/>
                    <a:lstStyle/>
                    <a:p>
                      <a:pPr algn="ctr"/>
                      <a:r>
                        <a:rPr lang="en-US" sz="800" dirty="0"/>
                        <a:t>22.1 [ 14.1 – 32 ]</a:t>
                      </a:r>
                      <a:endParaRPr lang="en-US" sz="800" dirty="0">
                        <a:latin typeface="Amasis MT Pro" panose="02040504050005020304" pitchFamily="18" charset="0"/>
                      </a:endParaRPr>
                    </a:p>
                  </a:txBody>
                  <a:tcPr anchor="b"/>
                </a:tc>
                <a:tc>
                  <a:txBody>
                    <a:bodyPr/>
                    <a:lstStyle/>
                    <a:p>
                      <a:pPr algn="ctr"/>
                      <a:r>
                        <a:rPr lang="en-US" sz="800" dirty="0"/>
                        <a:t>21.3 [ 18.4 – 24.4 ]</a:t>
                      </a:r>
                      <a:endParaRPr lang="en-US" sz="800" dirty="0">
                        <a:latin typeface="Amasis MT Pro" panose="02040504050005020304" pitchFamily="18" charset="0"/>
                      </a:endParaRPr>
                    </a:p>
                  </a:txBody>
                  <a:tcPr anchor="b"/>
                </a:tc>
                <a:tc>
                  <a:txBody>
                    <a:bodyPr/>
                    <a:lstStyle/>
                    <a:p>
                      <a:pPr algn="ctr"/>
                      <a:r>
                        <a:rPr lang="en-US" sz="800" dirty="0"/>
                        <a:t>17.5 [ 14.2 – 21.2 ]</a:t>
                      </a:r>
                      <a:endParaRPr lang="en-US" sz="800" dirty="0">
                        <a:latin typeface="Amasis MT Pro" panose="02040504050005020304" pitchFamily="18" charset="0"/>
                      </a:endParaRPr>
                    </a:p>
                  </a:txBody>
                  <a:tcPr anchor="b"/>
                </a:tc>
                <a:tc>
                  <a:txBody>
                    <a:bodyPr/>
                    <a:lstStyle/>
                    <a:p>
                      <a:pPr algn="ctr"/>
                      <a:r>
                        <a:rPr lang="en-US" sz="800" dirty="0"/>
                        <a:t>35 [ 26.1 – 44.5 ]</a:t>
                      </a:r>
                      <a:endParaRPr lang="en-US" sz="800" dirty="0">
                        <a:latin typeface="Amasis MT Pro" panose="02040504050005020304" pitchFamily="18" charset="0"/>
                      </a:endParaRPr>
                    </a:p>
                  </a:txBody>
                  <a:tcPr anchor="b"/>
                </a:tc>
                <a:tc>
                  <a:txBody>
                    <a:bodyPr/>
                    <a:lstStyle/>
                    <a:p>
                      <a:pPr algn="ctr"/>
                      <a:r>
                        <a:rPr lang="en-US" sz="800" dirty="0"/>
                        <a:t>15.4 [ 9.7 – 22.9 ]</a:t>
                      </a:r>
                      <a:endParaRPr lang="en-US" sz="800" dirty="0">
                        <a:latin typeface="Amasis MT Pro" panose="02040504050005020304" pitchFamily="18" charset="0"/>
                      </a:endParaRPr>
                    </a:p>
                  </a:txBody>
                  <a:tcPr anchor="b"/>
                </a:tc>
                <a:extLst>
                  <a:ext uri="{0D108BD9-81ED-4DB2-BD59-A6C34878D82A}">
                    <a16:rowId xmlns:a16="http://schemas.microsoft.com/office/drawing/2014/main" val="4261774675"/>
                  </a:ext>
                </a:extLst>
              </a:tr>
              <a:tr h="182489">
                <a:tc>
                  <a:txBody>
                    <a:bodyPr/>
                    <a:lstStyle/>
                    <a:p>
                      <a:pPr algn="ctr"/>
                      <a:r>
                        <a:rPr lang="en-US" sz="800" dirty="0"/>
                        <a:t>2001</a:t>
                      </a:r>
                      <a:endParaRPr lang="en-US" sz="800" dirty="0">
                        <a:latin typeface="Amasis MT Pro" panose="02040504050005020304" pitchFamily="18" charset="0"/>
                      </a:endParaRPr>
                    </a:p>
                  </a:txBody>
                  <a:tcPr anchor="b"/>
                </a:tc>
                <a:tc>
                  <a:txBody>
                    <a:bodyPr/>
                    <a:lstStyle/>
                    <a:p>
                      <a:pPr algn="ctr"/>
                      <a:r>
                        <a:rPr lang="en-US" sz="800" dirty="0"/>
                        <a:t>21.1 [ 13.9</a:t>
                      </a:r>
                      <a:r>
                        <a:rPr lang="en-US" sz="800" baseline="0" dirty="0"/>
                        <a:t> – 29.7 ]</a:t>
                      </a:r>
                      <a:endParaRPr lang="en-US" sz="800" dirty="0">
                        <a:latin typeface="Amasis MT Pro" panose="02040504050005020304" pitchFamily="18" charset="0"/>
                      </a:endParaRPr>
                    </a:p>
                  </a:txBody>
                  <a:tcPr anchor="b"/>
                </a:tc>
                <a:tc>
                  <a:txBody>
                    <a:bodyPr/>
                    <a:lstStyle/>
                    <a:p>
                      <a:pPr algn="ctr"/>
                      <a:r>
                        <a:rPr lang="en-US" sz="800" dirty="0"/>
                        <a:t>21.4 [ 18.6 – 24.3 ]</a:t>
                      </a:r>
                      <a:endParaRPr lang="en-US" sz="800" dirty="0">
                        <a:latin typeface="Amasis MT Pro" panose="02040504050005020304" pitchFamily="18" charset="0"/>
                      </a:endParaRPr>
                    </a:p>
                  </a:txBody>
                  <a:tcPr anchor="b"/>
                </a:tc>
                <a:tc>
                  <a:txBody>
                    <a:bodyPr/>
                    <a:lstStyle/>
                    <a:p>
                      <a:pPr algn="ctr"/>
                      <a:r>
                        <a:rPr lang="en-US" sz="800" dirty="0"/>
                        <a:t>17.3 [ 14 – 20.7 ]</a:t>
                      </a:r>
                      <a:endParaRPr lang="en-US" sz="800" dirty="0">
                        <a:latin typeface="Amasis MT Pro" panose="02040504050005020304" pitchFamily="18" charset="0"/>
                      </a:endParaRPr>
                    </a:p>
                  </a:txBody>
                  <a:tcPr anchor="b"/>
                </a:tc>
                <a:tc>
                  <a:txBody>
                    <a:bodyPr/>
                    <a:lstStyle/>
                    <a:p>
                      <a:pPr algn="ctr"/>
                      <a:r>
                        <a:rPr lang="en-US" sz="800" dirty="0"/>
                        <a:t>34.3 [ 25.8 – 43 ]</a:t>
                      </a:r>
                      <a:endParaRPr lang="en-US" sz="800" dirty="0">
                        <a:latin typeface="Amasis MT Pro" panose="02040504050005020304" pitchFamily="18" charset="0"/>
                      </a:endParaRPr>
                    </a:p>
                  </a:txBody>
                  <a:tcPr anchor="b"/>
                </a:tc>
                <a:tc>
                  <a:txBody>
                    <a:bodyPr/>
                    <a:lstStyle/>
                    <a:p>
                      <a:pPr algn="ctr"/>
                      <a:r>
                        <a:rPr lang="en-US" sz="800" dirty="0"/>
                        <a:t>15.5 [ 10.3 – 22.2 ]</a:t>
                      </a:r>
                      <a:endParaRPr lang="en-US" sz="800" dirty="0">
                        <a:latin typeface="Amasis MT Pro" panose="02040504050005020304" pitchFamily="18" charset="0"/>
                      </a:endParaRPr>
                    </a:p>
                  </a:txBody>
                  <a:tcPr anchor="b"/>
                </a:tc>
                <a:extLst>
                  <a:ext uri="{0D108BD9-81ED-4DB2-BD59-A6C34878D82A}">
                    <a16:rowId xmlns:a16="http://schemas.microsoft.com/office/drawing/2014/main" val="3222405224"/>
                  </a:ext>
                </a:extLst>
              </a:tr>
              <a:tr h="182489">
                <a:tc>
                  <a:txBody>
                    <a:bodyPr/>
                    <a:lstStyle/>
                    <a:p>
                      <a:pPr algn="ctr"/>
                      <a:r>
                        <a:rPr lang="en-US" sz="800" dirty="0"/>
                        <a:t>2002</a:t>
                      </a:r>
                      <a:endParaRPr lang="en-US" sz="800" dirty="0">
                        <a:latin typeface="Amasis MT Pro" panose="02040504050005020304" pitchFamily="18" charset="0"/>
                      </a:endParaRPr>
                    </a:p>
                  </a:txBody>
                  <a:tcPr anchor="b"/>
                </a:tc>
                <a:tc>
                  <a:txBody>
                    <a:bodyPr/>
                    <a:lstStyle/>
                    <a:p>
                      <a:pPr algn="ctr"/>
                      <a:r>
                        <a:rPr lang="en-US" sz="800" dirty="0"/>
                        <a:t>20.3 [ 13.9 – 28 ]</a:t>
                      </a:r>
                      <a:endParaRPr lang="en-US" sz="800" dirty="0">
                        <a:latin typeface="Amasis MT Pro" panose="02040504050005020304" pitchFamily="18" charset="0"/>
                      </a:endParaRPr>
                    </a:p>
                  </a:txBody>
                  <a:tcPr anchor="b"/>
                </a:tc>
                <a:tc>
                  <a:txBody>
                    <a:bodyPr/>
                    <a:lstStyle/>
                    <a:p>
                      <a:pPr algn="ctr"/>
                      <a:r>
                        <a:rPr lang="en-US" sz="800" dirty="0"/>
                        <a:t>21.4 [ 18.7 – 24.2 ]</a:t>
                      </a:r>
                      <a:endParaRPr lang="en-US" sz="800" dirty="0">
                        <a:latin typeface="Amasis MT Pro" panose="02040504050005020304" pitchFamily="18" charset="0"/>
                      </a:endParaRPr>
                    </a:p>
                  </a:txBody>
                  <a:tcPr anchor="b"/>
                </a:tc>
                <a:tc>
                  <a:txBody>
                    <a:bodyPr/>
                    <a:lstStyle/>
                    <a:p>
                      <a:pPr algn="ctr"/>
                      <a:r>
                        <a:rPr lang="en-US" sz="800" dirty="0"/>
                        <a:t>16.9 [ 14 – 20.3 ]</a:t>
                      </a:r>
                      <a:endParaRPr lang="en-US" sz="800" dirty="0">
                        <a:latin typeface="Amasis MT Pro" panose="02040504050005020304" pitchFamily="18" charset="0"/>
                      </a:endParaRPr>
                    </a:p>
                  </a:txBody>
                  <a:tcPr anchor="b"/>
                </a:tc>
                <a:tc>
                  <a:txBody>
                    <a:bodyPr/>
                    <a:lstStyle/>
                    <a:p>
                      <a:pPr algn="ctr"/>
                      <a:r>
                        <a:rPr lang="en-US" sz="800" dirty="0"/>
                        <a:t>33.7 [ 25.7 – 41.6 ]</a:t>
                      </a:r>
                      <a:endParaRPr lang="en-US" sz="800" dirty="0">
                        <a:latin typeface="Amasis MT Pro" panose="02040504050005020304" pitchFamily="18" charset="0"/>
                      </a:endParaRPr>
                    </a:p>
                  </a:txBody>
                  <a:tcPr anchor="b"/>
                </a:tc>
                <a:tc>
                  <a:txBody>
                    <a:bodyPr/>
                    <a:lstStyle/>
                    <a:p>
                      <a:pPr algn="ctr"/>
                      <a:r>
                        <a:rPr lang="en-US" sz="800" dirty="0"/>
                        <a:t>15.8 [ 10.8 -  21.8 ]</a:t>
                      </a:r>
                      <a:endParaRPr lang="en-US" sz="800" dirty="0">
                        <a:latin typeface="Amasis MT Pro" panose="02040504050005020304" pitchFamily="18" charset="0"/>
                      </a:endParaRPr>
                    </a:p>
                  </a:txBody>
                  <a:tcPr anchor="b"/>
                </a:tc>
                <a:extLst>
                  <a:ext uri="{0D108BD9-81ED-4DB2-BD59-A6C34878D82A}">
                    <a16:rowId xmlns:a16="http://schemas.microsoft.com/office/drawing/2014/main" val="2420426815"/>
                  </a:ext>
                </a:extLst>
              </a:tr>
              <a:tr h="182489">
                <a:tc>
                  <a:txBody>
                    <a:bodyPr/>
                    <a:lstStyle/>
                    <a:p>
                      <a:pPr algn="ctr"/>
                      <a:r>
                        <a:rPr lang="en-US" sz="800" dirty="0"/>
                        <a:t>2003</a:t>
                      </a:r>
                      <a:endParaRPr lang="en-US" sz="800" dirty="0">
                        <a:latin typeface="Amasis MT Pro" panose="02040504050005020304" pitchFamily="18" charset="0"/>
                      </a:endParaRPr>
                    </a:p>
                  </a:txBody>
                  <a:tcPr anchor="b"/>
                </a:tc>
                <a:tc>
                  <a:txBody>
                    <a:bodyPr/>
                    <a:lstStyle/>
                    <a:p>
                      <a:pPr algn="ctr"/>
                      <a:r>
                        <a:rPr lang="en-US" sz="800" dirty="0"/>
                        <a:t>19.6 [ 13.8 – 26.4 ]</a:t>
                      </a:r>
                      <a:endParaRPr lang="en-US" sz="800" dirty="0">
                        <a:latin typeface="Amasis MT Pro" panose="02040504050005020304" pitchFamily="18" charset="0"/>
                      </a:endParaRPr>
                    </a:p>
                  </a:txBody>
                  <a:tcPr anchor="b"/>
                </a:tc>
                <a:tc>
                  <a:txBody>
                    <a:bodyPr/>
                    <a:lstStyle/>
                    <a:p>
                      <a:pPr algn="ctr"/>
                      <a:r>
                        <a:rPr lang="en-US" sz="800" dirty="0"/>
                        <a:t>21.4 [ 18.8 – 24.1 ]</a:t>
                      </a:r>
                      <a:endParaRPr lang="en-US" sz="800" dirty="0">
                        <a:latin typeface="Amasis MT Pro" panose="02040504050005020304" pitchFamily="18" charset="0"/>
                      </a:endParaRPr>
                    </a:p>
                  </a:txBody>
                  <a:tcPr anchor="b"/>
                </a:tc>
                <a:tc>
                  <a:txBody>
                    <a:bodyPr/>
                    <a:lstStyle/>
                    <a:p>
                      <a:pPr algn="ctr"/>
                      <a:r>
                        <a:rPr lang="en-US" sz="800" dirty="0"/>
                        <a:t>16.7 [ 13.8 – 19.7 ]</a:t>
                      </a:r>
                      <a:endParaRPr lang="en-US" sz="800" dirty="0">
                        <a:latin typeface="Amasis MT Pro" panose="02040504050005020304" pitchFamily="18" charset="0"/>
                      </a:endParaRPr>
                    </a:p>
                  </a:txBody>
                  <a:tcPr anchor="b"/>
                </a:tc>
                <a:tc>
                  <a:txBody>
                    <a:bodyPr/>
                    <a:lstStyle/>
                    <a:p>
                      <a:pPr algn="ctr"/>
                      <a:r>
                        <a:rPr lang="en-US" sz="800" dirty="0"/>
                        <a:t>33.2 [ 25.5 – 40.8 ]</a:t>
                      </a:r>
                      <a:endParaRPr lang="en-US" sz="800" dirty="0">
                        <a:latin typeface="Amasis MT Pro" panose="02040504050005020304" pitchFamily="18" charset="0"/>
                      </a:endParaRPr>
                    </a:p>
                  </a:txBody>
                  <a:tcPr anchor="b"/>
                </a:tc>
                <a:tc>
                  <a:txBody>
                    <a:bodyPr/>
                    <a:lstStyle/>
                    <a:p>
                      <a:pPr algn="ctr"/>
                      <a:r>
                        <a:rPr lang="en-US" sz="800" dirty="0"/>
                        <a:t>16.2 [ 11.5 – 22.1 ]</a:t>
                      </a:r>
                      <a:endParaRPr lang="en-US" sz="800" dirty="0">
                        <a:latin typeface="Amasis MT Pro" panose="02040504050005020304" pitchFamily="18" charset="0"/>
                      </a:endParaRPr>
                    </a:p>
                  </a:txBody>
                  <a:tcPr anchor="b"/>
                </a:tc>
                <a:extLst>
                  <a:ext uri="{0D108BD9-81ED-4DB2-BD59-A6C34878D82A}">
                    <a16:rowId xmlns:a16="http://schemas.microsoft.com/office/drawing/2014/main" val="2268639326"/>
                  </a:ext>
                </a:extLst>
              </a:tr>
              <a:tr h="182489">
                <a:tc>
                  <a:txBody>
                    <a:bodyPr/>
                    <a:lstStyle/>
                    <a:p>
                      <a:pPr algn="ctr"/>
                      <a:r>
                        <a:rPr lang="en-US" sz="800" dirty="0"/>
                        <a:t>2004</a:t>
                      </a:r>
                      <a:endParaRPr lang="en-US" sz="800" dirty="0">
                        <a:latin typeface="Amasis MT Pro" panose="02040504050005020304" pitchFamily="18" charset="0"/>
                      </a:endParaRPr>
                    </a:p>
                  </a:txBody>
                  <a:tcPr anchor="b"/>
                </a:tc>
                <a:tc>
                  <a:txBody>
                    <a:bodyPr/>
                    <a:lstStyle/>
                    <a:p>
                      <a:pPr algn="ctr"/>
                      <a:r>
                        <a:rPr lang="en-US" sz="800" dirty="0"/>
                        <a:t>19 [ 13.5 – 25.3 ]</a:t>
                      </a:r>
                      <a:endParaRPr lang="en-US" sz="800" dirty="0">
                        <a:latin typeface="Amasis MT Pro" panose="02040504050005020304" pitchFamily="18" charset="0"/>
                      </a:endParaRPr>
                    </a:p>
                  </a:txBody>
                  <a:tcPr anchor="b"/>
                </a:tc>
                <a:tc>
                  <a:txBody>
                    <a:bodyPr/>
                    <a:lstStyle/>
                    <a:p>
                      <a:pPr algn="ctr"/>
                      <a:r>
                        <a:rPr lang="en-US" sz="800" dirty="0"/>
                        <a:t>21.3 [ 18.9 – 23.9 ]</a:t>
                      </a:r>
                      <a:endParaRPr lang="en-US" sz="800" dirty="0">
                        <a:latin typeface="Amasis MT Pro" panose="02040504050005020304" pitchFamily="18" charset="0"/>
                      </a:endParaRPr>
                    </a:p>
                  </a:txBody>
                  <a:tcPr anchor="b"/>
                </a:tc>
                <a:tc>
                  <a:txBody>
                    <a:bodyPr/>
                    <a:lstStyle/>
                    <a:p>
                      <a:pPr algn="ctr"/>
                      <a:r>
                        <a:rPr lang="en-US" sz="800" dirty="0"/>
                        <a:t>16.4 [ 13.7 – 19.2 ]</a:t>
                      </a:r>
                      <a:endParaRPr lang="en-US" sz="800" dirty="0">
                        <a:latin typeface="Amasis MT Pro" panose="02040504050005020304" pitchFamily="18" charset="0"/>
                      </a:endParaRPr>
                    </a:p>
                  </a:txBody>
                  <a:tcPr anchor="b"/>
                </a:tc>
                <a:tc>
                  <a:txBody>
                    <a:bodyPr/>
                    <a:lstStyle/>
                    <a:p>
                      <a:pPr algn="ctr"/>
                      <a:r>
                        <a:rPr lang="en-US" sz="800" dirty="0"/>
                        <a:t>32.8 [ 25.4 – 40 ]</a:t>
                      </a:r>
                      <a:endParaRPr lang="en-US" sz="800" dirty="0">
                        <a:latin typeface="Amasis MT Pro" panose="02040504050005020304" pitchFamily="18" charset="0"/>
                      </a:endParaRPr>
                    </a:p>
                  </a:txBody>
                  <a:tcPr anchor="b"/>
                </a:tc>
                <a:tc>
                  <a:txBody>
                    <a:bodyPr/>
                    <a:lstStyle/>
                    <a:p>
                      <a:pPr algn="ctr"/>
                      <a:r>
                        <a:rPr lang="en-US" sz="800" dirty="0"/>
                        <a:t>16.5 [ 11.8 – 22.2 ]</a:t>
                      </a:r>
                      <a:endParaRPr lang="en-US" sz="800" dirty="0">
                        <a:latin typeface="Amasis MT Pro" panose="02040504050005020304" pitchFamily="18" charset="0"/>
                      </a:endParaRPr>
                    </a:p>
                  </a:txBody>
                  <a:tcPr anchor="b"/>
                </a:tc>
                <a:extLst>
                  <a:ext uri="{0D108BD9-81ED-4DB2-BD59-A6C34878D82A}">
                    <a16:rowId xmlns:a16="http://schemas.microsoft.com/office/drawing/2014/main" val="1517215320"/>
                  </a:ext>
                </a:extLst>
              </a:tr>
              <a:tr h="182489">
                <a:tc>
                  <a:txBody>
                    <a:bodyPr/>
                    <a:lstStyle/>
                    <a:p>
                      <a:pPr algn="ctr"/>
                      <a:r>
                        <a:rPr lang="en-US" sz="800" dirty="0"/>
                        <a:t>2005</a:t>
                      </a:r>
                      <a:endParaRPr lang="en-US" sz="800" dirty="0">
                        <a:latin typeface="Amasis MT Pro" panose="02040504050005020304" pitchFamily="18" charset="0"/>
                      </a:endParaRPr>
                    </a:p>
                  </a:txBody>
                  <a:tcPr anchor="b"/>
                </a:tc>
                <a:tc>
                  <a:txBody>
                    <a:bodyPr/>
                    <a:lstStyle/>
                    <a:p>
                      <a:pPr algn="ctr"/>
                      <a:r>
                        <a:rPr lang="en-US" sz="800" dirty="0"/>
                        <a:t>18.3 [ 13.1 – 24.3 ]</a:t>
                      </a:r>
                      <a:endParaRPr lang="en-US" sz="800" dirty="0">
                        <a:latin typeface="Amasis MT Pro" panose="02040504050005020304" pitchFamily="18" charset="0"/>
                      </a:endParaRPr>
                    </a:p>
                  </a:txBody>
                  <a:tcPr anchor="b"/>
                </a:tc>
                <a:tc>
                  <a:txBody>
                    <a:bodyPr/>
                    <a:lstStyle/>
                    <a:p>
                      <a:pPr algn="ctr"/>
                      <a:r>
                        <a:rPr lang="en-US" sz="800" dirty="0"/>
                        <a:t>21.2 [ 18.8 – 23.7 ]</a:t>
                      </a:r>
                      <a:endParaRPr lang="en-US" sz="800" dirty="0">
                        <a:latin typeface="Amasis MT Pro" panose="02040504050005020304" pitchFamily="18" charset="0"/>
                      </a:endParaRPr>
                    </a:p>
                  </a:txBody>
                  <a:tcPr anchor="b"/>
                </a:tc>
                <a:tc>
                  <a:txBody>
                    <a:bodyPr/>
                    <a:lstStyle/>
                    <a:p>
                      <a:pPr algn="ctr"/>
                      <a:r>
                        <a:rPr lang="en-US" sz="800" dirty="0"/>
                        <a:t>16 [ 13.6 – 18.7 ]</a:t>
                      </a:r>
                      <a:endParaRPr lang="en-US" sz="800" dirty="0">
                        <a:latin typeface="Amasis MT Pro" panose="02040504050005020304" pitchFamily="18" charset="0"/>
                      </a:endParaRPr>
                    </a:p>
                  </a:txBody>
                  <a:tcPr anchor="b"/>
                </a:tc>
                <a:tc>
                  <a:txBody>
                    <a:bodyPr/>
                    <a:lstStyle/>
                    <a:p>
                      <a:pPr algn="ctr"/>
                      <a:r>
                        <a:rPr lang="en-US" sz="800" dirty="0"/>
                        <a:t>32.5 [ 25.1 – 39.5 ]</a:t>
                      </a:r>
                      <a:endParaRPr lang="en-US" sz="800" dirty="0">
                        <a:latin typeface="Amasis MT Pro" panose="02040504050005020304" pitchFamily="18" charset="0"/>
                      </a:endParaRPr>
                    </a:p>
                  </a:txBody>
                  <a:tcPr anchor="b"/>
                </a:tc>
                <a:tc>
                  <a:txBody>
                    <a:bodyPr/>
                    <a:lstStyle/>
                    <a:p>
                      <a:pPr algn="ctr"/>
                      <a:r>
                        <a:rPr lang="en-US" sz="800" dirty="0"/>
                        <a:t>16.5 [ 11.9 – 21.8 ]</a:t>
                      </a:r>
                      <a:endParaRPr lang="en-US" sz="800" dirty="0">
                        <a:latin typeface="Amasis MT Pro" panose="02040504050005020304" pitchFamily="18" charset="0"/>
                      </a:endParaRPr>
                    </a:p>
                  </a:txBody>
                  <a:tcPr anchor="b"/>
                </a:tc>
                <a:extLst>
                  <a:ext uri="{0D108BD9-81ED-4DB2-BD59-A6C34878D82A}">
                    <a16:rowId xmlns:a16="http://schemas.microsoft.com/office/drawing/2014/main" val="2543348230"/>
                  </a:ext>
                </a:extLst>
              </a:tr>
              <a:tr h="182489">
                <a:tc>
                  <a:txBody>
                    <a:bodyPr/>
                    <a:lstStyle/>
                    <a:p>
                      <a:pPr algn="ctr"/>
                      <a:r>
                        <a:rPr lang="en-US" sz="800" dirty="0"/>
                        <a:t>2006</a:t>
                      </a:r>
                      <a:endParaRPr lang="en-US" sz="800" dirty="0">
                        <a:latin typeface="Amasis MT Pro" panose="02040504050005020304" pitchFamily="18" charset="0"/>
                      </a:endParaRPr>
                    </a:p>
                  </a:txBody>
                  <a:tcPr anchor="b"/>
                </a:tc>
                <a:tc>
                  <a:txBody>
                    <a:bodyPr/>
                    <a:lstStyle/>
                    <a:p>
                      <a:pPr algn="ctr"/>
                      <a:r>
                        <a:rPr lang="en-US" sz="800" dirty="0"/>
                        <a:t>17.6 [ 12.7 – 23.4 ]</a:t>
                      </a:r>
                      <a:endParaRPr lang="en-US" sz="800" dirty="0">
                        <a:latin typeface="Amasis MT Pro" panose="02040504050005020304" pitchFamily="18" charset="0"/>
                      </a:endParaRPr>
                    </a:p>
                  </a:txBody>
                  <a:tcPr anchor="b"/>
                </a:tc>
                <a:tc>
                  <a:txBody>
                    <a:bodyPr/>
                    <a:lstStyle/>
                    <a:p>
                      <a:pPr algn="ctr"/>
                      <a:r>
                        <a:rPr lang="en-US" sz="800" dirty="0"/>
                        <a:t>21.1 [ 18.6 – 23.6 ]</a:t>
                      </a:r>
                      <a:endParaRPr lang="en-US" sz="800" dirty="0">
                        <a:latin typeface="Amasis MT Pro" panose="02040504050005020304" pitchFamily="18" charset="0"/>
                      </a:endParaRPr>
                    </a:p>
                  </a:txBody>
                  <a:tcPr anchor="b"/>
                </a:tc>
                <a:tc>
                  <a:txBody>
                    <a:bodyPr/>
                    <a:lstStyle/>
                    <a:p>
                      <a:pPr algn="ctr"/>
                      <a:r>
                        <a:rPr lang="en-US" sz="800" dirty="0"/>
                        <a:t>15.7 [ 13.4 – 18.2 ]</a:t>
                      </a:r>
                      <a:endParaRPr lang="en-US" sz="800" dirty="0">
                        <a:latin typeface="Amasis MT Pro" panose="02040504050005020304" pitchFamily="18" charset="0"/>
                      </a:endParaRPr>
                    </a:p>
                  </a:txBody>
                  <a:tcPr anchor="b"/>
                </a:tc>
                <a:tc>
                  <a:txBody>
                    <a:bodyPr/>
                    <a:lstStyle/>
                    <a:p>
                      <a:pPr algn="ctr"/>
                      <a:r>
                        <a:rPr lang="en-US" sz="800" dirty="0"/>
                        <a:t>32.3 [ 25 – 39.1 ]</a:t>
                      </a:r>
                      <a:endParaRPr lang="en-US" sz="800" dirty="0">
                        <a:latin typeface="Amasis MT Pro" panose="02040504050005020304" pitchFamily="18" charset="0"/>
                      </a:endParaRPr>
                    </a:p>
                  </a:txBody>
                  <a:tcPr anchor="b"/>
                </a:tc>
                <a:tc>
                  <a:txBody>
                    <a:bodyPr/>
                    <a:lstStyle/>
                    <a:p>
                      <a:pPr algn="ctr"/>
                      <a:r>
                        <a:rPr lang="en-US" sz="800" dirty="0"/>
                        <a:t>16 [ 11.6 – 21.8 ]</a:t>
                      </a:r>
                      <a:endParaRPr lang="en-US" sz="800" dirty="0">
                        <a:latin typeface="Amasis MT Pro" panose="02040504050005020304" pitchFamily="18" charset="0"/>
                      </a:endParaRPr>
                    </a:p>
                  </a:txBody>
                  <a:tcPr anchor="b"/>
                </a:tc>
                <a:extLst>
                  <a:ext uri="{0D108BD9-81ED-4DB2-BD59-A6C34878D82A}">
                    <a16:rowId xmlns:a16="http://schemas.microsoft.com/office/drawing/2014/main" val="3005154346"/>
                  </a:ext>
                </a:extLst>
              </a:tr>
              <a:tr h="182489">
                <a:tc>
                  <a:txBody>
                    <a:bodyPr/>
                    <a:lstStyle/>
                    <a:p>
                      <a:pPr algn="ctr"/>
                      <a:r>
                        <a:rPr lang="en-US" sz="800" dirty="0"/>
                        <a:t>2007</a:t>
                      </a:r>
                      <a:endParaRPr lang="en-US" sz="800" dirty="0">
                        <a:latin typeface="Amasis MT Pro" panose="02040504050005020304" pitchFamily="18" charset="0"/>
                      </a:endParaRPr>
                    </a:p>
                  </a:txBody>
                  <a:tcPr anchor="b"/>
                </a:tc>
                <a:tc>
                  <a:txBody>
                    <a:bodyPr/>
                    <a:lstStyle/>
                    <a:p>
                      <a:pPr algn="ctr"/>
                      <a:r>
                        <a:rPr lang="en-US" sz="800" dirty="0"/>
                        <a:t>16.9 [ 12.3 – 22.3 ]</a:t>
                      </a:r>
                      <a:endParaRPr lang="en-US" sz="800" dirty="0">
                        <a:latin typeface="Amasis MT Pro" panose="02040504050005020304" pitchFamily="18" charset="0"/>
                      </a:endParaRPr>
                    </a:p>
                  </a:txBody>
                  <a:tcPr anchor="b"/>
                </a:tc>
                <a:tc>
                  <a:txBody>
                    <a:bodyPr/>
                    <a:lstStyle/>
                    <a:p>
                      <a:pPr algn="ctr"/>
                      <a:r>
                        <a:rPr lang="en-US" sz="800" dirty="0"/>
                        <a:t>20.9 [ 18.5 – 23.4 ]</a:t>
                      </a:r>
                      <a:endParaRPr lang="en-US" sz="800" dirty="0">
                        <a:latin typeface="Amasis MT Pro" panose="02040504050005020304" pitchFamily="18" charset="0"/>
                      </a:endParaRPr>
                    </a:p>
                  </a:txBody>
                  <a:tcPr anchor="b"/>
                </a:tc>
                <a:tc>
                  <a:txBody>
                    <a:bodyPr/>
                    <a:lstStyle/>
                    <a:p>
                      <a:pPr algn="ctr"/>
                      <a:r>
                        <a:rPr lang="en-US" sz="800" dirty="0"/>
                        <a:t>15.5 [ 13.4 – 17.7 ]</a:t>
                      </a:r>
                      <a:endParaRPr lang="en-US" sz="800" dirty="0">
                        <a:latin typeface="Amasis MT Pro" panose="02040504050005020304" pitchFamily="18" charset="0"/>
                      </a:endParaRPr>
                    </a:p>
                  </a:txBody>
                  <a:tcPr anchor="b"/>
                </a:tc>
                <a:tc>
                  <a:txBody>
                    <a:bodyPr/>
                    <a:lstStyle/>
                    <a:p>
                      <a:pPr algn="ctr"/>
                      <a:r>
                        <a:rPr lang="en-US" sz="800" dirty="0"/>
                        <a:t>32.1 [ 25 – 39.1 ]</a:t>
                      </a:r>
                      <a:endParaRPr lang="en-US" sz="800" dirty="0">
                        <a:latin typeface="Amasis MT Pro" panose="02040504050005020304" pitchFamily="18" charset="0"/>
                      </a:endParaRPr>
                    </a:p>
                  </a:txBody>
                  <a:tcPr anchor="b"/>
                </a:tc>
                <a:tc>
                  <a:txBody>
                    <a:bodyPr/>
                    <a:lstStyle/>
                    <a:p>
                      <a:pPr algn="ctr"/>
                      <a:r>
                        <a:rPr lang="en-US" sz="800" dirty="0"/>
                        <a:t>15.7 [ 11.3 – 21.5 ]</a:t>
                      </a:r>
                      <a:endParaRPr lang="en-US" sz="800" dirty="0">
                        <a:latin typeface="Amasis MT Pro" panose="02040504050005020304" pitchFamily="18" charset="0"/>
                      </a:endParaRPr>
                    </a:p>
                  </a:txBody>
                  <a:tcPr anchor="b"/>
                </a:tc>
                <a:extLst>
                  <a:ext uri="{0D108BD9-81ED-4DB2-BD59-A6C34878D82A}">
                    <a16:rowId xmlns:a16="http://schemas.microsoft.com/office/drawing/2014/main" val="3023524886"/>
                  </a:ext>
                </a:extLst>
              </a:tr>
              <a:tr h="182489">
                <a:tc>
                  <a:txBody>
                    <a:bodyPr/>
                    <a:lstStyle/>
                    <a:p>
                      <a:pPr algn="ctr"/>
                      <a:r>
                        <a:rPr lang="en-US" sz="800" dirty="0"/>
                        <a:t>2008</a:t>
                      </a:r>
                      <a:endParaRPr lang="en-US" sz="800" dirty="0">
                        <a:latin typeface="Amasis MT Pro" panose="02040504050005020304" pitchFamily="18" charset="0"/>
                      </a:endParaRPr>
                    </a:p>
                  </a:txBody>
                  <a:tcPr anchor="b"/>
                </a:tc>
                <a:tc>
                  <a:txBody>
                    <a:bodyPr/>
                    <a:lstStyle/>
                    <a:p>
                      <a:pPr algn="ctr"/>
                      <a:r>
                        <a:rPr lang="en-US" sz="800" dirty="0"/>
                        <a:t>16.4 [ 11.9 – 21.4 ]</a:t>
                      </a:r>
                      <a:endParaRPr lang="en-US" sz="800" dirty="0">
                        <a:latin typeface="Amasis MT Pro" panose="02040504050005020304" pitchFamily="18" charset="0"/>
                      </a:endParaRPr>
                    </a:p>
                  </a:txBody>
                  <a:tcPr anchor="b"/>
                </a:tc>
                <a:tc>
                  <a:txBody>
                    <a:bodyPr/>
                    <a:lstStyle/>
                    <a:p>
                      <a:pPr algn="ctr"/>
                      <a:r>
                        <a:rPr lang="en-US" sz="800" dirty="0"/>
                        <a:t>20.6 [ 18.2 – 23.2 ]</a:t>
                      </a:r>
                      <a:endParaRPr lang="en-US" sz="800" dirty="0">
                        <a:latin typeface="Amasis MT Pro" panose="02040504050005020304" pitchFamily="18" charset="0"/>
                      </a:endParaRPr>
                    </a:p>
                  </a:txBody>
                  <a:tcPr anchor="b"/>
                </a:tc>
                <a:tc>
                  <a:txBody>
                    <a:bodyPr/>
                    <a:lstStyle/>
                    <a:p>
                      <a:pPr algn="ctr"/>
                      <a:r>
                        <a:rPr lang="en-US" sz="800" dirty="0"/>
                        <a:t>15.1 [ 13.2 – 17.1 ]</a:t>
                      </a:r>
                      <a:endParaRPr lang="en-US" sz="800" dirty="0">
                        <a:latin typeface="Amasis MT Pro" panose="02040504050005020304" pitchFamily="18" charset="0"/>
                      </a:endParaRPr>
                    </a:p>
                  </a:txBody>
                  <a:tcPr anchor="b"/>
                </a:tc>
                <a:tc>
                  <a:txBody>
                    <a:bodyPr/>
                    <a:lstStyle/>
                    <a:p>
                      <a:pPr algn="ctr"/>
                      <a:r>
                        <a:rPr lang="en-US" sz="800" dirty="0"/>
                        <a:t>31.8 [ 25 – 39 ] </a:t>
                      </a:r>
                      <a:endParaRPr lang="en-US" sz="800" dirty="0">
                        <a:latin typeface="Amasis MT Pro" panose="02040504050005020304" pitchFamily="18" charset="0"/>
                      </a:endParaRPr>
                    </a:p>
                  </a:txBody>
                  <a:tcPr anchor="b"/>
                </a:tc>
                <a:tc>
                  <a:txBody>
                    <a:bodyPr/>
                    <a:lstStyle/>
                    <a:p>
                      <a:pPr algn="ctr"/>
                      <a:r>
                        <a:rPr lang="en-US" sz="800" dirty="0"/>
                        <a:t>15.5 [ 11.1 – 21.3 ]</a:t>
                      </a:r>
                      <a:endParaRPr lang="en-US" sz="800" dirty="0">
                        <a:latin typeface="Amasis MT Pro" panose="02040504050005020304" pitchFamily="18" charset="0"/>
                      </a:endParaRPr>
                    </a:p>
                  </a:txBody>
                  <a:tcPr anchor="b"/>
                </a:tc>
                <a:extLst>
                  <a:ext uri="{0D108BD9-81ED-4DB2-BD59-A6C34878D82A}">
                    <a16:rowId xmlns:a16="http://schemas.microsoft.com/office/drawing/2014/main" val="295925582"/>
                  </a:ext>
                </a:extLst>
              </a:tr>
              <a:tr h="182489">
                <a:tc>
                  <a:txBody>
                    <a:bodyPr/>
                    <a:lstStyle/>
                    <a:p>
                      <a:pPr algn="ctr"/>
                      <a:r>
                        <a:rPr lang="en-US" sz="800" dirty="0"/>
                        <a:t>2009</a:t>
                      </a:r>
                      <a:endParaRPr lang="en-US" sz="800" dirty="0">
                        <a:latin typeface="Amasis MT Pro" panose="02040504050005020304" pitchFamily="18" charset="0"/>
                      </a:endParaRPr>
                    </a:p>
                  </a:txBody>
                  <a:tcPr anchor="b"/>
                </a:tc>
                <a:tc>
                  <a:txBody>
                    <a:bodyPr/>
                    <a:lstStyle/>
                    <a:p>
                      <a:pPr algn="ctr"/>
                      <a:r>
                        <a:rPr lang="en-US" sz="800" dirty="0"/>
                        <a:t>15.8 [ 11.6 – 20.6 ]</a:t>
                      </a:r>
                      <a:endParaRPr lang="en-US" sz="800" dirty="0">
                        <a:latin typeface="Amasis MT Pro" panose="02040504050005020304" pitchFamily="18" charset="0"/>
                      </a:endParaRPr>
                    </a:p>
                  </a:txBody>
                  <a:tcPr anchor="b"/>
                </a:tc>
                <a:tc>
                  <a:txBody>
                    <a:bodyPr/>
                    <a:lstStyle/>
                    <a:p>
                      <a:pPr algn="ctr"/>
                      <a:r>
                        <a:rPr lang="en-US" sz="800" dirty="0"/>
                        <a:t>20.4 [ 17.9 – 22.9 ] </a:t>
                      </a:r>
                      <a:endParaRPr lang="en-US" sz="800" dirty="0">
                        <a:latin typeface="Amasis MT Pro" panose="02040504050005020304" pitchFamily="18" charset="0"/>
                      </a:endParaRPr>
                    </a:p>
                  </a:txBody>
                  <a:tcPr anchor="b"/>
                </a:tc>
                <a:tc>
                  <a:txBody>
                    <a:bodyPr/>
                    <a:lstStyle/>
                    <a:p>
                      <a:pPr algn="ctr"/>
                      <a:r>
                        <a:rPr lang="en-US" sz="800" dirty="0"/>
                        <a:t>14.7 [ 12.9 - 16.1 ]</a:t>
                      </a:r>
                      <a:endParaRPr lang="en-US" sz="800" dirty="0">
                        <a:latin typeface="Amasis MT Pro" panose="02040504050005020304" pitchFamily="18" charset="0"/>
                      </a:endParaRPr>
                    </a:p>
                  </a:txBody>
                  <a:tcPr anchor="b"/>
                </a:tc>
                <a:tc>
                  <a:txBody>
                    <a:bodyPr/>
                    <a:lstStyle/>
                    <a:p>
                      <a:pPr algn="ctr"/>
                      <a:r>
                        <a:rPr lang="en-US" sz="800" dirty="0"/>
                        <a:t>31.7 [ 25.1 – 38.9 ]</a:t>
                      </a:r>
                      <a:endParaRPr lang="en-US" sz="800" dirty="0">
                        <a:latin typeface="Amasis MT Pro" panose="02040504050005020304" pitchFamily="18" charset="0"/>
                      </a:endParaRPr>
                    </a:p>
                  </a:txBody>
                  <a:tcPr anchor="b"/>
                </a:tc>
                <a:tc>
                  <a:txBody>
                    <a:bodyPr/>
                    <a:lstStyle/>
                    <a:p>
                      <a:pPr algn="ctr"/>
                      <a:r>
                        <a:rPr lang="en-US" sz="800" dirty="0"/>
                        <a:t>15.1 [ 10.8 – 20.9 ]</a:t>
                      </a:r>
                      <a:endParaRPr lang="en-US" sz="800" dirty="0">
                        <a:latin typeface="Amasis MT Pro" panose="02040504050005020304" pitchFamily="18" charset="0"/>
                      </a:endParaRPr>
                    </a:p>
                  </a:txBody>
                  <a:tcPr anchor="b"/>
                </a:tc>
                <a:extLst>
                  <a:ext uri="{0D108BD9-81ED-4DB2-BD59-A6C34878D82A}">
                    <a16:rowId xmlns:a16="http://schemas.microsoft.com/office/drawing/2014/main" val="2932919560"/>
                  </a:ext>
                </a:extLst>
              </a:tr>
              <a:tr h="182489">
                <a:tc>
                  <a:txBody>
                    <a:bodyPr/>
                    <a:lstStyle/>
                    <a:p>
                      <a:pPr algn="ctr"/>
                      <a:r>
                        <a:rPr lang="en-US" sz="800" dirty="0"/>
                        <a:t>2010</a:t>
                      </a:r>
                      <a:endParaRPr lang="en-US" sz="800" dirty="0">
                        <a:latin typeface="Amasis MT Pro" panose="02040504050005020304" pitchFamily="18" charset="0"/>
                      </a:endParaRPr>
                    </a:p>
                  </a:txBody>
                  <a:tcPr anchor="b"/>
                </a:tc>
                <a:tc>
                  <a:txBody>
                    <a:bodyPr/>
                    <a:lstStyle/>
                    <a:p>
                      <a:pPr algn="ctr"/>
                      <a:r>
                        <a:rPr lang="en-US" sz="800" dirty="0"/>
                        <a:t>15.3 [ 11.3 – 19.9 ]</a:t>
                      </a:r>
                      <a:endParaRPr lang="en-US" sz="800" dirty="0">
                        <a:latin typeface="Amasis MT Pro" panose="02040504050005020304" pitchFamily="18" charset="0"/>
                      </a:endParaRPr>
                    </a:p>
                  </a:txBody>
                  <a:tcPr anchor="b"/>
                </a:tc>
                <a:tc>
                  <a:txBody>
                    <a:bodyPr/>
                    <a:lstStyle/>
                    <a:p>
                      <a:pPr algn="ctr"/>
                      <a:r>
                        <a:rPr lang="en-US" sz="800" dirty="0"/>
                        <a:t>20.1 [ 17.7 – 22.7 ]</a:t>
                      </a:r>
                      <a:endParaRPr lang="en-US" sz="800" dirty="0">
                        <a:latin typeface="Amasis MT Pro" panose="02040504050005020304" pitchFamily="18" charset="0"/>
                      </a:endParaRPr>
                    </a:p>
                  </a:txBody>
                  <a:tcPr anchor="b"/>
                </a:tc>
                <a:tc>
                  <a:txBody>
                    <a:bodyPr/>
                    <a:lstStyle/>
                    <a:p>
                      <a:pPr algn="ctr"/>
                      <a:r>
                        <a:rPr lang="en-US" sz="800" dirty="0"/>
                        <a:t>14.3 [ 12.6 – 16.1 ]</a:t>
                      </a:r>
                      <a:endParaRPr lang="en-US" sz="800" dirty="0">
                        <a:latin typeface="Amasis MT Pro" panose="02040504050005020304" pitchFamily="18" charset="0"/>
                      </a:endParaRPr>
                    </a:p>
                  </a:txBody>
                  <a:tcPr anchor="b"/>
                </a:tc>
                <a:tc>
                  <a:txBody>
                    <a:bodyPr/>
                    <a:lstStyle/>
                    <a:p>
                      <a:pPr algn="ctr"/>
                      <a:r>
                        <a:rPr lang="en-US" sz="800" dirty="0"/>
                        <a:t>31.6 [ 25.1 – 38.7 ]</a:t>
                      </a:r>
                      <a:endParaRPr lang="en-US" sz="800" dirty="0">
                        <a:latin typeface="Amasis MT Pro" panose="02040504050005020304" pitchFamily="18" charset="0"/>
                      </a:endParaRPr>
                    </a:p>
                  </a:txBody>
                  <a:tcPr anchor="b"/>
                </a:tc>
                <a:tc>
                  <a:txBody>
                    <a:bodyPr/>
                    <a:lstStyle/>
                    <a:p>
                      <a:pPr algn="ctr"/>
                      <a:r>
                        <a:rPr lang="en-US" sz="800" dirty="0"/>
                        <a:t>14.8 [ 10.4 – 20.7 ]</a:t>
                      </a:r>
                      <a:endParaRPr lang="en-US" sz="800" dirty="0">
                        <a:latin typeface="Amasis MT Pro" panose="02040504050005020304" pitchFamily="18" charset="0"/>
                      </a:endParaRPr>
                    </a:p>
                  </a:txBody>
                  <a:tcPr anchor="b"/>
                </a:tc>
                <a:extLst>
                  <a:ext uri="{0D108BD9-81ED-4DB2-BD59-A6C34878D82A}">
                    <a16:rowId xmlns:a16="http://schemas.microsoft.com/office/drawing/2014/main" val="1405038455"/>
                  </a:ext>
                </a:extLst>
              </a:tr>
              <a:tr h="182489">
                <a:tc>
                  <a:txBody>
                    <a:bodyPr/>
                    <a:lstStyle/>
                    <a:p>
                      <a:pPr algn="ctr"/>
                      <a:r>
                        <a:rPr lang="en-US" sz="800" dirty="0"/>
                        <a:t>2011</a:t>
                      </a:r>
                      <a:endParaRPr lang="en-US" sz="800" dirty="0">
                        <a:latin typeface="Amasis MT Pro" panose="02040504050005020304" pitchFamily="18" charset="0"/>
                      </a:endParaRPr>
                    </a:p>
                  </a:txBody>
                  <a:tcPr anchor="b"/>
                </a:tc>
                <a:tc>
                  <a:txBody>
                    <a:bodyPr/>
                    <a:lstStyle/>
                    <a:p>
                      <a:pPr algn="ctr"/>
                      <a:r>
                        <a:rPr lang="en-US" sz="800" dirty="0"/>
                        <a:t>15 [ 11.1 – 19.6 ]</a:t>
                      </a:r>
                      <a:endParaRPr lang="en-US" sz="800" dirty="0">
                        <a:latin typeface="Amasis MT Pro" panose="02040504050005020304" pitchFamily="18" charset="0"/>
                      </a:endParaRPr>
                    </a:p>
                  </a:txBody>
                  <a:tcPr anchor="b"/>
                </a:tc>
                <a:tc>
                  <a:txBody>
                    <a:bodyPr/>
                    <a:lstStyle/>
                    <a:p>
                      <a:pPr algn="ctr"/>
                      <a:r>
                        <a:rPr lang="en-US" sz="800" dirty="0"/>
                        <a:t>19.9 [ 17.4 – 22.5 ]</a:t>
                      </a:r>
                      <a:endParaRPr lang="en-US" sz="800" dirty="0">
                        <a:latin typeface="Amasis MT Pro" panose="02040504050005020304" pitchFamily="18" charset="0"/>
                      </a:endParaRPr>
                    </a:p>
                  </a:txBody>
                  <a:tcPr anchor="b"/>
                </a:tc>
                <a:tc>
                  <a:txBody>
                    <a:bodyPr/>
                    <a:lstStyle/>
                    <a:p>
                      <a:pPr algn="ctr"/>
                      <a:r>
                        <a:rPr lang="en-US" sz="800" dirty="0"/>
                        <a:t>14 [ 12.4 – 15.7 ]</a:t>
                      </a:r>
                      <a:endParaRPr lang="en-US" sz="800" dirty="0">
                        <a:latin typeface="Amasis MT Pro" panose="02040504050005020304" pitchFamily="18" charset="0"/>
                      </a:endParaRPr>
                    </a:p>
                  </a:txBody>
                  <a:tcPr anchor="b"/>
                </a:tc>
                <a:tc>
                  <a:txBody>
                    <a:bodyPr/>
                    <a:lstStyle/>
                    <a:p>
                      <a:pPr algn="ctr"/>
                      <a:r>
                        <a:rPr lang="en-US" sz="800" dirty="0"/>
                        <a:t>31.6 [ 25.1 – 38.6 ]</a:t>
                      </a:r>
                      <a:endParaRPr lang="en-US" sz="800" dirty="0">
                        <a:latin typeface="Amasis MT Pro" panose="02040504050005020304" pitchFamily="18" charset="0"/>
                      </a:endParaRPr>
                    </a:p>
                  </a:txBody>
                  <a:tcPr anchor="b"/>
                </a:tc>
                <a:tc>
                  <a:txBody>
                    <a:bodyPr/>
                    <a:lstStyle/>
                    <a:p>
                      <a:pPr algn="ctr"/>
                      <a:r>
                        <a:rPr lang="en-US" sz="800" dirty="0"/>
                        <a:t>14.5 [ 10.1 – 20.5 ]</a:t>
                      </a:r>
                      <a:endParaRPr lang="en-US" sz="800" dirty="0">
                        <a:latin typeface="Amasis MT Pro" panose="02040504050005020304" pitchFamily="18" charset="0"/>
                      </a:endParaRPr>
                    </a:p>
                  </a:txBody>
                  <a:tcPr anchor="b"/>
                </a:tc>
                <a:extLst>
                  <a:ext uri="{0D108BD9-81ED-4DB2-BD59-A6C34878D82A}">
                    <a16:rowId xmlns:a16="http://schemas.microsoft.com/office/drawing/2014/main" val="3642765731"/>
                  </a:ext>
                </a:extLst>
              </a:tr>
              <a:tr h="182489">
                <a:tc>
                  <a:txBody>
                    <a:bodyPr/>
                    <a:lstStyle/>
                    <a:p>
                      <a:pPr algn="ctr"/>
                      <a:r>
                        <a:rPr lang="en-US" sz="800" dirty="0"/>
                        <a:t>2012</a:t>
                      </a:r>
                      <a:endParaRPr lang="en-US" sz="800" dirty="0">
                        <a:latin typeface="Amasis MT Pro" panose="02040504050005020304" pitchFamily="18" charset="0"/>
                      </a:endParaRPr>
                    </a:p>
                  </a:txBody>
                  <a:tcPr anchor="b"/>
                </a:tc>
                <a:tc>
                  <a:txBody>
                    <a:bodyPr/>
                    <a:lstStyle/>
                    <a:p>
                      <a:pPr algn="ctr"/>
                      <a:r>
                        <a:rPr lang="en-US" sz="800" dirty="0"/>
                        <a:t>14.8 [ 11 – 19.5 ]</a:t>
                      </a:r>
                      <a:endParaRPr lang="en-US" sz="800" dirty="0">
                        <a:latin typeface="Amasis MT Pro" panose="02040504050005020304" pitchFamily="18" charset="0"/>
                      </a:endParaRPr>
                    </a:p>
                  </a:txBody>
                  <a:tcPr anchor="b"/>
                </a:tc>
                <a:tc>
                  <a:txBody>
                    <a:bodyPr/>
                    <a:lstStyle/>
                    <a:p>
                      <a:pPr algn="ctr"/>
                      <a:r>
                        <a:rPr lang="en-US" sz="800" dirty="0"/>
                        <a:t>19.7 [ 17.2 – 22.4 ]</a:t>
                      </a:r>
                      <a:endParaRPr lang="en-US" sz="800" dirty="0">
                        <a:latin typeface="Amasis MT Pro" panose="02040504050005020304" pitchFamily="18" charset="0"/>
                      </a:endParaRPr>
                    </a:p>
                  </a:txBody>
                  <a:tcPr anchor="b"/>
                </a:tc>
                <a:tc>
                  <a:txBody>
                    <a:bodyPr/>
                    <a:lstStyle/>
                    <a:p>
                      <a:pPr algn="ctr"/>
                      <a:r>
                        <a:rPr lang="en-US" sz="800" dirty="0"/>
                        <a:t>13.7 [ 12.2 – 15.4 ]</a:t>
                      </a:r>
                      <a:endParaRPr lang="en-US" sz="800" dirty="0">
                        <a:latin typeface="Amasis MT Pro" panose="02040504050005020304" pitchFamily="18" charset="0"/>
                      </a:endParaRPr>
                    </a:p>
                  </a:txBody>
                  <a:tcPr anchor="b"/>
                </a:tc>
                <a:tc>
                  <a:txBody>
                    <a:bodyPr/>
                    <a:lstStyle/>
                    <a:p>
                      <a:pPr algn="ctr"/>
                      <a:r>
                        <a:rPr lang="en-US" sz="800" dirty="0"/>
                        <a:t>31.7 [ 24.9 – 39 ] </a:t>
                      </a:r>
                      <a:endParaRPr lang="en-US" sz="800" dirty="0">
                        <a:latin typeface="Amasis MT Pro" panose="02040504050005020304" pitchFamily="18" charset="0"/>
                      </a:endParaRPr>
                    </a:p>
                  </a:txBody>
                  <a:tcPr anchor="b"/>
                </a:tc>
                <a:tc>
                  <a:txBody>
                    <a:bodyPr/>
                    <a:lstStyle/>
                    <a:p>
                      <a:pPr algn="ctr"/>
                      <a:r>
                        <a:rPr lang="en-US" sz="800" dirty="0"/>
                        <a:t>14.3 [ 9.8 – 20.5 ]</a:t>
                      </a:r>
                      <a:endParaRPr lang="en-US" sz="800" dirty="0">
                        <a:latin typeface="Amasis MT Pro" panose="02040504050005020304" pitchFamily="18" charset="0"/>
                      </a:endParaRPr>
                    </a:p>
                  </a:txBody>
                  <a:tcPr anchor="b"/>
                </a:tc>
                <a:extLst>
                  <a:ext uri="{0D108BD9-81ED-4DB2-BD59-A6C34878D82A}">
                    <a16:rowId xmlns:a16="http://schemas.microsoft.com/office/drawing/2014/main" val="3390909518"/>
                  </a:ext>
                </a:extLst>
              </a:tr>
              <a:tr h="182489">
                <a:tc>
                  <a:txBody>
                    <a:bodyPr/>
                    <a:lstStyle/>
                    <a:p>
                      <a:pPr algn="ctr"/>
                      <a:r>
                        <a:rPr lang="en-US" sz="800" dirty="0"/>
                        <a:t>2013</a:t>
                      </a:r>
                      <a:endParaRPr lang="en-US" sz="800" dirty="0">
                        <a:latin typeface="Amasis MT Pro" panose="02040504050005020304" pitchFamily="18" charset="0"/>
                      </a:endParaRPr>
                    </a:p>
                  </a:txBody>
                  <a:tcPr anchor="b"/>
                </a:tc>
                <a:tc>
                  <a:txBody>
                    <a:bodyPr/>
                    <a:lstStyle/>
                    <a:p>
                      <a:pPr algn="ctr"/>
                      <a:r>
                        <a:rPr lang="en-US" sz="800" dirty="0"/>
                        <a:t>14.8 [ 11 – 19.6 ]</a:t>
                      </a:r>
                      <a:endParaRPr lang="en-US" sz="800" dirty="0">
                        <a:latin typeface="Amasis MT Pro" panose="02040504050005020304" pitchFamily="18" charset="0"/>
                      </a:endParaRPr>
                    </a:p>
                  </a:txBody>
                  <a:tcPr anchor="b"/>
                </a:tc>
                <a:tc>
                  <a:txBody>
                    <a:bodyPr/>
                    <a:lstStyle/>
                    <a:p>
                      <a:pPr algn="ctr"/>
                      <a:r>
                        <a:rPr lang="en-US" sz="800" dirty="0"/>
                        <a:t>19.5 [ 17 – 22.2 ]</a:t>
                      </a:r>
                      <a:endParaRPr lang="en-US" sz="800" dirty="0">
                        <a:latin typeface="Amasis MT Pro" panose="02040504050005020304" pitchFamily="18" charset="0"/>
                      </a:endParaRPr>
                    </a:p>
                  </a:txBody>
                  <a:tcPr anchor="b"/>
                </a:tc>
                <a:tc>
                  <a:txBody>
                    <a:bodyPr/>
                    <a:lstStyle/>
                    <a:p>
                      <a:pPr algn="ctr"/>
                      <a:r>
                        <a:rPr lang="en-US" sz="800" dirty="0"/>
                        <a:t>13.4 [ 11.9 – 15.1 ]</a:t>
                      </a:r>
                      <a:endParaRPr lang="en-US" sz="800" dirty="0">
                        <a:latin typeface="Amasis MT Pro" panose="02040504050005020304" pitchFamily="18" charset="0"/>
                      </a:endParaRPr>
                    </a:p>
                  </a:txBody>
                  <a:tcPr anchor="b"/>
                </a:tc>
                <a:tc>
                  <a:txBody>
                    <a:bodyPr/>
                    <a:lstStyle/>
                    <a:p>
                      <a:pPr algn="ctr"/>
                      <a:r>
                        <a:rPr lang="en-US" sz="800" dirty="0"/>
                        <a:t>31.9 [ 25 – 39.4 ]</a:t>
                      </a:r>
                      <a:endParaRPr lang="en-US" sz="800" dirty="0">
                        <a:latin typeface="Amasis MT Pro" panose="02040504050005020304" pitchFamily="18" charset="0"/>
                      </a:endParaRPr>
                    </a:p>
                  </a:txBody>
                  <a:tcPr anchor="b"/>
                </a:tc>
                <a:tc>
                  <a:txBody>
                    <a:bodyPr/>
                    <a:lstStyle/>
                    <a:p>
                      <a:pPr algn="ctr"/>
                      <a:r>
                        <a:rPr lang="en-US" sz="800" dirty="0"/>
                        <a:t>14.3 [ 9.6 – 20.9 ]</a:t>
                      </a:r>
                      <a:endParaRPr lang="en-US" sz="800" dirty="0">
                        <a:latin typeface="Amasis MT Pro" panose="02040504050005020304" pitchFamily="18" charset="0"/>
                      </a:endParaRPr>
                    </a:p>
                  </a:txBody>
                  <a:tcPr anchor="b"/>
                </a:tc>
                <a:extLst>
                  <a:ext uri="{0D108BD9-81ED-4DB2-BD59-A6C34878D82A}">
                    <a16:rowId xmlns:a16="http://schemas.microsoft.com/office/drawing/2014/main" val="513142605"/>
                  </a:ext>
                </a:extLst>
              </a:tr>
              <a:tr h="182489">
                <a:tc>
                  <a:txBody>
                    <a:bodyPr/>
                    <a:lstStyle/>
                    <a:p>
                      <a:pPr algn="ctr"/>
                      <a:r>
                        <a:rPr lang="en-US" sz="800" dirty="0"/>
                        <a:t>2014</a:t>
                      </a:r>
                      <a:endParaRPr lang="en-US" sz="800" dirty="0">
                        <a:latin typeface="Amasis MT Pro" panose="02040504050005020304" pitchFamily="18" charset="0"/>
                      </a:endParaRPr>
                    </a:p>
                  </a:txBody>
                  <a:tcPr anchor="b"/>
                </a:tc>
                <a:tc>
                  <a:txBody>
                    <a:bodyPr/>
                    <a:lstStyle/>
                    <a:p>
                      <a:pPr algn="ctr"/>
                      <a:r>
                        <a:rPr lang="en-US" sz="800" dirty="0"/>
                        <a:t>14.8 [ 10.9 – 19.7 ]</a:t>
                      </a:r>
                      <a:endParaRPr lang="en-US" sz="800" dirty="0">
                        <a:latin typeface="Amasis MT Pro" panose="02040504050005020304" pitchFamily="18" charset="0"/>
                      </a:endParaRPr>
                    </a:p>
                  </a:txBody>
                  <a:tcPr anchor="b"/>
                </a:tc>
                <a:tc>
                  <a:txBody>
                    <a:bodyPr/>
                    <a:lstStyle/>
                    <a:p>
                      <a:pPr algn="ctr"/>
                      <a:r>
                        <a:rPr lang="en-US" sz="800" dirty="0"/>
                        <a:t>19.3 [ 16.7 – 22.1 ]</a:t>
                      </a:r>
                      <a:endParaRPr lang="en-US" sz="800" dirty="0">
                        <a:latin typeface="Amasis MT Pro" panose="02040504050005020304" pitchFamily="18" charset="0"/>
                      </a:endParaRPr>
                    </a:p>
                  </a:txBody>
                  <a:tcPr anchor="b"/>
                </a:tc>
                <a:tc>
                  <a:txBody>
                    <a:bodyPr/>
                    <a:lstStyle/>
                    <a:p>
                      <a:pPr algn="ctr"/>
                      <a:r>
                        <a:rPr lang="en-US" sz="800" dirty="0"/>
                        <a:t>13.2 [ 11.7 – 14.9]</a:t>
                      </a:r>
                      <a:endParaRPr lang="en-US" sz="800" dirty="0">
                        <a:latin typeface="Amasis MT Pro" panose="02040504050005020304" pitchFamily="18" charset="0"/>
                      </a:endParaRPr>
                    </a:p>
                  </a:txBody>
                  <a:tcPr anchor="b"/>
                </a:tc>
                <a:tc>
                  <a:txBody>
                    <a:bodyPr/>
                    <a:lstStyle/>
                    <a:p>
                      <a:pPr algn="ctr"/>
                      <a:r>
                        <a:rPr lang="en-US" sz="800" dirty="0"/>
                        <a:t>32.2 [ 24.5 – 40.3 ]</a:t>
                      </a:r>
                      <a:endParaRPr lang="en-US" sz="800" dirty="0">
                        <a:latin typeface="Amasis MT Pro" panose="02040504050005020304" pitchFamily="18" charset="0"/>
                      </a:endParaRPr>
                    </a:p>
                  </a:txBody>
                  <a:tcPr anchor="b"/>
                </a:tc>
                <a:tc>
                  <a:txBody>
                    <a:bodyPr/>
                    <a:lstStyle/>
                    <a:p>
                      <a:pPr algn="ctr"/>
                      <a:r>
                        <a:rPr lang="en-US" sz="800" dirty="0"/>
                        <a:t>14.2 [ 9.2 – 21.1 ]</a:t>
                      </a:r>
                      <a:endParaRPr lang="en-US" sz="800" dirty="0">
                        <a:latin typeface="Amasis MT Pro" panose="02040504050005020304" pitchFamily="18" charset="0"/>
                      </a:endParaRPr>
                    </a:p>
                  </a:txBody>
                  <a:tcPr anchor="b"/>
                </a:tc>
                <a:extLst>
                  <a:ext uri="{0D108BD9-81ED-4DB2-BD59-A6C34878D82A}">
                    <a16:rowId xmlns:a16="http://schemas.microsoft.com/office/drawing/2014/main" val="4070259161"/>
                  </a:ext>
                </a:extLst>
              </a:tr>
              <a:tr h="182489">
                <a:tc>
                  <a:txBody>
                    <a:bodyPr/>
                    <a:lstStyle/>
                    <a:p>
                      <a:pPr algn="ctr"/>
                      <a:r>
                        <a:rPr lang="en-US" sz="800" dirty="0"/>
                        <a:t>2015</a:t>
                      </a:r>
                      <a:endParaRPr lang="en-US" sz="800" dirty="0">
                        <a:latin typeface="Amasis MT Pro" panose="02040504050005020304" pitchFamily="18" charset="0"/>
                      </a:endParaRPr>
                    </a:p>
                  </a:txBody>
                  <a:tcPr anchor="b"/>
                </a:tc>
                <a:tc>
                  <a:txBody>
                    <a:bodyPr/>
                    <a:lstStyle/>
                    <a:p>
                      <a:pPr algn="ctr"/>
                      <a:r>
                        <a:rPr lang="en-US" sz="800" dirty="0"/>
                        <a:t>14.9 [ 10.7 – 20.2 ]</a:t>
                      </a:r>
                      <a:endParaRPr lang="en-US" sz="800" dirty="0">
                        <a:latin typeface="Amasis MT Pro" panose="02040504050005020304" pitchFamily="18" charset="0"/>
                      </a:endParaRPr>
                    </a:p>
                  </a:txBody>
                  <a:tcPr anchor="b"/>
                </a:tc>
                <a:tc>
                  <a:txBody>
                    <a:bodyPr/>
                    <a:lstStyle/>
                    <a:p>
                      <a:pPr algn="ctr"/>
                      <a:r>
                        <a:rPr lang="en-US" sz="800" dirty="0"/>
                        <a:t>19.2 [ 16.4 – 22.1 ]</a:t>
                      </a:r>
                      <a:endParaRPr lang="en-US" sz="800" dirty="0">
                        <a:latin typeface="Amasis MT Pro" panose="02040504050005020304" pitchFamily="18" charset="0"/>
                      </a:endParaRPr>
                    </a:p>
                  </a:txBody>
                  <a:tcPr anchor="b"/>
                </a:tc>
                <a:tc>
                  <a:txBody>
                    <a:bodyPr/>
                    <a:lstStyle/>
                    <a:p>
                      <a:pPr algn="ctr"/>
                      <a:r>
                        <a:rPr lang="en-US" sz="800" dirty="0"/>
                        <a:t>13.1[ 11.5 – 14.8 ]</a:t>
                      </a:r>
                      <a:endParaRPr lang="en-US" sz="800" dirty="0">
                        <a:latin typeface="Amasis MT Pro" panose="02040504050005020304" pitchFamily="18" charset="0"/>
                      </a:endParaRPr>
                    </a:p>
                  </a:txBody>
                  <a:tcPr anchor="b"/>
                </a:tc>
                <a:tc>
                  <a:txBody>
                    <a:bodyPr/>
                    <a:lstStyle/>
                    <a:p>
                      <a:pPr algn="ctr"/>
                      <a:r>
                        <a:rPr lang="en-US" sz="800" dirty="0"/>
                        <a:t>32.5 [ 24.2 – 41.3 ] </a:t>
                      </a:r>
                      <a:endParaRPr lang="en-US" sz="800" dirty="0">
                        <a:latin typeface="Amasis MT Pro" panose="02040504050005020304" pitchFamily="18" charset="0"/>
                      </a:endParaRPr>
                    </a:p>
                  </a:txBody>
                  <a:tcPr anchor="b"/>
                </a:tc>
                <a:tc>
                  <a:txBody>
                    <a:bodyPr/>
                    <a:lstStyle/>
                    <a:p>
                      <a:pPr algn="ctr"/>
                      <a:r>
                        <a:rPr lang="en-US" sz="800" dirty="0"/>
                        <a:t>14.1 [ 8.9 – 21.6 ]</a:t>
                      </a:r>
                      <a:endParaRPr lang="en-US" sz="800" dirty="0">
                        <a:latin typeface="Amasis MT Pro" panose="02040504050005020304" pitchFamily="18" charset="0"/>
                      </a:endParaRPr>
                    </a:p>
                  </a:txBody>
                  <a:tcPr anchor="b"/>
                </a:tc>
                <a:extLst>
                  <a:ext uri="{0D108BD9-81ED-4DB2-BD59-A6C34878D82A}">
                    <a16:rowId xmlns:a16="http://schemas.microsoft.com/office/drawing/2014/main" val="845306044"/>
                  </a:ext>
                </a:extLst>
              </a:tr>
              <a:tr h="182489">
                <a:tc>
                  <a:txBody>
                    <a:bodyPr/>
                    <a:lstStyle/>
                    <a:p>
                      <a:pPr algn="ctr"/>
                      <a:r>
                        <a:rPr lang="en-US" sz="800" dirty="0"/>
                        <a:t>2016</a:t>
                      </a:r>
                      <a:endParaRPr lang="en-US" sz="800" dirty="0">
                        <a:latin typeface="Amasis MT Pro" panose="02040504050005020304" pitchFamily="18" charset="0"/>
                      </a:endParaRPr>
                    </a:p>
                  </a:txBody>
                  <a:tcPr anchor="b"/>
                </a:tc>
                <a:tc>
                  <a:txBody>
                    <a:bodyPr/>
                    <a:lstStyle/>
                    <a:p>
                      <a:pPr algn="ctr"/>
                      <a:r>
                        <a:rPr lang="en-US" sz="800" dirty="0"/>
                        <a:t>15.1 [ 10.5 – 21 ]</a:t>
                      </a:r>
                      <a:endParaRPr lang="en-US" sz="800" dirty="0">
                        <a:latin typeface="Amasis MT Pro" panose="02040504050005020304" pitchFamily="18" charset="0"/>
                      </a:endParaRPr>
                    </a:p>
                  </a:txBody>
                  <a:tcPr anchor="b"/>
                </a:tc>
                <a:tc>
                  <a:txBody>
                    <a:bodyPr/>
                    <a:lstStyle/>
                    <a:p>
                      <a:pPr algn="ctr"/>
                      <a:r>
                        <a:rPr lang="en-US" sz="800" dirty="0"/>
                        <a:t>19.1 [ 16.1 – 22.4 ]</a:t>
                      </a:r>
                      <a:endParaRPr lang="en-US" sz="800" dirty="0">
                        <a:latin typeface="Amasis MT Pro" panose="02040504050005020304" pitchFamily="18" charset="0"/>
                      </a:endParaRPr>
                    </a:p>
                  </a:txBody>
                  <a:tcPr anchor="b"/>
                </a:tc>
                <a:tc>
                  <a:txBody>
                    <a:bodyPr/>
                    <a:lstStyle/>
                    <a:p>
                      <a:pPr algn="ctr"/>
                      <a:r>
                        <a:rPr lang="en-US" sz="800" dirty="0"/>
                        <a:t>13.1 [ 11.3 – 15.1 ]</a:t>
                      </a:r>
                      <a:endParaRPr lang="en-US" sz="800" dirty="0">
                        <a:latin typeface="Amasis MT Pro" panose="02040504050005020304" pitchFamily="18" charset="0"/>
                      </a:endParaRPr>
                    </a:p>
                  </a:txBody>
                  <a:tcPr anchor="b"/>
                </a:tc>
                <a:tc>
                  <a:txBody>
                    <a:bodyPr/>
                    <a:lstStyle/>
                    <a:p>
                      <a:pPr algn="ctr"/>
                      <a:r>
                        <a:rPr lang="en-US" sz="800" dirty="0"/>
                        <a:t>32.8 [ 23.7 – 42.8 ]</a:t>
                      </a:r>
                      <a:endParaRPr lang="en-US" sz="800" dirty="0">
                        <a:latin typeface="Amasis MT Pro" panose="02040504050005020304" pitchFamily="18" charset="0"/>
                      </a:endParaRPr>
                    </a:p>
                  </a:txBody>
                  <a:tcPr anchor="b"/>
                </a:tc>
                <a:tc>
                  <a:txBody>
                    <a:bodyPr/>
                    <a:lstStyle/>
                    <a:p>
                      <a:pPr algn="ctr"/>
                      <a:r>
                        <a:rPr lang="en-US" sz="800" dirty="0"/>
                        <a:t>14.1 [ 8.5 – 22.2 ]</a:t>
                      </a:r>
                      <a:endParaRPr lang="en-US" sz="800" dirty="0">
                        <a:latin typeface="Amasis MT Pro" panose="02040504050005020304" pitchFamily="18" charset="0"/>
                      </a:endParaRPr>
                    </a:p>
                  </a:txBody>
                  <a:tcPr anchor="b"/>
                </a:tc>
                <a:extLst>
                  <a:ext uri="{0D108BD9-81ED-4DB2-BD59-A6C34878D82A}">
                    <a16:rowId xmlns:a16="http://schemas.microsoft.com/office/drawing/2014/main" val="1566595868"/>
                  </a:ext>
                </a:extLst>
              </a:tr>
              <a:tr h="182489">
                <a:tc>
                  <a:txBody>
                    <a:bodyPr/>
                    <a:lstStyle/>
                    <a:p>
                      <a:pPr algn="ctr"/>
                      <a:r>
                        <a:rPr lang="en-US" sz="800" dirty="0"/>
                        <a:t>2017</a:t>
                      </a:r>
                      <a:endParaRPr lang="en-US" sz="800" dirty="0">
                        <a:latin typeface="Amasis MT Pro" panose="02040504050005020304" pitchFamily="18" charset="0"/>
                      </a:endParaRPr>
                    </a:p>
                  </a:txBody>
                  <a:tcPr anchor="b"/>
                </a:tc>
                <a:tc>
                  <a:txBody>
                    <a:bodyPr/>
                    <a:lstStyle/>
                    <a:p>
                      <a:pPr algn="ctr"/>
                      <a:r>
                        <a:rPr lang="en-US" sz="800" dirty="0"/>
                        <a:t>15.2 [ 10.1 – 22 ]</a:t>
                      </a:r>
                      <a:endParaRPr lang="en-US" sz="800" dirty="0">
                        <a:latin typeface="Amasis MT Pro" panose="02040504050005020304" pitchFamily="18" charset="0"/>
                      </a:endParaRPr>
                    </a:p>
                  </a:txBody>
                  <a:tcPr anchor="b"/>
                </a:tc>
                <a:tc>
                  <a:txBody>
                    <a:bodyPr/>
                    <a:lstStyle/>
                    <a:p>
                      <a:pPr algn="ctr"/>
                      <a:r>
                        <a:rPr lang="en-US" sz="800" dirty="0"/>
                        <a:t>19.1 [ 15.6 – 23 ]</a:t>
                      </a:r>
                      <a:endParaRPr lang="en-US" sz="800" dirty="0">
                        <a:latin typeface="Amasis MT Pro" panose="02040504050005020304" pitchFamily="18" charset="0"/>
                      </a:endParaRPr>
                    </a:p>
                  </a:txBody>
                  <a:tcPr anchor="b"/>
                </a:tc>
                <a:tc>
                  <a:txBody>
                    <a:bodyPr/>
                    <a:lstStyle/>
                    <a:p>
                      <a:pPr algn="ctr"/>
                      <a:r>
                        <a:rPr lang="en-US" sz="800" dirty="0"/>
                        <a:t>13.1 [ 11.1 – 15.4 ]</a:t>
                      </a:r>
                      <a:endParaRPr lang="en-US" sz="800" dirty="0">
                        <a:latin typeface="Amasis MT Pro" panose="02040504050005020304" pitchFamily="18" charset="0"/>
                      </a:endParaRPr>
                    </a:p>
                  </a:txBody>
                  <a:tcPr anchor="b"/>
                </a:tc>
                <a:tc>
                  <a:txBody>
                    <a:bodyPr/>
                    <a:lstStyle/>
                    <a:p>
                      <a:pPr algn="ctr"/>
                      <a:r>
                        <a:rPr lang="en-US" sz="800" dirty="0"/>
                        <a:t>33.2 [ 23.1 – 44.3 ]</a:t>
                      </a:r>
                      <a:endParaRPr lang="en-US" sz="800" dirty="0">
                        <a:latin typeface="Amasis MT Pro" panose="02040504050005020304" pitchFamily="18" charset="0"/>
                      </a:endParaRPr>
                    </a:p>
                  </a:txBody>
                  <a:tcPr anchor="b"/>
                </a:tc>
                <a:tc>
                  <a:txBody>
                    <a:bodyPr/>
                    <a:lstStyle/>
                    <a:p>
                      <a:pPr algn="ctr"/>
                      <a:r>
                        <a:rPr lang="en-US" sz="800" dirty="0"/>
                        <a:t>14.1 [ 8.2 – 23 ]</a:t>
                      </a:r>
                      <a:endParaRPr lang="en-US" sz="800" dirty="0">
                        <a:latin typeface="Amasis MT Pro" panose="02040504050005020304" pitchFamily="18" charset="0"/>
                      </a:endParaRPr>
                    </a:p>
                  </a:txBody>
                  <a:tcPr anchor="b"/>
                </a:tc>
                <a:extLst>
                  <a:ext uri="{0D108BD9-81ED-4DB2-BD59-A6C34878D82A}">
                    <a16:rowId xmlns:a16="http://schemas.microsoft.com/office/drawing/2014/main" val="1556837479"/>
                  </a:ext>
                </a:extLst>
              </a:tr>
              <a:tr h="182489">
                <a:tc>
                  <a:txBody>
                    <a:bodyPr/>
                    <a:lstStyle/>
                    <a:p>
                      <a:pPr algn="ctr"/>
                      <a:r>
                        <a:rPr lang="en-US" sz="800" dirty="0"/>
                        <a:t>2018</a:t>
                      </a:r>
                      <a:endParaRPr lang="en-US" sz="800" dirty="0">
                        <a:latin typeface="Amasis MT Pro" panose="02040504050005020304" pitchFamily="18" charset="0"/>
                      </a:endParaRPr>
                    </a:p>
                  </a:txBody>
                  <a:tcPr anchor="b"/>
                </a:tc>
                <a:tc>
                  <a:txBody>
                    <a:bodyPr/>
                    <a:lstStyle/>
                    <a:p>
                      <a:pPr algn="ctr"/>
                      <a:r>
                        <a:rPr lang="en-US" sz="800" dirty="0"/>
                        <a:t>15.3 [ 9.6 – 23.1 ] </a:t>
                      </a:r>
                      <a:endParaRPr lang="en-US" sz="800" dirty="0">
                        <a:latin typeface="Amasis MT Pro" panose="02040504050005020304" pitchFamily="18" charset="0"/>
                      </a:endParaRPr>
                    </a:p>
                  </a:txBody>
                  <a:tcPr anchor="b"/>
                </a:tc>
                <a:tc>
                  <a:txBody>
                    <a:bodyPr/>
                    <a:lstStyle/>
                    <a:p>
                      <a:pPr algn="ctr"/>
                      <a:r>
                        <a:rPr lang="en-US" sz="800" dirty="0"/>
                        <a:t>19 [ 15.1 – 23.6 ]</a:t>
                      </a:r>
                      <a:endParaRPr lang="en-US" sz="800" dirty="0">
                        <a:latin typeface="Amasis MT Pro" panose="02040504050005020304" pitchFamily="18" charset="0"/>
                      </a:endParaRPr>
                    </a:p>
                  </a:txBody>
                  <a:tcPr anchor="b"/>
                </a:tc>
                <a:tc>
                  <a:txBody>
                    <a:bodyPr/>
                    <a:lstStyle/>
                    <a:p>
                      <a:pPr algn="ctr"/>
                      <a:r>
                        <a:rPr lang="en-US" sz="800" dirty="0"/>
                        <a:t>13.2 [ 10.7 – 16.2 ]</a:t>
                      </a:r>
                      <a:endParaRPr lang="en-US" sz="800" dirty="0">
                        <a:latin typeface="Amasis MT Pro" panose="02040504050005020304" pitchFamily="18" charset="0"/>
                      </a:endParaRPr>
                    </a:p>
                  </a:txBody>
                  <a:tcPr anchor="b"/>
                </a:tc>
                <a:tc>
                  <a:txBody>
                    <a:bodyPr/>
                    <a:lstStyle/>
                    <a:p>
                      <a:pPr algn="ctr"/>
                      <a:r>
                        <a:rPr lang="en-US" sz="800" dirty="0"/>
                        <a:t>33.5 [ 22.1 – 46.3 ]</a:t>
                      </a:r>
                      <a:endParaRPr lang="en-US" sz="800" dirty="0">
                        <a:latin typeface="Amasis MT Pro" panose="02040504050005020304" pitchFamily="18" charset="0"/>
                      </a:endParaRPr>
                    </a:p>
                  </a:txBody>
                  <a:tcPr anchor="b"/>
                </a:tc>
                <a:tc>
                  <a:txBody>
                    <a:bodyPr/>
                    <a:lstStyle/>
                    <a:p>
                      <a:pPr algn="ctr"/>
                      <a:r>
                        <a:rPr lang="en-US" sz="800" dirty="0"/>
                        <a:t>14.3 [ 7.8 – 24.3 ]</a:t>
                      </a:r>
                      <a:endParaRPr lang="en-US" sz="800" dirty="0">
                        <a:latin typeface="Amasis MT Pro" panose="02040504050005020304" pitchFamily="18" charset="0"/>
                      </a:endParaRPr>
                    </a:p>
                  </a:txBody>
                  <a:tcPr anchor="b"/>
                </a:tc>
                <a:extLst>
                  <a:ext uri="{0D108BD9-81ED-4DB2-BD59-A6C34878D82A}">
                    <a16:rowId xmlns:a16="http://schemas.microsoft.com/office/drawing/2014/main" val="2035634417"/>
                  </a:ext>
                </a:extLst>
              </a:tr>
              <a:tr h="182489">
                <a:tc>
                  <a:txBody>
                    <a:bodyPr/>
                    <a:lstStyle/>
                    <a:p>
                      <a:pPr algn="ctr"/>
                      <a:r>
                        <a:rPr lang="en-US" sz="800" dirty="0"/>
                        <a:t>2019</a:t>
                      </a:r>
                      <a:endParaRPr lang="en-US" sz="800" dirty="0">
                        <a:latin typeface="Amasis MT Pro" panose="02040504050005020304" pitchFamily="18" charset="0"/>
                      </a:endParaRPr>
                    </a:p>
                  </a:txBody>
                  <a:tcPr anchor="b"/>
                </a:tc>
                <a:tc>
                  <a:txBody>
                    <a:bodyPr/>
                    <a:lstStyle/>
                    <a:p>
                      <a:pPr algn="ctr"/>
                      <a:r>
                        <a:rPr lang="en-US" sz="800" dirty="0"/>
                        <a:t>15.5 [ 9 – 24.6 ]</a:t>
                      </a:r>
                      <a:endParaRPr lang="en-US" sz="800" dirty="0">
                        <a:latin typeface="Amasis MT Pro" panose="02040504050005020304" pitchFamily="18" charset="0"/>
                      </a:endParaRPr>
                    </a:p>
                  </a:txBody>
                  <a:tcPr anchor="b"/>
                </a:tc>
                <a:tc>
                  <a:txBody>
                    <a:bodyPr/>
                    <a:lstStyle/>
                    <a:p>
                      <a:pPr algn="ctr"/>
                      <a:r>
                        <a:rPr lang="en-US" sz="800" dirty="0"/>
                        <a:t>19 [ 14.4 – 24.6 ]</a:t>
                      </a:r>
                      <a:endParaRPr lang="en-US" sz="800" dirty="0">
                        <a:latin typeface="Amasis MT Pro" panose="02040504050005020304" pitchFamily="18" charset="0"/>
                      </a:endParaRPr>
                    </a:p>
                  </a:txBody>
                  <a:tcPr anchor="b"/>
                </a:tc>
                <a:tc>
                  <a:txBody>
                    <a:bodyPr/>
                    <a:lstStyle/>
                    <a:p>
                      <a:pPr algn="ctr"/>
                      <a:r>
                        <a:rPr lang="en-US" sz="800" dirty="0"/>
                        <a:t>13.5 [ 10.3 – 17.5 ]</a:t>
                      </a:r>
                      <a:endParaRPr lang="en-US" sz="800" dirty="0">
                        <a:latin typeface="Amasis MT Pro" panose="02040504050005020304" pitchFamily="18" charset="0"/>
                      </a:endParaRPr>
                    </a:p>
                  </a:txBody>
                  <a:tcPr anchor="b"/>
                </a:tc>
                <a:tc>
                  <a:txBody>
                    <a:bodyPr/>
                    <a:lstStyle/>
                    <a:p>
                      <a:pPr algn="ctr"/>
                      <a:r>
                        <a:rPr lang="en-US" sz="800" dirty="0"/>
                        <a:t>33. 9 [ 21.3 – 48.4 ]</a:t>
                      </a:r>
                      <a:endParaRPr lang="en-US" sz="800" dirty="0">
                        <a:latin typeface="Amasis MT Pro" panose="02040504050005020304" pitchFamily="18" charset="0"/>
                      </a:endParaRPr>
                    </a:p>
                  </a:txBody>
                  <a:tcPr anchor="b"/>
                </a:tc>
                <a:tc>
                  <a:txBody>
                    <a:bodyPr/>
                    <a:lstStyle/>
                    <a:p>
                      <a:pPr algn="ctr"/>
                      <a:r>
                        <a:rPr lang="en-US" sz="800" dirty="0"/>
                        <a:t>14.5 [ 7.4 – 26 ]</a:t>
                      </a:r>
                      <a:endParaRPr lang="en-US" sz="800" dirty="0">
                        <a:latin typeface="Amasis MT Pro" panose="02040504050005020304" pitchFamily="18" charset="0"/>
                      </a:endParaRPr>
                    </a:p>
                  </a:txBody>
                  <a:tcPr anchor="b"/>
                </a:tc>
                <a:extLst>
                  <a:ext uri="{0D108BD9-81ED-4DB2-BD59-A6C34878D82A}">
                    <a16:rowId xmlns:a16="http://schemas.microsoft.com/office/drawing/2014/main" val="61319343"/>
                  </a:ext>
                </a:extLst>
              </a:tr>
            </a:tbl>
          </a:graphicData>
        </a:graphic>
      </p:graphicFrame>
    </p:spTree>
    <p:extLst>
      <p:ext uri="{BB962C8B-B14F-4D97-AF65-F5344CB8AC3E}">
        <p14:creationId xmlns:p14="http://schemas.microsoft.com/office/powerpoint/2010/main" val="187945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427" y="414441"/>
            <a:ext cx="3938474" cy="4902857"/>
          </a:xfrm>
        </p:spPr>
        <p:txBody>
          <a:bodyPr/>
          <a:lstStyle/>
          <a:p>
            <a:pPr marL="139700" indent="0" algn="l"/>
            <a:r>
              <a:rPr lang="en-US" sz="1500" dirty="0">
                <a:latin typeface="Amasis MT Pro" panose="020B0604020202020204" pitchFamily="18" charset="0"/>
              </a:rPr>
              <a:t>The incidence rate gradually  decreased between 2000 and 2019 in China &amp; South Korea.</a:t>
            </a:r>
            <a:br>
              <a:rPr lang="en-US" sz="1500" dirty="0">
                <a:latin typeface="Amasis MT Pro" panose="020B0604020202020204" pitchFamily="18" charset="0"/>
              </a:rPr>
            </a:br>
            <a:br>
              <a:rPr lang="en-US" sz="1500" dirty="0">
                <a:latin typeface="Amasis MT Pro" panose="020B0604020202020204" pitchFamily="18" charset="0"/>
              </a:rPr>
            </a:br>
            <a:r>
              <a:rPr lang="en-US" sz="1500" dirty="0">
                <a:latin typeface="Amasis MT Pro" panose="020B0604020202020204" pitchFamily="18" charset="0"/>
              </a:rPr>
              <a:t> Mongolia </a:t>
            </a:r>
            <a:r>
              <a:rPr lang="en-US" sz="1500" b="1" dirty="0">
                <a:latin typeface="Amasis MT Pro" panose="020B0604020202020204" pitchFamily="18" charset="0"/>
              </a:rPr>
              <a:t>peaked in 2004</a:t>
            </a:r>
            <a:r>
              <a:rPr lang="en-US" sz="1500" dirty="0">
                <a:latin typeface="Amasis MT Pro" panose="020B0604020202020204" pitchFamily="18" charset="0"/>
              </a:rPr>
              <a:t>, with a prevalence as percentage 16.5.</a:t>
            </a:r>
            <a:br>
              <a:rPr lang="en-US" sz="1500" dirty="0">
                <a:latin typeface="Amasis MT Pro" panose="020B0604020202020204" pitchFamily="18" charset="0"/>
              </a:rPr>
            </a:br>
            <a:br>
              <a:rPr lang="en-US" sz="1500" dirty="0">
                <a:latin typeface="Amasis MT Pro" panose="020B0604020202020204" pitchFamily="18" charset="0"/>
              </a:rPr>
            </a:br>
            <a:r>
              <a:rPr lang="en-US" sz="1500" dirty="0">
                <a:latin typeface="Amasis MT Pro" panose="020B0604020202020204" pitchFamily="18" charset="0"/>
              </a:rPr>
              <a:t>Japan </a:t>
            </a:r>
            <a:r>
              <a:rPr lang="en-US" sz="1500" b="1" dirty="0">
                <a:latin typeface="Amasis MT Pro" panose="020B0604020202020204" pitchFamily="18" charset="0"/>
              </a:rPr>
              <a:t>peaked in 2001</a:t>
            </a:r>
            <a:r>
              <a:rPr lang="en-US" sz="1500" dirty="0">
                <a:latin typeface="Amasis MT Pro" panose="020B0604020202020204" pitchFamily="18" charset="0"/>
              </a:rPr>
              <a:t>, with 21.4 of prevalence. </a:t>
            </a:r>
            <a:br>
              <a:rPr lang="en-US" sz="1500" dirty="0">
                <a:latin typeface="Amasis MT Pro" panose="020B0604020202020204" pitchFamily="18" charset="0"/>
              </a:rPr>
            </a:br>
            <a:br>
              <a:rPr lang="en-US" sz="1500" dirty="0">
                <a:latin typeface="Amasis MT Pro" panose="020B0604020202020204" pitchFamily="18" charset="0"/>
              </a:rPr>
            </a:br>
            <a:r>
              <a:rPr lang="en-US" sz="1500" b="1" dirty="0">
                <a:latin typeface="Amasis MT Pro" panose="020B0604020202020204" pitchFamily="18" charset="0"/>
              </a:rPr>
              <a:t>After 2005 </a:t>
            </a:r>
            <a:r>
              <a:rPr lang="en-US" sz="1500" dirty="0">
                <a:latin typeface="Amasis MT Pro" panose="020B0604020202020204" pitchFamily="18" charset="0"/>
              </a:rPr>
              <a:t>, China , Mongolia &amp; South Korea </a:t>
            </a:r>
            <a:r>
              <a:rPr lang="en-US" sz="1500" b="1" dirty="0">
                <a:latin typeface="Amasis MT Pro" panose="020B0604020202020204" pitchFamily="18" charset="0"/>
              </a:rPr>
              <a:t>approximately same</a:t>
            </a:r>
            <a:r>
              <a:rPr lang="en-US" sz="1500" dirty="0">
                <a:latin typeface="Amasis MT Pro" panose="020B0604020202020204" pitchFamily="18" charset="0"/>
              </a:rPr>
              <a:t>. </a:t>
            </a:r>
            <a:br>
              <a:rPr lang="en-US" sz="1500" dirty="0">
                <a:latin typeface="Amasis MT Pro" panose="020B0604020202020204" pitchFamily="18" charset="0"/>
              </a:rPr>
            </a:br>
            <a:br>
              <a:rPr lang="en-US" sz="1500" dirty="0">
                <a:latin typeface="Amasis MT Pro" panose="020B0604020202020204" pitchFamily="18" charset="0"/>
              </a:rPr>
            </a:br>
            <a:r>
              <a:rPr lang="en-US" sz="1500" dirty="0">
                <a:latin typeface="Amasis MT Pro" panose="020B0604020202020204" pitchFamily="18" charset="0"/>
              </a:rPr>
              <a:t>Within the Eastern Asia, </a:t>
            </a:r>
            <a:r>
              <a:rPr lang="en-US" sz="1500" b="1" dirty="0">
                <a:latin typeface="Amasis MT Pro" panose="020B0604020202020204" pitchFamily="18" charset="0"/>
              </a:rPr>
              <a:t>North Korea </a:t>
            </a:r>
            <a:r>
              <a:rPr lang="en-US" sz="1500" dirty="0">
                <a:latin typeface="Amasis MT Pro" panose="020B0604020202020204" pitchFamily="18" charset="0"/>
              </a:rPr>
              <a:t>shows highest Prevalence of </a:t>
            </a:r>
            <a:r>
              <a:rPr lang="en-US" sz="1500" dirty="0" err="1">
                <a:latin typeface="Amasis MT Pro" panose="020B0604020202020204" pitchFamily="18" charset="0"/>
              </a:rPr>
              <a:t>Anaemia</a:t>
            </a:r>
            <a:r>
              <a:rPr lang="en-US" sz="1500" dirty="0">
                <a:latin typeface="Amasis MT Pro" panose="020B0604020202020204" pitchFamily="18" charset="0"/>
              </a:rPr>
              <a:t>, it </a:t>
            </a:r>
            <a:r>
              <a:rPr lang="en-US" sz="1500" b="1" dirty="0">
                <a:latin typeface="Amasis MT Pro" panose="020B0604020202020204" pitchFamily="18" charset="0"/>
              </a:rPr>
              <a:t>dipped up to 2011 </a:t>
            </a:r>
            <a:r>
              <a:rPr lang="en-US" sz="1500" dirty="0">
                <a:latin typeface="Amasis MT Pro" panose="020B0604020202020204" pitchFamily="18" charset="0"/>
              </a:rPr>
              <a:t>and then continued to rise.</a:t>
            </a:r>
            <a:br>
              <a:rPr lang="en-US" sz="1500" dirty="0">
                <a:latin typeface="Amasis MT Pro" panose="020B0604020202020204" pitchFamily="18" charset="0"/>
              </a:rPr>
            </a:br>
            <a:endParaRPr lang="en-US" sz="1500" dirty="0"/>
          </a:p>
        </p:txBody>
      </p:sp>
      <p:sp>
        <p:nvSpPr>
          <p:cNvPr id="5" name="Subtitle 4"/>
          <p:cNvSpPr>
            <a:spLocks noGrp="1"/>
          </p:cNvSpPr>
          <p:nvPr>
            <p:ph type="subTitle" idx="3"/>
          </p:nvPr>
        </p:nvSpPr>
        <p:spPr>
          <a:xfrm>
            <a:off x="4561365" y="829340"/>
            <a:ext cx="4412513" cy="3859618"/>
          </a:xfrm>
        </p:spPr>
        <p:txBody>
          <a:bodyPr/>
          <a:lstStyle/>
          <a:p>
            <a:endParaRPr lang="en-US" dirty="0"/>
          </a:p>
        </p:txBody>
      </p:sp>
      <p:graphicFrame>
        <p:nvGraphicFramePr>
          <p:cNvPr id="7" name="Chart 6">
            <a:extLst>
              <a:ext uri="{FF2B5EF4-FFF2-40B4-BE49-F238E27FC236}">
                <a16:creationId xmlns:a16="http://schemas.microsoft.com/office/drawing/2014/main" id="{DA0FD580-A1B6-C58E-D340-E771828A714F}"/>
              </a:ext>
            </a:extLst>
          </p:cNvPr>
          <p:cNvGraphicFramePr>
            <a:graphicFrameLocks/>
          </p:cNvGraphicFramePr>
          <p:nvPr>
            <p:extLst>
              <p:ext uri="{D42A27DB-BD31-4B8C-83A1-F6EECF244321}">
                <p14:modId xmlns:p14="http://schemas.microsoft.com/office/powerpoint/2010/main" val="158715541"/>
              </p:ext>
            </p:extLst>
          </p:nvPr>
        </p:nvGraphicFramePr>
        <p:xfrm>
          <a:off x="4157330" y="126343"/>
          <a:ext cx="4890977" cy="46689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7320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958" y="0"/>
            <a:ext cx="8920715" cy="564300"/>
          </a:xfrm>
        </p:spPr>
        <p:txBody>
          <a:bodyPr/>
          <a:lstStyle/>
          <a:p>
            <a:pPr algn="ctr"/>
            <a:r>
              <a:rPr lang="en-US" sz="2400" dirty="0">
                <a:solidFill>
                  <a:srgbClr val="C00000"/>
                </a:solidFill>
                <a:latin typeface="Amasis MT Pro" panose="02040504050005020304" pitchFamily="18" charset="0"/>
              </a:rPr>
              <a:t>Prevalence of Hypertension </a:t>
            </a:r>
            <a:br>
              <a:rPr lang="en-US" sz="2400" dirty="0">
                <a:solidFill>
                  <a:srgbClr val="3C4245"/>
                </a:solidFill>
                <a:latin typeface="Amasis MT Pro" panose="02040504050005020304" pitchFamily="18" charset="0"/>
              </a:rPr>
            </a:br>
            <a:r>
              <a:rPr lang="en-US" sz="1600" dirty="0">
                <a:solidFill>
                  <a:srgbClr val="C00000"/>
                </a:solidFill>
                <a:latin typeface="Amasis MT Pro" panose="02040504050005020304" pitchFamily="18" charset="0"/>
              </a:rPr>
              <a:t>( among adults aged 30 -79 years , age standardized)</a:t>
            </a:r>
            <a:endParaRPr lang="en-US" sz="1600" dirty="0"/>
          </a:p>
        </p:txBody>
      </p:sp>
      <p:sp>
        <p:nvSpPr>
          <p:cNvPr id="3" name="TextBox 2"/>
          <p:cNvSpPr txBox="1"/>
          <p:nvPr/>
        </p:nvSpPr>
        <p:spPr>
          <a:xfrm>
            <a:off x="116957" y="903767"/>
            <a:ext cx="4646427" cy="3893374"/>
          </a:xfrm>
          <a:prstGeom prst="rect">
            <a:avLst/>
          </a:prstGeom>
          <a:noFill/>
        </p:spPr>
        <p:txBody>
          <a:bodyPr wrap="square" rtlCol="0">
            <a:spAutoFit/>
          </a:bodyPr>
          <a:lstStyle/>
          <a:p>
            <a:pPr>
              <a:lnSpc>
                <a:spcPct val="150000"/>
              </a:lnSpc>
            </a:pPr>
            <a:r>
              <a:rPr lang="en-US" sz="1300" dirty="0">
                <a:latin typeface="Amasis MT Pro" panose="02040504050005020304" pitchFamily="18" charset="0"/>
              </a:rPr>
              <a:t>Having blood pressure measures </a:t>
            </a:r>
            <a:r>
              <a:rPr lang="en-US" sz="1300" b="1" dirty="0">
                <a:latin typeface="Amasis MT Pro" panose="02040504050005020304" pitchFamily="18" charset="0"/>
              </a:rPr>
              <a:t>consistently above normal </a:t>
            </a:r>
            <a:r>
              <a:rPr lang="en-US" sz="1300" dirty="0">
                <a:latin typeface="Amasis MT Pro" panose="02040504050005020304" pitchFamily="18" charset="0"/>
              </a:rPr>
              <a:t>may result in a diagnosis of hypertension (high blood pressure). The higher your blood pressure levels, the more risk you have for other health problems, such as </a:t>
            </a:r>
            <a:r>
              <a:rPr lang="en-US" sz="1300" b="1" dirty="0">
                <a:latin typeface="Amasis MT Pro" panose="02040504050005020304" pitchFamily="18" charset="0"/>
              </a:rPr>
              <a:t>heart disease, heart attack, and stroke.</a:t>
            </a:r>
            <a:r>
              <a:rPr lang="en-US" sz="1300" dirty="0">
                <a:latin typeface="Amasis MT Pro" panose="02040504050005020304" pitchFamily="18" charset="0"/>
              </a:rPr>
              <a:t> High blood pressure usually has </a:t>
            </a:r>
            <a:r>
              <a:rPr lang="en-US" sz="1300" b="1" dirty="0">
                <a:latin typeface="Amasis MT Pro" panose="02040504050005020304" pitchFamily="18" charset="0"/>
              </a:rPr>
              <a:t>no warning signs or symptoms</a:t>
            </a:r>
            <a:r>
              <a:rPr lang="en-US" sz="1300" dirty="0">
                <a:latin typeface="Amasis MT Pro" panose="02040504050005020304" pitchFamily="18" charset="0"/>
              </a:rPr>
              <a:t>, and many people do not know they have it.</a:t>
            </a:r>
            <a:r>
              <a:rPr lang="en-US" sz="1300" b="1" dirty="0">
                <a:latin typeface="Amasis MT Pro" panose="02040504050005020304" pitchFamily="18" charset="0"/>
              </a:rPr>
              <a:t> Measuring your blood pressure </a:t>
            </a:r>
            <a:r>
              <a:rPr lang="en-US" sz="1300" dirty="0">
                <a:latin typeface="Amasis MT Pro" panose="02040504050005020304" pitchFamily="18" charset="0"/>
              </a:rPr>
              <a:t>is the only way to know whether you have high blood pressure. People can lower their blood pressure by getting </a:t>
            </a:r>
            <a:r>
              <a:rPr lang="en-US" sz="1300" b="1" dirty="0">
                <a:latin typeface="Amasis MT Pro" panose="02040504050005020304" pitchFamily="18" charset="0"/>
              </a:rPr>
              <a:t>at least 150 minutes of physical activity each week</a:t>
            </a:r>
            <a:r>
              <a:rPr lang="en-US" sz="1300" dirty="0">
                <a:latin typeface="Amasis MT Pro" panose="02040504050005020304" pitchFamily="18" charset="0"/>
              </a:rPr>
              <a:t> ,</a:t>
            </a:r>
            <a:r>
              <a:rPr lang="en-US" sz="1300" b="1" dirty="0">
                <a:latin typeface="Amasis MT Pro" panose="02040504050005020304" pitchFamily="18" charset="0"/>
              </a:rPr>
              <a:t>not smoking, eating a healthy diet, including limiting sodium (salt) and alcohol, keeping a healthy weight and managing stress</a:t>
            </a:r>
            <a:r>
              <a:rPr lang="en-US" sz="1300" dirty="0">
                <a:latin typeface="Amasis MT Pro" panose="02040504050005020304" pitchFamily="18" charset="0"/>
              </a:rPr>
              <a:t>.</a:t>
            </a:r>
          </a:p>
          <a:p>
            <a:endParaRPr lang="en-US" sz="1300" dirty="0"/>
          </a:p>
        </p:txBody>
      </p:sp>
      <p:pic>
        <p:nvPicPr>
          <p:cNvPr id="5" name="Picture 4" descr="Diagram">
            <a:extLst>
              <a:ext uri="{FF2B5EF4-FFF2-40B4-BE49-F238E27FC236}">
                <a16:creationId xmlns:a16="http://schemas.microsoft.com/office/drawing/2014/main" id="{9815D7AD-1065-1F23-C873-2871CFF95C21}"/>
              </a:ext>
            </a:extLst>
          </p:cNvPr>
          <p:cNvPicPr>
            <a:picLocks noChangeAspect="1"/>
          </p:cNvPicPr>
          <p:nvPr/>
        </p:nvPicPr>
        <p:blipFill rotWithShape="1">
          <a:blip r:embed="rId2">
            <a:extLst>
              <a:ext uri="{28A0092B-C50C-407E-A947-70E740481C1C}">
                <a14:useLocalDpi xmlns:a14="http://schemas.microsoft.com/office/drawing/2010/main" val="0"/>
              </a:ext>
            </a:extLst>
          </a:blip>
          <a:srcRect l="8287" r="8958"/>
          <a:stretch/>
        </p:blipFill>
        <p:spPr>
          <a:xfrm>
            <a:off x="5007529" y="1179012"/>
            <a:ext cx="4136471" cy="3001914"/>
          </a:xfrm>
          <a:prstGeom prst="rect">
            <a:avLst/>
          </a:prstGeom>
        </p:spPr>
      </p:pic>
    </p:spTree>
    <p:extLst>
      <p:ext uri="{BB962C8B-B14F-4D97-AF65-F5344CB8AC3E}">
        <p14:creationId xmlns:p14="http://schemas.microsoft.com/office/powerpoint/2010/main" val="62605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692210" y="437858"/>
            <a:ext cx="1407180" cy="569010"/>
          </a:xfrm>
        </p:spPr>
        <p:txBody>
          <a:bodyPr/>
          <a:lstStyle/>
          <a:p>
            <a:pPr algn="l"/>
            <a:r>
              <a:rPr lang="en-US" sz="2800" b="1" dirty="0">
                <a:solidFill>
                  <a:srgbClr val="202124"/>
                </a:solidFill>
                <a:latin typeface="Amasis MT Pro" panose="02040504050005020304"/>
                <a:ea typeface="Calibri" panose="020F0502020204030204" pitchFamily="34" charset="0"/>
                <a:cs typeface="Calibri" panose="020F0502020204030204" pitchFamily="34" charset="0"/>
              </a:rPr>
              <a:t>Japan</a:t>
            </a:r>
          </a:p>
        </p:txBody>
      </p:sp>
      <p:sp>
        <p:nvSpPr>
          <p:cNvPr id="3" name="Rectangle 2"/>
          <p:cNvSpPr/>
          <p:nvPr/>
        </p:nvSpPr>
        <p:spPr>
          <a:xfrm>
            <a:off x="3776619" y="1322046"/>
            <a:ext cx="4970773" cy="1895712"/>
          </a:xfrm>
          <a:prstGeom prst="rect">
            <a:avLst/>
          </a:prstGeom>
        </p:spPr>
        <p:txBody>
          <a:bodyPr wrap="square">
            <a:spAutoFit/>
          </a:bodyPr>
          <a:lstStyle/>
          <a:p>
            <a:pPr lvl="0">
              <a:lnSpc>
                <a:spcPct val="150000"/>
              </a:lnSpc>
              <a:spcAft>
                <a:spcPts val="800"/>
              </a:spcAft>
            </a:pPr>
            <a:r>
              <a:rPr lang="en-US" sz="1600" dirty="0">
                <a:latin typeface="Amasis MT Pro" panose="02040504050005020304"/>
              </a:rPr>
              <a:t>Health care in Japan is provided free for Japanese citizens and foreigners. Medical treatment in Japan is provided through universal health care. This system is available to all citizens, and non-Japanese citizens staying in Japan for more than one year.</a:t>
            </a:r>
            <a:endParaRPr lang="en-US" sz="1600" dirty="0">
              <a:effectLst/>
              <a:latin typeface="Amasis MT Pro" panose="02040504050005020304"/>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C34C502-1F9B-7941-134A-189C3B129546}"/>
              </a:ext>
            </a:extLst>
          </p:cNvPr>
          <p:cNvPicPr>
            <a:picLocks noChangeAspect="1"/>
          </p:cNvPicPr>
          <p:nvPr/>
        </p:nvPicPr>
        <p:blipFill rotWithShape="1">
          <a:blip r:embed="rId2"/>
          <a:srcRect l="50082" t="21786" r="25499" b="47442"/>
          <a:stretch/>
        </p:blipFill>
        <p:spPr>
          <a:xfrm>
            <a:off x="216013" y="1783292"/>
            <a:ext cx="1759543" cy="1385833"/>
          </a:xfrm>
          <a:prstGeom prst="rect">
            <a:avLst/>
          </a:prstGeom>
        </p:spPr>
      </p:pic>
    </p:spTree>
    <p:extLst>
      <p:ext uri="{BB962C8B-B14F-4D97-AF65-F5344CB8AC3E}">
        <p14:creationId xmlns:p14="http://schemas.microsoft.com/office/powerpoint/2010/main" val="2822661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29491480"/>
              </p:ext>
            </p:extLst>
          </p:nvPr>
        </p:nvGraphicFramePr>
        <p:xfrm>
          <a:off x="132347" y="108279"/>
          <a:ext cx="8843212" cy="4644192"/>
        </p:xfrm>
        <a:graphic>
          <a:graphicData uri="http://schemas.openxmlformats.org/drawingml/2006/table">
            <a:tbl>
              <a:tblPr firstRow="1" bandRow="1">
                <a:tableStyleId>{7E9639D4-E3E2-4D34-9284-5A2195B3D0D7}</a:tableStyleId>
              </a:tblPr>
              <a:tblGrid>
                <a:gridCol w="766825">
                  <a:extLst>
                    <a:ext uri="{9D8B030D-6E8A-4147-A177-3AD203B41FA5}">
                      <a16:colId xmlns:a16="http://schemas.microsoft.com/office/drawing/2014/main" val="3469935328"/>
                    </a:ext>
                  </a:extLst>
                </a:gridCol>
                <a:gridCol w="1669700">
                  <a:extLst>
                    <a:ext uri="{9D8B030D-6E8A-4147-A177-3AD203B41FA5}">
                      <a16:colId xmlns:a16="http://schemas.microsoft.com/office/drawing/2014/main" val="3679221601"/>
                    </a:ext>
                  </a:extLst>
                </a:gridCol>
                <a:gridCol w="1546018">
                  <a:extLst>
                    <a:ext uri="{9D8B030D-6E8A-4147-A177-3AD203B41FA5}">
                      <a16:colId xmlns:a16="http://schemas.microsoft.com/office/drawing/2014/main" val="111513091"/>
                    </a:ext>
                  </a:extLst>
                </a:gridCol>
                <a:gridCol w="1620223">
                  <a:extLst>
                    <a:ext uri="{9D8B030D-6E8A-4147-A177-3AD203B41FA5}">
                      <a16:colId xmlns:a16="http://schemas.microsoft.com/office/drawing/2014/main" val="2265226820"/>
                    </a:ext>
                  </a:extLst>
                </a:gridCol>
                <a:gridCol w="1620223">
                  <a:extLst>
                    <a:ext uri="{9D8B030D-6E8A-4147-A177-3AD203B41FA5}">
                      <a16:colId xmlns:a16="http://schemas.microsoft.com/office/drawing/2014/main" val="1441315751"/>
                    </a:ext>
                  </a:extLst>
                </a:gridCol>
                <a:gridCol w="1620223">
                  <a:extLst>
                    <a:ext uri="{9D8B030D-6E8A-4147-A177-3AD203B41FA5}">
                      <a16:colId xmlns:a16="http://schemas.microsoft.com/office/drawing/2014/main" val="1134131734"/>
                    </a:ext>
                  </a:extLst>
                </a:gridCol>
              </a:tblGrid>
              <a:tr h="221152">
                <a:tc>
                  <a:txBody>
                    <a:bodyPr/>
                    <a:lstStyle/>
                    <a:p>
                      <a:pPr algn="ctr"/>
                      <a:r>
                        <a:rPr lang="en-US" sz="800" dirty="0"/>
                        <a:t>Year</a:t>
                      </a:r>
                      <a:endParaRPr lang="en-US" sz="800" dirty="0">
                        <a:latin typeface="Amasis MT Pro" panose="02040504050005020304" pitchFamily="18" charset="0"/>
                      </a:endParaRPr>
                    </a:p>
                  </a:txBody>
                  <a:tcPr anchor="b"/>
                </a:tc>
                <a:tc>
                  <a:txBody>
                    <a:bodyPr/>
                    <a:lstStyle/>
                    <a:p>
                      <a:pPr algn="ctr"/>
                      <a:r>
                        <a:rPr lang="en-US" sz="800" dirty="0"/>
                        <a:t>China</a:t>
                      </a:r>
                      <a:endParaRPr lang="en-US" sz="800" dirty="0">
                        <a:latin typeface="Amasis MT Pro" panose="02040504050005020304" pitchFamily="18" charset="0"/>
                      </a:endParaRPr>
                    </a:p>
                  </a:txBody>
                  <a:tcPr anchor="b"/>
                </a:tc>
                <a:tc>
                  <a:txBody>
                    <a:bodyPr/>
                    <a:lstStyle/>
                    <a:p>
                      <a:pPr algn="ctr"/>
                      <a:r>
                        <a:rPr lang="en-US" sz="800" dirty="0"/>
                        <a:t>Japan</a:t>
                      </a:r>
                      <a:endParaRPr lang="en-US" sz="800" dirty="0">
                        <a:latin typeface="Amasis MT Pro" panose="02040504050005020304" pitchFamily="18" charset="0"/>
                      </a:endParaRPr>
                    </a:p>
                  </a:txBody>
                  <a:tcPr anchor="b"/>
                </a:tc>
                <a:tc>
                  <a:txBody>
                    <a:bodyPr/>
                    <a:lstStyle/>
                    <a:p>
                      <a:pPr algn="ctr"/>
                      <a:r>
                        <a:rPr lang="en-US" sz="800" dirty="0"/>
                        <a:t>South Korea</a:t>
                      </a:r>
                      <a:endParaRPr lang="en-US" sz="800" dirty="0">
                        <a:latin typeface="Amasis MT Pro" panose="02040504050005020304" pitchFamily="18" charset="0"/>
                      </a:endParaRPr>
                    </a:p>
                  </a:txBody>
                  <a:tcPr anchor="b"/>
                </a:tc>
                <a:tc>
                  <a:txBody>
                    <a:bodyPr/>
                    <a:lstStyle/>
                    <a:p>
                      <a:pPr algn="ctr"/>
                      <a:r>
                        <a:rPr lang="en-US" sz="800" dirty="0"/>
                        <a:t>North Korea</a:t>
                      </a:r>
                      <a:endParaRPr lang="en-US" sz="800" dirty="0">
                        <a:latin typeface="Amasis MT Pro" panose="02040504050005020304" pitchFamily="18" charset="0"/>
                      </a:endParaRPr>
                    </a:p>
                  </a:txBody>
                  <a:tcPr anchor="b"/>
                </a:tc>
                <a:tc>
                  <a:txBody>
                    <a:bodyPr/>
                    <a:lstStyle/>
                    <a:p>
                      <a:pPr algn="ctr"/>
                      <a:r>
                        <a:rPr lang="en-US" sz="800" dirty="0"/>
                        <a:t>Mongolia</a:t>
                      </a:r>
                      <a:endParaRPr lang="en-US" sz="800" dirty="0">
                        <a:latin typeface="Amasis MT Pro" panose="02040504050005020304" pitchFamily="18" charset="0"/>
                      </a:endParaRPr>
                    </a:p>
                  </a:txBody>
                  <a:tcPr anchor="b"/>
                </a:tc>
                <a:extLst>
                  <a:ext uri="{0D108BD9-81ED-4DB2-BD59-A6C34878D82A}">
                    <a16:rowId xmlns:a16="http://schemas.microsoft.com/office/drawing/2014/main" val="3832527778"/>
                  </a:ext>
                </a:extLst>
              </a:tr>
              <a:tr h="221152">
                <a:tc>
                  <a:txBody>
                    <a:bodyPr/>
                    <a:lstStyle/>
                    <a:p>
                      <a:pPr algn="ctr"/>
                      <a:r>
                        <a:rPr lang="en-US" sz="800" dirty="0"/>
                        <a:t>2000</a:t>
                      </a:r>
                      <a:endParaRPr lang="en-US" sz="800" dirty="0">
                        <a:latin typeface="Amasis MT Pro" panose="02040504050005020304" pitchFamily="18" charset="0"/>
                      </a:endParaRPr>
                    </a:p>
                  </a:txBody>
                  <a:tcPr anchor="b"/>
                </a:tc>
                <a:tc>
                  <a:txBody>
                    <a:bodyPr/>
                    <a:lstStyle/>
                    <a:p>
                      <a:pPr algn="ctr"/>
                      <a:r>
                        <a:rPr lang="en-US" sz="800" dirty="0"/>
                        <a:t>26.1 [ 24.2 – 28.0 ]</a:t>
                      </a:r>
                      <a:endParaRPr lang="en-US" sz="800" dirty="0">
                        <a:latin typeface="Amasis MT Pro" panose="02040504050005020304" pitchFamily="18" charset="0"/>
                      </a:endParaRPr>
                    </a:p>
                  </a:txBody>
                  <a:tcPr anchor="b"/>
                </a:tc>
                <a:tc>
                  <a:txBody>
                    <a:bodyPr/>
                    <a:lstStyle/>
                    <a:p>
                      <a:pPr algn="ctr"/>
                      <a:r>
                        <a:rPr lang="en-US" sz="800" dirty="0"/>
                        <a:t>33.8 [ 32.1 – 35.5 ]</a:t>
                      </a:r>
                      <a:endParaRPr lang="en-US" sz="800" dirty="0">
                        <a:latin typeface="Amasis MT Pro" panose="02040504050005020304" pitchFamily="18" charset="0"/>
                      </a:endParaRPr>
                    </a:p>
                  </a:txBody>
                  <a:tcPr anchor="b"/>
                </a:tc>
                <a:tc>
                  <a:txBody>
                    <a:bodyPr/>
                    <a:lstStyle/>
                    <a:p>
                      <a:pPr algn="ctr"/>
                      <a:r>
                        <a:rPr lang="en-US" sz="800" dirty="0"/>
                        <a:t>30.2 [ 27.7 – 32.9 ]</a:t>
                      </a:r>
                      <a:endParaRPr lang="en-US" sz="800" dirty="0">
                        <a:latin typeface="Amasis MT Pro" panose="02040504050005020304" pitchFamily="18" charset="0"/>
                      </a:endParaRPr>
                    </a:p>
                  </a:txBody>
                  <a:tcPr anchor="b"/>
                </a:tc>
                <a:tc>
                  <a:txBody>
                    <a:bodyPr/>
                    <a:lstStyle/>
                    <a:p>
                      <a:pPr algn="ctr"/>
                      <a:r>
                        <a:rPr lang="en-US" sz="800" dirty="0"/>
                        <a:t>25.8 [ 20.3 – 31.8 ]</a:t>
                      </a:r>
                      <a:endParaRPr lang="en-US" sz="800" dirty="0">
                        <a:latin typeface="Amasis MT Pro" panose="02040504050005020304" pitchFamily="18" charset="0"/>
                      </a:endParaRPr>
                    </a:p>
                  </a:txBody>
                  <a:tcPr anchor="b"/>
                </a:tc>
                <a:tc>
                  <a:txBody>
                    <a:bodyPr/>
                    <a:lstStyle/>
                    <a:p>
                      <a:pPr algn="ctr"/>
                      <a:r>
                        <a:rPr lang="en-US" sz="800" dirty="0"/>
                        <a:t>43.9 [ 39.4 – 48.4 ]</a:t>
                      </a:r>
                      <a:endParaRPr lang="en-US" sz="800" dirty="0">
                        <a:latin typeface="Amasis MT Pro" panose="02040504050005020304" pitchFamily="18" charset="0"/>
                      </a:endParaRPr>
                    </a:p>
                  </a:txBody>
                  <a:tcPr anchor="b"/>
                </a:tc>
                <a:extLst>
                  <a:ext uri="{0D108BD9-81ED-4DB2-BD59-A6C34878D82A}">
                    <a16:rowId xmlns:a16="http://schemas.microsoft.com/office/drawing/2014/main" val="2948315429"/>
                  </a:ext>
                </a:extLst>
              </a:tr>
              <a:tr h="221152">
                <a:tc>
                  <a:txBody>
                    <a:bodyPr/>
                    <a:lstStyle/>
                    <a:p>
                      <a:pPr algn="ctr"/>
                      <a:r>
                        <a:rPr lang="en-US" sz="800" dirty="0"/>
                        <a:t>2001</a:t>
                      </a:r>
                      <a:endParaRPr lang="en-US" sz="800" dirty="0">
                        <a:latin typeface="Amasis MT Pro" panose="02040504050005020304" pitchFamily="18" charset="0"/>
                      </a:endParaRPr>
                    </a:p>
                  </a:txBody>
                  <a:tcPr anchor="b"/>
                </a:tc>
                <a:tc>
                  <a:txBody>
                    <a:bodyPr/>
                    <a:lstStyle/>
                    <a:p>
                      <a:pPr algn="ctr"/>
                      <a:r>
                        <a:rPr lang="en-US" sz="800" dirty="0"/>
                        <a:t>26.5 [ 24.7 – 28.5 ]</a:t>
                      </a:r>
                      <a:endParaRPr lang="en-US" sz="800" dirty="0">
                        <a:latin typeface="Amasis MT Pro" panose="02040504050005020304" pitchFamily="18" charset="0"/>
                      </a:endParaRPr>
                    </a:p>
                  </a:txBody>
                  <a:tcPr anchor="b"/>
                </a:tc>
                <a:tc>
                  <a:txBody>
                    <a:bodyPr/>
                    <a:lstStyle/>
                    <a:p>
                      <a:pPr algn="ctr"/>
                      <a:r>
                        <a:rPr lang="en-US" sz="800" dirty="0"/>
                        <a:t>33.5 [ 31.8 – 35.2 ]</a:t>
                      </a:r>
                      <a:endParaRPr lang="en-US" sz="800" dirty="0">
                        <a:latin typeface="Amasis MT Pro" panose="02040504050005020304" pitchFamily="18" charset="0"/>
                      </a:endParaRPr>
                    </a:p>
                  </a:txBody>
                  <a:tcPr anchor="b"/>
                </a:tc>
                <a:tc>
                  <a:txBody>
                    <a:bodyPr/>
                    <a:lstStyle/>
                    <a:p>
                      <a:pPr algn="ctr"/>
                      <a:r>
                        <a:rPr lang="en-US" sz="800" dirty="0"/>
                        <a:t>30.0 [ 27.7 – 32.4 ]</a:t>
                      </a:r>
                      <a:endParaRPr lang="en-US" sz="800" dirty="0">
                        <a:latin typeface="Amasis MT Pro" panose="02040504050005020304" pitchFamily="18" charset="0"/>
                      </a:endParaRPr>
                    </a:p>
                  </a:txBody>
                  <a:tcPr anchor="b"/>
                </a:tc>
                <a:tc>
                  <a:txBody>
                    <a:bodyPr/>
                    <a:lstStyle/>
                    <a:p>
                      <a:pPr algn="ctr"/>
                      <a:r>
                        <a:rPr lang="en-US" sz="800" dirty="0"/>
                        <a:t>26.0 [ 20.5 – 31.8 ]</a:t>
                      </a:r>
                      <a:endParaRPr lang="en-US" sz="800" dirty="0">
                        <a:latin typeface="Amasis MT Pro" panose="02040504050005020304" pitchFamily="18" charset="0"/>
                      </a:endParaRPr>
                    </a:p>
                  </a:txBody>
                  <a:tcPr anchor="b"/>
                </a:tc>
                <a:tc>
                  <a:txBody>
                    <a:bodyPr/>
                    <a:lstStyle/>
                    <a:p>
                      <a:pPr algn="ctr"/>
                      <a:r>
                        <a:rPr lang="en-US" sz="800" dirty="0"/>
                        <a:t>44.2 [ 39.9 – 48.5 ]</a:t>
                      </a:r>
                      <a:endParaRPr lang="en-US" sz="800" dirty="0">
                        <a:latin typeface="Amasis MT Pro" panose="02040504050005020304" pitchFamily="18" charset="0"/>
                      </a:endParaRPr>
                    </a:p>
                  </a:txBody>
                  <a:tcPr anchor="b"/>
                </a:tc>
                <a:extLst>
                  <a:ext uri="{0D108BD9-81ED-4DB2-BD59-A6C34878D82A}">
                    <a16:rowId xmlns:a16="http://schemas.microsoft.com/office/drawing/2014/main" val="2536013270"/>
                  </a:ext>
                </a:extLst>
              </a:tr>
              <a:tr h="221152">
                <a:tc>
                  <a:txBody>
                    <a:bodyPr/>
                    <a:lstStyle/>
                    <a:p>
                      <a:pPr algn="ctr"/>
                      <a:r>
                        <a:rPr lang="en-US" sz="800" dirty="0"/>
                        <a:t>2002</a:t>
                      </a:r>
                      <a:endParaRPr lang="en-US" sz="800" dirty="0">
                        <a:latin typeface="Amasis MT Pro" panose="02040504050005020304" pitchFamily="18" charset="0"/>
                      </a:endParaRPr>
                    </a:p>
                  </a:txBody>
                  <a:tcPr anchor="b"/>
                </a:tc>
                <a:tc>
                  <a:txBody>
                    <a:bodyPr/>
                    <a:lstStyle/>
                    <a:p>
                      <a:pPr algn="ctr"/>
                      <a:r>
                        <a:rPr lang="en-US" sz="800" dirty="0"/>
                        <a:t>27.0 [ 25.1 – 28.9 ]</a:t>
                      </a:r>
                      <a:endParaRPr lang="en-US" sz="800" dirty="0">
                        <a:latin typeface="Amasis MT Pro" panose="02040504050005020304" pitchFamily="18" charset="0"/>
                      </a:endParaRPr>
                    </a:p>
                  </a:txBody>
                  <a:tcPr anchor="b"/>
                </a:tc>
                <a:tc>
                  <a:txBody>
                    <a:bodyPr/>
                    <a:lstStyle/>
                    <a:p>
                      <a:pPr algn="ctr"/>
                      <a:r>
                        <a:rPr lang="en-US" sz="800" dirty="0"/>
                        <a:t>33.4 [ 31.7 – 35.1 ]</a:t>
                      </a:r>
                      <a:endParaRPr lang="en-US" sz="800" dirty="0">
                        <a:latin typeface="Amasis MT Pro" panose="02040504050005020304" pitchFamily="18" charset="0"/>
                      </a:endParaRPr>
                    </a:p>
                  </a:txBody>
                  <a:tcPr anchor="b"/>
                </a:tc>
                <a:tc>
                  <a:txBody>
                    <a:bodyPr/>
                    <a:lstStyle/>
                    <a:p>
                      <a:pPr algn="ctr"/>
                      <a:r>
                        <a:rPr lang="en-US" sz="800" dirty="0"/>
                        <a:t>29.8 [ 27.5 – 31.7 ]</a:t>
                      </a:r>
                      <a:endParaRPr lang="en-US" sz="800" dirty="0">
                        <a:latin typeface="Amasis MT Pro" panose="02040504050005020304" pitchFamily="18" charset="0"/>
                      </a:endParaRPr>
                    </a:p>
                  </a:txBody>
                  <a:tcPr anchor="b"/>
                </a:tc>
                <a:tc>
                  <a:txBody>
                    <a:bodyPr/>
                    <a:lstStyle/>
                    <a:p>
                      <a:pPr algn="ctr"/>
                      <a:r>
                        <a:rPr lang="en-US" sz="800" dirty="0"/>
                        <a:t>26.1 [ 20.7 – 31.8 ]</a:t>
                      </a:r>
                      <a:endParaRPr lang="en-US" sz="800" dirty="0">
                        <a:latin typeface="Amasis MT Pro" panose="02040504050005020304" pitchFamily="18" charset="0"/>
                      </a:endParaRPr>
                    </a:p>
                  </a:txBody>
                  <a:tcPr anchor="b"/>
                </a:tc>
                <a:tc>
                  <a:txBody>
                    <a:bodyPr/>
                    <a:lstStyle/>
                    <a:p>
                      <a:pPr algn="ctr"/>
                      <a:r>
                        <a:rPr lang="en-US" sz="800" dirty="0"/>
                        <a:t>44.5 [ 40.3 – 48.6 ]</a:t>
                      </a:r>
                      <a:endParaRPr lang="en-US" sz="800" dirty="0">
                        <a:latin typeface="Amasis MT Pro" panose="02040504050005020304" pitchFamily="18" charset="0"/>
                      </a:endParaRPr>
                    </a:p>
                  </a:txBody>
                  <a:tcPr anchor="b"/>
                </a:tc>
                <a:extLst>
                  <a:ext uri="{0D108BD9-81ED-4DB2-BD59-A6C34878D82A}">
                    <a16:rowId xmlns:a16="http://schemas.microsoft.com/office/drawing/2014/main" val="3383595185"/>
                  </a:ext>
                </a:extLst>
              </a:tr>
              <a:tr h="221152">
                <a:tc>
                  <a:txBody>
                    <a:bodyPr/>
                    <a:lstStyle/>
                    <a:p>
                      <a:pPr algn="ctr"/>
                      <a:r>
                        <a:rPr lang="en-US" sz="800" dirty="0"/>
                        <a:t>2003</a:t>
                      </a:r>
                      <a:endParaRPr lang="en-US" sz="800" dirty="0">
                        <a:latin typeface="Amasis MT Pro" panose="02040504050005020304" pitchFamily="18" charset="0"/>
                      </a:endParaRPr>
                    </a:p>
                  </a:txBody>
                  <a:tcPr anchor="b"/>
                </a:tc>
                <a:tc>
                  <a:txBody>
                    <a:bodyPr/>
                    <a:lstStyle/>
                    <a:p>
                      <a:pPr algn="ctr"/>
                      <a:r>
                        <a:rPr lang="en-US" sz="800" dirty="0"/>
                        <a:t>27.4 [ 25.6 – 29.4 ]</a:t>
                      </a:r>
                      <a:endParaRPr lang="en-US" sz="800" dirty="0">
                        <a:latin typeface="Amasis MT Pro" panose="02040504050005020304" pitchFamily="18" charset="0"/>
                      </a:endParaRPr>
                    </a:p>
                  </a:txBody>
                  <a:tcPr anchor="b"/>
                </a:tc>
                <a:tc>
                  <a:txBody>
                    <a:bodyPr/>
                    <a:lstStyle/>
                    <a:p>
                      <a:pPr algn="ctr"/>
                      <a:r>
                        <a:rPr lang="en-US" sz="800" dirty="0"/>
                        <a:t>33.2 [ 31.6 – 34.9 ]</a:t>
                      </a:r>
                      <a:endParaRPr lang="en-US" sz="800" dirty="0">
                        <a:latin typeface="Amasis MT Pro" panose="02040504050005020304" pitchFamily="18" charset="0"/>
                      </a:endParaRPr>
                    </a:p>
                  </a:txBody>
                  <a:tcPr anchor="b"/>
                </a:tc>
                <a:tc>
                  <a:txBody>
                    <a:bodyPr/>
                    <a:lstStyle/>
                    <a:p>
                      <a:pPr algn="ctr"/>
                      <a:r>
                        <a:rPr lang="en-US" sz="800" dirty="0"/>
                        <a:t>29.6 [ 27.5 – 31.7 ]</a:t>
                      </a:r>
                      <a:endParaRPr lang="en-US" sz="800" dirty="0">
                        <a:latin typeface="Amasis MT Pro" panose="02040504050005020304" pitchFamily="18" charset="0"/>
                      </a:endParaRPr>
                    </a:p>
                  </a:txBody>
                  <a:tcPr anchor="b"/>
                </a:tc>
                <a:tc>
                  <a:txBody>
                    <a:bodyPr/>
                    <a:lstStyle/>
                    <a:p>
                      <a:pPr algn="ctr"/>
                      <a:r>
                        <a:rPr lang="en-US" sz="800" dirty="0"/>
                        <a:t>26.2 [ 20.8 – 31.8 ]</a:t>
                      </a:r>
                      <a:endParaRPr lang="en-US" sz="800" dirty="0">
                        <a:latin typeface="Amasis MT Pro" panose="02040504050005020304" pitchFamily="18" charset="0"/>
                      </a:endParaRPr>
                    </a:p>
                  </a:txBody>
                  <a:tcPr anchor="b"/>
                </a:tc>
                <a:tc>
                  <a:txBody>
                    <a:bodyPr/>
                    <a:lstStyle/>
                    <a:p>
                      <a:pPr algn="ctr"/>
                      <a:r>
                        <a:rPr lang="en-US" sz="800" dirty="0"/>
                        <a:t>44.8 [ 40.7 – 48.7 ]</a:t>
                      </a:r>
                      <a:endParaRPr lang="en-US" sz="800" dirty="0">
                        <a:latin typeface="Amasis MT Pro" panose="02040504050005020304" pitchFamily="18" charset="0"/>
                      </a:endParaRPr>
                    </a:p>
                  </a:txBody>
                  <a:tcPr anchor="b"/>
                </a:tc>
                <a:extLst>
                  <a:ext uri="{0D108BD9-81ED-4DB2-BD59-A6C34878D82A}">
                    <a16:rowId xmlns:a16="http://schemas.microsoft.com/office/drawing/2014/main" val="3389110920"/>
                  </a:ext>
                </a:extLst>
              </a:tr>
              <a:tr h="221152">
                <a:tc>
                  <a:txBody>
                    <a:bodyPr/>
                    <a:lstStyle/>
                    <a:p>
                      <a:pPr algn="ctr"/>
                      <a:r>
                        <a:rPr lang="en-US" sz="800" dirty="0"/>
                        <a:t>2004</a:t>
                      </a:r>
                      <a:endParaRPr lang="en-US" sz="800" dirty="0">
                        <a:latin typeface="Amasis MT Pro" panose="02040504050005020304" pitchFamily="18" charset="0"/>
                      </a:endParaRPr>
                    </a:p>
                  </a:txBody>
                  <a:tcPr anchor="b"/>
                </a:tc>
                <a:tc>
                  <a:txBody>
                    <a:bodyPr/>
                    <a:lstStyle/>
                    <a:p>
                      <a:pPr algn="ctr"/>
                      <a:r>
                        <a:rPr lang="en-US" sz="800" dirty="0"/>
                        <a:t>27.9 [ 26.0 – 29.8 ]</a:t>
                      </a:r>
                      <a:endParaRPr lang="en-US" sz="800" dirty="0">
                        <a:latin typeface="Amasis MT Pro" panose="02040504050005020304" pitchFamily="18" charset="0"/>
                      </a:endParaRPr>
                    </a:p>
                  </a:txBody>
                  <a:tcPr anchor="b"/>
                </a:tc>
                <a:tc>
                  <a:txBody>
                    <a:bodyPr/>
                    <a:lstStyle/>
                    <a:p>
                      <a:pPr algn="ctr"/>
                      <a:r>
                        <a:rPr lang="en-US" sz="800" dirty="0"/>
                        <a:t>33.1 [ 31.5 – 34.8 ]</a:t>
                      </a:r>
                      <a:endParaRPr lang="en-US" sz="800" dirty="0">
                        <a:latin typeface="Amasis MT Pro" panose="02040504050005020304" pitchFamily="18" charset="0"/>
                      </a:endParaRPr>
                    </a:p>
                  </a:txBody>
                  <a:tcPr anchor="b"/>
                </a:tc>
                <a:tc>
                  <a:txBody>
                    <a:bodyPr/>
                    <a:lstStyle/>
                    <a:p>
                      <a:pPr algn="ctr"/>
                      <a:r>
                        <a:rPr lang="en-US" sz="800" dirty="0"/>
                        <a:t>29.4 [ 27.5 – 31.3 ]</a:t>
                      </a:r>
                      <a:endParaRPr lang="en-US" sz="800" dirty="0">
                        <a:latin typeface="Amasis MT Pro" panose="02040504050005020304" pitchFamily="18" charset="0"/>
                      </a:endParaRPr>
                    </a:p>
                  </a:txBody>
                  <a:tcPr anchor="b"/>
                </a:tc>
                <a:tc>
                  <a:txBody>
                    <a:bodyPr/>
                    <a:lstStyle/>
                    <a:p>
                      <a:pPr algn="ctr"/>
                      <a:r>
                        <a:rPr lang="en-US" sz="800" dirty="0"/>
                        <a:t>26.4 [ 21.1 – 31.8 ]</a:t>
                      </a:r>
                      <a:endParaRPr lang="en-US" sz="800" dirty="0">
                        <a:latin typeface="Amasis MT Pro" panose="02040504050005020304" pitchFamily="18" charset="0"/>
                      </a:endParaRPr>
                    </a:p>
                  </a:txBody>
                  <a:tcPr anchor="b"/>
                </a:tc>
                <a:tc>
                  <a:txBody>
                    <a:bodyPr/>
                    <a:lstStyle/>
                    <a:p>
                      <a:pPr algn="ctr"/>
                      <a:r>
                        <a:rPr lang="en-US" sz="800" dirty="0"/>
                        <a:t>45.0 [ 41.0 – 49.0 ]</a:t>
                      </a:r>
                      <a:endParaRPr lang="en-US" sz="800" dirty="0">
                        <a:latin typeface="Amasis MT Pro" panose="02040504050005020304" pitchFamily="18" charset="0"/>
                      </a:endParaRPr>
                    </a:p>
                  </a:txBody>
                  <a:tcPr anchor="b"/>
                </a:tc>
                <a:extLst>
                  <a:ext uri="{0D108BD9-81ED-4DB2-BD59-A6C34878D82A}">
                    <a16:rowId xmlns:a16="http://schemas.microsoft.com/office/drawing/2014/main" val="1706345798"/>
                  </a:ext>
                </a:extLst>
              </a:tr>
              <a:tr h="221152">
                <a:tc>
                  <a:txBody>
                    <a:bodyPr/>
                    <a:lstStyle/>
                    <a:p>
                      <a:pPr algn="ctr"/>
                      <a:r>
                        <a:rPr lang="en-US" sz="800" dirty="0"/>
                        <a:t>2005</a:t>
                      </a:r>
                      <a:endParaRPr lang="en-US" sz="800" dirty="0">
                        <a:latin typeface="Amasis MT Pro" panose="02040504050005020304" pitchFamily="18" charset="0"/>
                      </a:endParaRPr>
                    </a:p>
                  </a:txBody>
                  <a:tcPr anchor="b"/>
                </a:tc>
                <a:tc>
                  <a:txBody>
                    <a:bodyPr/>
                    <a:lstStyle/>
                    <a:p>
                      <a:pPr algn="ctr"/>
                      <a:r>
                        <a:rPr lang="en-US" sz="800" dirty="0"/>
                        <a:t>28.3 [ 26.5 – 30.2 ]</a:t>
                      </a:r>
                      <a:endParaRPr lang="en-US" sz="800" dirty="0">
                        <a:latin typeface="Amasis MT Pro" panose="02040504050005020304" pitchFamily="18" charset="0"/>
                      </a:endParaRPr>
                    </a:p>
                  </a:txBody>
                  <a:tcPr anchor="b"/>
                </a:tc>
                <a:tc>
                  <a:txBody>
                    <a:bodyPr/>
                    <a:lstStyle/>
                    <a:p>
                      <a:pPr algn="ctr"/>
                      <a:r>
                        <a:rPr lang="en-US" sz="800" dirty="0"/>
                        <a:t>33.1 [ 31.4 – 34.8 ]</a:t>
                      </a:r>
                      <a:endParaRPr lang="en-US" sz="800" dirty="0">
                        <a:latin typeface="Amasis MT Pro" panose="02040504050005020304" pitchFamily="18" charset="0"/>
                      </a:endParaRPr>
                    </a:p>
                  </a:txBody>
                  <a:tcPr anchor="b"/>
                </a:tc>
                <a:tc>
                  <a:txBody>
                    <a:bodyPr/>
                    <a:lstStyle/>
                    <a:p>
                      <a:pPr algn="ctr"/>
                      <a:r>
                        <a:rPr lang="en-US" sz="800" dirty="0"/>
                        <a:t>29.1 [ 27.4 – 31.0 ]</a:t>
                      </a:r>
                      <a:endParaRPr lang="en-US" sz="800" dirty="0">
                        <a:latin typeface="Amasis MT Pro" panose="02040504050005020304" pitchFamily="18" charset="0"/>
                      </a:endParaRPr>
                    </a:p>
                  </a:txBody>
                  <a:tcPr anchor="b"/>
                </a:tc>
                <a:tc>
                  <a:txBody>
                    <a:bodyPr/>
                    <a:lstStyle/>
                    <a:p>
                      <a:pPr algn="ctr"/>
                      <a:r>
                        <a:rPr lang="en-US" sz="800" dirty="0"/>
                        <a:t>26.5 [ 21.3 – 31.9 ]</a:t>
                      </a:r>
                      <a:endParaRPr lang="en-US" sz="800" dirty="0">
                        <a:latin typeface="Amasis MT Pro" panose="02040504050005020304" pitchFamily="18" charset="0"/>
                      </a:endParaRPr>
                    </a:p>
                  </a:txBody>
                  <a:tcPr anchor="b"/>
                </a:tc>
                <a:tc>
                  <a:txBody>
                    <a:bodyPr/>
                    <a:lstStyle/>
                    <a:p>
                      <a:pPr algn="ctr"/>
                      <a:r>
                        <a:rPr lang="en-US" sz="800" dirty="0"/>
                        <a:t>45.2 [ 41.4 – 49.1 ]</a:t>
                      </a:r>
                      <a:endParaRPr lang="en-US" sz="800" dirty="0">
                        <a:latin typeface="Amasis MT Pro" panose="02040504050005020304" pitchFamily="18" charset="0"/>
                      </a:endParaRPr>
                    </a:p>
                  </a:txBody>
                  <a:tcPr anchor="b"/>
                </a:tc>
                <a:extLst>
                  <a:ext uri="{0D108BD9-81ED-4DB2-BD59-A6C34878D82A}">
                    <a16:rowId xmlns:a16="http://schemas.microsoft.com/office/drawing/2014/main" val="3422194098"/>
                  </a:ext>
                </a:extLst>
              </a:tr>
              <a:tr h="221152">
                <a:tc>
                  <a:txBody>
                    <a:bodyPr/>
                    <a:lstStyle/>
                    <a:p>
                      <a:pPr algn="ctr"/>
                      <a:r>
                        <a:rPr lang="en-US" sz="800" dirty="0"/>
                        <a:t>2006</a:t>
                      </a:r>
                      <a:endParaRPr lang="en-US" sz="800" dirty="0">
                        <a:latin typeface="Amasis MT Pro" panose="02040504050005020304" pitchFamily="18" charset="0"/>
                      </a:endParaRPr>
                    </a:p>
                  </a:txBody>
                  <a:tcPr anchor="b"/>
                </a:tc>
                <a:tc>
                  <a:txBody>
                    <a:bodyPr/>
                    <a:lstStyle/>
                    <a:p>
                      <a:pPr algn="ctr"/>
                      <a:r>
                        <a:rPr lang="en-US" sz="800" dirty="0"/>
                        <a:t>28.7 [ 26.9 – 30.5 ]</a:t>
                      </a:r>
                      <a:endParaRPr lang="en-US" sz="800" dirty="0">
                        <a:latin typeface="Amasis MT Pro" panose="02040504050005020304" pitchFamily="18" charset="0"/>
                      </a:endParaRPr>
                    </a:p>
                  </a:txBody>
                  <a:tcPr anchor="b"/>
                </a:tc>
                <a:tc>
                  <a:txBody>
                    <a:bodyPr/>
                    <a:lstStyle/>
                    <a:p>
                      <a:pPr algn="ctr"/>
                      <a:r>
                        <a:rPr lang="en-US" sz="800" dirty="0"/>
                        <a:t>33.0 [ 31.3 – 34.7 ]</a:t>
                      </a:r>
                      <a:endParaRPr lang="en-US" sz="800" dirty="0">
                        <a:latin typeface="Amasis MT Pro" panose="02040504050005020304" pitchFamily="18" charset="0"/>
                      </a:endParaRPr>
                    </a:p>
                  </a:txBody>
                  <a:tcPr anchor="b"/>
                </a:tc>
                <a:tc>
                  <a:txBody>
                    <a:bodyPr/>
                    <a:lstStyle/>
                    <a:p>
                      <a:pPr algn="ctr"/>
                      <a:r>
                        <a:rPr lang="en-US" sz="800" dirty="0"/>
                        <a:t>28.9 [ 27.3 – 30.7 ]</a:t>
                      </a:r>
                      <a:endParaRPr lang="en-US" sz="800" dirty="0">
                        <a:latin typeface="Amasis MT Pro" panose="02040504050005020304" pitchFamily="18" charset="0"/>
                      </a:endParaRPr>
                    </a:p>
                  </a:txBody>
                  <a:tcPr anchor="b"/>
                </a:tc>
                <a:tc>
                  <a:txBody>
                    <a:bodyPr/>
                    <a:lstStyle/>
                    <a:p>
                      <a:pPr algn="ctr"/>
                      <a:r>
                        <a:rPr lang="en-US" sz="800" dirty="0"/>
                        <a:t>26.6 [ 21.5 – 31.9 ]</a:t>
                      </a:r>
                      <a:endParaRPr lang="en-US" sz="800" dirty="0">
                        <a:latin typeface="Amasis MT Pro" panose="02040504050005020304" pitchFamily="18" charset="0"/>
                      </a:endParaRPr>
                    </a:p>
                  </a:txBody>
                  <a:tcPr anchor="b"/>
                </a:tc>
                <a:tc>
                  <a:txBody>
                    <a:bodyPr/>
                    <a:lstStyle/>
                    <a:p>
                      <a:pPr algn="ctr"/>
                      <a:r>
                        <a:rPr lang="en-US" sz="800" dirty="0"/>
                        <a:t>45.4 [ 41.6 – 49.2 ]</a:t>
                      </a:r>
                      <a:endParaRPr lang="en-US" sz="800" dirty="0">
                        <a:latin typeface="Amasis MT Pro" panose="02040504050005020304" pitchFamily="18" charset="0"/>
                      </a:endParaRPr>
                    </a:p>
                  </a:txBody>
                  <a:tcPr anchor="b"/>
                </a:tc>
                <a:extLst>
                  <a:ext uri="{0D108BD9-81ED-4DB2-BD59-A6C34878D82A}">
                    <a16:rowId xmlns:a16="http://schemas.microsoft.com/office/drawing/2014/main" val="2321042134"/>
                  </a:ext>
                </a:extLst>
              </a:tr>
              <a:tr h="221152">
                <a:tc>
                  <a:txBody>
                    <a:bodyPr/>
                    <a:lstStyle/>
                    <a:p>
                      <a:pPr algn="ctr"/>
                      <a:r>
                        <a:rPr lang="en-US" sz="800" dirty="0"/>
                        <a:t>2007</a:t>
                      </a:r>
                      <a:endParaRPr lang="en-US" sz="800" dirty="0">
                        <a:latin typeface="Amasis MT Pro" panose="02040504050005020304" pitchFamily="18" charset="0"/>
                      </a:endParaRPr>
                    </a:p>
                  </a:txBody>
                  <a:tcPr anchor="b"/>
                </a:tc>
                <a:tc>
                  <a:txBody>
                    <a:bodyPr/>
                    <a:lstStyle/>
                    <a:p>
                      <a:pPr algn="ctr"/>
                      <a:r>
                        <a:rPr lang="en-US" sz="800" dirty="0"/>
                        <a:t>29.0 [ 27.2 – 30.8 ]</a:t>
                      </a:r>
                      <a:endParaRPr lang="en-US" sz="800" dirty="0">
                        <a:latin typeface="Amasis MT Pro" panose="02040504050005020304" pitchFamily="18" charset="0"/>
                      </a:endParaRPr>
                    </a:p>
                  </a:txBody>
                  <a:tcPr anchor="b"/>
                </a:tc>
                <a:tc>
                  <a:txBody>
                    <a:bodyPr/>
                    <a:lstStyle/>
                    <a:p>
                      <a:pPr algn="ctr"/>
                      <a:r>
                        <a:rPr lang="en-US" sz="800" dirty="0"/>
                        <a:t>32.9 [ 31.2 – 34.6 ]</a:t>
                      </a:r>
                      <a:endParaRPr lang="en-US" sz="800" dirty="0">
                        <a:latin typeface="Amasis MT Pro" panose="02040504050005020304" pitchFamily="18" charset="0"/>
                      </a:endParaRPr>
                    </a:p>
                  </a:txBody>
                  <a:tcPr anchor="b"/>
                </a:tc>
                <a:tc>
                  <a:txBody>
                    <a:bodyPr/>
                    <a:lstStyle/>
                    <a:p>
                      <a:pPr algn="ctr"/>
                      <a:r>
                        <a:rPr lang="en-US" sz="800" dirty="0"/>
                        <a:t>28.7 [ 27.1 – 30.3 ]</a:t>
                      </a:r>
                      <a:endParaRPr lang="en-US" sz="800" dirty="0">
                        <a:latin typeface="Amasis MT Pro" panose="02040504050005020304" pitchFamily="18" charset="0"/>
                      </a:endParaRPr>
                    </a:p>
                  </a:txBody>
                  <a:tcPr anchor="b"/>
                </a:tc>
                <a:tc>
                  <a:txBody>
                    <a:bodyPr/>
                    <a:lstStyle/>
                    <a:p>
                      <a:pPr algn="ctr"/>
                      <a:r>
                        <a:rPr lang="en-US" sz="800" dirty="0"/>
                        <a:t>26.7 [ 21.7 – 32.0 ]</a:t>
                      </a:r>
                      <a:endParaRPr lang="en-US" sz="800" dirty="0">
                        <a:latin typeface="Amasis MT Pro" panose="02040504050005020304" pitchFamily="18" charset="0"/>
                      </a:endParaRPr>
                    </a:p>
                  </a:txBody>
                  <a:tcPr anchor="b"/>
                </a:tc>
                <a:tc>
                  <a:txBody>
                    <a:bodyPr/>
                    <a:lstStyle/>
                    <a:p>
                      <a:pPr algn="ctr"/>
                      <a:r>
                        <a:rPr lang="en-US" sz="800" dirty="0"/>
                        <a:t>45.5 [ 41.7 – 49.3 ]</a:t>
                      </a:r>
                      <a:endParaRPr lang="en-US" sz="800" dirty="0">
                        <a:latin typeface="Amasis MT Pro" panose="02040504050005020304" pitchFamily="18" charset="0"/>
                      </a:endParaRPr>
                    </a:p>
                  </a:txBody>
                  <a:tcPr anchor="b"/>
                </a:tc>
                <a:extLst>
                  <a:ext uri="{0D108BD9-81ED-4DB2-BD59-A6C34878D82A}">
                    <a16:rowId xmlns:a16="http://schemas.microsoft.com/office/drawing/2014/main" val="127137274"/>
                  </a:ext>
                </a:extLst>
              </a:tr>
              <a:tr h="221152">
                <a:tc>
                  <a:txBody>
                    <a:bodyPr/>
                    <a:lstStyle/>
                    <a:p>
                      <a:pPr algn="ctr"/>
                      <a:r>
                        <a:rPr lang="en-US" sz="800" dirty="0"/>
                        <a:t>2008</a:t>
                      </a:r>
                      <a:endParaRPr lang="en-US" sz="800" dirty="0">
                        <a:latin typeface="Amasis MT Pro" panose="02040504050005020304" pitchFamily="18" charset="0"/>
                      </a:endParaRPr>
                    </a:p>
                  </a:txBody>
                  <a:tcPr anchor="b"/>
                </a:tc>
                <a:tc>
                  <a:txBody>
                    <a:bodyPr/>
                    <a:lstStyle/>
                    <a:p>
                      <a:pPr algn="ctr"/>
                      <a:r>
                        <a:rPr lang="en-US" sz="800" dirty="0"/>
                        <a:t>29.3 [ 27.6 – 31.1 ]</a:t>
                      </a:r>
                      <a:endParaRPr lang="en-US" sz="800" dirty="0">
                        <a:latin typeface="Amasis MT Pro" panose="02040504050005020304" pitchFamily="18" charset="0"/>
                      </a:endParaRPr>
                    </a:p>
                  </a:txBody>
                  <a:tcPr anchor="b"/>
                </a:tc>
                <a:tc>
                  <a:txBody>
                    <a:bodyPr/>
                    <a:lstStyle/>
                    <a:p>
                      <a:pPr algn="ctr"/>
                      <a:r>
                        <a:rPr lang="en-US" sz="800" dirty="0"/>
                        <a:t>32.8 [ 31.1 – 34.6 ]</a:t>
                      </a:r>
                      <a:endParaRPr lang="en-US" sz="800" dirty="0">
                        <a:latin typeface="Amasis MT Pro" panose="02040504050005020304" pitchFamily="18" charset="0"/>
                      </a:endParaRPr>
                    </a:p>
                  </a:txBody>
                  <a:tcPr anchor="b"/>
                </a:tc>
                <a:tc>
                  <a:txBody>
                    <a:bodyPr/>
                    <a:lstStyle/>
                    <a:p>
                      <a:pPr algn="ctr"/>
                      <a:r>
                        <a:rPr lang="en-US" sz="800" dirty="0"/>
                        <a:t>28.5 [ 27.0 – 30.1 ]</a:t>
                      </a:r>
                      <a:endParaRPr lang="en-US" sz="800" dirty="0">
                        <a:latin typeface="Amasis MT Pro" panose="02040504050005020304" pitchFamily="18" charset="0"/>
                      </a:endParaRPr>
                    </a:p>
                  </a:txBody>
                  <a:tcPr anchor="b"/>
                </a:tc>
                <a:tc>
                  <a:txBody>
                    <a:bodyPr/>
                    <a:lstStyle/>
                    <a:p>
                      <a:pPr algn="ctr"/>
                      <a:r>
                        <a:rPr lang="en-US" sz="800" dirty="0"/>
                        <a:t>26.8 [ 21.8 – 32.0 ]</a:t>
                      </a:r>
                      <a:endParaRPr lang="en-US" sz="800" dirty="0">
                        <a:latin typeface="Amasis MT Pro" panose="02040504050005020304" pitchFamily="18" charset="0"/>
                      </a:endParaRPr>
                    </a:p>
                  </a:txBody>
                  <a:tcPr anchor="b"/>
                </a:tc>
                <a:tc>
                  <a:txBody>
                    <a:bodyPr/>
                    <a:lstStyle/>
                    <a:p>
                      <a:pPr algn="ctr"/>
                      <a:r>
                        <a:rPr lang="en-US" sz="800" dirty="0"/>
                        <a:t>45.5 [ 41.8 – 49.3 ]</a:t>
                      </a:r>
                      <a:endParaRPr lang="en-US" sz="800" dirty="0">
                        <a:latin typeface="Amasis MT Pro" panose="02040504050005020304" pitchFamily="18" charset="0"/>
                      </a:endParaRPr>
                    </a:p>
                  </a:txBody>
                  <a:tcPr anchor="b"/>
                </a:tc>
                <a:extLst>
                  <a:ext uri="{0D108BD9-81ED-4DB2-BD59-A6C34878D82A}">
                    <a16:rowId xmlns:a16="http://schemas.microsoft.com/office/drawing/2014/main" val="2083396179"/>
                  </a:ext>
                </a:extLst>
              </a:tr>
              <a:tr h="221152">
                <a:tc>
                  <a:txBody>
                    <a:bodyPr/>
                    <a:lstStyle/>
                    <a:p>
                      <a:pPr algn="ctr"/>
                      <a:r>
                        <a:rPr lang="en-US" sz="800" dirty="0"/>
                        <a:t>2009</a:t>
                      </a:r>
                      <a:endParaRPr lang="en-US" sz="800" dirty="0">
                        <a:latin typeface="Amasis MT Pro" panose="02040504050005020304" pitchFamily="18" charset="0"/>
                      </a:endParaRPr>
                    </a:p>
                  </a:txBody>
                  <a:tcPr anchor="b"/>
                </a:tc>
                <a:tc>
                  <a:txBody>
                    <a:bodyPr/>
                    <a:lstStyle/>
                    <a:p>
                      <a:pPr algn="ctr"/>
                      <a:r>
                        <a:rPr lang="en-US" sz="800" dirty="0"/>
                        <a:t>29.5 [ 27.8 – 31.2 ]</a:t>
                      </a:r>
                      <a:endParaRPr lang="en-US" sz="800" dirty="0">
                        <a:latin typeface="Amasis MT Pro" panose="02040504050005020304" pitchFamily="18" charset="0"/>
                      </a:endParaRPr>
                    </a:p>
                  </a:txBody>
                  <a:tcPr anchor="b"/>
                </a:tc>
                <a:tc>
                  <a:txBody>
                    <a:bodyPr/>
                    <a:lstStyle/>
                    <a:p>
                      <a:pPr algn="ctr"/>
                      <a:r>
                        <a:rPr lang="en-US" sz="800" dirty="0"/>
                        <a:t>32.7 [ 31.0 – 34.5 ]</a:t>
                      </a:r>
                      <a:endParaRPr lang="en-US" sz="800" dirty="0">
                        <a:latin typeface="Amasis MT Pro" panose="02040504050005020304" pitchFamily="18" charset="0"/>
                      </a:endParaRPr>
                    </a:p>
                  </a:txBody>
                  <a:tcPr anchor="b"/>
                </a:tc>
                <a:tc>
                  <a:txBody>
                    <a:bodyPr/>
                    <a:lstStyle/>
                    <a:p>
                      <a:pPr algn="ctr"/>
                      <a:r>
                        <a:rPr lang="en-US" sz="800" dirty="0"/>
                        <a:t>28.3 [ 26.8 – 29.8 ]</a:t>
                      </a:r>
                      <a:endParaRPr lang="en-US" sz="800" dirty="0">
                        <a:latin typeface="Amasis MT Pro" panose="02040504050005020304" pitchFamily="18" charset="0"/>
                      </a:endParaRPr>
                    </a:p>
                  </a:txBody>
                  <a:tcPr anchor="b"/>
                </a:tc>
                <a:tc>
                  <a:txBody>
                    <a:bodyPr/>
                    <a:lstStyle/>
                    <a:p>
                      <a:pPr algn="ctr"/>
                      <a:r>
                        <a:rPr lang="en-US" sz="800" dirty="0"/>
                        <a:t>26.9 [ 21.8 – 32.1 ]</a:t>
                      </a:r>
                      <a:endParaRPr lang="en-US" sz="800" dirty="0">
                        <a:latin typeface="Amasis MT Pro" panose="02040504050005020304" pitchFamily="18" charset="0"/>
                      </a:endParaRPr>
                    </a:p>
                  </a:txBody>
                  <a:tcPr anchor="b"/>
                </a:tc>
                <a:tc>
                  <a:txBody>
                    <a:bodyPr/>
                    <a:lstStyle/>
                    <a:p>
                      <a:pPr algn="ctr"/>
                      <a:r>
                        <a:rPr lang="en-US" sz="800" dirty="0"/>
                        <a:t>45.6 [ 41.9 – 49.2 ]</a:t>
                      </a:r>
                      <a:endParaRPr lang="en-US" sz="800" dirty="0">
                        <a:latin typeface="Amasis MT Pro" panose="02040504050005020304" pitchFamily="18" charset="0"/>
                      </a:endParaRPr>
                    </a:p>
                  </a:txBody>
                  <a:tcPr anchor="b"/>
                </a:tc>
                <a:extLst>
                  <a:ext uri="{0D108BD9-81ED-4DB2-BD59-A6C34878D82A}">
                    <a16:rowId xmlns:a16="http://schemas.microsoft.com/office/drawing/2014/main" val="946012416"/>
                  </a:ext>
                </a:extLst>
              </a:tr>
              <a:tr h="221152">
                <a:tc>
                  <a:txBody>
                    <a:bodyPr/>
                    <a:lstStyle/>
                    <a:p>
                      <a:pPr algn="ctr"/>
                      <a:r>
                        <a:rPr lang="en-US" sz="800" dirty="0"/>
                        <a:t>2010</a:t>
                      </a:r>
                      <a:endParaRPr lang="en-US" sz="800" dirty="0">
                        <a:latin typeface="Amasis MT Pro" panose="02040504050005020304" pitchFamily="18" charset="0"/>
                      </a:endParaRPr>
                    </a:p>
                  </a:txBody>
                  <a:tcPr anchor="b"/>
                </a:tc>
                <a:tc>
                  <a:txBody>
                    <a:bodyPr/>
                    <a:lstStyle/>
                    <a:p>
                      <a:pPr algn="ctr"/>
                      <a:r>
                        <a:rPr lang="en-US" sz="800" dirty="0"/>
                        <a:t>29.6 [ 28.0 – 31.3 ]</a:t>
                      </a:r>
                      <a:endParaRPr lang="en-US" sz="800" dirty="0">
                        <a:latin typeface="Amasis MT Pro" panose="02040504050005020304" pitchFamily="18" charset="0"/>
                      </a:endParaRPr>
                    </a:p>
                  </a:txBody>
                  <a:tcPr anchor="b"/>
                </a:tc>
                <a:tc>
                  <a:txBody>
                    <a:bodyPr/>
                    <a:lstStyle/>
                    <a:p>
                      <a:pPr algn="ctr"/>
                      <a:r>
                        <a:rPr lang="en-US" sz="800" dirty="0"/>
                        <a:t>32.6 [ 31.0 – 34.5 ]</a:t>
                      </a:r>
                      <a:endParaRPr lang="en-US" sz="800" dirty="0">
                        <a:latin typeface="Amasis MT Pro" panose="02040504050005020304" pitchFamily="18" charset="0"/>
                      </a:endParaRPr>
                    </a:p>
                  </a:txBody>
                  <a:tcPr anchor="b"/>
                </a:tc>
                <a:tc>
                  <a:txBody>
                    <a:bodyPr/>
                    <a:lstStyle/>
                    <a:p>
                      <a:pPr algn="ctr"/>
                      <a:r>
                        <a:rPr lang="en-US" sz="800" dirty="0"/>
                        <a:t>28.1 [ 26.7 – 29.6 ]</a:t>
                      </a:r>
                      <a:endParaRPr lang="en-US" sz="800" dirty="0">
                        <a:latin typeface="Amasis MT Pro" panose="02040504050005020304" pitchFamily="18" charset="0"/>
                      </a:endParaRPr>
                    </a:p>
                  </a:txBody>
                  <a:tcPr anchor="b"/>
                </a:tc>
                <a:tc>
                  <a:txBody>
                    <a:bodyPr/>
                    <a:lstStyle/>
                    <a:p>
                      <a:pPr algn="ctr"/>
                      <a:r>
                        <a:rPr lang="en-US" sz="800" dirty="0"/>
                        <a:t>26.9 [ 21.7 – 32.2 ]</a:t>
                      </a:r>
                      <a:endParaRPr lang="en-US" sz="800" dirty="0">
                        <a:latin typeface="Amasis MT Pro" panose="02040504050005020304" pitchFamily="18" charset="0"/>
                      </a:endParaRPr>
                    </a:p>
                  </a:txBody>
                  <a:tcPr anchor="b"/>
                </a:tc>
                <a:tc>
                  <a:txBody>
                    <a:bodyPr/>
                    <a:lstStyle/>
                    <a:p>
                      <a:pPr algn="ctr"/>
                      <a:r>
                        <a:rPr lang="en-US" sz="800" dirty="0"/>
                        <a:t>45.5 [ 41.9 – 49.1 ]</a:t>
                      </a:r>
                      <a:endParaRPr lang="en-US" sz="800" dirty="0">
                        <a:latin typeface="Amasis MT Pro" panose="02040504050005020304" pitchFamily="18" charset="0"/>
                      </a:endParaRPr>
                    </a:p>
                  </a:txBody>
                  <a:tcPr anchor="b"/>
                </a:tc>
                <a:extLst>
                  <a:ext uri="{0D108BD9-81ED-4DB2-BD59-A6C34878D82A}">
                    <a16:rowId xmlns:a16="http://schemas.microsoft.com/office/drawing/2014/main" val="545643411"/>
                  </a:ext>
                </a:extLst>
              </a:tr>
              <a:tr h="221152">
                <a:tc>
                  <a:txBody>
                    <a:bodyPr/>
                    <a:lstStyle/>
                    <a:p>
                      <a:pPr algn="ctr"/>
                      <a:r>
                        <a:rPr lang="en-US" sz="800" dirty="0"/>
                        <a:t>2011</a:t>
                      </a:r>
                      <a:endParaRPr lang="en-US" sz="800" dirty="0">
                        <a:latin typeface="Amasis MT Pro" panose="02040504050005020304" pitchFamily="18" charset="0"/>
                      </a:endParaRPr>
                    </a:p>
                  </a:txBody>
                  <a:tcPr anchor="b"/>
                </a:tc>
                <a:tc>
                  <a:txBody>
                    <a:bodyPr/>
                    <a:lstStyle/>
                    <a:p>
                      <a:pPr algn="ctr"/>
                      <a:r>
                        <a:rPr lang="en-US" sz="800" dirty="0"/>
                        <a:t>29.6 [ 28.0 – 31.2 ]</a:t>
                      </a:r>
                      <a:endParaRPr lang="en-US" sz="800" dirty="0">
                        <a:latin typeface="Amasis MT Pro" panose="02040504050005020304" pitchFamily="18" charset="0"/>
                      </a:endParaRPr>
                    </a:p>
                  </a:txBody>
                  <a:tcPr anchor="b"/>
                </a:tc>
                <a:tc>
                  <a:txBody>
                    <a:bodyPr/>
                    <a:lstStyle/>
                    <a:p>
                      <a:pPr algn="ctr"/>
                      <a:r>
                        <a:rPr lang="en-US" sz="800" dirty="0"/>
                        <a:t>32.5 [ 30.8 – 34.2 ]</a:t>
                      </a:r>
                      <a:endParaRPr lang="en-US" sz="800" dirty="0">
                        <a:latin typeface="Amasis MT Pro" panose="02040504050005020304" pitchFamily="18" charset="0"/>
                      </a:endParaRPr>
                    </a:p>
                  </a:txBody>
                  <a:tcPr anchor="b"/>
                </a:tc>
                <a:tc>
                  <a:txBody>
                    <a:bodyPr/>
                    <a:lstStyle/>
                    <a:p>
                      <a:pPr algn="ctr"/>
                      <a:r>
                        <a:rPr lang="en-US" sz="800" dirty="0"/>
                        <a:t>27.9 [ 26.5 – 29.4 ]</a:t>
                      </a:r>
                      <a:endParaRPr lang="en-US" sz="800" dirty="0">
                        <a:latin typeface="Amasis MT Pro" panose="02040504050005020304" pitchFamily="18" charset="0"/>
                      </a:endParaRPr>
                    </a:p>
                  </a:txBody>
                  <a:tcPr anchor="b"/>
                </a:tc>
                <a:tc>
                  <a:txBody>
                    <a:bodyPr/>
                    <a:lstStyle/>
                    <a:p>
                      <a:pPr algn="ctr"/>
                      <a:r>
                        <a:rPr lang="en-US" sz="800" dirty="0"/>
                        <a:t>26.9 [ 21.6 – 32.3 ]</a:t>
                      </a:r>
                      <a:endParaRPr lang="en-US" sz="800" dirty="0">
                        <a:latin typeface="Amasis MT Pro" panose="02040504050005020304" pitchFamily="18" charset="0"/>
                      </a:endParaRPr>
                    </a:p>
                  </a:txBody>
                  <a:tcPr anchor="b"/>
                </a:tc>
                <a:tc>
                  <a:txBody>
                    <a:bodyPr/>
                    <a:lstStyle/>
                    <a:p>
                      <a:pPr algn="ctr"/>
                      <a:r>
                        <a:rPr lang="en-US" sz="800" dirty="0"/>
                        <a:t>45.4 [ 41.7 – 49.0 ]</a:t>
                      </a:r>
                      <a:endParaRPr lang="en-US" sz="800" dirty="0">
                        <a:latin typeface="Amasis MT Pro" panose="02040504050005020304" pitchFamily="18" charset="0"/>
                      </a:endParaRPr>
                    </a:p>
                  </a:txBody>
                  <a:tcPr anchor="b"/>
                </a:tc>
                <a:extLst>
                  <a:ext uri="{0D108BD9-81ED-4DB2-BD59-A6C34878D82A}">
                    <a16:rowId xmlns:a16="http://schemas.microsoft.com/office/drawing/2014/main" val="4214434773"/>
                  </a:ext>
                </a:extLst>
              </a:tr>
              <a:tr h="221152">
                <a:tc>
                  <a:txBody>
                    <a:bodyPr/>
                    <a:lstStyle/>
                    <a:p>
                      <a:pPr algn="ctr"/>
                      <a:r>
                        <a:rPr lang="en-US" sz="800" dirty="0"/>
                        <a:t>2012</a:t>
                      </a:r>
                      <a:endParaRPr lang="en-US" sz="800" dirty="0">
                        <a:latin typeface="Amasis MT Pro" panose="02040504050005020304" pitchFamily="18" charset="0"/>
                      </a:endParaRPr>
                    </a:p>
                  </a:txBody>
                  <a:tcPr anchor="b"/>
                </a:tc>
                <a:tc>
                  <a:txBody>
                    <a:bodyPr/>
                    <a:lstStyle/>
                    <a:p>
                      <a:pPr algn="ctr"/>
                      <a:r>
                        <a:rPr lang="en-US" sz="800" dirty="0"/>
                        <a:t>29.4 [ 27.9 – 31.0 ]</a:t>
                      </a:r>
                      <a:endParaRPr lang="en-US" sz="800" dirty="0">
                        <a:latin typeface="Amasis MT Pro" panose="02040504050005020304" pitchFamily="18" charset="0"/>
                      </a:endParaRPr>
                    </a:p>
                  </a:txBody>
                  <a:tcPr anchor="b"/>
                </a:tc>
                <a:tc>
                  <a:txBody>
                    <a:bodyPr/>
                    <a:lstStyle/>
                    <a:p>
                      <a:pPr algn="ctr"/>
                      <a:r>
                        <a:rPr lang="en-US" sz="800" dirty="0"/>
                        <a:t>32.4 [ 30.7 – 34.1 ] </a:t>
                      </a:r>
                      <a:endParaRPr lang="en-US" sz="800" dirty="0">
                        <a:latin typeface="Amasis MT Pro" panose="02040504050005020304" pitchFamily="18" charset="0"/>
                      </a:endParaRPr>
                    </a:p>
                  </a:txBody>
                  <a:tcPr anchor="b"/>
                </a:tc>
                <a:tc>
                  <a:txBody>
                    <a:bodyPr/>
                    <a:lstStyle/>
                    <a:p>
                      <a:pPr algn="ctr"/>
                      <a:r>
                        <a:rPr lang="en-US" sz="800" dirty="0"/>
                        <a:t>27.7 [ 26.3 – 29.2 ]</a:t>
                      </a:r>
                      <a:endParaRPr lang="en-US" sz="800" dirty="0">
                        <a:latin typeface="Amasis MT Pro" panose="02040504050005020304" pitchFamily="18" charset="0"/>
                      </a:endParaRPr>
                    </a:p>
                  </a:txBody>
                  <a:tcPr anchor="b"/>
                </a:tc>
                <a:tc>
                  <a:txBody>
                    <a:bodyPr/>
                    <a:lstStyle/>
                    <a:p>
                      <a:pPr algn="ctr"/>
                      <a:r>
                        <a:rPr lang="en-US" sz="800" dirty="0"/>
                        <a:t>26.8 [ 21.3 – 32.4 ]</a:t>
                      </a:r>
                      <a:endParaRPr lang="en-US" sz="800" dirty="0">
                        <a:latin typeface="Amasis MT Pro" panose="02040504050005020304" pitchFamily="18" charset="0"/>
                      </a:endParaRPr>
                    </a:p>
                  </a:txBody>
                  <a:tcPr anchor="b"/>
                </a:tc>
                <a:tc>
                  <a:txBody>
                    <a:bodyPr/>
                    <a:lstStyle/>
                    <a:p>
                      <a:pPr algn="ctr"/>
                      <a:r>
                        <a:rPr lang="en-US" sz="800" dirty="0"/>
                        <a:t>45.2 [ 41.6 – 48.8 ]</a:t>
                      </a:r>
                      <a:endParaRPr lang="en-US" sz="800" dirty="0">
                        <a:latin typeface="Amasis MT Pro" panose="02040504050005020304" pitchFamily="18" charset="0"/>
                      </a:endParaRPr>
                    </a:p>
                  </a:txBody>
                  <a:tcPr anchor="b"/>
                </a:tc>
                <a:extLst>
                  <a:ext uri="{0D108BD9-81ED-4DB2-BD59-A6C34878D82A}">
                    <a16:rowId xmlns:a16="http://schemas.microsoft.com/office/drawing/2014/main" val="1046087461"/>
                  </a:ext>
                </a:extLst>
              </a:tr>
              <a:tr h="221152">
                <a:tc>
                  <a:txBody>
                    <a:bodyPr/>
                    <a:lstStyle/>
                    <a:p>
                      <a:pPr algn="ctr"/>
                      <a:r>
                        <a:rPr lang="en-US" sz="800" dirty="0"/>
                        <a:t>2013</a:t>
                      </a:r>
                      <a:endParaRPr lang="en-US" sz="800" dirty="0">
                        <a:latin typeface="Amasis MT Pro" panose="02040504050005020304" pitchFamily="18" charset="0"/>
                      </a:endParaRPr>
                    </a:p>
                  </a:txBody>
                  <a:tcPr anchor="b"/>
                </a:tc>
                <a:tc>
                  <a:txBody>
                    <a:bodyPr/>
                    <a:lstStyle/>
                    <a:p>
                      <a:pPr algn="ctr"/>
                      <a:r>
                        <a:rPr lang="en-US" sz="800" dirty="0"/>
                        <a:t>29.2 [ 27.6 – 30.9 ]</a:t>
                      </a:r>
                      <a:endParaRPr lang="en-US" sz="800" dirty="0">
                        <a:latin typeface="Amasis MT Pro" panose="02040504050005020304" pitchFamily="18" charset="0"/>
                      </a:endParaRPr>
                    </a:p>
                  </a:txBody>
                  <a:tcPr anchor="b"/>
                </a:tc>
                <a:tc>
                  <a:txBody>
                    <a:bodyPr/>
                    <a:lstStyle/>
                    <a:p>
                      <a:pPr algn="ctr"/>
                      <a:r>
                        <a:rPr lang="en-US" sz="800" dirty="0"/>
                        <a:t>32.2 [ 30.5 – 34.0 ]</a:t>
                      </a:r>
                      <a:endParaRPr lang="en-US" sz="800" dirty="0">
                        <a:latin typeface="Amasis MT Pro" panose="02040504050005020304" pitchFamily="18" charset="0"/>
                      </a:endParaRPr>
                    </a:p>
                  </a:txBody>
                  <a:tcPr anchor="b"/>
                </a:tc>
                <a:tc>
                  <a:txBody>
                    <a:bodyPr/>
                    <a:lstStyle/>
                    <a:p>
                      <a:pPr algn="ctr"/>
                      <a:r>
                        <a:rPr lang="en-US" sz="800" dirty="0"/>
                        <a:t>27.6 [ 26.1 – 29.0 ]</a:t>
                      </a:r>
                      <a:endParaRPr lang="en-US" sz="800" dirty="0">
                        <a:latin typeface="Amasis MT Pro" panose="02040504050005020304" pitchFamily="18" charset="0"/>
                      </a:endParaRPr>
                    </a:p>
                  </a:txBody>
                  <a:tcPr anchor="b"/>
                </a:tc>
                <a:tc>
                  <a:txBody>
                    <a:bodyPr/>
                    <a:lstStyle/>
                    <a:p>
                      <a:pPr algn="ctr"/>
                      <a:r>
                        <a:rPr lang="en-US" sz="800" dirty="0"/>
                        <a:t>26.7 [ 21.1 – 32.6 ]</a:t>
                      </a:r>
                      <a:endParaRPr lang="en-US" sz="800" dirty="0">
                        <a:latin typeface="Amasis MT Pro" panose="02040504050005020304" pitchFamily="18" charset="0"/>
                      </a:endParaRPr>
                    </a:p>
                  </a:txBody>
                  <a:tcPr anchor="b"/>
                </a:tc>
                <a:tc>
                  <a:txBody>
                    <a:bodyPr/>
                    <a:lstStyle/>
                    <a:p>
                      <a:pPr algn="ctr"/>
                      <a:r>
                        <a:rPr lang="en-US" sz="800" dirty="0"/>
                        <a:t>45.0 [ 41.4 – 48.6 ]</a:t>
                      </a:r>
                      <a:endParaRPr lang="en-US" sz="800" dirty="0">
                        <a:latin typeface="Amasis MT Pro" panose="02040504050005020304" pitchFamily="18" charset="0"/>
                      </a:endParaRPr>
                    </a:p>
                  </a:txBody>
                  <a:tcPr anchor="b"/>
                </a:tc>
                <a:extLst>
                  <a:ext uri="{0D108BD9-81ED-4DB2-BD59-A6C34878D82A}">
                    <a16:rowId xmlns:a16="http://schemas.microsoft.com/office/drawing/2014/main" val="2716192074"/>
                  </a:ext>
                </a:extLst>
              </a:tr>
              <a:tr h="221152">
                <a:tc>
                  <a:txBody>
                    <a:bodyPr/>
                    <a:lstStyle/>
                    <a:p>
                      <a:pPr algn="ctr"/>
                      <a:r>
                        <a:rPr lang="en-US" sz="800" dirty="0"/>
                        <a:t>2014</a:t>
                      </a:r>
                      <a:endParaRPr lang="en-US" sz="800" dirty="0">
                        <a:latin typeface="Amasis MT Pro" panose="02040504050005020304" pitchFamily="18" charset="0"/>
                      </a:endParaRPr>
                    </a:p>
                  </a:txBody>
                  <a:tcPr anchor="b"/>
                </a:tc>
                <a:tc>
                  <a:txBody>
                    <a:bodyPr/>
                    <a:lstStyle/>
                    <a:p>
                      <a:pPr algn="ctr"/>
                      <a:r>
                        <a:rPr lang="en-US" sz="800" dirty="0"/>
                        <a:t>28.9 [ 27.2 – 30.7 ]</a:t>
                      </a:r>
                      <a:endParaRPr lang="en-US" sz="800" dirty="0">
                        <a:latin typeface="Amasis MT Pro" panose="02040504050005020304" pitchFamily="18" charset="0"/>
                      </a:endParaRPr>
                    </a:p>
                  </a:txBody>
                  <a:tcPr anchor="b"/>
                </a:tc>
                <a:tc>
                  <a:txBody>
                    <a:bodyPr/>
                    <a:lstStyle/>
                    <a:p>
                      <a:pPr algn="ctr"/>
                      <a:r>
                        <a:rPr lang="en-US" sz="800" dirty="0"/>
                        <a:t>32.0 [ 30.3 – 33.9 ]</a:t>
                      </a:r>
                      <a:endParaRPr lang="en-US" sz="800" dirty="0">
                        <a:latin typeface="Amasis MT Pro" panose="02040504050005020304" pitchFamily="18" charset="0"/>
                      </a:endParaRPr>
                    </a:p>
                  </a:txBody>
                  <a:tcPr anchor="b"/>
                </a:tc>
                <a:tc>
                  <a:txBody>
                    <a:bodyPr/>
                    <a:lstStyle/>
                    <a:p>
                      <a:pPr algn="ctr"/>
                      <a:r>
                        <a:rPr lang="en-US" sz="800" dirty="0"/>
                        <a:t>27.4 [ 25.9 – 29.0 ]</a:t>
                      </a:r>
                      <a:endParaRPr lang="en-US" sz="800" dirty="0">
                        <a:latin typeface="Amasis MT Pro" panose="02040504050005020304" pitchFamily="18" charset="0"/>
                      </a:endParaRPr>
                    </a:p>
                  </a:txBody>
                  <a:tcPr anchor="b"/>
                </a:tc>
                <a:tc>
                  <a:txBody>
                    <a:bodyPr/>
                    <a:lstStyle/>
                    <a:p>
                      <a:pPr algn="ctr"/>
                      <a:r>
                        <a:rPr lang="en-US" sz="800" dirty="0"/>
                        <a:t>26.7 [ 20.8 – 32.8 ]</a:t>
                      </a:r>
                      <a:endParaRPr lang="en-US" sz="800" dirty="0">
                        <a:latin typeface="Amasis MT Pro" panose="02040504050005020304" pitchFamily="18" charset="0"/>
                      </a:endParaRPr>
                    </a:p>
                  </a:txBody>
                  <a:tcPr anchor="b"/>
                </a:tc>
                <a:tc>
                  <a:txBody>
                    <a:bodyPr/>
                    <a:lstStyle/>
                    <a:p>
                      <a:pPr algn="ctr"/>
                      <a:r>
                        <a:rPr lang="en-US" sz="800" dirty="0"/>
                        <a:t>44.7 [ 41.0 – 48.4 ]</a:t>
                      </a:r>
                      <a:endParaRPr lang="en-US" sz="800" dirty="0">
                        <a:latin typeface="Amasis MT Pro" panose="02040504050005020304" pitchFamily="18" charset="0"/>
                      </a:endParaRPr>
                    </a:p>
                  </a:txBody>
                  <a:tcPr anchor="b"/>
                </a:tc>
                <a:extLst>
                  <a:ext uri="{0D108BD9-81ED-4DB2-BD59-A6C34878D82A}">
                    <a16:rowId xmlns:a16="http://schemas.microsoft.com/office/drawing/2014/main" val="102365383"/>
                  </a:ext>
                </a:extLst>
              </a:tr>
              <a:tr h="221152">
                <a:tc>
                  <a:txBody>
                    <a:bodyPr/>
                    <a:lstStyle/>
                    <a:p>
                      <a:pPr algn="ctr"/>
                      <a:r>
                        <a:rPr lang="en-US" sz="800" dirty="0"/>
                        <a:t>2015</a:t>
                      </a:r>
                      <a:endParaRPr lang="en-US" sz="800" dirty="0">
                        <a:latin typeface="Amasis MT Pro" panose="02040504050005020304" pitchFamily="18" charset="0"/>
                      </a:endParaRPr>
                    </a:p>
                  </a:txBody>
                  <a:tcPr anchor="b"/>
                </a:tc>
                <a:tc>
                  <a:txBody>
                    <a:bodyPr/>
                    <a:lstStyle/>
                    <a:p>
                      <a:pPr algn="ctr"/>
                      <a:r>
                        <a:rPr lang="en-US" sz="800" dirty="0"/>
                        <a:t>28.3 [ 26.0 – 30.7 ]</a:t>
                      </a:r>
                      <a:endParaRPr lang="en-US" sz="800" dirty="0">
                        <a:latin typeface="Amasis MT Pro" panose="02040504050005020304" pitchFamily="18" charset="0"/>
                      </a:endParaRPr>
                    </a:p>
                  </a:txBody>
                  <a:tcPr anchor="b"/>
                </a:tc>
                <a:tc>
                  <a:txBody>
                    <a:bodyPr/>
                    <a:lstStyle/>
                    <a:p>
                      <a:pPr algn="ctr"/>
                      <a:r>
                        <a:rPr lang="en-US" sz="800" dirty="0"/>
                        <a:t>31.9 [ 30.0 – 33.9 ]</a:t>
                      </a:r>
                      <a:endParaRPr lang="en-US" sz="800" dirty="0">
                        <a:latin typeface="Amasis MT Pro" panose="02040504050005020304" pitchFamily="18" charset="0"/>
                      </a:endParaRPr>
                    </a:p>
                  </a:txBody>
                  <a:tcPr anchor="b"/>
                </a:tc>
                <a:tc>
                  <a:txBody>
                    <a:bodyPr/>
                    <a:lstStyle/>
                    <a:p>
                      <a:pPr algn="ctr"/>
                      <a:r>
                        <a:rPr lang="en-US" sz="800" dirty="0"/>
                        <a:t>27.2 [ 25.5 – 29.0 ]</a:t>
                      </a:r>
                      <a:endParaRPr lang="en-US" sz="800" dirty="0">
                        <a:latin typeface="Amasis MT Pro" panose="02040504050005020304" pitchFamily="18" charset="0"/>
                      </a:endParaRPr>
                    </a:p>
                  </a:txBody>
                  <a:tcPr anchor="b"/>
                </a:tc>
                <a:tc>
                  <a:txBody>
                    <a:bodyPr/>
                    <a:lstStyle/>
                    <a:p>
                      <a:pPr algn="ctr"/>
                      <a:r>
                        <a:rPr lang="en-US" sz="800" dirty="0"/>
                        <a:t>26.6 [ 20.5 – 33.1]</a:t>
                      </a:r>
                      <a:endParaRPr lang="en-US" sz="800" dirty="0">
                        <a:latin typeface="Amasis MT Pro" panose="02040504050005020304" pitchFamily="18" charset="0"/>
                      </a:endParaRPr>
                    </a:p>
                  </a:txBody>
                  <a:tcPr anchor="b"/>
                </a:tc>
                <a:tc>
                  <a:txBody>
                    <a:bodyPr/>
                    <a:lstStyle/>
                    <a:p>
                      <a:pPr algn="ctr"/>
                      <a:r>
                        <a:rPr lang="en-US" sz="800" dirty="0"/>
                        <a:t>44.4 [ 40.6 – 48.3 ]</a:t>
                      </a:r>
                      <a:endParaRPr lang="en-US" sz="800" dirty="0">
                        <a:latin typeface="Amasis MT Pro" panose="02040504050005020304" pitchFamily="18" charset="0"/>
                      </a:endParaRPr>
                    </a:p>
                  </a:txBody>
                  <a:tcPr anchor="b"/>
                </a:tc>
                <a:extLst>
                  <a:ext uri="{0D108BD9-81ED-4DB2-BD59-A6C34878D82A}">
                    <a16:rowId xmlns:a16="http://schemas.microsoft.com/office/drawing/2014/main" val="1430324190"/>
                  </a:ext>
                </a:extLst>
              </a:tr>
              <a:tr h="221152">
                <a:tc>
                  <a:txBody>
                    <a:bodyPr/>
                    <a:lstStyle/>
                    <a:p>
                      <a:pPr algn="ctr"/>
                      <a:r>
                        <a:rPr lang="en-US" sz="800" dirty="0"/>
                        <a:t>2016</a:t>
                      </a:r>
                      <a:endParaRPr lang="en-US" sz="800" dirty="0">
                        <a:latin typeface="Amasis MT Pro" panose="02040504050005020304" pitchFamily="18" charset="0"/>
                      </a:endParaRPr>
                    </a:p>
                  </a:txBody>
                  <a:tcPr anchor="b"/>
                </a:tc>
                <a:tc>
                  <a:txBody>
                    <a:bodyPr/>
                    <a:lstStyle/>
                    <a:p>
                      <a:pPr algn="ctr"/>
                      <a:r>
                        <a:rPr lang="en-US" sz="800" dirty="0"/>
                        <a:t>28.0 [ 25.4 – 30.9 ]</a:t>
                      </a:r>
                      <a:endParaRPr lang="en-US" sz="800" dirty="0">
                        <a:latin typeface="Amasis MT Pro" panose="02040504050005020304" pitchFamily="18" charset="0"/>
                      </a:endParaRPr>
                    </a:p>
                  </a:txBody>
                  <a:tcPr anchor="b"/>
                </a:tc>
                <a:tc>
                  <a:txBody>
                    <a:bodyPr/>
                    <a:lstStyle/>
                    <a:p>
                      <a:pPr algn="ctr"/>
                      <a:r>
                        <a:rPr lang="en-US" sz="800" dirty="0"/>
                        <a:t>31.8 [ 29.6 – 34.2 ]</a:t>
                      </a:r>
                      <a:endParaRPr lang="en-US" sz="800" dirty="0">
                        <a:latin typeface="Amasis MT Pro" panose="02040504050005020304" pitchFamily="18" charset="0"/>
                      </a:endParaRPr>
                    </a:p>
                  </a:txBody>
                  <a:tcPr anchor="b"/>
                </a:tc>
                <a:tc>
                  <a:txBody>
                    <a:bodyPr/>
                    <a:lstStyle/>
                    <a:p>
                      <a:pPr algn="ctr"/>
                      <a:r>
                        <a:rPr lang="en-US" sz="800" dirty="0"/>
                        <a:t>27.1 [ 25.1 – 29.1 ]</a:t>
                      </a:r>
                      <a:endParaRPr lang="en-US" sz="800" dirty="0">
                        <a:latin typeface="Amasis MT Pro" panose="02040504050005020304" pitchFamily="18" charset="0"/>
                      </a:endParaRPr>
                    </a:p>
                  </a:txBody>
                  <a:tcPr anchor="b"/>
                </a:tc>
                <a:tc>
                  <a:txBody>
                    <a:bodyPr/>
                    <a:lstStyle/>
                    <a:p>
                      <a:pPr algn="ctr"/>
                      <a:r>
                        <a:rPr lang="en-US" sz="800" dirty="0"/>
                        <a:t>26.6 [ 20.0 – 33.6 ]</a:t>
                      </a:r>
                      <a:endParaRPr lang="en-US" sz="800" dirty="0">
                        <a:latin typeface="Amasis MT Pro" panose="02040504050005020304" pitchFamily="18" charset="0"/>
                      </a:endParaRPr>
                    </a:p>
                  </a:txBody>
                  <a:tcPr anchor="b"/>
                </a:tc>
                <a:tc>
                  <a:txBody>
                    <a:bodyPr/>
                    <a:lstStyle/>
                    <a:p>
                      <a:pPr algn="ctr"/>
                      <a:r>
                        <a:rPr lang="en-US" sz="800" dirty="0"/>
                        <a:t>44.0 [ 40.0 – 48.1 ]</a:t>
                      </a:r>
                      <a:endParaRPr lang="en-US" sz="800" dirty="0">
                        <a:latin typeface="Amasis MT Pro" panose="02040504050005020304" pitchFamily="18" charset="0"/>
                      </a:endParaRPr>
                    </a:p>
                  </a:txBody>
                  <a:tcPr anchor="b"/>
                </a:tc>
                <a:extLst>
                  <a:ext uri="{0D108BD9-81ED-4DB2-BD59-A6C34878D82A}">
                    <a16:rowId xmlns:a16="http://schemas.microsoft.com/office/drawing/2014/main" val="2552854748"/>
                  </a:ext>
                </a:extLst>
              </a:tr>
              <a:tr h="221152">
                <a:tc>
                  <a:txBody>
                    <a:bodyPr/>
                    <a:lstStyle/>
                    <a:p>
                      <a:pPr algn="ctr"/>
                      <a:r>
                        <a:rPr lang="en-US" sz="800" dirty="0"/>
                        <a:t>2017</a:t>
                      </a:r>
                      <a:endParaRPr lang="en-US" sz="800" dirty="0">
                        <a:latin typeface="Amasis MT Pro" panose="02040504050005020304" pitchFamily="18" charset="0"/>
                      </a:endParaRPr>
                    </a:p>
                  </a:txBody>
                  <a:tcPr anchor="b"/>
                </a:tc>
                <a:tc>
                  <a:txBody>
                    <a:bodyPr/>
                    <a:lstStyle/>
                    <a:p>
                      <a:pPr algn="ctr"/>
                      <a:r>
                        <a:rPr lang="en-US" sz="800" dirty="0"/>
                        <a:t>27.8 [ 24.6 – 31.2 ]</a:t>
                      </a:r>
                      <a:endParaRPr lang="en-US" sz="800" dirty="0">
                        <a:latin typeface="Amasis MT Pro" panose="02040504050005020304" pitchFamily="18" charset="0"/>
                      </a:endParaRPr>
                    </a:p>
                  </a:txBody>
                  <a:tcPr anchor="b"/>
                </a:tc>
                <a:tc>
                  <a:txBody>
                    <a:bodyPr/>
                    <a:lstStyle/>
                    <a:p>
                      <a:pPr algn="ctr"/>
                      <a:r>
                        <a:rPr lang="en-US" sz="800" dirty="0"/>
                        <a:t>31.7 [ 29.2 – 34.2 ]</a:t>
                      </a:r>
                      <a:endParaRPr lang="en-US" sz="800" dirty="0">
                        <a:latin typeface="Amasis MT Pro" panose="02040504050005020304" pitchFamily="18" charset="0"/>
                      </a:endParaRPr>
                    </a:p>
                  </a:txBody>
                  <a:tcPr anchor="b"/>
                </a:tc>
                <a:tc>
                  <a:txBody>
                    <a:bodyPr/>
                    <a:lstStyle/>
                    <a:p>
                      <a:pPr algn="ctr"/>
                      <a:r>
                        <a:rPr lang="en-US" sz="800" dirty="0"/>
                        <a:t>27.0 [ 24.7 – 29.3 ]</a:t>
                      </a:r>
                      <a:endParaRPr lang="en-US" sz="800" dirty="0">
                        <a:latin typeface="Amasis MT Pro" panose="02040504050005020304" pitchFamily="18" charset="0"/>
                      </a:endParaRPr>
                    </a:p>
                  </a:txBody>
                  <a:tcPr anchor="b"/>
                </a:tc>
                <a:tc>
                  <a:txBody>
                    <a:bodyPr/>
                    <a:lstStyle/>
                    <a:p>
                      <a:pPr algn="ctr"/>
                      <a:r>
                        <a:rPr lang="en-US" sz="800" dirty="0"/>
                        <a:t>26.6 [ 19.6 – 34.2 ]</a:t>
                      </a:r>
                      <a:endParaRPr lang="en-US" sz="800" dirty="0">
                        <a:latin typeface="Amasis MT Pro" panose="02040504050005020304" pitchFamily="18" charset="0"/>
                      </a:endParaRPr>
                    </a:p>
                  </a:txBody>
                  <a:tcPr anchor="b"/>
                </a:tc>
                <a:tc>
                  <a:txBody>
                    <a:bodyPr/>
                    <a:lstStyle/>
                    <a:p>
                      <a:pPr algn="ctr"/>
                      <a:r>
                        <a:rPr lang="en-US" sz="800" dirty="0"/>
                        <a:t>43.6 [ 39.3 – 48.0 ]</a:t>
                      </a:r>
                      <a:endParaRPr lang="en-US" sz="800" dirty="0">
                        <a:latin typeface="Amasis MT Pro" panose="02040504050005020304" pitchFamily="18" charset="0"/>
                      </a:endParaRPr>
                    </a:p>
                  </a:txBody>
                  <a:tcPr anchor="b"/>
                </a:tc>
                <a:extLst>
                  <a:ext uri="{0D108BD9-81ED-4DB2-BD59-A6C34878D82A}">
                    <a16:rowId xmlns:a16="http://schemas.microsoft.com/office/drawing/2014/main" val="845686403"/>
                  </a:ext>
                </a:extLst>
              </a:tr>
              <a:tr h="221152">
                <a:tc>
                  <a:txBody>
                    <a:bodyPr/>
                    <a:lstStyle/>
                    <a:p>
                      <a:pPr algn="ctr"/>
                      <a:r>
                        <a:rPr lang="en-US" sz="800" dirty="0"/>
                        <a:t>2018</a:t>
                      </a:r>
                      <a:endParaRPr lang="en-US" sz="800" dirty="0">
                        <a:latin typeface="Amasis MT Pro" panose="02040504050005020304" pitchFamily="18" charset="0"/>
                      </a:endParaRPr>
                    </a:p>
                  </a:txBody>
                  <a:tcPr anchor="b"/>
                </a:tc>
                <a:tc>
                  <a:txBody>
                    <a:bodyPr/>
                    <a:lstStyle/>
                    <a:p>
                      <a:pPr algn="ctr"/>
                      <a:r>
                        <a:rPr lang="en-US" sz="800" dirty="0"/>
                        <a:t>27.5 [ 23.7 – 31.5 ]</a:t>
                      </a:r>
                      <a:endParaRPr lang="en-US" sz="800" dirty="0">
                        <a:latin typeface="Amasis MT Pro" panose="02040504050005020304" pitchFamily="18" charset="0"/>
                      </a:endParaRPr>
                    </a:p>
                  </a:txBody>
                  <a:tcPr anchor="b"/>
                </a:tc>
                <a:tc>
                  <a:txBody>
                    <a:bodyPr/>
                    <a:lstStyle/>
                    <a:p>
                      <a:pPr algn="ctr"/>
                      <a:r>
                        <a:rPr lang="en-US" sz="800" dirty="0"/>
                        <a:t>31.6 [ 28.7 – 34.5 ]</a:t>
                      </a:r>
                      <a:endParaRPr lang="en-US" sz="800" dirty="0">
                        <a:latin typeface="Amasis MT Pro" panose="02040504050005020304" pitchFamily="18" charset="0"/>
                      </a:endParaRPr>
                    </a:p>
                  </a:txBody>
                  <a:tcPr anchor="b"/>
                </a:tc>
                <a:tc>
                  <a:txBody>
                    <a:bodyPr/>
                    <a:lstStyle/>
                    <a:p>
                      <a:pPr algn="ctr"/>
                      <a:r>
                        <a:rPr lang="en-US" sz="800" dirty="0"/>
                        <a:t>26.8 [ 24.2 – 29.6 ]</a:t>
                      </a:r>
                      <a:endParaRPr lang="en-US" sz="800" dirty="0">
                        <a:latin typeface="Amasis MT Pro" panose="02040504050005020304" pitchFamily="18" charset="0"/>
                      </a:endParaRPr>
                    </a:p>
                  </a:txBody>
                  <a:tcPr anchor="b"/>
                </a:tc>
                <a:tc>
                  <a:txBody>
                    <a:bodyPr/>
                    <a:lstStyle/>
                    <a:p>
                      <a:pPr algn="ctr"/>
                      <a:r>
                        <a:rPr lang="en-US" sz="800" dirty="0"/>
                        <a:t>26.5 [ 19.1 – 34.9 ]</a:t>
                      </a:r>
                      <a:endParaRPr lang="en-US" sz="800" dirty="0">
                        <a:latin typeface="Amasis MT Pro" panose="02040504050005020304" pitchFamily="18" charset="0"/>
                      </a:endParaRPr>
                    </a:p>
                  </a:txBody>
                  <a:tcPr anchor="b"/>
                </a:tc>
                <a:tc>
                  <a:txBody>
                    <a:bodyPr/>
                    <a:lstStyle/>
                    <a:p>
                      <a:pPr algn="ctr"/>
                      <a:r>
                        <a:rPr lang="en-US" sz="800" dirty="0"/>
                        <a:t>43.2 [ 38.4 – 48.0 ]</a:t>
                      </a:r>
                      <a:endParaRPr lang="en-US" sz="800" dirty="0">
                        <a:latin typeface="Amasis MT Pro" panose="02040504050005020304" pitchFamily="18" charset="0"/>
                      </a:endParaRPr>
                    </a:p>
                  </a:txBody>
                  <a:tcPr anchor="b"/>
                </a:tc>
                <a:extLst>
                  <a:ext uri="{0D108BD9-81ED-4DB2-BD59-A6C34878D82A}">
                    <a16:rowId xmlns:a16="http://schemas.microsoft.com/office/drawing/2014/main" val="2459163065"/>
                  </a:ext>
                </a:extLst>
              </a:tr>
              <a:tr h="221152">
                <a:tc>
                  <a:txBody>
                    <a:bodyPr/>
                    <a:lstStyle/>
                    <a:p>
                      <a:pPr algn="ctr"/>
                      <a:r>
                        <a:rPr lang="en-US" sz="800" dirty="0"/>
                        <a:t>2019</a:t>
                      </a:r>
                      <a:endParaRPr lang="en-US" sz="800" dirty="0">
                        <a:latin typeface="Amasis MT Pro" panose="02040504050005020304" pitchFamily="18" charset="0"/>
                      </a:endParaRPr>
                    </a:p>
                  </a:txBody>
                  <a:tcPr anchor="b"/>
                </a:tc>
                <a:tc>
                  <a:txBody>
                    <a:bodyPr/>
                    <a:lstStyle/>
                    <a:p>
                      <a:pPr algn="ctr"/>
                      <a:r>
                        <a:rPr lang="en-US" sz="800" dirty="0"/>
                        <a:t>27.3 [ 22.8 – 32.0 ]</a:t>
                      </a:r>
                      <a:endParaRPr lang="en-US" sz="800" dirty="0">
                        <a:latin typeface="Amasis MT Pro" panose="02040504050005020304" pitchFamily="18" charset="0"/>
                      </a:endParaRPr>
                    </a:p>
                  </a:txBody>
                  <a:tcPr anchor="b"/>
                </a:tc>
                <a:tc>
                  <a:txBody>
                    <a:bodyPr/>
                    <a:lstStyle/>
                    <a:p>
                      <a:pPr algn="ctr"/>
                      <a:r>
                        <a:rPr lang="en-US" sz="800" dirty="0"/>
                        <a:t>31.4 [ 28.1 – 34.9 ]</a:t>
                      </a:r>
                      <a:endParaRPr lang="en-US" sz="800" dirty="0">
                        <a:latin typeface="Amasis MT Pro" panose="02040504050005020304" pitchFamily="18" charset="0"/>
                      </a:endParaRPr>
                    </a:p>
                  </a:txBody>
                  <a:tcPr anchor="b"/>
                </a:tc>
                <a:tc>
                  <a:txBody>
                    <a:bodyPr/>
                    <a:lstStyle/>
                    <a:p>
                      <a:pPr algn="ctr"/>
                      <a:r>
                        <a:rPr lang="en-US" sz="800" dirty="0"/>
                        <a:t>26.7 [ 23.6 – 30.0 ]</a:t>
                      </a:r>
                      <a:endParaRPr lang="en-US" sz="800" dirty="0">
                        <a:latin typeface="Amasis MT Pro" panose="02040504050005020304" pitchFamily="18" charset="0"/>
                      </a:endParaRPr>
                    </a:p>
                  </a:txBody>
                  <a:tcPr anchor="b"/>
                </a:tc>
                <a:tc>
                  <a:txBody>
                    <a:bodyPr/>
                    <a:lstStyle/>
                    <a:p>
                      <a:pPr algn="ctr"/>
                      <a:r>
                        <a:rPr lang="en-US" sz="800" dirty="0"/>
                        <a:t>26.5 [ 18.6 – 35.5 ]</a:t>
                      </a:r>
                      <a:endParaRPr lang="en-US" sz="800" dirty="0">
                        <a:latin typeface="Amasis MT Pro" panose="02040504050005020304" pitchFamily="18" charset="0"/>
                      </a:endParaRPr>
                    </a:p>
                  </a:txBody>
                  <a:tcPr anchor="b"/>
                </a:tc>
                <a:tc>
                  <a:txBody>
                    <a:bodyPr/>
                    <a:lstStyle/>
                    <a:p>
                      <a:pPr algn="ctr"/>
                      <a:r>
                        <a:rPr lang="en-US" sz="800" dirty="0"/>
                        <a:t>42.8 [ 37.6 – 48.2 ]</a:t>
                      </a:r>
                      <a:endParaRPr lang="en-US" sz="800" dirty="0">
                        <a:latin typeface="Amasis MT Pro" panose="02040504050005020304" pitchFamily="18" charset="0"/>
                      </a:endParaRPr>
                    </a:p>
                  </a:txBody>
                  <a:tcPr anchor="b"/>
                </a:tc>
                <a:extLst>
                  <a:ext uri="{0D108BD9-81ED-4DB2-BD59-A6C34878D82A}">
                    <a16:rowId xmlns:a16="http://schemas.microsoft.com/office/drawing/2014/main" val="1673803326"/>
                  </a:ext>
                </a:extLst>
              </a:tr>
            </a:tbl>
          </a:graphicData>
        </a:graphic>
      </p:graphicFrame>
    </p:spTree>
    <p:extLst>
      <p:ext uri="{BB962C8B-B14F-4D97-AF65-F5344CB8AC3E}">
        <p14:creationId xmlns:p14="http://schemas.microsoft.com/office/powerpoint/2010/main" val="3565784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0315" y="96252"/>
            <a:ext cx="4343400" cy="4872790"/>
          </a:xfrm>
        </p:spPr>
        <p:txBody>
          <a:bodyPr/>
          <a:lstStyle/>
          <a:p>
            <a:pPr algn="l"/>
            <a:r>
              <a:rPr lang="en-US" dirty="0">
                <a:latin typeface="Amasis MT Pro" panose="020B0604020202020204" pitchFamily="18" charset="0"/>
              </a:rPr>
              <a:t>     </a:t>
            </a:r>
            <a:r>
              <a:rPr lang="en-US" sz="1600" dirty="0">
                <a:latin typeface="Amasis MT Pro" panose="020B0604020202020204" pitchFamily="18" charset="0"/>
              </a:rPr>
              <a:t> The prevalence rate gradually  decreased between 2000 and 2019 in </a:t>
            </a:r>
            <a:r>
              <a:rPr lang="en-US" sz="1600" b="1" dirty="0">
                <a:latin typeface="Amasis MT Pro" panose="020B0604020202020204" pitchFamily="18" charset="0"/>
              </a:rPr>
              <a:t>Japan &amp; South Korea.</a:t>
            </a:r>
            <a:br>
              <a:rPr lang="en-US" sz="1600" b="1" dirty="0">
                <a:latin typeface="Amasis MT Pro" panose="020B0604020202020204" pitchFamily="18" charset="0"/>
              </a:rPr>
            </a:br>
            <a:br>
              <a:rPr lang="en-US" sz="1600" b="1" dirty="0">
                <a:latin typeface="Amasis MT Pro" panose="020B0604020202020204" pitchFamily="18" charset="0"/>
              </a:rPr>
            </a:br>
            <a:r>
              <a:rPr lang="en-US" sz="1600" dirty="0">
                <a:latin typeface="Amasis MT Pro" panose="020B0604020202020204" pitchFamily="18" charset="0"/>
              </a:rPr>
              <a:t>China </a:t>
            </a:r>
            <a:r>
              <a:rPr lang="en-US" sz="1600" b="1" dirty="0">
                <a:latin typeface="Amasis MT Pro" panose="020B0604020202020204" pitchFamily="18" charset="0"/>
              </a:rPr>
              <a:t>peaked in 2010</a:t>
            </a:r>
            <a:r>
              <a:rPr lang="en-US" sz="1600" dirty="0">
                <a:latin typeface="Amasis MT Pro" panose="020B0604020202020204" pitchFamily="18" charset="0"/>
              </a:rPr>
              <a:t>, with a prevalence rate of 29. 6.The prevalence rate dipped after 2011 and then continued to reduce.</a:t>
            </a:r>
            <a:br>
              <a:rPr lang="en-US" sz="1600" dirty="0">
                <a:latin typeface="Amasis MT Pro" panose="020B0604020202020204" pitchFamily="18" charset="0"/>
              </a:rPr>
            </a:br>
            <a:br>
              <a:rPr lang="en-US" sz="1600" dirty="0">
                <a:latin typeface="Amasis MT Pro" panose="020B0604020202020204" pitchFamily="18" charset="0"/>
              </a:rPr>
            </a:br>
            <a:r>
              <a:rPr lang="en-US" sz="1600" dirty="0">
                <a:latin typeface="Amasis MT Pro" panose="020B0604020202020204" pitchFamily="18" charset="0"/>
              </a:rPr>
              <a:t>North Korea shows the </a:t>
            </a:r>
            <a:r>
              <a:rPr lang="en-US" sz="1600" b="1" dirty="0">
                <a:latin typeface="Amasis MT Pro" panose="020B0604020202020204" pitchFamily="18" charset="0"/>
              </a:rPr>
              <a:t>lowest prevalence </a:t>
            </a:r>
            <a:r>
              <a:rPr lang="en-US" sz="1600" dirty="0">
                <a:latin typeface="Amasis MT Pro" panose="020B0604020202020204" pitchFamily="18" charset="0"/>
              </a:rPr>
              <a:t>of hypertension &amp; peaked in 2009 after 2011 continued to reduce.</a:t>
            </a:r>
            <a:br>
              <a:rPr lang="en-US" sz="1600" dirty="0">
                <a:latin typeface="Amasis MT Pro" panose="020B0604020202020204" pitchFamily="18" charset="0"/>
              </a:rPr>
            </a:br>
            <a:br>
              <a:rPr lang="en-US" sz="1600" dirty="0">
                <a:latin typeface="Amasis MT Pro" panose="020B0604020202020204" pitchFamily="18" charset="0"/>
              </a:rPr>
            </a:br>
            <a:r>
              <a:rPr lang="en-US" sz="1600" dirty="0">
                <a:latin typeface="Amasis MT Pro" panose="020B0604020202020204" pitchFamily="18" charset="0"/>
              </a:rPr>
              <a:t>Mongolia shows the </a:t>
            </a:r>
            <a:r>
              <a:rPr lang="en-US" sz="1600" b="1" dirty="0">
                <a:latin typeface="Amasis MT Pro" panose="020B0604020202020204" pitchFamily="18" charset="0"/>
              </a:rPr>
              <a:t>highest prevalence </a:t>
            </a:r>
            <a:r>
              <a:rPr lang="en-US" sz="1600" dirty="0">
                <a:latin typeface="Amasis MT Pro" panose="020B0604020202020204" pitchFamily="18" charset="0"/>
              </a:rPr>
              <a:t>of hypertension and peaked in 2009 then continued to reduce.</a:t>
            </a:r>
            <a:br>
              <a:rPr lang="en-US" sz="1600" dirty="0">
                <a:latin typeface="Amasis MT Pro" panose="020B0604020202020204" pitchFamily="18" charset="0"/>
              </a:rPr>
            </a:br>
            <a:endParaRPr lang="en-US" dirty="0"/>
          </a:p>
        </p:txBody>
      </p:sp>
      <p:sp>
        <p:nvSpPr>
          <p:cNvPr id="5" name="Subtitle 4"/>
          <p:cNvSpPr>
            <a:spLocks noGrp="1"/>
          </p:cNvSpPr>
          <p:nvPr>
            <p:ph type="subTitle" idx="3"/>
          </p:nvPr>
        </p:nvSpPr>
        <p:spPr>
          <a:xfrm>
            <a:off x="4427621" y="192505"/>
            <a:ext cx="4572000" cy="4950995"/>
          </a:xfrm>
        </p:spPr>
        <p:txBody>
          <a:bodyPr/>
          <a:lstStyle/>
          <a:p>
            <a:r>
              <a:rPr lang="en-US" dirty="0">
                <a:latin typeface="Amasis MT Pro" panose="02040504050005020304" pitchFamily="18" charset="0"/>
              </a:rPr>
              <a:t>Graph 1 : Prevalence of Hypertension  ( among adults aged 30 -79 years ) </a:t>
            </a:r>
          </a:p>
          <a:p>
            <a:endParaRPr lang="en-US" dirty="0"/>
          </a:p>
        </p:txBody>
      </p:sp>
      <p:graphicFrame>
        <p:nvGraphicFramePr>
          <p:cNvPr id="7" name="Chart 6">
            <a:extLst>
              <a:ext uri="{FF2B5EF4-FFF2-40B4-BE49-F238E27FC236}">
                <a16:creationId xmlns:a16="http://schemas.microsoft.com/office/drawing/2014/main" id="{EE35E91D-832B-2BD8-4B98-35F9F5E965A3}"/>
              </a:ext>
            </a:extLst>
          </p:cNvPr>
          <p:cNvGraphicFramePr>
            <a:graphicFrameLocks/>
          </p:cNvGraphicFramePr>
          <p:nvPr>
            <p:extLst>
              <p:ext uri="{D42A27DB-BD31-4B8C-83A1-F6EECF244321}">
                <p14:modId xmlns:p14="http://schemas.microsoft.com/office/powerpoint/2010/main" val="4889900"/>
              </p:ext>
            </p:extLst>
          </p:nvPr>
        </p:nvGraphicFramePr>
        <p:xfrm>
          <a:off x="4331369" y="96253"/>
          <a:ext cx="4668252" cy="44155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0385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a:extLst>
              <a:ext uri="{FF2B5EF4-FFF2-40B4-BE49-F238E27FC236}">
                <a16:creationId xmlns:a16="http://schemas.microsoft.com/office/drawing/2014/main" id="{6495D3D0-5E76-A469-BC32-A8810DDD1B13}"/>
              </a:ext>
            </a:extLst>
          </p:cNvPr>
          <p:cNvGraphicFramePr>
            <a:graphicFrameLocks/>
          </p:cNvGraphicFramePr>
          <p:nvPr>
            <p:extLst>
              <p:ext uri="{D42A27DB-BD31-4B8C-83A1-F6EECF244321}">
                <p14:modId xmlns:p14="http://schemas.microsoft.com/office/powerpoint/2010/main" val="1274380090"/>
              </p:ext>
            </p:extLst>
          </p:nvPr>
        </p:nvGraphicFramePr>
        <p:xfrm>
          <a:off x="479761" y="459470"/>
          <a:ext cx="2721556" cy="18909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E6D1409D-5D7C-084A-9749-D6D696D59F21}"/>
              </a:ext>
            </a:extLst>
          </p:cNvPr>
          <p:cNvGraphicFramePr>
            <a:graphicFrameLocks/>
          </p:cNvGraphicFramePr>
          <p:nvPr>
            <p:extLst>
              <p:ext uri="{D42A27DB-BD31-4B8C-83A1-F6EECF244321}">
                <p14:modId xmlns:p14="http://schemas.microsoft.com/office/powerpoint/2010/main" val="2549926574"/>
              </p:ext>
            </p:extLst>
          </p:nvPr>
        </p:nvGraphicFramePr>
        <p:xfrm>
          <a:off x="3508990" y="459470"/>
          <a:ext cx="2168796" cy="18909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6CD00AC8-4CC1-30BD-58E0-2E7763BEBE37}"/>
              </a:ext>
            </a:extLst>
          </p:cNvPr>
          <p:cNvGraphicFramePr>
            <a:graphicFrameLocks/>
          </p:cNvGraphicFramePr>
          <p:nvPr>
            <p:extLst>
              <p:ext uri="{D42A27DB-BD31-4B8C-83A1-F6EECF244321}">
                <p14:modId xmlns:p14="http://schemas.microsoft.com/office/powerpoint/2010/main" val="858642336"/>
              </p:ext>
            </p:extLst>
          </p:nvPr>
        </p:nvGraphicFramePr>
        <p:xfrm>
          <a:off x="5942685" y="459469"/>
          <a:ext cx="2265650" cy="18909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F19D0534-C401-1C17-4B2E-0A103FD3A500}"/>
              </a:ext>
            </a:extLst>
          </p:cNvPr>
          <p:cNvGraphicFramePr>
            <a:graphicFrameLocks/>
          </p:cNvGraphicFramePr>
          <p:nvPr>
            <p:extLst>
              <p:ext uri="{D42A27DB-BD31-4B8C-83A1-F6EECF244321}">
                <p14:modId xmlns:p14="http://schemas.microsoft.com/office/powerpoint/2010/main" val="447880259"/>
              </p:ext>
            </p:extLst>
          </p:nvPr>
        </p:nvGraphicFramePr>
        <p:xfrm>
          <a:off x="1373009" y="2607368"/>
          <a:ext cx="3198991" cy="207666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5E0D5EB5-87CA-DF95-E5B5-81CC139D979A}"/>
              </a:ext>
            </a:extLst>
          </p:cNvPr>
          <p:cNvGraphicFramePr>
            <a:graphicFrameLocks/>
          </p:cNvGraphicFramePr>
          <p:nvPr>
            <p:extLst>
              <p:ext uri="{D42A27DB-BD31-4B8C-83A1-F6EECF244321}">
                <p14:modId xmlns:p14="http://schemas.microsoft.com/office/powerpoint/2010/main" val="2003038457"/>
              </p:ext>
            </p:extLst>
          </p:nvPr>
        </p:nvGraphicFramePr>
        <p:xfrm>
          <a:off x="4853802" y="2607368"/>
          <a:ext cx="2917189" cy="207666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2042056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703"/>
            <a:ext cx="9144000" cy="564300"/>
          </a:xfrm>
        </p:spPr>
        <p:txBody>
          <a:bodyPr/>
          <a:lstStyle/>
          <a:p>
            <a:pPr algn="ctr"/>
            <a:r>
              <a:rPr lang="en-US" sz="2800" dirty="0">
                <a:solidFill>
                  <a:srgbClr val="C00000"/>
                </a:solidFill>
                <a:latin typeface="Amasis MT Pro" panose="02040504050005020304" pitchFamily="18" charset="0"/>
              </a:rPr>
              <a:t>Incidence of Tuberculosis </a:t>
            </a:r>
            <a:br>
              <a:rPr lang="en-US" sz="2800" dirty="0">
                <a:solidFill>
                  <a:srgbClr val="C00000"/>
                </a:solidFill>
                <a:latin typeface="Amasis MT Pro" panose="02040504050005020304" pitchFamily="18" charset="0"/>
              </a:rPr>
            </a:br>
            <a:r>
              <a:rPr lang="en-US" sz="1800" dirty="0">
                <a:solidFill>
                  <a:srgbClr val="C00000"/>
                </a:solidFill>
                <a:latin typeface="Amasis MT Pro" panose="02040504050005020304" pitchFamily="18" charset="0"/>
              </a:rPr>
              <a:t>( per 100,000 population per year )</a:t>
            </a:r>
            <a:endParaRPr lang="en-US" sz="1800" dirty="0"/>
          </a:p>
        </p:txBody>
      </p:sp>
      <p:sp>
        <p:nvSpPr>
          <p:cNvPr id="3" name="TextBox 2"/>
          <p:cNvSpPr txBox="1"/>
          <p:nvPr/>
        </p:nvSpPr>
        <p:spPr>
          <a:xfrm>
            <a:off x="84222" y="1016586"/>
            <a:ext cx="4523874" cy="3970318"/>
          </a:xfrm>
          <a:prstGeom prst="rect">
            <a:avLst/>
          </a:prstGeom>
          <a:noFill/>
        </p:spPr>
        <p:txBody>
          <a:bodyPr wrap="square" rtlCol="0">
            <a:spAutoFit/>
          </a:bodyPr>
          <a:lstStyle/>
          <a:p>
            <a:pPr>
              <a:lnSpc>
                <a:spcPct val="150000"/>
              </a:lnSpc>
            </a:pPr>
            <a:r>
              <a:rPr lang="en-US" dirty="0">
                <a:solidFill>
                  <a:srgbClr val="202124"/>
                </a:solidFill>
                <a:latin typeface="Amasis MT Pro" panose="02040504050005020304" pitchFamily="18" charset="0"/>
              </a:rPr>
              <a:t>Tuberculosis(TB) is </a:t>
            </a:r>
            <a:r>
              <a:rPr lang="en-US" b="1" dirty="0">
                <a:solidFill>
                  <a:srgbClr val="202124"/>
                </a:solidFill>
                <a:latin typeface="Amasis MT Pro" panose="02040504050005020304" pitchFamily="18" charset="0"/>
              </a:rPr>
              <a:t>a disease caused by germs that are spread from person to person through the air</a:t>
            </a:r>
            <a:r>
              <a:rPr lang="en-US" dirty="0">
                <a:solidFill>
                  <a:srgbClr val="202124"/>
                </a:solidFill>
                <a:latin typeface="Amasis MT Pro" panose="02040504050005020304" pitchFamily="18" charset="0"/>
              </a:rPr>
              <a:t>. TB usually affects the lungs, but it can also affect other parts of the body, such as the brain, the kidneys, or the spine. A person with TB can die if they do  not get treatment. </a:t>
            </a:r>
            <a:r>
              <a:rPr lang="en-US" dirty="0">
                <a:latin typeface="Amasis MT Pro" panose="02040504050005020304" pitchFamily="18" charset="0"/>
              </a:rPr>
              <a:t> The symptoms of TB disease of the lungs also include </a:t>
            </a:r>
            <a:r>
              <a:rPr lang="en-US" b="1" dirty="0">
                <a:latin typeface="Amasis MT Pro" panose="02040504050005020304" pitchFamily="18" charset="0"/>
              </a:rPr>
              <a:t>coughing, chest pain, and the coughing up of blood. </a:t>
            </a:r>
            <a:r>
              <a:rPr lang="en-US" dirty="0">
                <a:latin typeface="Amasis MT Pro" panose="02040504050005020304" pitchFamily="18" charset="0"/>
              </a:rPr>
              <a:t>TB disease can be treated by taking several drugs for </a:t>
            </a:r>
            <a:r>
              <a:rPr lang="en-US" b="1" dirty="0">
                <a:latin typeface="Amasis MT Pro" panose="02040504050005020304" pitchFamily="18" charset="0"/>
              </a:rPr>
              <a:t>6 to 12 months</a:t>
            </a:r>
            <a:r>
              <a:rPr lang="en-US" dirty="0">
                <a:latin typeface="Amasis MT Pro" panose="02040504050005020304" pitchFamily="18" charset="0"/>
              </a:rPr>
              <a:t>. It is very important that people who have TB disease finish the medicine and take the drugs exactly as prescribed. </a:t>
            </a:r>
          </a:p>
        </p:txBody>
      </p:sp>
      <p:pic>
        <p:nvPicPr>
          <p:cNvPr id="5" name="Picture 4" descr="Diagram&#10;&#10;Description automatically generated with low confidence">
            <a:extLst>
              <a:ext uri="{FF2B5EF4-FFF2-40B4-BE49-F238E27FC236}">
                <a16:creationId xmlns:a16="http://schemas.microsoft.com/office/drawing/2014/main" id="{3A7A6AB0-E31D-6678-DC50-C47E672F1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41" y="1281283"/>
            <a:ext cx="4190066" cy="2875646"/>
          </a:xfrm>
          <a:prstGeom prst="rect">
            <a:avLst/>
          </a:prstGeom>
        </p:spPr>
      </p:pic>
    </p:spTree>
    <p:extLst>
      <p:ext uri="{BB962C8B-B14F-4D97-AF65-F5344CB8AC3E}">
        <p14:creationId xmlns:p14="http://schemas.microsoft.com/office/powerpoint/2010/main" val="3676667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81459455"/>
              </p:ext>
            </p:extLst>
          </p:nvPr>
        </p:nvGraphicFramePr>
        <p:xfrm>
          <a:off x="192506" y="120308"/>
          <a:ext cx="8722894" cy="4907280"/>
        </p:xfrm>
        <a:graphic>
          <a:graphicData uri="http://schemas.openxmlformats.org/drawingml/2006/table">
            <a:tbl>
              <a:tblPr firstRow="1" bandRow="1">
                <a:tableStyleId>{7E9639D4-E3E2-4D34-9284-5A2195B3D0D7}</a:tableStyleId>
              </a:tblPr>
              <a:tblGrid>
                <a:gridCol w="1193862">
                  <a:extLst>
                    <a:ext uri="{9D8B030D-6E8A-4147-A177-3AD203B41FA5}">
                      <a16:colId xmlns:a16="http://schemas.microsoft.com/office/drawing/2014/main" val="704529345"/>
                    </a:ext>
                  </a:extLst>
                </a:gridCol>
                <a:gridCol w="2599539">
                  <a:extLst>
                    <a:ext uri="{9D8B030D-6E8A-4147-A177-3AD203B41FA5}">
                      <a16:colId xmlns:a16="http://schemas.microsoft.com/office/drawing/2014/main" val="2027375224"/>
                    </a:ext>
                  </a:extLst>
                </a:gridCol>
                <a:gridCol w="2406981">
                  <a:extLst>
                    <a:ext uri="{9D8B030D-6E8A-4147-A177-3AD203B41FA5}">
                      <a16:colId xmlns:a16="http://schemas.microsoft.com/office/drawing/2014/main" val="3917617181"/>
                    </a:ext>
                  </a:extLst>
                </a:gridCol>
                <a:gridCol w="2522512">
                  <a:extLst>
                    <a:ext uri="{9D8B030D-6E8A-4147-A177-3AD203B41FA5}">
                      <a16:colId xmlns:a16="http://schemas.microsoft.com/office/drawing/2014/main" val="477720143"/>
                    </a:ext>
                  </a:extLst>
                </a:gridCol>
              </a:tblGrid>
              <a:tr h="187274">
                <a:tc>
                  <a:txBody>
                    <a:bodyPr/>
                    <a:lstStyle/>
                    <a:p>
                      <a:pPr algn="ctr"/>
                      <a:r>
                        <a:rPr lang="en-US" sz="800" dirty="0"/>
                        <a:t>Year</a:t>
                      </a:r>
                      <a:endParaRPr lang="en-US" sz="800" dirty="0">
                        <a:latin typeface="Amasis MT Pro" panose="02040504050005020304" pitchFamily="18" charset="0"/>
                      </a:endParaRPr>
                    </a:p>
                  </a:txBody>
                  <a:tcPr anchor="b"/>
                </a:tc>
                <a:tc>
                  <a:txBody>
                    <a:bodyPr/>
                    <a:lstStyle/>
                    <a:p>
                      <a:pPr algn="ctr"/>
                      <a:r>
                        <a:rPr lang="en-US" sz="800" dirty="0"/>
                        <a:t>China</a:t>
                      </a:r>
                      <a:endParaRPr lang="en-US" sz="800" dirty="0">
                        <a:latin typeface="Amasis MT Pro" panose="02040504050005020304" pitchFamily="18" charset="0"/>
                      </a:endParaRPr>
                    </a:p>
                  </a:txBody>
                  <a:tcPr anchor="b"/>
                </a:tc>
                <a:tc>
                  <a:txBody>
                    <a:bodyPr/>
                    <a:lstStyle/>
                    <a:p>
                      <a:pPr algn="ctr"/>
                      <a:r>
                        <a:rPr lang="en-US" sz="800" dirty="0"/>
                        <a:t>Japan</a:t>
                      </a:r>
                      <a:endParaRPr lang="en-US" sz="800" dirty="0">
                        <a:latin typeface="Amasis MT Pro" panose="02040504050005020304" pitchFamily="18" charset="0"/>
                      </a:endParaRPr>
                    </a:p>
                  </a:txBody>
                  <a:tcPr anchor="b"/>
                </a:tc>
                <a:tc>
                  <a:txBody>
                    <a:bodyPr/>
                    <a:lstStyle/>
                    <a:p>
                      <a:pPr algn="ctr"/>
                      <a:r>
                        <a:rPr lang="en-US" sz="800" dirty="0"/>
                        <a:t>South Korea</a:t>
                      </a:r>
                      <a:endParaRPr lang="en-US" sz="800" dirty="0">
                        <a:latin typeface="Amasis MT Pro" panose="02040504050005020304" pitchFamily="18" charset="0"/>
                      </a:endParaRPr>
                    </a:p>
                  </a:txBody>
                  <a:tcPr anchor="b"/>
                </a:tc>
                <a:extLst>
                  <a:ext uri="{0D108BD9-81ED-4DB2-BD59-A6C34878D82A}">
                    <a16:rowId xmlns:a16="http://schemas.microsoft.com/office/drawing/2014/main" val="2551673163"/>
                  </a:ext>
                </a:extLst>
              </a:tr>
              <a:tr h="187274">
                <a:tc>
                  <a:txBody>
                    <a:bodyPr/>
                    <a:lstStyle/>
                    <a:p>
                      <a:pPr algn="ctr"/>
                      <a:r>
                        <a:rPr lang="en-US" sz="800" dirty="0"/>
                        <a:t>2000</a:t>
                      </a:r>
                      <a:endParaRPr lang="en-US" sz="800" dirty="0">
                        <a:latin typeface="Amasis MT Pro" panose="02040504050005020304" pitchFamily="18" charset="0"/>
                      </a:endParaRPr>
                    </a:p>
                  </a:txBody>
                  <a:tcPr anchor="b"/>
                </a:tc>
                <a:tc>
                  <a:txBody>
                    <a:bodyPr/>
                    <a:lstStyle/>
                    <a:p>
                      <a:pPr algn="ctr"/>
                      <a:r>
                        <a:rPr lang="en-US" sz="800" dirty="0"/>
                        <a:t>107 [ 61 – 167 ]</a:t>
                      </a:r>
                      <a:endParaRPr lang="en-US" sz="800" dirty="0">
                        <a:latin typeface="Amasis MT Pro" panose="02040504050005020304" pitchFamily="18" charset="0"/>
                      </a:endParaRPr>
                    </a:p>
                  </a:txBody>
                  <a:tcPr anchor="b"/>
                </a:tc>
                <a:tc>
                  <a:txBody>
                    <a:bodyPr/>
                    <a:lstStyle/>
                    <a:p>
                      <a:pPr algn="ctr"/>
                      <a:r>
                        <a:rPr lang="en-US" sz="800" dirty="0"/>
                        <a:t>36 [ 31 – 41 ]</a:t>
                      </a:r>
                      <a:endParaRPr lang="en-US" sz="800" dirty="0">
                        <a:latin typeface="Amasis MT Pro" panose="02040504050005020304" pitchFamily="18" charset="0"/>
                      </a:endParaRPr>
                    </a:p>
                  </a:txBody>
                  <a:tcPr anchor="b"/>
                </a:tc>
                <a:tc>
                  <a:txBody>
                    <a:bodyPr/>
                    <a:lstStyle/>
                    <a:p>
                      <a:pPr algn="ctr"/>
                      <a:r>
                        <a:rPr lang="en-US" sz="800" dirty="0"/>
                        <a:t>50 [ 46 – 53 ]</a:t>
                      </a:r>
                      <a:endParaRPr lang="en-US" sz="800" dirty="0">
                        <a:latin typeface="Amasis MT Pro" panose="02040504050005020304" pitchFamily="18" charset="0"/>
                      </a:endParaRPr>
                    </a:p>
                  </a:txBody>
                  <a:tcPr anchor="b"/>
                </a:tc>
                <a:extLst>
                  <a:ext uri="{0D108BD9-81ED-4DB2-BD59-A6C34878D82A}">
                    <a16:rowId xmlns:a16="http://schemas.microsoft.com/office/drawing/2014/main" val="457120223"/>
                  </a:ext>
                </a:extLst>
              </a:tr>
              <a:tr h="187274">
                <a:tc>
                  <a:txBody>
                    <a:bodyPr/>
                    <a:lstStyle/>
                    <a:p>
                      <a:pPr algn="ctr"/>
                      <a:r>
                        <a:rPr lang="en-US" sz="800" dirty="0"/>
                        <a:t>2001</a:t>
                      </a:r>
                      <a:endParaRPr lang="en-US" sz="800" dirty="0">
                        <a:latin typeface="Amasis MT Pro" panose="02040504050005020304" pitchFamily="18" charset="0"/>
                      </a:endParaRPr>
                    </a:p>
                  </a:txBody>
                  <a:tcPr anchor="b"/>
                </a:tc>
                <a:tc>
                  <a:txBody>
                    <a:bodyPr/>
                    <a:lstStyle/>
                    <a:p>
                      <a:pPr algn="ctr"/>
                      <a:r>
                        <a:rPr lang="en-US" sz="800" dirty="0"/>
                        <a:t>104 [ 62 – 157 ]</a:t>
                      </a:r>
                      <a:endParaRPr lang="en-US" sz="800" dirty="0">
                        <a:latin typeface="Amasis MT Pro" panose="02040504050005020304" pitchFamily="18" charset="0"/>
                      </a:endParaRPr>
                    </a:p>
                  </a:txBody>
                  <a:tcPr anchor="b"/>
                </a:tc>
                <a:tc>
                  <a:txBody>
                    <a:bodyPr/>
                    <a:lstStyle/>
                    <a:p>
                      <a:pPr algn="ctr"/>
                      <a:r>
                        <a:rPr lang="en-US" sz="800" dirty="0"/>
                        <a:t>32 [27 – 37 ]</a:t>
                      </a:r>
                      <a:endParaRPr lang="en-US" sz="800" dirty="0">
                        <a:latin typeface="Amasis MT Pro" panose="02040504050005020304" pitchFamily="18" charset="0"/>
                      </a:endParaRPr>
                    </a:p>
                  </a:txBody>
                  <a:tcPr anchor="b"/>
                </a:tc>
                <a:tc>
                  <a:txBody>
                    <a:bodyPr/>
                    <a:lstStyle/>
                    <a:p>
                      <a:pPr algn="ctr"/>
                      <a:r>
                        <a:rPr lang="en-US" sz="800" dirty="0"/>
                        <a:t>85 [ 79 – 91 ]</a:t>
                      </a:r>
                      <a:endParaRPr lang="en-US" sz="800" dirty="0">
                        <a:latin typeface="Amasis MT Pro" panose="02040504050005020304" pitchFamily="18" charset="0"/>
                      </a:endParaRPr>
                    </a:p>
                  </a:txBody>
                  <a:tcPr anchor="b"/>
                </a:tc>
                <a:extLst>
                  <a:ext uri="{0D108BD9-81ED-4DB2-BD59-A6C34878D82A}">
                    <a16:rowId xmlns:a16="http://schemas.microsoft.com/office/drawing/2014/main" val="557281474"/>
                  </a:ext>
                </a:extLst>
              </a:tr>
              <a:tr h="187274">
                <a:tc>
                  <a:txBody>
                    <a:bodyPr/>
                    <a:lstStyle/>
                    <a:p>
                      <a:pPr algn="ctr"/>
                      <a:r>
                        <a:rPr lang="en-US" sz="800" dirty="0"/>
                        <a:t>2002</a:t>
                      </a:r>
                      <a:endParaRPr lang="en-US" sz="800" dirty="0">
                        <a:latin typeface="Amasis MT Pro" panose="02040504050005020304" pitchFamily="18" charset="0"/>
                      </a:endParaRPr>
                    </a:p>
                  </a:txBody>
                  <a:tcPr anchor="b"/>
                </a:tc>
                <a:tc>
                  <a:txBody>
                    <a:bodyPr/>
                    <a:lstStyle/>
                    <a:p>
                      <a:pPr algn="ctr"/>
                      <a:r>
                        <a:rPr lang="en-US" sz="800" dirty="0"/>
                        <a:t>100 [ 62 – 147 ]</a:t>
                      </a:r>
                      <a:endParaRPr lang="en-US" sz="800" dirty="0">
                        <a:latin typeface="Amasis MT Pro" panose="02040504050005020304" pitchFamily="18" charset="0"/>
                      </a:endParaRPr>
                    </a:p>
                  </a:txBody>
                  <a:tcPr anchor="b"/>
                </a:tc>
                <a:tc>
                  <a:txBody>
                    <a:bodyPr/>
                    <a:lstStyle/>
                    <a:p>
                      <a:pPr algn="ctr"/>
                      <a:r>
                        <a:rPr lang="en-US" sz="800" dirty="0"/>
                        <a:t>30 [ 25 – 34 ]</a:t>
                      </a:r>
                      <a:endParaRPr lang="en-US" sz="800" dirty="0">
                        <a:latin typeface="Amasis MT Pro" panose="02040504050005020304" pitchFamily="18" charset="0"/>
                      </a:endParaRPr>
                    </a:p>
                  </a:txBody>
                  <a:tcPr anchor="b"/>
                </a:tc>
                <a:tc>
                  <a:txBody>
                    <a:bodyPr/>
                    <a:lstStyle/>
                    <a:p>
                      <a:pPr algn="ctr"/>
                      <a:r>
                        <a:rPr lang="en-US" sz="800" dirty="0"/>
                        <a:t>79 [ 74 – 84 ]</a:t>
                      </a:r>
                      <a:endParaRPr lang="en-US" sz="800" dirty="0">
                        <a:latin typeface="Amasis MT Pro" panose="02040504050005020304" pitchFamily="18" charset="0"/>
                      </a:endParaRPr>
                    </a:p>
                  </a:txBody>
                  <a:tcPr anchor="b"/>
                </a:tc>
                <a:extLst>
                  <a:ext uri="{0D108BD9-81ED-4DB2-BD59-A6C34878D82A}">
                    <a16:rowId xmlns:a16="http://schemas.microsoft.com/office/drawing/2014/main" val="4078005239"/>
                  </a:ext>
                </a:extLst>
              </a:tr>
              <a:tr h="187274">
                <a:tc>
                  <a:txBody>
                    <a:bodyPr/>
                    <a:lstStyle/>
                    <a:p>
                      <a:pPr algn="ctr"/>
                      <a:r>
                        <a:rPr lang="en-US" sz="800" dirty="0"/>
                        <a:t>2003</a:t>
                      </a:r>
                      <a:endParaRPr lang="en-US" sz="800" dirty="0">
                        <a:latin typeface="Amasis MT Pro" panose="02040504050005020304" pitchFamily="18" charset="0"/>
                      </a:endParaRPr>
                    </a:p>
                  </a:txBody>
                  <a:tcPr anchor="b"/>
                </a:tc>
                <a:tc>
                  <a:txBody>
                    <a:bodyPr/>
                    <a:lstStyle/>
                    <a:p>
                      <a:pPr algn="ctr"/>
                      <a:r>
                        <a:rPr lang="en-US" sz="800" dirty="0"/>
                        <a:t>  97 [ 63 – 138 ]</a:t>
                      </a:r>
                      <a:endParaRPr lang="en-US" sz="800" dirty="0">
                        <a:latin typeface="Amasis MT Pro" panose="02040504050005020304" pitchFamily="18" charset="0"/>
                      </a:endParaRPr>
                    </a:p>
                  </a:txBody>
                  <a:tcPr anchor="b"/>
                </a:tc>
                <a:tc>
                  <a:txBody>
                    <a:bodyPr/>
                    <a:lstStyle/>
                    <a:p>
                      <a:pPr algn="ctr"/>
                      <a:r>
                        <a:rPr lang="en-US" sz="800" dirty="0"/>
                        <a:t>29 [24 – 33 ]</a:t>
                      </a:r>
                      <a:endParaRPr lang="en-US" sz="800" dirty="0">
                        <a:latin typeface="Amasis MT Pro" panose="02040504050005020304" pitchFamily="18" charset="0"/>
                      </a:endParaRPr>
                    </a:p>
                  </a:txBody>
                  <a:tcPr anchor="b"/>
                </a:tc>
                <a:tc>
                  <a:txBody>
                    <a:bodyPr/>
                    <a:lstStyle/>
                    <a:p>
                      <a:pPr algn="ctr"/>
                      <a:r>
                        <a:rPr lang="en-US" sz="800" dirty="0"/>
                        <a:t>83 [ 77 – 89 ]</a:t>
                      </a:r>
                      <a:endParaRPr lang="en-US" sz="800" dirty="0">
                        <a:latin typeface="Amasis MT Pro" panose="02040504050005020304" pitchFamily="18" charset="0"/>
                      </a:endParaRPr>
                    </a:p>
                  </a:txBody>
                  <a:tcPr anchor="b"/>
                </a:tc>
                <a:extLst>
                  <a:ext uri="{0D108BD9-81ED-4DB2-BD59-A6C34878D82A}">
                    <a16:rowId xmlns:a16="http://schemas.microsoft.com/office/drawing/2014/main" val="396120550"/>
                  </a:ext>
                </a:extLst>
              </a:tr>
              <a:tr h="187274">
                <a:tc>
                  <a:txBody>
                    <a:bodyPr/>
                    <a:lstStyle/>
                    <a:p>
                      <a:pPr algn="ctr"/>
                      <a:r>
                        <a:rPr lang="en-US" sz="800" dirty="0"/>
                        <a:t>2004</a:t>
                      </a:r>
                      <a:endParaRPr lang="en-US" sz="800" dirty="0">
                        <a:latin typeface="Amasis MT Pro" panose="02040504050005020304" pitchFamily="18" charset="0"/>
                      </a:endParaRPr>
                    </a:p>
                  </a:txBody>
                  <a:tcPr anchor="b"/>
                </a:tc>
                <a:tc>
                  <a:txBody>
                    <a:bodyPr/>
                    <a:lstStyle/>
                    <a:p>
                      <a:pPr algn="ctr"/>
                      <a:r>
                        <a:rPr lang="en-US" sz="800" dirty="0"/>
                        <a:t> 94 [64 – 129 ] </a:t>
                      </a:r>
                      <a:endParaRPr lang="en-US" sz="800" dirty="0">
                        <a:latin typeface="Amasis MT Pro" panose="02040504050005020304" pitchFamily="18" charset="0"/>
                      </a:endParaRPr>
                    </a:p>
                  </a:txBody>
                  <a:tcPr anchor="b"/>
                </a:tc>
                <a:tc>
                  <a:txBody>
                    <a:bodyPr/>
                    <a:lstStyle/>
                    <a:p>
                      <a:pPr algn="ctr"/>
                      <a:r>
                        <a:rPr lang="en-US" sz="800" dirty="0"/>
                        <a:t>27 [ 23 – 31 ]</a:t>
                      </a:r>
                      <a:endParaRPr lang="en-US" sz="800" dirty="0">
                        <a:latin typeface="Amasis MT Pro" panose="02040504050005020304" pitchFamily="18" charset="0"/>
                      </a:endParaRPr>
                    </a:p>
                  </a:txBody>
                  <a:tcPr anchor="b"/>
                </a:tc>
                <a:tc>
                  <a:txBody>
                    <a:bodyPr/>
                    <a:lstStyle/>
                    <a:p>
                      <a:pPr algn="ctr"/>
                      <a:r>
                        <a:rPr lang="en-US" sz="800" dirty="0"/>
                        <a:t>78 [ 72 - 83 ]</a:t>
                      </a:r>
                      <a:endParaRPr lang="en-US" sz="800" dirty="0">
                        <a:latin typeface="Amasis MT Pro" panose="02040504050005020304" pitchFamily="18" charset="0"/>
                      </a:endParaRPr>
                    </a:p>
                  </a:txBody>
                  <a:tcPr anchor="b"/>
                </a:tc>
                <a:extLst>
                  <a:ext uri="{0D108BD9-81ED-4DB2-BD59-A6C34878D82A}">
                    <a16:rowId xmlns:a16="http://schemas.microsoft.com/office/drawing/2014/main" val="3183205897"/>
                  </a:ext>
                </a:extLst>
              </a:tr>
              <a:tr h="187274">
                <a:tc>
                  <a:txBody>
                    <a:bodyPr/>
                    <a:lstStyle/>
                    <a:p>
                      <a:pPr algn="ctr"/>
                      <a:r>
                        <a:rPr lang="en-US" sz="800" dirty="0"/>
                        <a:t>2005</a:t>
                      </a:r>
                      <a:endParaRPr lang="en-US" sz="800" dirty="0">
                        <a:latin typeface="Amasis MT Pro" panose="02040504050005020304" pitchFamily="18" charset="0"/>
                      </a:endParaRPr>
                    </a:p>
                  </a:txBody>
                  <a:tcPr anchor="b"/>
                </a:tc>
                <a:tc>
                  <a:txBody>
                    <a:bodyPr/>
                    <a:lstStyle/>
                    <a:p>
                      <a:pPr algn="ctr"/>
                      <a:r>
                        <a:rPr lang="en-US" sz="800" dirty="0"/>
                        <a:t>  91 [ 64 – 121 ]</a:t>
                      </a:r>
                      <a:endParaRPr lang="en-US" sz="800" dirty="0">
                        <a:latin typeface="Amasis MT Pro" panose="02040504050005020304" pitchFamily="18" charset="0"/>
                      </a:endParaRPr>
                    </a:p>
                  </a:txBody>
                  <a:tcPr anchor="b"/>
                </a:tc>
                <a:tc>
                  <a:txBody>
                    <a:bodyPr/>
                    <a:lstStyle/>
                    <a:p>
                      <a:pPr algn="ctr"/>
                      <a:r>
                        <a:rPr lang="en-US" sz="800" dirty="0"/>
                        <a:t>24 [ 21 – 28 ]</a:t>
                      </a:r>
                      <a:endParaRPr lang="en-US" sz="800" dirty="0">
                        <a:latin typeface="Amasis MT Pro" panose="02040504050005020304" pitchFamily="18" charset="0"/>
                      </a:endParaRPr>
                    </a:p>
                  </a:txBody>
                  <a:tcPr anchor="b"/>
                </a:tc>
                <a:tc>
                  <a:txBody>
                    <a:bodyPr/>
                    <a:lstStyle/>
                    <a:p>
                      <a:pPr algn="ctr"/>
                      <a:r>
                        <a:rPr lang="en-US" sz="800" dirty="0"/>
                        <a:t>96 [ 89 – 103 ]</a:t>
                      </a:r>
                      <a:endParaRPr lang="en-US" sz="800" dirty="0">
                        <a:latin typeface="Amasis MT Pro" panose="02040504050005020304" pitchFamily="18" charset="0"/>
                      </a:endParaRPr>
                    </a:p>
                  </a:txBody>
                  <a:tcPr anchor="b"/>
                </a:tc>
                <a:extLst>
                  <a:ext uri="{0D108BD9-81ED-4DB2-BD59-A6C34878D82A}">
                    <a16:rowId xmlns:a16="http://schemas.microsoft.com/office/drawing/2014/main" val="1179632137"/>
                  </a:ext>
                </a:extLst>
              </a:tr>
              <a:tr h="187274">
                <a:tc>
                  <a:txBody>
                    <a:bodyPr/>
                    <a:lstStyle/>
                    <a:p>
                      <a:pPr algn="ctr"/>
                      <a:r>
                        <a:rPr lang="en-US" sz="800" dirty="0"/>
                        <a:t>2006</a:t>
                      </a:r>
                      <a:endParaRPr lang="en-US" sz="800" dirty="0">
                        <a:latin typeface="Amasis MT Pro" panose="02040504050005020304" pitchFamily="18" charset="0"/>
                      </a:endParaRPr>
                    </a:p>
                  </a:txBody>
                  <a:tcPr anchor="b"/>
                </a:tc>
                <a:tc>
                  <a:txBody>
                    <a:bodyPr/>
                    <a:lstStyle/>
                    <a:p>
                      <a:pPr algn="ctr"/>
                      <a:r>
                        <a:rPr lang="en-US" sz="800" dirty="0"/>
                        <a:t> 88 [ 65 – 114 ]</a:t>
                      </a:r>
                      <a:endParaRPr lang="en-US" sz="800" dirty="0">
                        <a:latin typeface="Amasis MT Pro" panose="02040504050005020304" pitchFamily="18" charset="0"/>
                      </a:endParaRPr>
                    </a:p>
                  </a:txBody>
                  <a:tcPr anchor="b"/>
                </a:tc>
                <a:tc>
                  <a:txBody>
                    <a:bodyPr/>
                    <a:lstStyle/>
                    <a:p>
                      <a:pPr algn="ctr"/>
                      <a:r>
                        <a:rPr lang="en-US" sz="800" dirty="0"/>
                        <a:t>23 [ 19 – 26 ]</a:t>
                      </a:r>
                      <a:endParaRPr lang="en-US" sz="800" dirty="0">
                        <a:latin typeface="Amasis MT Pro" panose="02040504050005020304" pitchFamily="18" charset="0"/>
                      </a:endParaRPr>
                    </a:p>
                  </a:txBody>
                  <a:tcPr anchor="b"/>
                </a:tc>
                <a:tc>
                  <a:txBody>
                    <a:bodyPr/>
                    <a:lstStyle/>
                    <a:p>
                      <a:pPr algn="ctr"/>
                      <a:r>
                        <a:rPr lang="en-US" sz="800" dirty="0"/>
                        <a:t>94 [ 87 – 100 ]</a:t>
                      </a:r>
                      <a:endParaRPr lang="en-US" sz="800" dirty="0">
                        <a:latin typeface="Amasis MT Pro" panose="02040504050005020304" pitchFamily="18" charset="0"/>
                      </a:endParaRPr>
                    </a:p>
                  </a:txBody>
                  <a:tcPr anchor="b"/>
                </a:tc>
                <a:extLst>
                  <a:ext uri="{0D108BD9-81ED-4DB2-BD59-A6C34878D82A}">
                    <a16:rowId xmlns:a16="http://schemas.microsoft.com/office/drawing/2014/main" val="2032006541"/>
                  </a:ext>
                </a:extLst>
              </a:tr>
              <a:tr h="187274">
                <a:tc>
                  <a:txBody>
                    <a:bodyPr/>
                    <a:lstStyle/>
                    <a:p>
                      <a:pPr algn="ctr"/>
                      <a:r>
                        <a:rPr lang="en-US" sz="800" dirty="0"/>
                        <a:t>2007</a:t>
                      </a:r>
                      <a:endParaRPr lang="en-US" sz="800" dirty="0">
                        <a:latin typeface="Amasis MT Pro" panose="02040504050005020304" pitchFamily="18" charset="0"/>
                      </a:endParaRPr>
                    </a:p>
                  </a:txBody>
                  <a:tcPr anchor="b"/>
                </a:tc>
                <a:tc>
                  <a:txBody>
                    <a:bodyPr/>
                    <a:lstStyle/>
                    <a:p>
                      <a:pPr algn="ctr"/>
                      <a:r>
                        <a:rPr lang="en-US" sz="800" dirty="0"/>
                        <a:t>85 [ 65 -107 ]</a:t>
                      </a:r>
                      <a:endParaRPr lang="en-US" sz="800" dirty="0">
                        <a:latin typeface="Amasis MT Pro" panose="02040504050005020304" pitchFamily="18" charset="0"/>
                      </a:endParaRPr>
                    </a:p>
                  </a:txBody>
                  <a:tcPr anchor="b"/>
                </a:tc>
                <a:tc>
                  <a:txBody>
                    <a:bodyPr/>
                    <a:lstStyle/>
                    <a:p>
                      <a:pPr algn="ctr"/>
                      <a:r>
                        <a:rPr lang="en-US" sz="800" dirty="0"/>
                        <a:t>22 [19 – 26 ]</a:t>
                      </a:r>
                      <a:endParaRPr lang="en-US" sz="800" dirty="0">
                        <a:latin typeface="Amasis MT Pro" panose="02040504050005020304" pitchFamily="18" charset="0"/>
                      </a:endParaRPr>
                    </a:p>
                  </a:txBody>
                  <a:tcPr anchor="b"/>
                </a:tc>
                <a:tc>
                  <a:txBody>
                    <a:bodyPr/>
                    <a:lstStyle/>
                    <a:p>
                      <a:pPr algn="ctr"/>
                      <a:r>
                        <a:rPr lang="en-US" sz="800" dirty="0"/>
                        <a:t>93 [ 86 – 99 ]</a:t>
                      </a:r>
                      <a:endParaRPr lang="en-US" sz="800" dirty="0">
                        <a:latin typeface="Amasis MT Pro" panose="02040504050005020304" pitchFamily="18" charset="0"/>
                      </a:endParaRPr>
                    </a:p>
                  </a:txBody>
                  <a:tcPr anchor="b"/>
                </a:tc>
                <a:extLst>
                  <a:ext uri="{0D108BD9-81ED-4DB2-BD59-A6C34878D82A}">
                    <a16:rowId xmlns:a16="http://schemas.microsoft.com/office/drawing/2014/main" val="3200708595"/>
                  </a:ext>
                </a:extLst>
              </a:tr>
              <a:tr h="187274">
                <a:tc>
                  <a:txBody>
                    <a:bodyPr/>
                    <a:lstStyle/>
                    <a:p>
                      <a:pPr algn="ctr"/>
                      <a:r>
                        <a:rPr lang="en-US" sz="800" dirty="0"/>
                        <a:t>2008</a:t>
                      </a:r>
                      <a:endParaRPr lang="en-US" sz="800" dirty="0">
                        <a:latin typeface="Amasis MT Pro" panose="02040504050005020304" pitchFamily="18" charset="0"/>
                      </a:endParaRPr>
                    </a:p>
                  </a:txBody>
                  <a:tcPr anchor="b"/>
                </a:tc>
                <a:tc>
                  <a:txBody>
                    <a:bodyPr/>
                    <a:lstStyle/>
                    <a:p>
                      <a:pPr algn="ctr"/>
                      <a:r>
                        <a:rPr lang="en-US" sz="800" dirty="0"/>
                        <a:t>  82 [ 66 – 101 ]</a:t>
                      </a:r>
                      <a:endParaRPr lang="en-US" sz="800" dirty="0">
                        <a:latin typeface="Amasis MT Pro" panose="02040504050005020304" pitchFamily="18" charset="0"/>
                      </a:endParaRPr>
                    </a:p>
                  </a:txBody>
                  <a:tcPr anchor="b"/>
                </a:tc>
                <a:tc>
                  <a:txBody>
                    <a:bodyPr/>
                    <a:lstStyle/>
                    <a:p>
                      <a:pPr algn="ctr"/>
                      <a:r>
                        <a:rPr lang="en-US" sz="800" dirty="0"/>
                        <a:t>22 [ 19 – 25 ]</a:t>
                      </a:r>
                      <a:endParaRPr lang="en-US" sz="800" dirty="0">
                        <a:latin typeface="Amasis MT Pro" panose="02040504050005020304" pitchFamily="18" charset="0"/>
                      </a:endParaRPr>
                    </a:p>
                  </a:txBody>
                  <a:tcPr anchor="b"/>
                </a:tc>
                <a:tc>
                  <a:txBody>
                    <a:bodyPr/>
                    <a:lstStyle/>
                    <a:p>
                      <a:pPr algn="ctr"/>
                      <a:r>
                        <a:rPr lang="en-US" sz="800" dirty="0"/>
                        <a:t>90 [ 83 – 96 ]</a:t>
                      </a:r>
                      <a:endParaRPr lang="en-US" sz="800" dirty="0">
                        <a:latin typeface="Amasis MT Pro" panose="02040504050005020304" pitchFamily="18" charset="0"/>
                      </a:endParaRPr>
                    </a:p>
                  </a:txBody>
                  <a:tcPr anchor="b"/>
                </a:tc>
                <a:extLst>
                  <a:ext uri="{0D108BD9-81ED-4DB2-BD59-A6C34878D82A}">
                    <a16:rowId xmlns:a16="http://schemas.microsoft.com/office/drawing/2014/main" val="4234841025"/>
                  </a:ext>
                </a:extLst>
              </a:tr>
              <a:tr h="187274">
                <a:tc>
                  <a:txBody>
                    <a:bodyPr/>
                    <a:lstStyle/>
                    <a:p>
                      <a:pPr algn="ctr"/>
                      <a:r>
                        <a:rPr lang="en-US" sz="800" dirty="0"/>
                        <a:t>2009</a:t>
                      </a:r>
                      <a:endParaRPr lang="en-US" sz="800" dirty="0">
                        <a:latin typeface="Amasis MT Pro" panose="02040504050005020304" pitchFamily="18" charset="0"/>
                      </a:endParaRPr>
                    </a:p>
                  </a:txBody>
                  <a:tcPr anchor="b"/>
                </a:tc>
                <a:tc>
                  <a:txBody>
                    <a:bodyPr/>
                    <a:lstStyle/>
                    <a:p>
                      <a:pPr algn="ctr"/>
                      <a:r>
                        <a:rPr lang="en-US" sz="800" dirty="0"/>
                        <a:t>81 [ 65 – 99 ]</a:t>
                      </a:r>
                      <a:endParaRPr lang="en-US" sz="800" dirty="0">
                        <a:latin typeface="Amasis MT Pro" panose="02040504050005020304" pitchFamily="18" charset="0"/>
                      </a:endParaRPr>
                    </a:p>
                  </a:txBody>
                  <a:tcPr anchor="b"/>
                </a:tc>
                <a:tc>
                  <a:txBody>
                    <a:bodyPr/>
                    <a:lstStyle/>
                    <a:p>
                      <a:pPr algn="ctr"/>
                      <a:r>
                        <a:rPr lang="en-US" sz="800" dirty="0"/>
                        <a:t>21 [18 – 25 ]</a:t>
                      </a:r>
                      <a:endParaRPr lang="en-US" sz="800" dirty="0">
                        <a:latin typeface="Amasis MT Pro" panose="02040504050005020304" pitchFamily="18" charset="0"/>
                      </a:endParaRPr>
                    </a:p>
                  </a:txBody>
                  <a:tcPr anchor="b"/>
                </a:tc>
                <a:tc>
                  <a:txBody>
                    <a:bodyPr/>
                    <a:lstStyle/>
                    <a:p>
                      <a:pPr algn="ctr"/>
                      <a:r>
                        <a:rPr lang="en-US" sz="800" dirty="0"/>
                        <a:t>95 [ 89 – 102 ]</a:t>
                      </a:r>
                      <a:endParaRPr lang="en-US" sz="800" dirty="0">
                        <a:latin typeface="Amasis MT Pro" panose="02040504050005020304" pitchFamily="18" charset="0"/>
                      </a:endParaRPr>
                    </a:p>
                  </a:txBody>
                  <a:tcPr anchor="b"/>
                </a:tc>
                <a:extLst>
                  <a:ext uri="{0D108BD9-81ED-4DB2-BD59-A6C34878D82A}">
                    <a16:rowId xmlns:a16="http://schemas.microsoft.com/office/drawing/2014/main" val="2884868015"/>
                  </a:ext>
                </a:extLst>
              </a:tr>
              <a:tr h="187274">
                <a:tc>
                  <a:txBody>
                    <a:bodyPr/>
                    <a:lstStyle/>
                    <a:p>
                      <a:pPr algn="ctr"/>
                      <a:r>
                        <a:rPr lang="en-US" sz="800" dirty="0"/>
                        <a:t>2010</a:t>
                      </a:r>
                      <a:endParaRPr lang="en-US" sz="800" dirty="0">
                        <a:latin typeface="Amasis MT Pro" panose="02040504050005020304" pitchFamily="18" charset="0"/>
                      </a:endParaRPr>
                    </a:p>
                  </a:txBody>
                  <a:tcPr anchor="b"/>
                </a:tc>
                <a:tc>
                  <a:txBody>
                    <a:bodyPr/>
                    <a:lstStyle/>
                    <a:p>
                      <a:pPr algn="ctr"/>
                      <a:r>
                        <a:rPr lang="en-US" sz="800" dirty="0"/>
                        <a:t>76 [ 62 – 91 ]</a:t>
                      </a:r>
                      <a:endParaRPr lang="en-US" sz="800" dirty="0">
                        <a:latin typeface="Amasis MT Pro" panose="02040504050005020304" pitchFamily="18" charset="0"/>
                      </a:endParaRPr>
                    </a:p>
                  </a:txBody>
                  <a:tcPr anchor="b"/>
                </a:tc>
                <a:tc>
                  <a:txBody>
                    <a:bodyPr/>
                    <a:lstStyle/>
                    <a:p>
                      <a:pPr algn="ctr"/>
                      <a:r>
                        <a:rPr lang="en-US" sz="800" dirty="0"/>
                        <a:t>20 [ 17 – 24 ]</a:t>
                      </a:r>
                      <a:endParaRPr lang="en-US" sz="800" dirty="0">
                        <a:latin typeface="Amasis MT Pro" panose="02040504050005020304" pitchFamily="18" charset="0"/>
                      </a:endParaRPr>
                    </a:p>
                  </a:txBody>
                  <a:tcPr anchor="b"/>
                </a:tc>
                <a:tc>
                  <a:txBody>
                    <a:bodyPr/>
                    <a:lstStyle/>
                    <a:p>
                      <a:pPr algn="ctr"/>
                      <a:r>
                        <a:rPr lang="en-US" sz="800" dirty="0"/>
                        <a:t>97 [ 90 – 103 ]</a:t>
                      </a:r>
                      <a:endParaRPr lang="en-US" sz="800" dirty="0">
                        <a:latin typeface="Amasis MT Pro" panose="02040504050005020304" pitchFamily="18" charset="0"/>
                      </a:endParaRPr>
                    </a:p>
                  </a:txBody>
                  <a:tcPr anchor="b"/>
                </a:tc>
                <a:extLst>
                  <a:ext uri="{0D108BD9-81ED-4DB2-BD59-A6C34878D82A}">
                    <a16:rowId xmlns:a16="http://schemas.microsoft.com/office/drawing/2014/main" val="4110522381"/>
                  </a:ext>
                </a:extLst>
              </a:tr>
              <a:tr h="187274">
                <a:tc>
                  <a:txBody>
                    <a:bodyPr/>
                    <a:lstStyle/>
                    <a:p>
                      <a:pPr algn="ctr"/>
                      <a:r>
                        <a:rPr lang="en-US" sz="800" dirty="0"/>
                        <a:t>2011</a:t>
                      </a:r>
                      <a:endParaRPr lang="en-US" sz="800" dirty="0">
                        <a:latin typeface="Amasis MT Pro" panose="02040504050005020304" pitchFamily="18" charset="0"/>
                      </a:endParaRPr>
                    </a:p>
                  </a:txBody>
                  <a:tcPr anchor="b"/>
                </a:tc>
                <a:tc>
                  <a:txBody>
                    <a:bodyPr/>
                    <a:lstStyle/>
                    <a:p>
                      <a:pPr algn="ctr"/>
                      <a:r>
                        <a:rPr lang="en-US" sz="800" dirty="0"/>
                        <a:t>55 [ 47 – 63 ]</a:t>
                      </a:r>
                      <a:endParaRPr lang="en-US" sz="800" dirty="0">
                        <a:latin typeface="Amasis MT Pro" panose="02040504050005020304" pitchFamily="18" charset="0"/>
                      </a:endParaRPr>
                    </a:p>
                  </a:txBody>
                  <a:tcPr anchor="b"/>
                </a:tc>
                <a:tc>
                  <a:txBody>
                    <a:bodyPr/>
                    <a:lstStyle/>
                    <a:p>
                      <a:pPr algn="ctr"/>
                      <a:r>
                        <a:rPr lang="en-US" sz="800" dirty="0"/>
                        <a:t>20 [ 17 – 23 ] </a:t>
                      </a:r>
                      <a:endParaRPr lang="en-US" sz="800" dirty="0">
                        <a:latin typeface="Amasis MT Pro" panose="02040504050005020304" pitchFamily="18" charset="0"/>
                      </a:endParaRPr>
                    </a:p>
                  </a:txBody>
                  <a:tcPr anchor="b"/>
                </a:tc>
                <a:tc>
                  <a:txBody>
                    <a:bodyPr/>
                    <a:lstStyle/>
                    <a:p>
                      <a:pPr algn="ctr"/>
                      <a:r>
                        <a:rPr lang="en-US" sz="800" dirty="0"/>
                        <a:t>101 [ 94 – 108 ]</a:t>
                      </a:r>
                      <a:endParaRPr lang="en-US" sz="800" dirty="0">
                        <a:latin typeface="Amasis MT Pro" panose="02040504050005020304" pitchFamily="18" charset="0"/>
                      </a:endParaRPr>
                    </a:p>
                  </a:txBody>
                  <a:tcPr anchor="b"/>
                </a:tc>
                <a:extLst>
                  <a:ext uri="{0D108BD9-81ED-4DB2-BD59-A6C34878D82A}">
                    <a16:rowId xmlns:a16="http://schemas.microsoft.com/office/drawing/2014/main" val="3555043187"/>
                  </a:ext>
                </a:extLst>
              </a:tr>
              <a:tr h="187274">
                <a:tc>
                  <a:txBody>
                    <a:bodyPr/>
                    <a:lstStyle/>
                    <a:p>
                      <a:pPr algn="ctr"/>
                      <a:r>
                        <a:rPr lang="en-US" sz="800" dirty="0"/>
                        <a:t>2012</a:t>
                      </a:r>
                      <a:endParaRPr lang="en-US" sz="800" dirty="0">
                        <a:latin typeface="Amasis MT Pro" panose="02040504050005020304" pitchFamily="18" charset="0"/>
                      </a:endParaRPr>
                    </a:p>
                  </a:txBody>
                  <a:tcPr anchor="b"/>
                </a:tc>
                <a:tc>
                  <a:txBody>
                    <a:bodyPr/>
                    <a:lstStyle/>
                    <a:p>
                      <a:pPr algn="ctr"/>
                      <a:r>
                        <a:rPr lang="en-US" sz="800" dirty="0"/>
                        <a:t>57 [ 49 – 66 ]</a:t>
                      </a:r>
                      <a:endParaRPr lang="en-US" sz="800" dirty="0">
                        <a:latin typeface="Amasis MT Pro" panose="02040504050005020304" pitchFamily="18" charset="0"/>
                      </a:endParaRPr>
                    </a:p>
                  </a:txBody>
                  <a:tcPr anchor="b"/>
                </a:tc>
                <a:tc>
                  <a:txBody>
                    <a:bodyPr/>
                    <a:lstStyle/>
                    <a:p>
                      <a:pPr algn="ctr"/>
                      <a:r>
                        <a:rPr lang="en-US" sz="800" dirty="0"/>
                        <a:t>19 [ 16 – 22 ]</a:t>
                      </a:r>
                      <a:endParaRPr lang="en-US" sz="800" dirty="0">
                        <a:latin typeface="Amasis MT Pro" panose="02040504050005020304" pitchFamily="18" charset="0"/>
                      </a:endParaRPr>
                    </a:p>
                  </a:txBody>
                  <a:tcPr anchor="b"/>
                </a:tc>
                <a:tc>
                  <a:txBody>
                    <a:bodyPr/>
                    <a:lstStyle/>
                    <a:p>
                      <a:pPr algn="ctr"/>
                      <a:r>
                        <a:rPr lang="en-US" sz="800" dirty="0"/>
                        <a:t>94 [ 88 – 101 ]</a:t>
                      </a:r>
                      <a:endParaRPr lang="en-US" sz="800" dirty="0">
                        <a:latin typeface="Amasis MT Pro" panose="02040504050005020304" pitchFamily="18" charset="0"/>
                      </a:endParaRPr>
                    </a:p>
                  </a:txBody>
                  <a:tcPr anchor="b"/>
                </a:tc>
                <a:extLst>
                  <a:ext uri="{0D108BD9-81ED-4DB2-BD59-A6C34878D82A}">
                    <a16:rowId xmlns:a16="http://schemas.microsoft.com/office/drawing/2014/main" val="937914842"/>
                  </a:ext>
                </a:extLst>
              </a:tr>
              <a:tr h="187274">
                <a:tc>
                  <a:txBody>
                    <a:bodyPr/>
                    <a:lstStyle/>
                    <a:p>
                      <a:pPr algn="ctr"/>
                      <a:r>
                        <a:rPr lang="en-US" sz="800" dirty="0"/>
                        <a:t>2013</a:t>
                      </a:r>
                      <a:endParaRPr lang="en-US" sz="800" dirty="0">
                        <a:latin typeface="Amasis MT Pro" panose="02040504050005020304" pitchFamily="18" charset="0"/>
                      </a:endParaRPr>
                    </a:p>
                  </a:txBody>
                  <a:tcPr anchor="b"/>
                </a:tc>
                <a:tc>
                  <a:txBody>
                    <a:bodyPr/>
                    <a:lstStyle/>
                    <a:p>
                      <a:pPr algn="ctr"/>
                      <a:r>
                        <a:rPr lang="en-US" sz="800" dirty="0"/>
                        <a:t>58 [50 – 67 ]</a:t>
                      </a:r>
                      <a:endParaRPr lang="en-US" sz="800" dirty="0">
                        <a:latin typeface="Amasis MT Pro" panose="02040504050005020304" pitchFamily="18" charset="0"/>
                      </a:endParaRPr>
                    </a:p>
                  </a:txBody>
                  <a:tcPr anchor="b"/>
                </a:tc>
                <a:tc>
                  <a:txBody>
                    <a:bodyPr/>
                    <a:lstStyle/>
                    <a:p>
                      <a:pPr algn="ctr"/>
                      <a:r>
                        <a:rPr lang="en-US" sz="800" dirty="0"/>
                        <a:t>18 [ 16 – 21 ]</a:t>
                      </a:r>
                      <a:endParaRPr lang="en-US" sz="800" dirty="0">
                        <a:latin typeface="Amasis MT Pro" panose="02040504050005020304" pitchFamily="18" charset="0"/>
                      </a:endParaRPr>
                    </a:p>
                  </a:txBody>
                  <a:tcPr anchor="b"/>
                </a:tc>
                <a:tc>
                  <a:txBody>
                    <a:bodyPr/>
                    <a:lstStyle/>
                    <a:p>
                      <a:pPr algn="ctr"/>
                      <a:r>
                        <a:rPr lang="en-US" sz="800" dirty="0"/>
                        <a:t>89 [ 83 – 95 ]</a:t>
                      </a:r>
                      <a:endParaRPr lang="en-US" sz="800" dirty="0">
                        <a:latin typeface="Amasis MT Pro" panose="02040504050005020304" pitchFamily="18" charset="0"/>
                      </a:endParaRPr>
                    </a:p>
                  </a:txBody>
                  <a:tcPr anchor="b"/>
                </a:tc>
                <a:extLst>
                  <a:ext uri="{0D108BD9-81ED-4DB2-BD59-A6C34878D82A}">
                    <a16:rowId xmlns:a16="http://schemas.microsoft.com/office/drawing/2014/main" val="1976297481"/>
                  </a:ext>
                </a:extLst>
              </a:tr>
              <a:tr h="187274">
                <a:tc>
                  <a:txBody>
                    <a:bodyPr/>
                    <a:lstStyle/>
                    <a:p>
                      <a:pPr algn="ctr"/>
                      <a:r>
                        <a:rPr lang="en-US" sz="800" dirty="0"/>
                        <a:t>2014</a:t>
                      </a:r>
                      <a:endParaRPr lang="en-US" sz="800" dirty="0">
                        <a:latin typeface="Amasis MT Pro" panose="02040504050005020304" pitchFamily="18" charset="0"/>
                      </a:endParaRPr>
                    </a:p>
                  </a:txBody>
                  <a:tcPr anchor="b"/>
                </a:tc>
                <a:tc>
                  <a:txBody>
                    <a:bodyPr/>
                    <a:lstStyle/>
                    <a:p>
                      <a:pPr algn="ctr"/>
                      <a:r>
                        <a:rPr lang="en-US" sz="800" dirty="0"/>
                        <a:t>61 [ 51 – 71 ]</a:t>
                      </a:r>
                      <a:endParaRPr lang="en-US" sz="800" dirty="0">
                        <a:latin typeface="Amasis MT Pro" panose="02040504050005020304" pitchFamily="18" charset="0"/>
                      </a:endParaRPr>
                    </a:p>
                  </a:txBody>
                  <a:tcPr anchor="b"/>
                </a:tc>
                <a:tc>
                  <a:txBody>
                    <a:bodyPr/>
                    <a:lstStyle/>
                    <a:p>
                      <a:pPr algn="ctr"/>
                      <a:r>
                        <a:rPr lang="en-US" sz="800" dirty="0"/>
                        <a:t>18 [ 15 – 20 ]</a:t>
                      </a:r>
                      <a:endParaRPr lang="en-US" sz="800" dirty="0">
                        <a:latin typeface="Amasis MT Pro" panose="02040504050005020304" pitchFamily="18" charset="0"/>
                      </a:endParaRPr>
                    </a:p>
                  </a:txBody>
                  <a:tcPr anchor="b"/>
                </a:tc>
                <a:tc>
                  <a:txBody>
                    <a:bodyPr/>
                    <a:lstStyle/>
                    <a:p>
                      <a:pPr algn="ctr"/>
                      <a:r>
                        <a:rPr lang="en-US" sz="800" dirty="0"/>
                        <a:t>85 [ 79 – 91 ]</a:t>
                      </a:r>
                      <a:endParaRPr lang="en-US" sz="800" dirty="0">
                        <a:latin typeface="Amasis MT Pro" panose="02040504050005020304" pitchFamily="18" charset="0"/>
                      </a:endParaRPr>
                    </a:p>
                  </a:txBody>
                  <a:tcPr anchor="b"/>
                </a:tc>
                <a:extLst>
                  <a:ext uri="{0D108BD9-81ED-4DB2-BD59-A6C34878D82A}">
                    <a16:rowId xmlns:a16="http://schemas.microsoft.com/office/drawing/2014/main" val="107580117"/>
                  </a:ext>
                </a:extLst>
              </a:tr>
              <a:tr h="187274">
                <a:tc>
                  <a:txBody>
                    <a:bodyPr/>
                    <a:lstStyle/>
                    <a:p>
                      <a:pPr algn="ctr"/>
                      <a:r>
                        <a:rPr lang="en-US" sz="800" dirty="0"/>
                        <a:t>2015</a:t>
                      </a:r>
                      <a:endParaRPr lang="en-US" sz="800" dirty="0">
                        <a:latin typeface="Amasis MT Pro" panose="02040504050005020304" pitchFamily="18" charset="0"/>
                      </a:endParaRPr>
                    </a:p>
                  </a:txBody>
                  <a:tcPr anchor="b"/>
                </a:tc>
                <a:tc>
                  <a:txBody>
                    <a:bodyPr/>
                    <a:lstStyle/>
                    <a:p>
                      <a:pPr algn="ctr"/>
                      <a:r>
                        <a:rPr lang="en-US" sz="800" dirty="0"/>
                        <a:t>62 [ 53 – 73 ]</a:t>
                      </a:r>
                      <a:endParaRPr lang="en-US" sz="800" dirty="0">
                        <a:latin typeface="Amasis MT Pro" panose="02040504050005020304" pitchFamily="18" charset="0"/>
                      </a:endParaRPr>
                    </a:p>
                  </a:txBody>
                  <a:tcPr anchor="b"/>
                </a:tc>
                <a:tc>
                  <a:txBody>
                    <a:bodyPr/>
                    <a:lstStyle/>
                    <a:p>
                      <a:pPr algn="ctr"/>
                      <a:r>
                        <a:rPr lang="en-US" sz="800" dirty="0"/>
                        <a:t>17 [ 14 – 19 ]</a:t>
                      </a:r>
                      <a:endParaRPr lang="en-US" sz="800" dirty="0">
                        <a:latin typeface="Amasis MT Pro" panose="02040504050005020304" pitchFamily="18" charset="0"/>
                      </a:endParaRPr>
                    </a:p>
                  </a:txBody>
                  <a:tcPr anchor="b"/>
                </a:tc>
                <a:tc>
                  <a:txBody>
                    <a:bodyPr/>
                    <a:lstStyle/>
                    <a:p>
                      <a:pPr algn="ctr"/>
                      <a:r>
                        <a:rPr lang="en-US" sz="800" dirty="0"/>
                        <a:t>79 [ 73 - 84 ]</a:t>
                      </a:r>
                      <a:endParaRPr lang="en-US" sz="800" dirty="0">
                        <a:latin typeface="Amasis MT Pro" panose="02040504050005020304" pitchFamily="18" charset="0"/>
                      </a:endParaRPr>
                    </a:p>
                  </a:txBody>
                  <a:tcPr anchor="b"/>
                </a:tc>
                <a:extLst>
                  <a:ext uri="{0D108BD9-81ED-4DB2-BD59-A6C34878D82A}">
                    <a16:rowId xmlns:a16="http://schemas.microsoft.com/office/drawing/2014/main" val="1268432737"/>
                  </a:ext>
                </a:extLst>
              </a:tr>
              <a:tr h="187274">
                <a:tc>
                  <a:txBody>
                    <a:bodyPr/>
                    <a:lstStyle/>
                    <a:p>
                      <a:pPr algn="ctr"/>
                      <a:r>
                        <a:rPr lang="en-US" sz="800" dirty="0"/>
                        <a:t>2016</a:t>
                      </a:r>
                      <a:endParaRPr lang="en-US" sz="800" dirty="0">
                        <a:latin typeface="Amasis MT Pro" panose="02040504050005020304" pitchFamily="18" charset="0"/>
                      </a:endParaRPr>
                    </a:p>
                  </a:txBody>
                  <a:tcPr anchor="b"/>
                </a:tc>
                <a:tc>
                  <a:txBody>
                    <a:bodyPr/>
                    <a:lstStyle/>
                    <a:p>
                      <a:pPr algn="ctr"/>
                      <a:r>
                        <a:rPr lang="en-US" sz="800" dirty="0"/>
                        <a:t>63 [ 53 – 74 ]</a:t>
                      </a:r>
                      <a:endParaRPr lang="en-US" sz="800" dirty="0">
                        <a:latin typeface="Amasis MT Pro" panose="02040504050005020304" pitchFamily="18" charset="0"/>
                      </a:endParaRPr>
                    </a:p>
                  </a:txBody>
                  <a:tcPr anchor="b"/>
                </a:tc>
                <a:tc>
                  <a:txBody>
                    <a:bodyPr/>
                    <a:lstStyle/>
                    <a:p>
                      <a:pPr algn="ctr"/>
                      <a:r>
                        <a:rPr lang="en-US" sz="800" dirty="0"/>
                        <a:t>16 [14 – 18 ]</a:t>
                      </a:r>
                      <a:endParaRPr lang="en-US" sz="800" dirty="0">
                        <a:latin typeface="Amasis MT Pro" panose="02040504050005020304" pitchFamily="18" charset="0"/>
                      </a:endParaRPr>
                    </a:p>
                  </a:txBody>
                  <a:tcPr anchor="b"/>
                </a:tc>
                <a:tc>
                  <a:txBody>
                    <a:bodyPr/>
                    <a:lstStyle/>
                    <a:p>
                      <a:pPr algn="ctr"/>
                      <a:r>
                        <a:rPr lang="en-US" sz="800" dirty="0"/>
                        <a:t>76 [ 71 – 81 ]</a:t>
                      </a:r>
                      <a:endParaRPr lang="en-US" sz="800" dirty="0">
                        <a:latin typeface="Amasis MT Pro" panose="02040504050005020304" pitchFamily="18" charset="0"/>
                      </a:endParaRPr>
                    </a:p>
                  </a:txBody>
                  <a:tcPr anchor="b"/>
                </a:tc>
                <a:extLst>
                  <a:ext uri="{0D108BD9-81ED-4DB2-BD59-A6C34878D82A}">
                    <a16:rowId xmlns:a16="http://schemas.microsoft.com/office/drawing/2014/main" val="3267001051"/>
                  </a:ext>
                </a:extLst>
              </a:tr>
              <a:tr h="187274">
                <a:tc>
                  <a:txBody>
                    <a:bodyPr/>
                    <a:lstStyle/>
                    <a:p>
                      <a:pPr algn="ctr"/>
                      <a:r>
                        <a:rPr lang="en-US" sz="800" dirty="0"/>
                        <a:t>2017</a:t>
                      </a:r>
                      <a:endParaRPr lang="en-US" sz="800" dirty="0">
                        <a:latin typeface="Amasis MT Pro" panose="02040504050005020304" pitchFamily="18" charset="0"/>
                      </a:endParaRPr>
                    </a:p>
                  </a:txBody>
                  <a:tcPr anchor="b"/>
                </a:tc>
                <a:tc>
                  <a:txBody>
                    <a:bodyPr/>
                    <a:lstStyle/>
                    <a:p>
                      <a:pPr algn="ctr"/>
                      <a:r>
                        <a:rPr lang="en-US" sz="800" dirty="0"/>
                        <a:t>62 [ 53 – 73 ]</a:t>
                      </a:r>
                      <a:endParaRPr lang="en-US" sz="800" dirty="0">
                        <a:latin typeface="Amasis MT Pro" panose="02040504050005020304" pitchFamily="18" charset="0"/>
                      </a:endParaRPr>
                    </a:p>
                  </a:txBody>
                  <a:tcPr anchor="b"/>
                </a:tc>
                <a:tc>
                  <a:txBody>
                    <a:bodyPr/>
                    <a:lstStyle/>
                    <a:p>
                      <a:pPr algn="ctr"/>
                      <a:r>
                        <a:rPr lang="en-US" sz="800" dirty="0"/>
                        <a:t>15 [ 13 – 18 ]</a:t>
                      </a:r>
                      <a:endParaRPr lang="en-US" sz="800" dirty="0">
                        <a:latin typeface="Amasis MT Pro" panose="02040504050005020304" pitchFamily="18" charset="0"/>
                      </a:endParaRPr>
                    </a:p>
                  </a:txBody>
                  <a:tcPr anchor="b"/>
                </a:tc>
                <a:tc>
                  <a:txBody>
                    <a:bodyPr/>
                    <a:lstStyle/>
                    <a:p>
                      <a:pPr algn="ctr"/>
                      <a:r>
                        <a:rPr lang="en-US" sz="800" dirty="0"/>
                        <a:t>69 [ 65 – 74 ]</a:t>
                      </a:r>
                      <a:endParaRPr lang="en-US" sz="800" dirty="0">
                        <a:latin typeface="Amasis MT Pro" panose="02040504050005020304" pitchFamily="18" charset="0"/>
                      </a:endParaRPr>
                    </a:p>
                  </a:txBody>
                  <a:tcPr anchor="b"/>
                </a:tc>
                <a:extLst>
                  <a:ext uri="{0D108BD9-81ED-4DB2-BD59-A6C34878D82A}">
                    <a16:rowId xmlns:a16="http://schemas.microsoft.com/office/drawing/2014/main" val="3256500162"/>
                  </a:ext>
                </a:extLst>
              </a:tr>
              <a:tr h="187274">
                <a:tc>
                  <a:txBody>
                    <a:bodyPr/>
                    <a:lstStyle/>
                    <a:p>
                      <a:pPr algn="ctr"/>
                      <a:r>
                        <a:rPr lang="en-US" sz="800" dirty="0"/>
                        <a:t>2018</a:t>
                      </a:r>
                      <a:endParaRPr lang="en-US" sz="800" dirty="0">
                        <a:latin typeface="Amasis MT Pro" panose="02040504050005020304" pitchFamily="18" charset="0"/>
                      </a:endParaRPr>
                    </a:p>
                  </a:txBody>
                  <a:tcPr anchor="b"/>
                </a:tc>
                <a:tc>
                  <a:txBody>
                    <a:bodyPr/>
                    <a:lstStyle/>
                    <a:p>
                      <a:pPr algn="ctr"/>
                      <a:r>
                        <a:rPr lang="en-US" sz="800" dirty="0"/>
                        <a:t>61 [ 51 – 71 ]</a:t>
                      </a:r>
                      <a:endParaRPr lang="en-US" sz="800" dirty="0">
                        <a:latin typeface="Amasis MT Pro" panose="02040504050005020304" pitchFamily="18" charset="0"/>
                      </a:endParaRPr>
                    </a:p>
                  </a:txBody>
                  <a:tcPr anchor="b"/>
                </a:tc>
                <a:tc>
                  <a:txBody>
                    <a:bodyPr/>
                    <a:lstStyle/>
                    <a:p>
                      <a:pPr algn="ctr"/>
                      <a:r>
                        <a:rPr lang="en-US" sz="800" dirty="0"/>
                        <a:t>14 [ 12 – 16 ]</a:t>
                      </a:r>
                      <a:endParaRPr lang="en-US" sz="800" dirty="0">
                        <a:latin typeface="Amasis MT Pro" panose="02040504050005020304" pitchFamily="18" charset="0"/>
                      </a:endParaRPr>
                    </a:p>
                  </a:txBody>
                  <a:tcPr anchor="b"/>
                </a:tc>
                <a:tc>
                  <a:txBody>
                    <a:bodyPr/>
                    <a:lstStyle/>
                    <a:p>
                      <a:pPr algn="ctr"/>
                      <a:r>
                        <a:rPr lang="en-US" sz="800" dirty="0"/>
                        <a:t>64 [ 60 -69 ]</a:t>
                      </a:r>
                      <a:endParaRPr lang="en-US" sz="800" dirty="0">
                        <a:latin typeface="Amasis MT Pro" panose="02040504050005020304" pitchFamily="18" charset="0"/>
                      </a:endParaRPr>
                    </a:p>
                  </a:txBody>
                  <a:tcPr anchor="b"/>
                </a:tc>
                <a:extLst>
                  <a:ext uri="{0D108BD9-81ED-4DB2-BD59-A6C34878D82A}">
                    <a16:rowId xmlns:a16="http://schemas.microsoft.com/office/drawing/2014/main" val="3037093019"/>
                  </a:ext>
                </a:extLst>
              </a:tr>
              <a:tr h="187274">
                <a:tc>
                  <a:txBody>
                    <a:bodyPr/>
                    <a:lstStyle/>
                    <a:p>
                      <a:pPr algn="ctr"/>
                      <a:r>
                        <a:rPr lang="en-US" sz="800" dirty="0"/>
                        <a:t>2019</a:t>
                      </a:r>
                      <a:endParaRPr lang="en-US" sz="800" dirty="0">
                        <a:latin typeface="Amasis MT Pro" panose="02040504050005020304" pitchFamily="18" charset="0"/>
                      </a:endParaRPr>
                    </a:p>
                  </a:txBody>
                  <a:tcPr anchor="b"/>
                </a:tc>
                <a:tc>
                  <a:txBody>
                    <a:bodyPr/>
                    <a:lstStyle/>
                    <a:p>
                      <a:pPr algn="ctr"/>
                      <a:r>
                        <a:rPr lang="en-US" sz="800" dirty="0"/>
                        <a:t>58 [ 50 – 67 ]</a:t>
                      </a:r>
                      <a:endParaRPr lang="en-US" sz="800" dirty="0">
                        <a:latin typeface="Amasis MT Pro" panose="02040504050005020304" pitchFamily="18" charset="0"/>
                      </a:endParaRPr>
                    </a:p>
                  </a:txBody>
                  <a:tcPr anchor="b"/>
                </a:tc>
                <a:tc>
                  <a:txBody>
                    <a:bodyPr/>
                    <a:lstStyle/>
                    <a:p>
                      <a:pPr algn="ctr"/>
                      <a:r>
                        <a:rPr lang="en-US" sz="800" dirty="0"/>
                        <a:t>13 [ 11 – 15 ]</a:t>
                      </a:r>
                      <a:endParaRPr lang="en-US" sz="800" dirty="0">
                        <a:latin typeface="Amasis MT Pro" panose="02040504050005020304" pitchFamily="18" charset="0"/>
                      </a:endParaRPr>
                    </a:p>
                  </a:txBody>
                  <a:tcPr anchor="b"/>
                </a:tc>
                <a:tc>
                  <a:txBody>
                    <a:bodyPr/>
                    <a:lstStyle/>
                    <a:p>
                      <a:pPr algn="ctr"/>
                      <a:r>
                        <a:rPr lang="en-US" sz="800" dirty="0"/>
                        <a:t>58 [ 54 – 62 ]</a:t>
                      </a:r>
                      <a:endParaRPr lang="en-US" sz="800" dirty="0">
                        <a:latin typeface="Amasis MT Pro" panose="02040504050005020304" pitchFamily="18" charset="0"/>
                      </a:endParaRPr>
                    </a:p>
                  </a:txBody>
                  <a:tcPr anchor="b"/>
                </a:tc>
                <a:extLst>
                  <a:ext uri="{0D108BD9-81ED-4DB2-BD59-A6C34878D82A}">
                    <a16:rowId xmlns:a16="http://schemas.microsoft.com/office/drawing/2014/main" val="3451583202"/>
                  </a:ext>
                </a:extLst>
              </a:tr>
              <a:tr h="187274">
                <a:tc>
                  <a:txBody>
                    <a:bodyPr/>
                    <a:lstStyle/>
                    <a:p>
                      <a:pPr algn="ctr"/>
                      <a:r>
                        <a:rPr lang="en-US" sz="800" dirty="0"/>
                        <a:t>2020</a:t>
                      </a:r>
                      <a:endParaRPr lang="en-US" sz="800" dirty="0">
                        <a:latin typeface="Amasis MT Pro" panose="02040504050005020304" pitchFamily="18" charset="0"/>
                      </a:endParaRPr>
                    </a:p>
                  </a:txBody>
                  <a:tcPr anchor="b"/>
                </a:tc>
                <a:tc>
                  <a:txBody>
                    <a:bodyPr/>
                    <a:lstStyle/>
                    <a:p>
                      <a:pPr algn="ctr"/>
                      <a:r>
                        <a:rPr lang="en-US" sz="800" dirty="0"/>
                        <a:t>57 [ 49 – 66 ]</a:t>
                      </a:r>
                      <a:endParaRPr lang="en-US" sz="800" dirty="0">
                        <a:latin typeface="Amasis MT Pro" panose="02040504050005020304" pitchFamily="18" charset="0"/>
                      </a:endParaRPr>
                    </a:p>
                  </a:txBody>
                  <a:tcPr anchor="b"/>
                </a:tc>
                <a:tc>
                  <a:txBody>
                    <a:bodyPr/>
                    <a:lstStyle/>
                    <a:p>
                      <a:pPr algn="ctr"/>
                      <a:r>
                        <a:rPr lang="en-US" sz="800" dirty="0"/>
                        <a:t>12 [ 10 – 14 ]</a:t>
                      </a:r>
                      <a:endParaRPr lang="en-US" sz="800" dirty="0">
                        <a:latin typeface="Amasis MT Pro" panose="02040504050005020304" pitchFamily="18" charset="0"/>
                      </a:endParaRPr>
                    </a:p>
                  </a:txBody>
                  <a:tcPr anchor="b"/>
                </a:tc>
                <a:tc>
                  <a:txBody>
                    <a:bodyPr/>
                    <a:lstStyle/>
                    <a:p>
                      <a:pPr algn="ctr"/>
                      <a:r>
                        <a:rPr lang="en-US" sz="800" dirty="0"/>
                        <a:t>48 [ 44 – 51 ]</a:t>
                      </a:r>
                      <a:endParaRPr lang="en-US" sz="800" dirty="0">
                        <a:latin typeface="Amasis MT Pro" panose="02040504050005020304" pitchFamily="18" charset="0"/>
                      </a:endParaRPr>
                    </a:p>
                  </a:txBody>
                  <a:tcPr anchor="b"/>
                </a:tc>
                <a:extLst>
                  <a:ext uri="{0D108BD9-81ED-4DB2-BD59-A6C34878D82A}">
                    <a16:rowId xmlns:a16="http://schemas.microsoft.com/office/drawing/2014/main" val="590358072"/>
                  </a:ext>
                </a:extLst>
              </a:tr>
              <a:tr h="187274">
                <a:tc>
                  <a:txBody>
                    <a:bodyPr/>
                    <a:lstStyle/>
                    <a:p>
                      <a:pPr algn="ctr"/>
                      <a:r>
                        <a:rPr lang="en-US" sz="800" dirty="0"/>
                        <a:t>2021</a:t>
                      </a:r>
                      <a:endParaRPr lang="en-US" sz="800" dirty="0">
                        <a:latin typeface="Amasis MT Pro" panose="02040504050005020304" pitchFamily="18" charset="0"/>
                      </a:endParaRPr>
                    </a:p>
                  </a:txBody>
                  <a:tcPr anchor="b"/>
                </a:tc>
                <a:tc>
                  <a:txBody>
                    <a:bodyPr/>
                    <a:lstStyle/>
                    <a:p>
                      <a:pPr algn="ctr"/>
                      <a:r>
                        <a:rPr lang="en-US" sz="800" dirty="0"/>
                        <a:t>55 [ 47 – 63 ]</a:t>
                      </a:r>
                      <a:endParaRPr lang="en-US" sz="800" dirty="0">
                        <a:latin typeface="Amasis MT Pro" panose="02040504050005020304" pitchFamily="18" charset="0"/>
                      </a:endParaRPr>
                    </a:p>
                  </a:txBody>
                  <a:tcPr anchor="b"/>
                </a:tc>
                <a:tc>
                  <a:txBody>
                    <a:bodyPr/>
                    <a:lstStyle/>
                    <a:p>
                      <a:pPr algn="ctr"/>
                      <a:r>
                        <a:rPr lang="en-US" sz="800" dirty="0"/>
                        <a:t>11 [ 9.1 – 12 ]</a:t>
                      </a:r>
                      <a:endParaRPr lang="en-US" sz="800" dirty="0">
                        <a:latin typeface="Amasis MT Pro" panose="02040504050005020304" pitchFamily="18" charset="0"/>
                      </a:endParaRPr>
                    </a:p>
                  </a:txBody>
                  <a:tcPr anchor="b"/>
                </a:tc>
                <a:tc>
                  <a:txBody>
                    <a:bodyPr/>
                    <a:lstStyle/>
                    <a:p>
                      <a:pPr algn="ctr"/>
                      <a:r>
                        <a:rPr lang="en-US" sz="800" dirty="0"/>
                        <a:t>44 [ 41 – 47 ]</a:t>
                      </a:r>
                      <a:endParaRPr lang="en-US" sz="800" dirty="0">
                        <a:latin typeface="Amasis MT Pro" panose="02040504050005020304" pitchFamily="18" charset="0"/>
                      </a:endParaRPr>
                    </a:p>
                  </a:txBody>
                  <a:tcPr anchor="b"/>
                </a:tc>
                <a:extLst>
                  <a:ext uri="{0D108BD9-81ED-4DB2-BD59-A6C34878D82A}">
                    <a16:rowId xmlns:a16="http://schemas.microsoft.com/office/drawing/2014/main" val="3562311894"/>
                  </a:ext>
                </a:extLst>
              </a:tr>
            </a:tbl>
          </a:graphicData>
        </a:graphic>
      </p:graphicFrame>
    </p:spTree>
    <p:extLst>
      <p:ext uri="{BB962C8B-B14F-4D97-AF65-F5344CB8AC3E}">
        <p14:creationId xmlns:p14="http://schemas.microsoft.com/office/powerpoint/2010/main" val="2317754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3"/>
          </p:nvPr>
        </p:nvSpPr>
        <p:spPr>
          <a:xfrm>
            <a:off x="4886538" y="276726"/>
            <a:ext cx="3776199" cy="3801980"/>
          </a:xfrm>
        </p:spPr>
        <p:txBody>
          <a:bodyPr/>
          <a:lstStyle/>
          <a:p>
            <a:endParaRPr lang="en-US" dirty="0"/>
          </a:p>
        </p:txBody>
      </p:sp>
      <p:sp>
        <p:nvSpPr>
          <p:cNvPr id="7" name="Rectangle 6"/>
          <p:cNvSpPr/>
          <p:nvPr/>
        </p:nvSpPr>
        <p:spPr>
          <a:xfrm>
            <a:off x="96253" y="89376"/>
            <a:ext cx="4572000" cy="5546198"/>
          </a:xfrm>
          <a:prstGeom prst="rect">
            <a:avLst/>
          </a:prstGeom>
        </p:spPr>
        <p:txBody>
          <a:bodyPr>
            <a:spAutoFit/>
          </a:bodyPr>
          <a:lstStyle/>
          <a:p>
            <a:pPr>
              <a:lnSpc>
                <a:spcPct val="150000"/>
              </a:lnSpc>
            </a:pPr>
            <a:r>
              <a:rPr lang="en-US" dirty="0">
                <a:latin typeface="Amasis MT Pro" panose="020B0604020202020204" pitchFamily="18" charset="0"/>
              </a:rPr>
              <a:t>The incidence rate gradually  decreased between 2000 and 2021 in Japan &amp; China.</a:t>
            </a:r>
            <a:br>
              <a:rPr lang="en-US" dirty="0">
                <a:latin typeface="Amasis MT Pro" panose="020B0604020202020204" pitchFamily="18" charset="0"/>
              </a:rPr>
            </a:br>
            <a:r>
              <a:rPr lang="en-US" dirty="0">
                <a:latin typeface="Amasis MT Pro" panose="020B0604020202020204" pitchFamily="18" charset="0"/>
              </a:rPr>
              <a:t>South Korea  </a:t>
            </a:r>
            <a:r>
              <a:rPr lang="en-US" b="1" dirty="0">
                <a:latin typeface="Amasis MT Pro" panose="020B0604020202020204" pitchFamily="18" charset="0"/>
              </a:rPr>
              <a:t>peaked in 2011</a:t>
            </a:r>
            <a:r>
              <a:rPr lang="en-US" dirty="0">
                <a:latin typeface="Amasis MT Pro" panose="020B0604020202020204" pitchFamily="18" charset="0"/>
              </a:rPr>
              <a:t>, with an incidence rate of 101 per 100,000 population. The incidence rate dipped after 2011 and then continued to reduce.</a:t>
            </a:r>
            <a:br>
              <a:rPr lang="en-US" dirty="0">
                <a:latin typeface="Amasis MT Pro" panose="020B0604020202020204" pitchFamily="18" charset="0"/>
              </a:rPr>
            </a:br>
            <a:r>
              <a:rPr lang="en-US" b="1" dirty="0">
                <a:latin typeface="Amasis MT Pro" panose="020B0604020202020204" pitchFamily="18" charset="0"/>
              </a:rPr>
              <a:t>Mongolia</a:t>
            </a:r>
            <a:r>
              <a:rPr lang="en-US" dirty="0">
                <a:latin typeface="Amasis MT Pro" panose="020B0604020202020204" pitchFamily="18" charset="0"/>
              </a:rPr>
              <a:t> shows the same value 428 [220 – 703] for 2000 to 2019 &amp; 428 [ 216 – 711 ] for 2020 to 2021. </a:t>
            </a:r>
            <a:br>
              <a:rPr lang="en-US" dirty="0">
                <a:latin typeface="Amasis MT Pro" panose="020B0604020202020204" pitchFamily="18" charset="0"/>
              </a:rPr>
            </a:br>
            <a:r>
              <a:rPr lang="en-US" b="1" dirty="0">
                <a:latin typeface="Amasis MT Pro" panose="020B0604020202020204" pitchFamily="18" charset="0"/>
              </a:rPr>
              <a:t>North Korea </a:t>
            </a:r>
            <a:r>
              <a:rPr lang="en-US" dirty="0">
                <a:latin typeface="Amasis MT Pro" panose="020B0604020202020204" pitchFamily="18" charset="0"/>
              </a:rPr>
              <a:t>shows the same value 513 [446 – 584] for 2000 to 2019 &amp; 513 [441 – 590] for 2020 to 2021. Those two values have big difference when comparing with other countries . </a:t>
            </a:r>
            <a:br>
              <a:rPr lang="en-US" dirty="0">
                <a:latin typeface="Amasis MT Pro" panose="020B0604020202020204" pitchFamily="18" charset="0"/>
              </a:rPr>
            </a:br>
            <a:r>
              <a:rPr lang="en-US" dirty="0">
                <a:latin typeface="Amasis MT Pro" panose="02040504050005020304" pitchFamily="18" charset="0"/>
              </a:rPr>
              <a:t>WHO mentioned that the reason for that constant values  is </a:t>
            </a:r>
            <a:r>
              <a:rPr lang="en-US" b="1" dirty="0">
                <a:latin typeface="Amasis MT Pro" panose="02040504050005020304" pitchFamily="18" charset="0"/>
              </a:rPr>
              <a:t>estimates are based on annual case notifications</a:t>
            </a:r>
            <a:r>
              <a:rPr lang="en-US" dirty="0">
                <a:latin typeface="Amasis MT Pro" panose="02040504050005020304" pitchFamily="18" charset="0"/>
              </a:rPr>
              <a:t> and on information from death (vital) registration systems</a:t>
            </a:r>
            <a:r>
              <a:rPr lang="en-US" dirty="0">
                <a:latin typeface="Arial" panose="020B0604020202020204" pitchFamily="34" charset="0"/>
              </a:rPr>
              <a:t>.</a:t>
            </a:r>
            <a:br>
              <a:rPr lang="en-US" dirty="0">
                <a:latin typeface="Amasis MT Pro" panose="020B0604020202020204" pitchFamily="18" charset="0"/>
              </a:rPr>
            </a:br>
            <a:br>
              <a:rPr lang="en-US" dirty="0">
                <a:latin typeface="Amasis MT Pro" panose="020B0604020202020204" pitchFamily="18" charset="0"/>
              </a:rPr>
            </a:br>
            <a:endParaRPr lang="en-US" dirty="0"/>
          </a:p>
        </p:txBody>
      </p:sp>
      <p:graphicFrame>
        <p:nvGraphicFramePr>
          <p:cNvPr id="8" name="Chart 7">
            <a:extLst>
              <a:ext uri="{FF2B5EF4-FFF2-40B4-BE49-F238E27FC236}">
                <a16:creationId xmlns:a16="http://schemas.microsoft.com/office/drawing/2014/main" id="{AABCAA36-559C-0703-6507-CD5D01A58A53}"/>
              </a:ext>
            </a:extLst>
          </p:cNvPr>
          <p:cNvGraphicFramePr>
            <a:graphicFrameLocks/>
          </p:cNvGraphicFramePr>
          <p:nvPr>
            <p:extLst>
              <p:ext uri="{D42A27DB-BD31-4B8C-83A1-F6EECF244321}">
                <p14:modId xmlns:p14="http://schemas.microsoft.com/office/powerpoint/2010/main" val="627019215"/>
              </p:ext>
            </p:extLst>
          </p:nvPr>
        </p:nvGraphicFramePr>
        <p:xfrm>
          <a:off x="4668253" y="89377"/>
          <a:ext cx="4295273" cy="46610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63259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6888" y="589062"/>
            <a:ext cx="6474849" cy="584775"/>
          </a:xfrm>
          <a:prstGeom prst="rect">
            <a:avLst/>
          </a:prstGeom>
        </p:spPr>
        <p:txBody>
          <a:bodyPr wrap="none">
            <a:spAutoFit/>
          </a:bodyPr>
          <a:lstStyle/>
          <a:p>
            <a:r>
              <a:rPr lang="en-US" sz="3200" dirty="0">
                <a:latin typeface="Amasis MT Pro" panose="02040504050005020304" pitchFamily="18" charset="0"/>
              </a:rPr>
              <a:t>What is Obesity and Underweight ?</a:t>
            </a:r>
          </a:p>
        </p:txBody>
      </p:sp>
      <p:sp>
        <p:nvSpPr>
          <p:cNvPr id="3" name="Rectangle 2"/>
          <p:cNvSpPr/>
          <p:nvPr/>
        </p:nvSpPr>
        <p:spPr>
          <a:xfrm>
            <a:off x="1347536" y="1411146"/>
            <a:ext cx="6412831" cy="2554545"/>
          </a:xfrm>
          <a:prstGeom prst="rect">
            <a:avLst/>
          </a:prstGeom>
        </p:spPr>
        <p:txBody>
          <a:bodyPr wrap="square">
            <a:spAutoFit/>
          </a:bodyPr>
          <a:lstStyle/>
          <a:p>
            <a:pPr marL="342900" indent="-342900">
              <a:buFont typeface="Arial" panose="020B0604020202020204" pitchFamily="34" charset="0"/>
              <a:buChar char="•"/>
            </a:pPr>
            <a:r>
              <a:rPr lang="en-US" sz="2000" dirty="0">
                <a:latin typeface="Amasis MT Pro" panose="02040504050005020304" pitchFamily="18" charset="0"/>
              </a:rPr>
              <a:t>Unusual, unnecessary fat accumulation, posing a health risk</a:t>
            </a:r>
          </a:p>
          <a:p>
            <a:pPr marL="342900" indent="-342900">
              <a:buFont typeface="Arial" panose="020B0604020202020204" pitchFamily="34" charset="0"/>
              <a:buChar char="•"/>
            </a:pPr>
            <a:r>
              <a:rPr lang="en-US" sz="2000" dirty="0">
                <a:latin typeface="Amasis MT Pro" panose="02040504050005020304" pitchFamily="18" charset="0"/>
              </a:rPr>
              <a:t>State of having obesity is known as obese</a:t>
            </a:r>
          </a:p>
          <a:p>
            <a:pPr marL="342900" indent="-342900">
              <a:buFont typeface="Arial" panose="020B0604020202020204" pitchFamily="34" charset="0"/>
              <a:buChar char="•"/>
            </a:pPr>
            <a:r>
              <a:rPr lang="en-US" sz="2000" dirty="0">
                <a:latin typeface="Amasis MT Pro" panose="02040504050005020304" pitchFamily="18" charset="0"/>
              </a:rPr>
              <a:t>For obese people, BMI ≥ 30</a:t>
            </a:r>
          </a:p>
          <a:p>
            <a:pPr marL="342900" indent="-342900">
              <a:buFont typeface="Arial" panose="020B0604020202020204" pitchFamily="34" charset="0"/>
              <a:buChar char="•"/>
            </a:pPr>
            <a:r>
              <a:rPr lang="en-US" sz="2000" dirty="0">
                <a:latin typeface="Amasis MT Pro" panose="02040504050005020304" pitchFamily="18" charset="0"/>
              </a:rPr>
              <a:t>Main cause: consuming more and less active</a:t>
            </a:r>
          </a:p>
          <a:p>
            <a:endParaRPr lang="en-US" sz="2000" dirty="0">
              <a:latin typeface="Amasis MT Pro" panose="02040504050005020304" pitchFamily="18" charset="0"/>
            </a:endParaRPr>
          </a:p>
          <a:p>
            <a:pPr marL="342900" indent="-342900">
              <a:buFont typeface="Arial" panose="020B0604020202020204" pitchFamily="34" charset="0"/>
              <a:buChar char="•"/>
            </a:pPr>
            <a:r>
              <a:rPr lang="en-US" sz="2000" dirty="0">
                <a:latin typeface="Amasis MT Pro" panose="02040504050005020304" pitchFamily="18" charset="0"/>
              </a:rPr>
              <a:t>Having BMI &lt; 18.5 is considered “Underweight”</a:t>
            </a:r>
          </a:p>
          <a:p>
            <a:pPr marL="342900" indent="-342900">
              <a:buFont typeface="Arial" panose="020B0604020202020204" pitchFamily="34" charset="0"/>
              <a:buChar char="•"/>
            </a:pPr>
            <a:r>
              <a:rPr lang="en-US" sz="2000" dirty="0">
                <a:latin typeface="Amasis MT Pro" panose="02040504050005020304" pitchFamily="18" charset="0"/>
              </a:rPr>
              <a:t>Main cause: malnutrition and lower calorie intake</a:t>
            </a:r>
          </a:p>
        </p:txBody>
      </p:sp>
    </p:spTree>
    <p:extLst>
      <p:ext uri="{BB962C8B-B14F-4D97-AF65-F5344CB8AC3E}">
        <p14:creationId xmlns:p14="http://schemas.microsoft.com/office/powerpoint/2010/main" val="2118308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228FEA-1AEA-4426-F1D5-EA002C82A943}"/>
              </a:ext>
            </a:extLst>
          </p:cNvPr>
          <p:cNvPicPr>
            <a:picLocks noChangeAspect="1"/>
          </p:cNvPicPr>
          <p:nvPr/>
        </p:nvPicPr>
        <p:blipFill>
          <a:blip r:embed="rId2"/>
          <a:stretch>
            <a:fillRect/>
          </a:stretch>
        </p:blipFill>
        <p:spPr>
          <a:xfrm>
            <a:off x="1473748" y="462844"/>
            <a:ext cx="3177274" cy="4492582"/>
          </a:xfrm>
          <a:prstGeom prst="rect">
            <a:avLst/>
          </a:prstGeom>
        </p:spPr>
      </p:pic>
      <p:pic>
        <p:nvPicPr>
          <p:cNvPr id="3" name="Picture 2">
            <a:extLst>
              <a:ext uri="{FF2B5EF4-FFF2-40B4-BE49-F238E27FC236}">
                <a16:creationId xmlns:a16="http://schemas.microsoft.com/office/drawing/2014/main" id="{6F70493A-F86A-10EE-B74A-F5B9F6CE6A43}"/>
              </a:ext>
            </a:extLst>
          </p:cNvPr>
          <p:cNvPicPr>
            <a:picLocks noChangeAspect="1"/>
          </p:cNvPicPr>
          <p:nvPr/>
        </p:nvPicPr>
        <p:blipFill>
          <a:blip r:embed="rId3"/>
          <a:stretch>
            <a:fillRect/>
          </a:stretch>
        </p:blipFill>
        <p:spPr>
          <a:xfrm>
            <a:off x="4943306" y="1670790"/>
            <a:ext cx="3816871" cy="2418943"/>
          </a:xfrm>
          <a:prstGeom prst="rect">
            <a:avLst/>
          </a:prstGeom>
        </p:spPr>
      </p:pic>
    </p:spTree>
    <p:extLst>
      <p:ext uri="{BB962C8B-B14F-4D97-AF65-F5344CB8AC3E}">
        <p14:creationId xmlns:p14="http://schemas.microsoft.com/office/powerpoint/2010/main" val="19799336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12">
            <a:extLst>
              <a:ext uri="{FF2B5EF4-FFF2-40B4-BE49-F238E27FC236}">
                <a16:creationId xmlns:a16="http://schemas.microsoft.com/office/drawing/2014/main" id="{CC203C8E-604F-62F1-E127-2D9F9DDCD2F1}"/>
              </a:ext>
            </a:extLst>
          </p:cNvPr>
          <p:cNvGraphicFramePr>
            <a:graphicFrameLocks/>
          </p:cNvGraphicFramePr>
          <p:nvPr>
            <p:extLst>
              <p:ext uri="{D42A27DB-BD31-4B8C-83A1-F6EECF244321}">
                <p14:modId xmlns:p14="http://schemas.microsoft.com/office/powerpoint/2010/main" val="3304035608"/>
              </p:ext>
            </p:extLst>
          </p:nvPr>
        </p:nvGraphicFramePr>
        <p:xfrm>
          <a:off x="1137477" y="410653"/>
          <a:ext cx="6743207" cy="43177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6099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20407945"/>
              </p:ext>
            </p:extLst>
          </p:nvPr>
        </p:nvGraphicFramePr>
        <p:xfrm>
          <a:off x="108285" y="132353"/>
          <a:ext cx="8951494" cy="4499803"/>
        </p:xfrm>
        <a:graphic>
          <a:graphicData uri="http://schemas.openxmlformats.org/drawingml/2006/table">
            <a:tbl>
              <a:tblPr firstRow="1" bandRow="1">
                <a:tableStyleId>{7E9639D4-E3E2-4D34-9284-5A2195B3D0D7}</a:tableStyleId>
              </a:tblPr>
              <a:tblGrid>
                <a:gridCol w="1478919">
                  <a:extLst>
                    <a:ext uri="{9D8B030D-6E8A-4147-A177-3AD203B41FA5}">
                      <a16:colId xmlns:a16="http://schemas.microsoft.com/office/drawing/2014/main" val="16857954"/>
                    </a:ext>
                  </a:extLst>
                </a:gridCol>
                <a:gridCol w="1494515">
                  <a:extLst>
                    <a:ext uri="{9D8B030D-6E8A-4147-A177-3AD203B41FA5}">
                      <a16:colId xmlns:a16="http://schemas.microsoft.com/office/drawing/2014/main" val="3002318584"/>
                    </a:ext>
                  </a:extLst>
                </a:gridCol>
                <a:gridCol w="1494515">
                  <a:extLst>
                    <a:ext uri="{9D8B030D-6E8A-4147-A177-3AD203B41FA5}">
                      <a16:colId xmlns:a16="http://schemas.microsoft.com/office/drawing/2014/main" val="2805915395"/>
                    </a:ext>
                  </a:extLst>
                </a:gridCol>
                <a:gridCol w="1494515">
                  <a:extLst>
                    <a:ext uri="{9D8B030D-6E8A-4147-A177-3AD203B41FA5}">
                      <a16:colId xmlns:a16="http://schemas.microsoft.com/office/drawing/2014/main" val="4276463543"/>
                    </a:ext>
                  </a:extLst>
                </a:gridCol>
                <a:gridCol w="1494515">
                  <a:extLst>
                    <a:ext uri="{9D8B030D-6E8A-4147-A177-3AD203B41FA5}">
                      <a16:colId xmlns:a16="http://schemas.microsoft.com/office/drawing/2014/main" val="4245404829"/>
                    </a:ext>
                  </a:extLst>
                </a:gridCol>
                <a:gridCol w="1494515">
                  <a:extLst>
                    <a:ext uri="{9D8B030D-6E8A-4147-A177-3AD203B41FA5}">
                      <a16:colId xmlns:a16="http://schemas.microsoft.com/office/drawing/2014/main" val="4293558698"/>
                    </a:ext>
                  </a:extLst>
                </a:gridCol>
              </a:tblGrid>
              <a:tr h="294445">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1000" dirty="0"/>
                        <a:t>Year</a:t>
                      </a:r>
                      <a:endParaRPr lang="en-US" sz="1000" dirty="0">
                        <a:latin typeface="Lato" panose="020F0502020204030203" pitchFamily="34" charset="0"/>
                      </a:endParaRPr>
                    </a:p>
                  </a:txBody>
                  <a:tcPr anchor="ct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1000" dirty="0"/>
                        <a:t>China</a:t>
                      </a:r>
                      <a:endParaRPr lang="en-US" sz="1000" dirty="0">
                        <a:latin typeface="Lato" panose="020F0502020204030203" pitchFamily="34" charset="0"/>
                      </a:endParaRPr>
                    </a:p>
                  </a:txBody>
                  <a:tcPr anchor="ct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1000" dirty="0"/>
                        <a:t>Japan</a:t>
                      </a:r>
                      <a:endParaRPr lang="en-US" sz="1000" dirty="0">
                        <a:latin typeface="Lato" panose="020F0502020204030203" pitchFamily="34" charset="0"/>
                      </a:endParaRPr>
                    </a:p>
                  </a:txBody>
                  <a:tcPr anchor="ct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1000" dirty="0"/>
                        <a:t>Mongolia</a:t>
                      </a:r>
                      <a:endParaRPr lang="en-US" sz="1000" dirty="0">
                        <a:latin typeface="Lato" panose="020F0502020204030203" pitchFamily="34" charset="0"/>
                      </a:endParaRPr>
                    </a:p>
                  </a:txBody>
                  <a:tcPr anchor="ct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1000" dirty="0"/>
                        <a:t>North Korea</a:t>
                      </a:r>
                      <a:endParaRPr lang="en-US" sz="1000" dirty="0">
                        <a:latin typeface="Lato" panose="020F0502020204030203" pitchFamily="34" charset="0"/>
                      </a:endParaRPr>
                    </a:p>
                  </a:txBody>
                  <a:tcPr anchor="ct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1000" dirty="0"/>
                        <a:t>South Korea</a:t>
                      </a:r>
                      <a:endParaRPr lang="en-US" sz="1000" dirty="0">
                        <a:latin typeface="Lato" panose="020F0502020204030203" pitchFamily="34" charset="0"/>
                      </a:endParaRPr>
                    </a:p>
                  </a:txBody>
                  <a:tcPr anchor="ctr"/>
                </a:tc>
                <a:extLst>
                  <a:ext uri="{0D108BD9-81ED-4DB2-BD59-A6C34878D82A}">
                    <a16:rowId xmlns:a16="http://schemas.microsoft.com/office/drawing/2014/main" val="1585069551"/>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2016</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6.2 [4.7 – 7.9]</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4.3 [3.2 – 5.5]</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20.6 [16.3 – 25]</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6.8 [4 – 10.1]</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4.7 [3.6 – 5.9]</a:t>
                      </a:r>
                      <a:endParaRPr lang="en-US" sz="10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2483935091"/>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2015</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5.9 [4.5 – 7.4]</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4.1 [3.2 – 5.3]</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19.9 [15.9 – 24.1]</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6.5 [3.9 – 9.8]</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4.5 [3.5 – 5.7]</a:t>
                      </a:r>
                      <a:endParaRPr lang="en-US" sz="1000" b="0" i="0" u="none" strike="noStrike">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1035747061"/>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2014</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5.5 [4.4 – 6.9]</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3.9 [3.1 – 5]</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19.2 [15.4 – 23.2]</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6.3 [3.8 – 9.4]</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4.4 [3.4 – 5.5]</a:t>
                      </a:r>
                      <a:endParaRPr lang="en-US" sz="1000" b="0" i="0" u="none" strike="noStrike">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2734109072"/>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2013</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5.2 [4.2 – 6.5]</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3.8 [3 – 4.7]</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18.6 [14.9 – 22.5]</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6.1 [3.7 – 9.1]</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4.3 [3.4 – 5.3]</a:t>
                      </a:r>
                      <a:endParaRPr lang="en-US" sz="1000" b="0" i="0" u="none" strike="noStrike">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3290509016"/>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2012</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5 [4 – 6.1]</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3.6 [2.9 – 4.5]</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17.9 [14.4 – 21.6]</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5.9 [3.6 – 8.9]</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4.1 [3.3 – 5.1]</a:t>
                      </a:r>
                      <a:endParaRPr lang="en-US" sz="10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393606255"/>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2011</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4.7 [3.8 – 5.7]</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3.5 [2.8 – 4.3]</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17.3 [13.9 – 20.9]</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5.7 [3.5 – 8.5]</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4 [3.2 – 4.9]</a:t>
                      </a:r>
                      <a:endParaRPr lang="en-US" sz="1000" b="0" i="0" u="none" strike="noStrike">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498381221"/>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2010</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4.4 [3.6 – 5.3]</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3.3 [2.7 – 4]</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16.7 [13.4 – 20.2]</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5.5 [3.4 – 8.3]</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3.9 [3.1 – 4.8]</a:t>
                      </a:r>
                      <a:endParaRPr lang="en-US" sz="1000" b="0" i="0" u="none" strike="noStrike">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1952400724"/>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2009</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4.1 [3.4 – 5]</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3.2 [2.6 – 3.8]</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16.1 [12.9 – 19.4]</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5.4 [3.3 – 8]</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3.8 [3 – 4.6]</a:t>
                      </a:r>
                      <a:endParaRPr lang="en-US" sz="10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3957689965"/>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2008</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3.9 [3.2 – 4.7]</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3 [2.5 – 3.6]</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15.5 [12.3 – 18.8]</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5.2 [3.2 – 7.7]</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3.7 [2.9 – 4.5]</a:t>
                      </a:r>
                      <a:endParaRPr lang="en-US" sz="1000" b="0" i="0" u="none" strike="noStrike">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2982514624"/>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2007</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3.7 [3.1 – 4.4]</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2.9 [2.4 – 3.4]</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14.9 [11.8 – 18.1]</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5 [3.1 – 7.5]</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3.6 [2.9 – 4.4]</a:t>
                      </a:r>
                      <a:endParaRPr lang="en-US" sz="1000" b="0" i="0" u="none" strike="noStrike">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3607533959"/>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2006</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3.4 [2.9 – 4.1]</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2.7 [2.3 – 3.3]</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14.3 [11.3 – 17.5]</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4.9 [3 – 7.3]</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3.5 [2.8 – 4.3]</a:t>
                      </a:r>
                      <a:endParaRPr lang="en-US" sz="10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1373913137"/>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2005</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3.2 [2.7 – 3.8]</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2.6 [2.2 – 3.1]</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13.8 [10.8 – 16.9]</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4.7 [2.9 – 7.1]</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3.4 [2.7 – 4.1]</a:t>
                      </a:r>
                      <a:endParaRPr lang="en-US" sz="1000" b="0" i="0" u="none" strike="noStrike">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1715452806"/>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2004</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3 [2.5 – 3.6]</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2.5 [2.1 – 2.9]</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13.3 [10.4 – 16.3]</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4.6 [2.8 – 6.9]</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3.3 [2.6 – 4]</a:t>
                      </a:r>
                      <a:endParaRPr lang="en-US" sz="10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3090992719"/>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2003</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2.8 [2.4 – 3.4]</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2.4 [2 – 2.8]</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12.8 [10 – 15.8]</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4.4 [2.7 – 6.7]</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3.2 [2.5 – 3.9]</a:t>
                      </a:r>
                      <a:endParaRPr lang="en-US" sz="10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3144199489"/>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2002</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2.7 [2.2 – 3.2]</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2.2 [1.9 – 2.7]</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12.3 [9.6 – 15.4]</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4.3 [2.6 – 6.5]</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3.1 [2.4 – 3.8]</a:t>
                      </a:r>
                      <a:endParaRPr lang="en-US" sz="10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4005125693"/>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2001</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2.5 [2.1 – 3]</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2.2 [1.8 – 2.6]</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11.9 [9.2 – 15]</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a:effectLst/>
                        </a:rPr>
                        <a:t>4.2 [2.5 – 6.3]</a:t>
                      </a:r>
                      <a:endParaRPr lang="en-US" sz="10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3 [2.3 – 3.7]</a:t>
                      </a:r>
                      <a:endParaRPr lang="en-US" sz="10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796770056"/>
                  </a:ext>
                </a:extLst>
              </a:tr>
              <a:tr h="247374">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2000</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2.4 [2 – 2.8]</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2.1 [1.7 – 2.5]</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11.6 [8.9 – 14.6]</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4 [2.4 – 6.2]</a:t>
                      </a:r>
                      <a:endParaRPr lang="en-US" sz="10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1000" u="none" strike="noStrike" dirty="0">
                          <a:effectLst/>
                        </a:rPr>
                        <a:t>2.9 [2.2 – 3.6]</a:t>
                      </a:r>
                      <a:endParaRPr lang="en-US" sz="10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55306072"/>
                  </a:ext>
                </a:extLst>
              </a:tr>
            </a:tbl>
          </a:graphicData>
        </a:graphic>
      </p:graphicFrame>
    </p:spTree>
    <p:extLst>
      <p:ext uri="{BB962C8B-B14F-4D97-AF65-F5344CB8AC3E}">
        <p14:creationId xmlns:p14="http://schemas.microsoft.com/office/powerpoint/2010/main" val="350225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692210" y="437857"/>
            <a:ext cx="2584870" cy="586711"/>
          </a:xfrm>
        </p:spPr>
        <p:txBody>
          <a:bodyPr/>
          <a:lstStyle/>
          <a:p>
            <a:pPr algn="l"/>
            <a:r>
              <a:rPr lang="en-US" sz="2800" b="1" dirty="0">
                <a:solidFill>
                  <a:srgbClr val="202124"/>
                </a:solidFill>
                <a:latin typeface="Amasis MT Pro" panose="02040504050005020304"/>
                <a:ea typeface="Calibri" panose="020F0502020204030204" pitchFamily="34" charset="0"/>
                <a:cs typeface="Calibri" panose="020F0502020204030204" pitchFamily="34" charset="0"/>
              </a:rPr>
              <a:t>North Korea</a:t>
            </a:r>
          </a:p>
        </p:txBody>
      </p:sp>
      <p:sp>
        <p:nvSpPr>
          <p:cNvPr id="3" name="Rectangle 2"/>
          <p:cNvSpPr/>
          <p:nvPr/>
        </p:nvSpPr>
        <p:spPr>
          <a:xfrm>
            <a:off x="3743569" y="1333624"/>
            <a:ext cx="4904672" cy="2308324"/>
          </a:xfrm>
          <a:prstGeom prst="rect">
            <a:avLst/>
          </a:prstGeom>
        </p:spPr>
        <p:txBody>
          <a:bodyPr wrap="square">
            <a:spAutoFit/>
          </a:bodyPr>
          <a:lstStyle/>
          <a:p>
            <a:pPr lvl="0">
              <a:lnSpc>
                <a:spcPct val="150000"/>
              </a:lnSpc>
            </a:pPr>
            <a:r>
              <a:rPr lang="en-US" sz="1600" dirty="0">
                <a:latin typeface="Amasis MT Pro" panose="02040504050005020304"/>
              </a:rPr>
              <a:t>The North Korean government claims that its healthcare system is free for all, but in reality, payment has been required for all services.</a:t>
            </a:r>
          </a:p>
          <a:p>
            <a:pPr lvl="0">
              <a:lnSpc>
                <a:spcPct val="150000"/>
              </a:lnSpc>
            </a:pPr>
            <a:r>
              <a:rPr lang="en-US" sz="1600" dirty="0">
                <a:latin typeface="Amasis MT Pro" panose="02040504050005020304"/>
              </a:rPr>
              <a:t>Doctors are usually paid in cigarettes, alcohol or food for basic consults and taking cash for anything else, like tests or surgeries.</a:t>
            </a:r>
          </a:p>
        </p:txBody>
      </p:sp>
      <p:pic>
        <p:nvPicPr>
          <p:cNvPr id="5" name="Picture 4">
            <a:extLst>
              <a:ext uri="{FF2B5EF4-FFF2-40B4-BE49-F238E27FC236}">
                <a16:creationId xmlns:a16="http://schemas.microsoft.com/office/drawing/2014/main" id="{02B10F5E-C89E-ADBE-196F-79531C68BDDD}"/>
              </a:ext>
            </a:extLst>
          </p:cNvPr>
          <p:cNvPicPr>
            <a:picLocks noChangeAspect="1"/>
          </p:cNvPicPr>
          <p:nvPr/>
        </p:nvPicPr>
        <p:blipFill rotWithShape="1">
          <a:blip r:embed="rId2"/>
          <a:srcRect l="25542" t="60524" r="50408" b="6537"/>
          <a:stretch/>
        </p:blipFill>
        <p:spPr>
          <a:xfrm>
            <a:off x="255077" y="1967793"/>
            <a:ext cx="1788212" cy="1530711"/>
          </a:xfrm>
          <a:prstGeom prst="rect">
            <a:avLst/>
          </a:prstGeom>
        </p:spPr>
      </p:pic>
    </p:spTree>
    <p:extLst>
      <p:ext uri="{BB962C8B-B14F-4D97-AF65-F5344CB8AC3E}">
        <p14:creationId xmlns:p14="http://schemas.microsoft.com/office/powerpoint/2010/main" val="4724863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8982" y="372494"/>
            <a:ext cx="3272050" cy="646331"/>
          </a:xfrm>
          <a:prstGeom prst="rect">
            <a:avLst/>
          </a:prstGeom>
        </p:spPr>
        <p:txBody>
          <a:bodyPr wrap="none">
            <a:spAutoFit/>
          </a:bodyPr>
          <a:lstStyle/>
          <a:p>
            <a:r>
              <a:rPr lang="en-US" sz="3600" b="1" dirty="0">
                <a:latin typeface="Amasis MT Pro" panose="02040504050005020304" pitchFamily="18" charset="0"/>
              </a:rPr>
              <a:t>Interpretation</a:t>
            </a:r>
          </a:p>
        </p:txBody>
      </p:sp>
      <p:sp>
        <p:nvSpPr>
          <p:cNvPr id="3" name="Rectangle 2"/>
          <p:cNvSpPr/>
          <p:nvPr/>
        </p:nvSpPr>
        <p:spPr>
          <a:xfrm>
            <a:off x="1618981" y="1324676"/>
            <a:ext cx="6851251" cy="1938992"/>
          </a:xfrm>
          <a:prstGeom prst="rect">
            <a:avLst/>
          </a:prstGeom>
        </p:spPr>
        <p:txBody>
          <a:bodyPr wrap="square">
            <a:spAutoFit/>
          </a:bodyPr>
          <a:lstStyle/>
          <a:p>
            <a:pPr marL="342900" indent="-342900">
              <a:buFont typeface="Arial" panose="020B0604020202020204" pitchFamily="34" charset="0"/>
              <a:buChar char="•"/>
            </a:pPr>
            <a:r>
              <a:rPr lang="en-US" sz="2000" dirty="0">
                <a:latin typeface="Amasis MT Pro" panose="02040504050005020304" pitchFamily="18" charset="0"/>
              </a:rPr>
              <a:t>Prevalence percentages have gradually increased</a:t>
            </a:r>
          </a:p>
          <a:p>
            <a:endParaRPr lang="en-US" sz="2000" dirty="0">
              <a:latin typeface="Amasis MT Pro" panose="02040504050005020304" pitchFamily="18" charset="0"/>
            </a:endParaRPr>
          </a:p>
          <a:p>
            <a:pPr marL="342900" indent="-342900">
              <a:buFont typeface="Arial" panose="020B0604020202020204" pitchFamily="34" charset="0"/>
              <a:buChar char="•"/>
            </a:pPr>
            <a:r>
              <a:rPr lang="en-US" sz="2000" dirty="0">
                <a:latin typeface="Amasis MT Pro" panose="02040504050005020304" pitchFamily="18" charset="0"/>
              </a:rPr>
              <a:t>The highest percentages from Mongolia, (between 11% - 21%)</a:t>
            </a:r>
          </a:p>
          <a:p>
            <a:endParaRPr lang="en-US" sz="2000" dirty="0">
              <a:latin typeface="Amasis MT Pro" panose="02040504050005020304" pitchFamily="18" charset="0"/>
            </a:endParaRPr>
          </a:p>
          <a:p>
            <a:pPr marL="342900" indent="-342900">
              <a:buFont typeface="Arial" panose="020B0604020202020204" pitchFamily="34" charset="0"/>
              <a:buChar char="•"/>
            </a:pPr>
            <a:r>
              <a:rPr lang="en-US" sz="2000" dirty="0">
                <a:latin typeface="Amasis MT Pro" panose="02040504050005020304" pitchFamily="18" charset="0"/>
              </a:rPr>
              <a:t>The lowest from Japan, (between 1% - 6%)</a:t>
            </a:r>
          </a:p>
        </p:txBody>
      </p:sp>
    </p:spTree>
    <p:extLst>
      <p:ext uri="{BB962C8B-B14F-4D97-AF65-F5344CB8AC3E}">
        <p14:creationId xmlns:p14="http://schemas.microsoft.com/office/powerpoint/2010/main" val="6106655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7813" y="2644906"/>
            <a:ext cx="8561808" cy="2167726"/>
          </a:xfrm>
          <a:prstGeom prst="rect">
            <a:avLst/>
          </a:prstGeom>
        </p:spPr>
      </p:pic>
      <p:pic>
        <p:nvPicPr>
          <p:cNvPr id="2" name="Picture 1"/>
          <p:cNvPicPr>
            <a:picLocks noChangeAspect="1"/>
          </p:cNvPicPr>
          <p:nvPr/>
        </p:nvPicPr>
        <p:blipFill>
          <a:blip r:embed="rId3"/>
          <a:stretch>
            <a:fillRect/>
          </a:stretch>
        </p:blipFill>
        <p:spPr>
          <a:xfrm>
            <a:off x="586518" y="265889"/>
            <a:ext cx="8264398" cy="2257256"/>
          </a:xfrm>
          <a:prstGeom prst="rect">
            <a:avLst/>
          </a:prstGeom>
        </p:spPr>
      </p:pic>
    </p:spTree>
    <p:extLst>
      <p:ext uri="{BB962C8B-B14F-4D97-AF65-F5344CB8AC3E}">
        <p14:creationId xmlns:p14="http://schemas.microsoft.com/office/powerpoint/2010/main" val="5860518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6002" y="359595"/>
            <a:ext cx="8013468" cy="2034724"/>
          </a:xfrm>
          <a:prstGeom prst="rect">
            <a:avLst/>
          </a:prstGeom>
        </p:spPr>
      </p:pic>
      <p:pic>
        <p:nvPicPr>
          <p:cNvPr id="3" name="Picture 2"/>
          <p:cNvPicPr>
            <a:picLocks noChangeAspect="1"/>
          </p:cNvPicPr>
          <p:nvPr/>
        </p:nvPicPr>
        <p:blipFill>
          <a:blip r:embed="rId3"/>
          <a:stretch>
            <a:fillRect/>
          </a:stretch>
        </p:blipFill>
        <p:spPr>
          <a:xfrm>
            <a:off x="586003" y="2591753"/>
            <a:ext cx="8013468" cy="2174089"/>
          </a:xfrm>
          <a:prstGeom prst="rect">
            <a:avLst/>
          </a:prstGeom>
        </p:spPr>
      </p:pic>
    </p:spTree>
    <p:extLst>
      <p:ext uri="{BB962C8B-B14F-4D97-AF65-F5344CB8AC3E}">
        <p14:creationId xmlns:p14="http://schemas.microsoft.com/office/powerpoint/2010/main" val="1276641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2337" y="1185841"/>
            <a:ext cx="8219325" cy="2301411"/>
          </a:xfrm>
          <a:prstGeom prst="rect">
            <a:avLst/>
          </a:prstGeom>
        </p:spPr>
      </p:pic>
    </p:spTree>
    <p:extLst>
      <p:ext uri="{BB962C8B-B14F-4D97-AF65-F5344CB8AC3E}">
        <p14:creationId xmlns:p14="http://schemas.microsoft.com/office/powerpoint/2010/main" val="8913745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8982" y="397546"/>
            <a:ext cx="2908168" cy="646331"/>
          </a:xfrm>
          <a:prstGeom prst="rect">
            <a:avLst/>
          </a:prstGeom>
        </p:spPr>
        <p:txBody>
          <a:bodyPr wrap="none">
            <a:spAutoFit/>
          </a:bodyPr>
          <a:lstStyle/>
          <a:p>
            <a:r>
              <a:rPr lang="en-US" sz="3600" dirty="0">
                <a:latin typeface="Amasis MT Pro" panose="02040504050005020304" pitchFamily="18" charset="0"/>
              </a:rPr>
              <a:t>Interpretation</a:t>
            </a:r>
          </a:p>
        </p:txBody>
      </p:sp>
      <p:sp>
        <p:nvSpPr>
          <p:cNvPr id="3" name="Rectangle 2"/>
          <p:cNvSpPr/>
          <p:nvPr/>
        </p:nvSpPr>
        <p:spPr>
          <a:xfrm>
            <a:off x="1618981" y="1324676"/>
            <a:ext cx="6851251" cy="3231654"/>
          </a:xfrm>
          <a:prstGeom prst="rect">
            <a:avLst/>
          </a:prstGeom>
        </p:spPr>
        <p:txBody>
          <a:bodyPr wrap="square">
            <a:spAutoFit/>
          </a:bodyPr>
          <a:lstStyle/>
          <a:p>
            <a:pPr marL="342900" indent="-342900">
              <a:buFont typeface="Arial" panose="020B0604020202020204" pitchFamily="34" charset="0"/>
              <a:buChar char="•"/>
            </a:pPr>
            <a:r>
              <a:rPr lang="en-US" sz="2000" dirty="0">
                <a:latin typeface="Amasis MT Pro" panose="02040504050005020304" pitchFamily="18" charset="0"/>
              </a:rPr>
              <a:t>Gradual increase in prevalence for all genders</a:t>
            </a:r>
          </a:p>
          <a:p>
            <a:endParaRPr lang="en-US" sz="2000" dirty="0">
              <a:latin typeface="Amasis MT Pro" panose="02040504050005020304" pitchFamily="18" charset="0"/>
            </a:endParaRPr>
          </a:p>
          <a:p>
            <a:pPr marL="342900" indent="-342900">
              <a:buFont typeface="Arial" panose="020B0604020202020204" pitchFamily="34" charset="0"/>
              <a:buChar char="•"/>
            </a:pPr>
            <a:r>
              <a:rPr lang="en-US" sz="2000" dirty="0">
                <a:latin typeface="Amasis MT Pro" panose="02040504050005020304" pitchFamily="18" charset="0"/>
              </a:rPr>
              <a:t>In Japan percentages for males were higher than that of females after 2006</a:t>
            </a:r>
          </a:p>
          <a:p>
            <a:endParaRPr lang="en-US" sz="2000" dirty="0">
              <a:latin typeface="Amasis MT Pro" panose="02040504050005020304" pitchFamily="18" charset="0"/>
            </a:endParaRPr>
          </a:p>
          <a:p>
            <a:pPr marL="342900" indent="-342900">
              <a:buFont typeface="Arial" panose="020B0604020202020204" pitchFamily="34" charset="0"/>
              <a:buChar char="•"/>
            </a:pPr>
            <a:r>
              <a:rPr lang="en-US" sz="2000" dirty="0">
                <a:latin typeface="Amasis MT Pro" panose="02040504050005020304" pitchFamily="18" charset="0"/>
              </a:rPr>
              <a:t>On or before 2006, vise versa</a:t>
            </a:r>
          </a:p>
          <a:p>
            <a:endParaRPr lang="en-US" sz="2000" dirty="0">
              <a:latin typeface="Amasis MT Pro" panose="02040504050005020304" pitchFamily="18" charset="0"/>
            </a:endParaRPr>
          </a:p>
          <a:p>
            <a:pPr marL="342900" indent="-342900">
              <a:buFont typeface="Arial" panose="020B0604020202020204" pitchFamily="34" charset="0"/>
              <a:buChar char="•"/>
            </a:pPr>
            <a:r>
              <a:rPr lang="en-US" sz="2000" dirty="0">
                <a:latin typeface="Amasis MT Pro" panose="02040504050005020304" pitchFamily="18" charset="0"/>
              </a:rPr>
              <a:t>Prevalence difference between genders, approximately same for Mongolia. </a:t>
            </a:r>
          </a:p>
          <a:p>
            <a:endParaRPr lang="en-US" sz="2400" dirty="0">
              <a:latin typeface="Amasis MT Pro" panose="02040504050005020304" pitchFamily="18" charset="0"/>
            </a:endParaRPr>
          </a:p>
        </p:txBody>
      </p:sp>
    </p:spTree>
    <p:extLst>
      <p:ext uri="{BB962C8B-B14F-4D97-AF65-F5344CB8AC3E}">
        <p14:creationId xmlns:p14="http://schemas.microsoft.com/office/powerpoint/2010/main" val="31704175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4804" y="432670"/>
            <a:ext cx="8177588" cy="4252346"/>
          </a:xfrm>
          <a:prstGeom prst="rect">
            <a:avLst/>
          </a:prstGeom>
        </p:spPr>
      </p:pic>
    </p:spTree>
    <p:extLst>
      <p:ext uri="{BB962C8B-B14F-4D97-AF65-F5344CB8AC3E}">
        <p14:creationId xmlns:p14="http://schemas.microsoft.com/office/powerpoint/2010/main" val="1324832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58458988"/>
              </p:ext>
            </p:extLst>
          </p:nvPr>
        </p:nvGraphicFramePr>
        <p:xfrm>
          <a:off x="233915" y="180750"/>
          <a:ext cx="8803761" cy="4486472"/>
        </p:xfrm>
        <a:graphic>
          <a:graphicData uri="http://schemas.openxmlformats.org/drawingml/2006/table">
            <a:tbl>
              <a:tblPr firstRow="1" bandRow="1">
                <a:tableStyleId>{7E9639D4-E3E2-4D34-9284-5A2195B3D0D7}</a:tableStyleId>
              </a:tblPr>
              <a:tblGrid>
                <a:gridCol w="1454511">
                  <a:extLst>
                    <a:ext uri="{9D8B030D-6E8A-4147-A177-3AD203B41FA5}">
                      <a16:colId xmlns:a16="http://schemas.microsoft.com/office/drawing/2014/main" val="2672041668"/>
                    </a:ext>
                  </a:extLst>
                </a:gridCol>
                <a:gridCol w="1469850">
                  <a:extLst>
                    <a:ext uri="{9D8B030D-6E8A-4147-A177-3AD203B41FA5}">
                      <a16:colId xmlns:a16="http://schemas.microsoft.com/office/drawing/2014/main" val="684135176"/>
                    </a:ext>
                  </a:extLst>
                </a:gridCol>
                <a:gridCol w="1469850">
                  <a:extLst>
                    <a:ext uri="{9D8B030D-6E8A-4147-A177-3AD203B41FA5}">
                      <a16:colId xmlns:a16="http://schemas.microsoft.com/office/drawing/2014/main" val="3827274067"/>
                    </a:ext>
                  </a:extLst>
                </a:gridCol>
                <a:gridCol w="1469850">
                  <a:extLst>
                    <a:ext uri="{9D8B030D-6E8A-4147-A177-3AD203B41FA5}">
                      <a16:colId xmlns:a16="http://schemas.microsoft.com/office/drawing/2014/main" val="4241017826"/>
                    </a:ext>
                  </a:extLst>
                </a:gridCol>
                <a:gridCol w="1469850">
                  <a:extLst>
                    <a:ext uri="{9D8B030D-6E8A-4147-A177-3AD203B41FA5}">
                      <a16:colId xmlns:a16="http://schemas.microsoft.com/office/drawing/2014/main" val="3780620835"/>
                    </a:ext>
                  </a:extLst>
                </a:gridCol>
                <a:gridCol w="1469850">
                  <a:extLst>
                    <a:ext uri="{9D8B030D-6E8A-4147-A177-3AD203B41FA5}">
                      <a16:colId xmlns:a16="http://schemas.microsoft.com/office/drawing/2014/main" val="2454148565"/>
                    </a:ext>
                  </a:extLst>
                </a:gridCol>
              </a:tblGrid>
              <a:tr h="404041">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800" dirty="0"/>
                        <a:t>Year</a:t>
                      </a:r>
                      <a:endParaRPr lang="en-US" sz="800" dirty="0">
                        <a:latin typeface="Lato" panose="020F0502020204030203" pitchFamily="34" charset="0"/>
                      </a:endParaRPr>
                    </a:p>
                  </a:txBody>
                  <a:tcPr anchor="ct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800" dirty="0"/>
                        <a:t>China</a:t>
                      </a:r>
                      <a:endParaRPr lang="en-US" sz="800" dirty="0">
                        <a:latin typeface="Lato" panose="020F0502020204030203" pitchFamily="34" charset="0"/>
                      </a:endParaRPr>
                    </a:p>
                  </a:txBody>
                  <a:tcPr anchor="ct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800" dirty="0"/>
                        <a:t>Japan</a:t>
                      </a:r>
                      <a:endParaRPr lang="en-US" sz="800" dirty="0">
                        <a:latin typeface="Lato" panose="020F0502020204030203" pitchFamily="34" charset="0"/>
                      </a:endParaRPr>
                    </a:p>
                  </a:txBody>
                  <a:tcPr anchor="ct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800" dirty="0"/>
                        <a:t>Mongolia</a:t>
                      </a:r>
                      <a:endParaRPr lang="en-US" sz="800" dirty="0">
                        <a:latin typeface="Lato" panose="020F0502020204030203" pitchFamily="34" charset="0"/>
                      </a:endParaRPr>
                    </a:p>
                  </a:txBody>
                  <a:tcPr anchor="ct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800" dirty="0"/>
                        <a:t>North Korea</a:t>
                      </a:r>
                      <a:endParaRPr lang="en-US" sz="800" dirty="0">
                        <a:latin typeface="Lato" panose="020F0502020204030203" pitchFamily="34" charset="0"/>
                      </a:endParaRPr>
                    </a:p>
                  </a:txBody>
                  <a:tcPr anchor="ct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panose="020F0502020204030204"/>
                          <a:sym typeface="Arial"/>
                        </a:defRPr>
                      </a:lvl9pPr>
                    </a:lstStyle>
                    <a:p>
                      <a:pPr algn="ctr"/>
                      <a:r>
                        <a:rPr lang="en-US" sz="800" dirty="0"/>
                        <a:t>South Korea</a:t>
                      </a:r>
                      <a:endParaRPr lang="en-US" sz="800" dirty="0">
                        <a:latin typeface="Lato" panose="020F0502020204030203" pitchFamily="34" charset="0"/>
                      </a:endParaRPr>
                    </a:p>
                  </a:txBody>
                  <a:tcPr anchor="ctr"/>
                </a:tc>
                <a:extLst>
                  <a:ext uri="{0D108BD9-81ED-4DB2-BD59-A6C34878D82A}">
                    <a16:rowId xmlns:a16="http://schemas.microsoft.com/office/drawing/2014/main" val="1702429799"/>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2016</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5.3 [3.9 – 6.9]</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6.8 [5.1 – 8.9]</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2.4 [1.4 – 3.8]</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6.6 [3.1 – 12.2]</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4.3 [3.2 – 5.6]</a:t>
                      </a:r>
                      <a:endParaRPr lang="en-US" sz="800" b="0" i="0" u="none" strike="noStrike">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1656646478"/>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2015</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5.4 [4.1 – 7]</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6.8 [5.2 – 8.7]</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2.4 [1.4 – 3.9]</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6.8 [3.1 – 12.2]</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4.4 [3.3 – 5.6]</a:t>
                      </a:r>
                      <a:endParaRPr lang="en-US" sz="800" b="0" i="0" u="none" strike="noStrike">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1964678382"/>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2014</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5.6 [4.3 – 7.1]</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6.9 [5.4 – 8.6]</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2.5 [1.5 – 3.9]</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6.9 [3.2 – 12.3]</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4.4 [3.4 – 5.6]</a:t>
                      </a:r>
                      <a:endParaRPr lang="en-US" sz="800" b="0" i="0" u="none" strike="noStrike">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2111762220"/>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2013</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5.8 [4.5 – 7.2]</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6.9 [5.5 – 8.5]</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2.6 [1.6 – 4]</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 [3.3 – 12.4]</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4.5 [3.5 – 5.6]</a:t>
                      </a:r>
                      <a:endParaRPr lang="en-US" sz="800" b="0" i="0" u="none" strike="noStrike">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3215092783"/>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2012</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5.9 [4.8 – 7.3]</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6.9 [5.6 – 8.5]</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2.6 [1.6 – 4.1]</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7.1 [3.4 – 12.5]</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4.5 [3.6 – 5.6]</a:t>
                      </a:r>
                      <a:endParaRPr lang="en-US" sz="800" b="0" i="0" u="none" strike="noStrike">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2450730215"/>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2011</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6.1 [5 – 7.4]</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7 [5.7 – 8.4]</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2.7 [1.7 – 4.2]</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7.2 [3.5 – 12.6]</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4.6 [3.7 – 5.7]</a:t>
                      </a:r>
                      <a:endParaRPr lang="en-US" sz="800" b="0" i="0" u="none" strike="noStrike">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908535166"/>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2010</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6.3 [5.2 – 7.5]</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 [5.8 – 8.4]</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2.8 [1.8 – 4.3]</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7.4 [3.7 – 12.8]</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4.7 [3.7 – 5.7]</a:t>
                      </a:r>
                      <a:endParaRPr lang="en-US" sz="800" b="0" i="0" u="none" strike="noStrike">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2818231050"/>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2009</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6.5 [5.4 – 7.7]</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7.1 [5.9 – 8.4]</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2.9 [1.8 – 4.4]</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7.5 [3.7 – 12.9]</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4.7 [3.8 – 5.8]</a:t>
                      </a:r>
                      <a:endParaRPr lang="en-US" sz="8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3472230236"/>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2008</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6.7 [5.6 – 7.9]</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7.1 [6 – 8.4]</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3 [1.9 – 4.5]</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7.6 [3.8 – 13.1]</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4.8 [3.9 – 5.8]</a:t>
                      </a:r>
                      <a:endParaRPr lang="en-US" sz="8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2717257915"/>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2007</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6.9 [5.9 – 8.1]</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7.2 [6.1 – 8.4]</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3.1 [2 – 4.6]</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7.8 [3.9 – 13.2]</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4.9 [4 – 5.9]</a:t>
                      </a:r>
                      <a:endParaRPr lang="en-US" sz="8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945058534"/>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2006</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7.1 [6.1 – 8.2]</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7.3 [6.2 – 8.5]</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3.2 [2 – 4.7]</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7.9 [4 – 13.4]</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5 [4 – 6]</a:t>
                      </a:r>
                      <a:endParaRPr lang="en-US" sz="8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1509695672"/>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2005</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7.3 [6.3 – 8.4]</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7.4 [6.3 – 8.5]</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3.3 [2.1 – 4.9]</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8 [4.1 – 13.6]</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5.1 [4.1 – 6.1]</a:t>
                      </a:r>
                      <a:endParaRPr lang="en-US" sz="8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4212817567"/>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2004</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7.5 [6.4 – 8.7]</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7.4 [6.4 – 8.6]</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3.4 [2.2 – 5.1]</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8.2 [4.2 – 13.8]</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5.1 [4.1 – 6.3]</a:t>
                      </a:r>
                      <a:endParaRPr lang="en-US" sz="8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400193562"/>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2003</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7.7 [6.6 – 8.9]</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7.5 [6.5 – 8.6]</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3.5 [2.2 – 5.2]</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8.3 [4.3 – 14]</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5.2 [4.2 – 6.4]</a:t>
                      </a:r>
                      <a:endParaRPr lang="en-US" sz="8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2982435212"/>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2002</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7.9 [6.8 – 9.1]</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7.6 [6.6 – 8.7]</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3.6 [2.3 – 5.4]</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8.4 [4.3 – 14.1]</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5.3 [4.2 – 6.5]</a:t>
                      </a:r>
                      <a:endParaRPr lang="en-US" sz="8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3357983986"/>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2001</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8.1 [7 – 9.3]</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7.6 [6.7 – 8.7]</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a:effectLst/>
                        </a:rPr>
                        <a:t>3.7 [2.4 – 5.6]</a:t>
                      </a:r>
                      <a:endParaRPr lang="en-US" sz="800" b="0" i="0" u="none" strike="noStrike">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8.6 [4.4 – 14.3]</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5.4 [4.3 – 6.6]</a:t>
                      </a:r>
                      <a:endParaRPr lang="en-US" sz="8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645362688"/>
                  </a:ext>
                </a:extLst>
              </a:tr>
              <a:tr h="240143">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2000</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8.3 [7.2 – 9.6]</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7.7 [6.7 – 8.8]</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3.8 [2.4 – 5.7]</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8.7 [4.5 – 14.5]</a:t>
                      </a:r>
                      <a:endParaRPr lang="en-US" sz="800" b="0" i="0" u="none" strike="noStrike" dirty="0">
                        <a:solidFill>
                          <a:srgbClr val="000000"/>
                        </a:solidFill>
                        <a:effectLst/>
                        <a:latin typeface="Lato" panose="020F0502020204030203" pitchFamily="34" charset="0"/>
                      </a:endParaRPr>
                    </a:p>
                  </a:txBody>
                  <a:tcPr marL="9525" marR="9525" marT="9525" marB="0" anchor="b"/>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panose="020F0502020204030204"/>
                          <a:sym typeface="Arial"/>
                        </a:defRPr>
                      </a:lvl9pPr>
                    </a:lstStyle>
                    <a:p>
                      <a:pPr algn="ctr" fontAlgn="b"/>
                      <a:r>
                        <a:rPr lang="en-US" sz="800" u="none" strike="noStrike" dirty="0">
                          <a:effectLst/>
                        </a:rPr>
                        <a:t>5.5 [4.3 – 6.8]</a:t>
                      </a:r>
                      <a:endParaRPr lang="en-US" sz="800" b="0" i="0" u="none" strike="noStrike" dirty="0">
                        <a:solidFill>
                          <a:srgbClr val="000000"/>
                        </a:solidFill>
                        <a:effectLst/>
                        <a:latin typeface="Lato" panose="020F0502020204030203" pitchFamily="34" charset="0"/>
                      </a:endParaRPr>
                    </a:p>
                  </a:txBody>
                  <a:tcPr marL="9525" marR="9525" marT="9525" marB="0" anchor="b"/>
                </a:tc>
                <a:extLst>
                  <a:ext uri="{0D108BD9-81ED-4DB2-BD59-A6C34878D82A}">
                    <a16:rowId xmlns:a16="http://schemas.microsoft.com/office/drawing/2014/main" val="1872977396"/>
                  </a:ext>
                </a:extLst>
              </a:tr>
            </a:tbl>
          </a:graphicData>
        </a:graphic>
      </p:graphicFrame>
    </p:spTree>
    <p:extLst>
      <p:ext uri="{BB962C8B-B14F-4D97-AF65-F5344CB8AC3E}">
        <p14:creationId xmlns:p14="http://schemas.microsoft.com/office/powerpoint/2010/main" val="2495650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8982" y="372494"/>
            <a:ext cx="2908168" cy="646331"/>
          </a:xfrm>
          <a:prstGeom prst="rect">
            <a:avLst/>
          </a:prstGeom>
        </p:spPr>
        <p:txBody>
          <a:bodyPr wrap="none">
            <a:spAutoFit/>
          </a:bodyPr>
          <a:lstStyle/>
          <a:p>
            <a:r>
              <a:rPr lang="en-US" sz="3600" dirty="0">
                <a:latin typeface="Amasis MT Pro" panose="02040504050005020304" pitchFamily="18" charset="0"/>
              </a:rPr>
              <a:t>Interpretation</a:t>
            </a:r>
          </a:p>
        </p:txBody>
      </p:sp>
      <p:sp>
        <p:nvSpPr>
          <p:cNvPr id="4" name="Rectangle 3"/>
          <p:cNvSpPr/>
          <p:nvPr/>
        </p:nvSpPr>
        <p:spPr>
          <a:xfrm>
            <a:off x="1618981" y="1329071"/>
            <a:ext cx="6408599" cy="3477875"/>
          </a:xfrm>
          <a:prstGeom prst="rect">
            <a:avLst/>
          </a:prstGeom>
        </p:spPr>
        <p:txBody>
          <a:bodyPr wrap="square">
            <a:spAutoFit/>
          </a:bodyPr>
          <a:lstStyle/>
          <a:p>
            <a:pPr marL="342900" indent="-342900">
              <a:buFont typeface="Arial" panose="020B0604020202020204" pitchFamily="34" charset="0"/>
              <a:buChar char="•"/>
            </a:pPr>
            <a:r>
              <a:rPr lang="en-US" sz="2000" dirty="0">
                <a:latin typeface="Amasis MT Pro" panose="02040504050005020304" pitchFamily="18" charset="0"/>
              </a:rPr>
              <a:t>Percentages have decreased over time</a:t>
            </a:r>
          </a:p>
          <a:p>
            <a:endParaRPr lang="en-US" sz="2000" dirty="0">
              <a:latin typeface="Amasis MT Pro" panose="02040504050005020304" pitchFamily="18" charset="0"/>
            </a:endParaRPr>
          </a:p>
          <a:p>
            <a:pPr marL="342900" indent="-342900">
              <a:buFont typeface="Arial" panose="020B0604020202020204" pitchFamily="34" charset="0"/>
              <a:buChar char="•"/>
            </a:pPr>
            <a:r>
              <a:rPr lang="en-US" sz="2000" dirty="0">
                <a:latin typeface="Amasis MT Pro" panose="02040504050005020304" pitchFamily="18" charset="0"/>
              </a:rPr>
              <a:t>The lowest from Mongolia during 16 years period</a:t>
            </a:r>
          </a:p>
          <a:p>
            <a:endParaRPr lang="en-US" sz="2000" dirty="0">
              <a:latin typeface="Amasis MT Pro" panose="02040504050005020304" pitchFamily="18" charset="0"/>
            </a:endParaRPr>
          </a:p>
          <a:p>
            <a:pPr marL="342900" indent="-342900">
              <a:buFont typeface="Arial" panose="020B0604020202020204" pitchFamily="34" charset="0"/>
              <a:buChar char="•"/>
            </a:pPr>
            <a:r>
              <a:rPr lang="en-US" sz="2000" dirty="0">
                <a:latin typeface="Amasis MT Pro" panose="02040504050005020304" pitchFamily="18" charset="0"/>
              </a:rPr>
              <a:t>The highest recorded from North Korea until 2014</a:t>
            </a:r>
          </a:p>
          <a:p>
            <a:endParaRPr lang="en-US" sz="2000" dirty="0">
              <a:latin typeface="Amasis MT Pro" panose="02040504050005020304" pitchFamily="18" charset="0"/>
            </a:endParaRPr>
          </a:p>
          <a:p>
            <a:pPr marL="342900" indent="-342900">
              <a:buFont typeface="Arial" panose="020B0604020202020204" pitchFamily="34" charset="0"/>
              <a:buChar char="•"/>
            </a:pPr>
            <a:r>
              <a:rPr lang="en-US" sz="2000" dirty="0">
                <a:latin typeface="Amasis MT Pro" panose="02040504050005020304" pitchFamily="18" charset="0"/>
              </a:rPr>
              <a:t>After 2014 Japan had the highest</a:t>
            </a:r>
          </a:p>
          <a:p>
            <a:endParaRPr lang="en-US" sz="2000" dirty="0">
              <a:latin typeface="Amasis MT Pro" panose="02040504050005020304" pitchFamily="18" charset="0"/>
            </a:endParaRPr>
          </a:p>
          <a:p>
            <a:pPr marL="342900" indent="-342900">
              <a:buFont typeface="Arial" panose="020B0604020202020204" pitchFamily="34" charset="0"/>
              <a:buChar char="•"/>
            </a:pPr>
            <a:r>
              <a:rPr lang="en-US" sz="2000" dirty="0">
                <a:latin typeface="Amasis MT Pro" panose="02040504050005020304" pitchFamily="18" charset="0"/>
              </a:rPr>
              <a:t>For South Korea it varied 6% - 4%</a:t>
            </a:r>
          </a:p>
          <a:p>
            <a:endParaRPr lang="en-US" sz="2000" dirty="0">
              <a:latin typeface="Amasis MT Pro" panose="02040504050005020304" pitchFamily="18" charset="0"/>
            </a:endParaRPr>
          </a:p>
          <a:p>
            <a:pPr marL="342900" indent="-342900">
              <a:buFont typeface="Arial" panose="020B0604020202020204" pitchFamily="34" charset="0"/>
              <a:buChar char="•"/>
            </a:pPr>
            <a:r>
              <a:rPr lang="en-US" sz="2000" dirty="0">
                <a:latin typeface="Amasis MT Pro" panose="02040504050005020304" pitchFamily="18" charset="0"/>
              </a:rPr>
              <a:t>Chain has the highest varying prevalence</a:t>
            </a:r>
          </a:p>
        </p:txBody>
      </p:sp>
    </p:spTree>
    <p:extLst>
      <p:ext uri="{BB962C8B-B14F-4D97-AF65-F5344CB8AC3E}">
        <p14:creationId xmlns:p14="http://schemas.microsoft.com/office/powerpoint/2010/main" val="3703681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44744" y="264076"/>
            <a:ext cx="2362252" cy="2412728"/>
          </a:xfrm>
          <a:prstGeom prst="rect">
            <a:avLst/>
          </a:prstGeom>
        </p:spPr>
      </p:pic>
      <p:pic>
        <p:nvPicPr>
          <p:cNvPr id="6" name="Picture 5"/>
          <p:cNvPicPr>
            <a:picLocks noChangeAspect="1"/>
          </p:cNvPicPr>
          <p:nvPr/>
        </p:nvPicPr>
        <p:blipFill>
          <a:blip r:embed="rId3"/>
          <a:stretch>
            <a:fillRect/>
          </a:stretch>
        </p:blipFill>
        <p:spPr>
          <a:xfrm>
            <a:off x="3219841" y="264077"/>
            <a:ext cx="2362253" cy="2412728"/>
          </a:xfrm>
          <a:prstGeom prst="rect">
            <a:avLst/>
          </a:prstGeom>
        </p:spPr>
      </p:pic>
      <p:pic>
        <p:nvPicPr>
          <p:cNvPr id="7" name="Picture 6"/>
          <p:cNvPicPr>
            <a:picLocks noChangeAspect="1"/>
          </p:cNvPicPr>
          <p:nvPr/>
        </p:nvPicPr>
        <p:blipFill>
          <a:blip r:embed="rId4"/>
          <a:stretch>
            <a:fillRect/>
          </a:stretch>
        </p:blipFill>
        <p:spPr>
          <a:xfrm>
            <a:off x="5994939" y="338504"/>
            <a:ext cx="2458155" cy="2412728"/>
          </a:xfrm>
          <a:prstGeom prst="rect">
            <a:avLst/>
          </a:prstGeom>
        </p:spPr>
      </p:pic>
      <p:pic>
        <p:nvPicPr>
          <p:cNvPr id="8" name="Picture 7"/>
          <p:cNvPicPr>
            <a:picLocks noChangeAspect="1"/>
          </p:cNvPicPr>
          <p:nvPr/>
        </p:nvPicPr>
        <p:blipFill>
          <a:blip r:embed="rId5"/>
          <a:stretch>
            <a:fillRect/>
          </a:stretch>
        </p:blipFill>
        <p:spPr>
          <a:xfrm>
            <a:off x="1735379" y="2751232"/>
            <a:ext cx="2528277" cy="2268700"/>
          </a:xfrm>
          <a:prstGeom prst="rect">
            <a:avLst/>
          </a:prstGeom>
        </p:spPr>
      </p:pic>
      <p:pic>
        <p:nvPicPr>
          <p:cNvPr id="9" name="Picture 8"/>
          <p:cNvPicPr>
            <a:picLocks noChangeAspect="1"/>
          </p:cNvPicPr>
          <p:nvPr/>
        </p:nvPicPr>
        <p:blipFill>
          <a:blip r:embed="rId6"/>
          <a:stretch>
            <a:fillRect/>
          </a:stretch>
        </p:blipFill>
        <p:spPr>
          <a:xfrm>
            <a:off x="4647447" y="2676804"/>
            <a:ext cx="2509345" cy="2343128"/>
          </a:xfrm>
          <a:prstGeom prst="rect">
            <a:avLst/>
          </a:prstGeom>
        </p:spPr>
      </p:pic>
    </p:spTree>
    <p:extLst>
      <p:ext uri="{BB962C8B-B14F-4D97-AF65-F5344CB8AC3E}">
        <p14:creationId xmlns:p14="http://schemas.microsoft.com/office/powerpoint/2010/main" val="10021925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8982" y="372494"/>
            <a:ext cx="3073277" cy="646331"/>
          </a:xfrm>
          <a:prstGeom prst="rect">
            <a:avLst/>
          </a:prstGeom>
        </p:spPr>
        <p:txBody>
          <a:bodyPr wrap="none">
            <a:spAutoFit/>
          </a:bodyPr>
          <a:lstStyle/>
          <a:p>
            <a:r>
              <a:rPr lang="en-US" sz="3600" dirty="0">
                <a:latin typeface="Lato" panose="020F0502020204030203" pitchFamily="34" charset="0"/>
              </a:rPr>
              <a:t>Interpretation</a:t>
            </a:r>
            <a:endParaRPr lang="en-US" sz="3600" dirty="0"/>
          </a:p>
        </p:txBody>
      </p:sp>
      <p:sp>
        <p:nvSpPr>
          <p:cNvPr id="4" name="Rectangle 3"/>
          <p:cNvSpPr/>
          <p:nvPr/>
        </p:nvSpPr>
        <p:spPr>
          <a:xfrm>
            <a:off x="1618981" y="1329071"/>
            <a:ext cx="6408599" cy="1631216"/>
          </a:xfrm>
          <a:prstGeom prst="rect">
            <a:avLst/>
          </a:prstGeom>
        </p:spPr>
        <p:txBody>
          <a:bodyPr wrap="square">
            <a:spAutoFit/>
          </a:bodyPr>
          <a:lstStyle/>
          <a:p>
            <a:pPr marL="342900" indent="-342900">
              <a:buFont typeface="Arial" panose="020B0604020202020204" pitchFamily="34" charset="0"/>
              <a:buChar char="•"/>
            </a:pPr>
            <a:r>
              <a:rPr lang="en-US" sz="2000" dirty="0"/>
              <a:t>Decreased for all genders</a:t>
            </a:r>
          </a:p>
          <a:p>
            <a:endParaRPr lang="en-US" sz="2000" dirty="0"/>
          </a:p>
          <a:p>
            <a:pPr marL="342900" indent="-342900">
              <a:buFont typeface="Arial" panose="020B0604020202020204" pitchFamily="34" charset="0"/>
              <a:buChar char="•"/>
            </a:pPr>
            <a:r>
              <a:rPr lang="en-US" sz="2000" dirty="0"/>
              <a:t>Percentages in females were higher than that in males</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369247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692209" y="437858"/>
            <a:ext cx="2728089" cy="569010"/>
          </a:xfrm>
        </p:spPr>
        <p:txBody>
          <a:bodyPr/>
          <a:lstStyle/>
          <a:p>
            <a:pPr algn="l"/>
            <a:r>
              <a:rPr lang="en-US" sz="2800" b="1" dirty="0">
                <a:solidFill>
                  <a:srgbClr val="202124"/>
                </a:solidFill>
                <a:latin typeface="Amasis MT Pro" panose="02040504050005020304"/>
                <a:ea typeface="Calibri" panose="020F0502020204030204" pitchFamily="34" charset="0"/>
                <a:cs typeface="Calibri" panose="020F0502020204030204" pitchFamily="34" charset="0"/>
              </a:rPr>
              <a:t>South Korea</a:t>
            </a:r>
          </a:p>
        </p:txBody>
      </p:sp>
      <p:sp>
        <p:nvSpPr>
          <p:cNvPr id="3" name="Rectangle 2"/>
          <p:cNvSpPr/>
          <p:nvPr/>
        </p:nvSpPr>
        <p:spPr>
          <a:xfrm>
            <a:off x="3853741" y="1245491"/>
            <a:ext cx="5136026" cy="2634376"/>
          </a:xfrm>
          <a:prstGeom prst="rect">
            <a:avLst/>
          </a:prstGeom>
        </p:spPr>
        <p:txBody>
          <a:bodyPr wrap="square">
            <a:spAutoFit/>
          </a:bodyPr>
          <a:lstStyle/>
          <a:p>
            <a:pPr>
              <a:lnSpc>
                <a:spcPct val="150000"/>
              </a:lnSpc>
            </a:pPr>
            <a:r>
              <a:rPr lang="en-US" sz="1600" dirty="0">
                <a:latin typeface="Amasis MT Pro" panose="02040504050005020304"/>
              </a:rPr>
              <a:t>The system is funded by a compulsory National Health Insurance Scheme that covers 97% of the population. Foreign nationals living in South Korea receive the same facilitates as local people. The healthcare system and health insurance in South Korea is extremely high quality.</a:t>
            </a:r>
          </a:p>
          <a:p>
            <a:pPr marL="285750" lvl="0" indent="-285750">
              <a:lnSpc>
                <a:spcPct val="150000"/>
              </a:lnSpc>
              <a:buFont typeface="Arial" panose="020B0604020202020204" pitchFamily="34" charset="0"/>
              <a:buChar char="•"/>
            </a:pPr>
            <a:endParaRPr lang="en-US" sz="1600" dirty="0">
              <a:latin typeface="Amasis MT Pro" panose="02040504050005020304"/>
            </a:endParaRPr>
          </a:p>
        </p:txBody>
      </p:sp>
      <p:pic>
        <p:nvPicPr>
          <p:cNvPr id="5" name="Picture 4">
            <a:extLst>
              <a:ext uri="{FF2B5EF4-FFF2-40B4-BE49-F238E27FC236}">
                <a16:creationId xmlns:a16="http://schemas.microsoft.com/office/drawing/2014/main" id="{5B3E8556-74BF-E689-A877-A2DCB25641B2}"/>
              </a:ext>
            </a:extLst>
          </p:cNvPr>
          <p:cNvPicPr>
            <a:picLocks noChangeAspect="1"/>
          </p:cNvPicPr>
          <p:nvPr/>
        </p:nvPicPr>
        <p:blipFill rotWithShape="1">
          <a:blip r:embed="rId2"/>
          <a:srcRect l="50501" t="61720" r="25487" b="7612"/>
          <a:stretch/>
        </p:blipFill>
        <p:spPr>
          <a:xfrm>
            <a:off x="226855" y="1975555"/>
            <a:ext cx="1895456" cy="1513041"/>
          </a:xfrm>
          <a:prstGeom prst="rect">
            <a:avLst/>
          </a:prstGeom>
        </p:spPr>
      </p:pic>
    </p:spTree>
    <p:extLst>
      <p:ext uri="{BB962C8B-B14F-4D97-AF65-F5344CB8AC3E}">
        <p14:creationId xmlns:p14="http://schemas.microsoft.com/office/powerpoint/2010/main" val="2855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586909" y="450060"/>
            <a:ext cx="2141479" cy="523220"/>
          </a:xfrm>
          <a:prstGeom prst="rect">
            <a:avLst/>
          </a:prstGeom>
        </p:spPr>
        <p:txBody>
          <a:bodyPr wrap="square">
            <a:spAutoFit/>
          </a:bodyPr>
          <a:lstStyle/>
          <a:p>
            <a:r>
              <a:rPr lang="en-US" sz="2800" b="1" dirty="0">
                <a:latin typeface="Amasis MT Pro" panose="02040504050005020304" pitchFamily="18" charset="0"/>
              </a:rPr>
              <a:t>References</a:t>
            </a:r>
            <a:endParaRPr lang="en-US" sz="2800" b="1" u="sng" dirty="0">
              <a:latin typeface="Amasis MT Pro" panose="02040504050005020304" pitchFamily="18" charset="0"/>
            </a:endParaRPr>
          </a:p>
        </p:txBody>
      </p:sp>
      <p:sp>
        <p:nvSpPr>
          <p:cNvPr id="5" name="Rectangle 4"/>
          <p:cNvSpPr/>
          <p:nvPr/>
        </p:nvSpPr>
        <p:spPr>
          <a:xfrm>
            <a:off x="348915" y="518949"/>
            <a:ext cx="8882767" cy="307777"/>
          </a:xfrm>
          <a:prstGeom prst="rect">
            <a:avLst/>
          </a:prstGeom>
        </p:spPr>
        <p:txBody>
          <a:bodyPr wrap="square">
            <a:spAutoFit/>
          </a:bodyPr>
          <a:lstStyle/>
          <a:p>
            <a:pPr marL="285750" indent="-285750">
              <a:buFont typeface="Arial" panose="020B0604020202020204" pitchFamily="34" charset="0"/>
              <a:buChar char="•"/>
            </a:pPr>
            <a:endParaRPr lang="en-US" dirty="0">
              <a:latin typeface="Amasis MT Pro" panose="02040504050005020304" pitchFamily="18" charset="0"/>
            </a:endParaRPr>
          </a:p>
        </p:txBody>
      </p:sp>
      <p:sp>
        <p:nvSpPr>
          <p:cNvPr id="2" name="TextBox 1"/>
          <p:cNvSpPr txBox="1"/>
          <p:nvPr/>
        </p:nvSpPr>
        <p:spPr>
          <a:xfrm>
            <a:off x="361439" y="1119834"/>
            <a:ext cx="9308653" cy="280076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latin typeface="Amasis MT Pro" panose="020B0604020202020204" charset="0"/>
                <a:hlinkClick r:id="rId2"/>
              </a:rPr>
              <a:t>https://data.worldbank.org/</a:t>
            </a:r>
            <a:endParaRPr lang="en-US" sz="1600" dirty="0">
              <a:latin typeface="Amasis MT Pro" panose="020B0604020202020204" charset="0"/>
            </a:endParaRPr>
          </a:p>
          <a:p>
            <a:pPr marL="285750" indent="-285750">
              <a:lnSpc>
                <a:spcPct val="200000"/>
              </a:lnSpc>
              <a:buFont typeface="Arial" panose="020B0604020202020204" pitchFamily="34" charset="0"/>
              <a:buChar char="•"/>
            </a:pPr>
            <a:r>
              <a:rPr lang="en-US" sz="1600" dirty="0">
                <a:latin typeface="Amasis MT Pro" panose="020B0604020202020204" charset="0"/>
                <a:hlinkClick r:id="rId3"/>
              </a:rPr>
              <a:t>https://www.who.int/data/gho/data/indicators</a:t>
            </a:r>
            <a:endParaRPr lang="en-US" sz="1600" dirty="0">
              <a:latin typeface="Amasis MT Pro" panose="020B0604020202020204" charset="0"/>
            </a:endParaRPr>
          </a:p>
          <a:p>
            <a:pPr marL="285750" indent="-285750">
              <a:lnSpc>
                <a:spcPct val="200000"/>
              </a:lnSpc>
              <a:buFont typeface="Arial" panose="020B0604020202020204" pitchFamily="34" charset="0"/>
              <a:buChar char="•"/>
            </a:pPr>
            <a:r>
              <a:rPr lang="en-US" sz="1600" dirty="0">
                <a:latin typeface="Amasis MT Pro" panose="020B0604020202020204" charset="0"/>
                <a:hlinkClick r:id="rId4"/>
              </a:rPr>
              <a:t>https://www.worldlifeexpectancy.com/</a:t>
            </a:r>
            <a:endParaRPr lang="en-US" sz="1600" dirty="0">
              <a:latin typeface="Amasis MT Pro" panose="020B0604020202020204" charset="0"/>
            </a:endParaRPr>
          </a:p>
          <a:p>
            <a:pPr marL="285750" indent="-285750">
              <a:lnSpc>
                <a:spcPct val="200000"/>
              </a:lnSpc>
              <a:buFont typeface="Arial" panose="020B0604020202020204" pitchFamily="34" charset="0"/>
              <a:buChar char="•"/>
            </a:pPr>
            <a:r>
              <a:rPr lang="en-US" sz="1600" dirty="0">
                <a:latin typeface="Amasis MT Pro" panose="020B0604020202020204" charset="0"/>
                <a:hlinkClick r:id="rId5"/>
              </a:rPr>
              <a:t>https://www.mayoclinic.org/diseases-conditions/obesity/symptoms-causes/syc-20375742</a:t>
            </a:r>
            <a:endParaRPr lang="en-US" sz="1600" dirty="0">
              <a:latin typeface="Amasis MT Pro" panose="020B0604020202020204" charset="0"/>
            </a:endParaRP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p:txBody>
      </p:sp>
    </p:spTree>
    <p:extLst>
      <p:ext uri="{BB962C8B-B14F-4D97-AF65-F5344CB8AC3E}">
        <p14:creationId xmlns:p14="http://schemas.microsoft.com/office/powerpoint/2010/main" val="426279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692210" y="437858"/>
            <a:ext cx="2280482" cy="569010"/>
          </a:xfrm>
        </p:spPr>
        <p:txBody>
          <a:bodyPr/>
          <a:lstStyle/>
          <a:p>
            <a:pPr algn="l"/>
            <a:r>
              <a:rPr lang="en-US" sz="2800" b="1" dirty="0">
                <a:solidFill>
                  <a:srgbClr val="202124"/>
                </a:solidFill>
                <a:latin typeface="Amasis MT Pro" panose="02040504050005020304"/>
                <a:ea typeface="Calibri" panose="020F0502020204030204" pitchFamily="34" charset="0"/>
                <a:cs typeface="Calibri" panose="020F0502020204030204" pitchFamily="34" charset="0"/>
              </a:rPr>
              <a:t>Mongolia</a:t>
            </a:r>
          </a:p>
        </p:txBody>
      </p:sp>
      <p:sp>
        <p:nvSpPr>
          <p:cNvPr id="3" name="Rectangle 2"/>
          <p:cNvSpPr/>
          <p:nvPr/>
        </p:nvSpPr>
        <p:spPr>
          <a:xfrm>
            <a:off x="3832451" y="1311591"/>
            <a:ext cx="5036874" cy="2634376"/>
          </a:xfrm>
          <a:prstGeom prst="rect">
            <a:avLst/>
          </a:prstGeom>
        </p:spPr>
        <p:txBody>
          <a:bodyPr wrap="square">
            <a:spAutoFit/>
          </a:bodyPr>
          <a:lstStyle/>
          <a:p>
            <a:pPr lvl="0">
              <a:lnSpc>
                <a:spcPct val="150000"/>
              </a:lnSpc>
            </a:pPr>
            <a:r>
              <a:rPr lang="en-US" sz="1600" dirty="0">
                <a:latin typeface="Amasis MT Pro" panose="02040504050005020304"/>
              </a:rPr>
              <a:t>Mongolia provides free and universal healthcare to its citizens. The availability of basic healthcare services within certain facilities is not sufficient. Readiness is stunted by a lack of diagnostic capacity and a lack of medicine.</a:t>
            </a:r>
          </a:p>
          <a:p>
            <a:pPr marL="285750" indent="-285750">
              <a:lnSpc>
                <a:spcPct val="150000"/>
              </a:lnSpc>
              <a:buFont typeface="Arial" panose="020B0604020202020204" pitchFamily="34" charset="0"/>
              <a:buChar char="•"/>
            </a:pPr>
            <a:endParaRPr lang="en-US" sz="1600" dirty="0">
              <a:latin typeface="Amasis MT Pro" panose="02040504050005020304"/>
            </a:endParaRPr>
          </a:p>
          <a:p>
            <a:pPr marL="285750" lvl="0" indent="-285750">
              <a:lnSpc>
                <a:spcPct val="150000"/>
              </a:lnSpc>
              <a:buFont typeface="Arial" panose="020B0604020202020204" pitchFamily="34" charset="0"/>
              <a:buChar char="•"/>
            </a:pPr>
            <a:endParaRPr lang="en-US" sz="1600" dirty="0">
              <a:latin typeface="Amasis MT Pro" panose="02040504050005020304"/>
            </a:endParaRPr>
          </a:p>
        </p:txBody>
      </p:sp>
      <p:pic>
        <p:nvPicPr>
          <p:cNvPr id="5" name="Picture 4">
            <a:extLst>
              <a:ext uri="{FF2B5EF4-FFF2-40B4-BE49-F238E27FC236}">
                <a16:creationId xmlns:a16="http://schemas.microsoft.com/office/drawing/2014/main" id="{02B7B9DE-3E84-581E-F062-9C1F74450241}"/>
              </a:ext>
            </a:extLst>
          </p:cNvPr>
          <p:cNvPicPr>
            <a:picLocks noChangeAspect="1"/>
          </p:cNvPicPr>
          <p:nvPr/>
        </p:nvPicPr>
        <p:blipFill rotWithShape="1">
          <a:blip r:embed="rId2"/>
          <a:srcRect t="61958" r="75196" b="7310"/>
          <a:stretch/>
        </p:blipFill>
        <p:spPr>
          <a:xfrm>
            <a:off x="183053" y="1816547"/>
            <a:ext cx="1950547" cy="1510406"/>
          </a:xfrm>
          <a:prstGeom prst="rect">
            <a:avLst/>
          </a:prstGeom>
        </p:spPr>
      </p:pic>
    </p:spTree>
    <p:extLst>
      <p:ext uri="{BB962C8B-B14F-4D97-AF65-F5344CB8AC3E}">
        <p14:creationId xmlns:p14="http://schemas.microsoft.com/office/powerpoint/2010/main" val="216325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79321" y="1377863"/>
            <a:ext cx="5311036" cy="2062103"/>
          </a:xfrm>
          <a:prstGeom prst="rect">
            <a:avLst/>
          </a:prstGeom>
          <a:noFill/>
        </p:spPr>
        <p:txBody>
          <a:bodyPr wrap="square" rtlCol="0">
            <a:spAutoFit/>
          </a:bodyPr>
          <a:lstStyle/>
          <a:p>
            <a:pPr algn="ctr"/>
            <a:r>
              <a:rPr lang="en-US" sz="3200" b="1" i="1" dirty="0">
                <a:latin typeface="Amasis MT Pro" panose="02040504050005020304" pitchFamily="18" charset="0"/>
              </a:rPr>
              <a:t>Demographic </a:t>
            </a:r>
          </a:p>
          <a:p>
            <a:pPr algn="ctr"/>
            <a:r>
              <a:rPr lang="en-US" sz="3200" b="1" i="1" dirty="0">
                <a:latin typeface="Amasis MT Pro" panose="02040504050005020304" pitchFamily="18" charset="0"/>
              </a:rPr>
              <a:t>Descriptive Analysis </a:t>
            </a:r>
          </a:p>
          <a:p>
            <a:pPr algn="ctr"/>
            <a:r>
              <a:rPr lang="en-US" sz="3200" b="1" i="1" dirty="0">
                <a:latin typeface="Amasis MT Pro" panose="02040504050005020304" pitchFamily="18" charset="0"/>
              </a:rPr>
              <a:t>of </a:t>
            </a:r>
          </a:p>
          <a:p>
            <a:pPr algn="ctr"/>
            <a:r>
              <a:rPr lang="en-US" sz="3200" b="1" i="1" dirty="0">
                <a:latin typeface="Amasis MT Pro" panose="02040504050005020304" pitchFamily="18" charset="0"/>
              </a:rPr>
              <a:t>Eastern Asia</a:t>
            </a:r>
            <a:endParaRPr lang="en-US" sz="3200" b="1" dirty="0"/>
          </a:p>
        </p:txBody>
      </p:sp>
    </p:spTree>
    <p:extLst>
      <p:ext uri="{BB962C8B-B14F-4D97-AF65-F5344CB8AC3E}">
        <p14:creationId xmlns:p14="http://schemas.microsoft.com/office/powerpoint/2010/main" val="51240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7177"/>
            <a:ext cx="9144000" cy="564300"/>
          </a:xfrm>
        </p:spPr>
        <p:txBody>
          <a:bodyPr/>
          <a:lstStyle/>
          <a:p>
            <a:pPr lvl="0" algn="ctr"/>
            <a:r>
              <a:rPr lang="en-US" sz="2800" dirty="0">
                <a:solidFill>
                  <a:srgbClr val="202124"/>
                </a:solidFill>
                <a:latin typeface="Amasis MT Pro" panose="02040504050005020304"/>
                <a:ea typeface="Calibri" panose="020F0502020204030204" pitchFamily="34" charset="0"/>
                <a:cs typeface="Calibri" panose="020F0502020204030204" pitchFamily="34" charset="0"/>
                <a:sym typeface="Lato"/>
              </a:rPr>
              <a:t>Population Density</a:t>
            </a:r>
            <a:br>
              <a:rPr lang="en-US" dirty="0"/>
            </a:br>
            <a:endParaRPr lang="en-US" sz="2000" dirty="0">
              <a:solidFill>
                <a:srgbClr val="FF0000"/>
              </a:solidFill>
            </a:endParaRPr>
          </a:p>
        </p:txBody>
      </p:sp>
      <p:sp>
        <p:nvSpPr>
          <p:cNvPr id="3" name="TextBox 2"/>
          <p:cNvSpPr txBox="1"/>
          <p:nvPr/>
        </p:nvSpPr>
        <p:spPr>
          <a:xfrm>
            <a:off x="238460" y="1648472"/>
            <a:ext cx="3375073" cy="1261884"/>
          </a:xfrm>
          <a:prstGeom prst="rect">
            <a:avLst/>
          </a:prstGeom>
          <a:noFill/>
        </p:spPr>
        <p:txBody>
          <a:bodyPr wrap="square" rtlCol="0">
            <a:spAutoFit/>
          </a:bodyPr>
          <a:lstStyle/>
          <a:p>
            <a:r>
              <a:rPr lang="en-US" dirty="0"/>
              <a:t> </a:t>
            </a:r>
          </a:p>
          <a:p>
            <a:r>
              <a:rPr lang="en-US" sz="1600" dirty="0">
                <a:latin typeface="Amasis MT Pro" panose="02040504050005020304"/>
              </a:rPr>
              <a:t>A population per unit land area is highest in South Korea and lowest in Mongolia. </a:t>
            </a:r>
          </a:p>
          <a:p>
            <a:r>
              <a:rPr lang="en-US" b="1" dirty="0"/>
              <a:t> </a:t>
            </a:r>
            <a:endParaRPr lang="en-US"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726264" y="1025762"/>
            <a:ext cx="5084445" cy="3334385"/>
          </a:xfrm>
          <a:prstGeom prst="rect">
            <a:avLst/>
          </a:prstGeom>
          <a:ln>
            <a:solidFill>
              <a:sysClr val="windowText" lastClr="000000">
                <a:lumMod val="75000"/>
                <a:lumOff val="25000"/>
              </a:sysClr>
            </a:solidFill>
          </a:ln>
        </p:spPr>
      </p:pic>
    </p:spTree>
    <p:extLst>
      <p:ext uri="{BB962C8B-B14F-4D97-AF65-F5344CB8AC3E}">
        <p14:creationId xmlns:p14="http://schemas.microsoft.com/office/powerpoint/2010/main" val="4272380156"/>
      </p:ext>
    </p:extLst>
  </p:cSld>
  <p:clrMapOvr>
    <a:masterClrMapping/>
  </p:clrMapOvr>
</p:sld>
</file>

<file path=ppt/theme/theme1.xml><?xml version="1.0" encoding="utf-8"?>
<a:theme xmlns:a="http://schemas.openxmlformats.org/drawingml/2006/main" name="Clinical Case  11-2023 by Slidesgo">
  <a:themeElements>
    <a:clrScheme name="Simple Light">
      <a:dk1>
        <a:srgbClr val="263238"/>
      </a:dk1>
      <a:lt1>
        <a:srgbClr val="FFFFFF"/>
      </a:lt1>
      <a:dk2>
        <a:srgbClr val="EBEBEB"/>
      </a:dk2>
      <a:lt2>
        <a:srgbClr val="DBDBDB"/>
      </a:lt2>
      <a:accent1>
        <a:srgbClr val="FFDC00"/>
      </a:accent1>
      <a:accent2>
        <a:srgbClr val="FFDC00"/>
      </a:accent2>
      <a:accent3>
        <a:srgbClr val="FFDC00"/>
      </a:accent3>
      <a:accent4>
        <a:srgbClr val="E4C504"/>
      </a:accent4>
      <a:accent5>
        <a:srgbClr val="455A64"/>
      </a:accent5>
      <a:accent6>
        <a:srgbClr val="37474F"/>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1009</TotalTime>
  <Words>6128</Words>
  <Application>Microsoft Office PowerPoint</Application>
  <PresentationFormat>On-screen Show (16:9)</PresentationFormat>
  <Paragraphs>917</Paragraphs>
  <Slides>60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60</vt:i4>
      </vt:variant>
    </vt:vector>
  </HeadingPairs>
  <TitlesOfParts>
    <vt:vector size="70" baseType="lpstr">
      <vt:lpstr>Arial</vt:lpstr>
      <vt:lpstr>Fira Sans Condensed Medium</vt:lpstr>
      <vt:lpstr>Hind</vt:lpstr>
      <vt:lpstr>Amasis MT Pro</vt:lpstr>
      <vt:lpstr>Hind Medium</vt:lpstr>
      <vt:lpstr>Calibri</vt:lpstr>
      <vt:lpstr>Lato</vt:lpstr>
      <vt:lpstr>Fira Sans Extra Condensed Medium</vt:lpstr>
      <vt:lpstr>Questrial</vt:lpstr>
      <vt:lpstr>Clinical Case  11-2023 by Slidesgo</vt:lpstr>
      <vt:lpstr>Demographic &amp;  Epidemiological Analysis based on selected measures from  East Asian Context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Population Density </vt:lpstr>
      <vt:lpstr>Population Growth  </vt:lpstr>
      <vt:lpstr>Net Migrants  </vt:lpstr>
      <vt:lpstr>Sex Ratio   </vt:lpstr>
      <vt:lpstr>Life Expectancy at birth   </vt:lpstr>
      <vt:lpstr>Child Dependency Ratio</vt:lpstr>
      <vt:lpstr>Aged Dependency Ratio</vt:lpstr>
      <vt:lpstr>Age Specific Fertility Rate</vt:lpstr>
      <vt:lpstr>Mortality Rates    </vt:lpstr>
      <vt:lpstr>PowerPoint Presentation</vt:lpstr>
      <vt:lpstr>PowerPoint Presentation</vt:lpstr>
      <vt:lpstr>PowerPoint Presentation</vt:lpstr>
      <vt:lpstr>PowerPoint Presentation</vt:lpstr>
      <vt:lpstr>PowerPoint Presentation</vt:lpstr>
      <vt:lpstr>Age Standardized Suicide Rates (per 100 000 population - 2019) </vt:lpstr>
      <vt:lpstr>PowerPoint Presentation</vt:lpstr>
      <vt:lpstr>Age Standardized Death Rate by Cause</vt:lpstr>
      <vt:lpstr>PowerPoint Presentation</vt:lpstr>
      <vt:lpstr>PowerPoint Presentation</vt:lpstr>
      <vt:lpstr>PowerPoint Presentation</vt:lpstr>
      <vt:lpstr>PowerPoint Presentation</vt:lpstr>
      <vt:lpstr>Ambient air pollution attributable Age Standardized Death Rate  (per 100 000 population – 2019)</vt:lpstr>
      <vt:lpstr>PowerPoint Presentation</vt:lpstr>
      <vt:lpstr>PowerPoint Presentation</vt:lpstr>
      <vt:lpstr>PowerPoint Presentation</vt:lpstr>
      <vt:lpstr>PowerPoint Presentation</vt:lpstr>
      <vt:lpstr>PowerPoint Presentation</vt:lpstr>
      <vt:lpstr>Prevalence of Anaemia  (in women of reproductive age (aged 15-49) %)</vt:lpstr>
      <vt:lpstr>PowerPoint Presentation</vt:lpstr>
      <vt:lpstr>PowerPoint Presentation</vt:lpstr>
      <vt:lpstr>Prevalence of Hypertension  ( among adults aged 30 -79 years , age standardized)</vt:lpstr>
      <vt:lpstr>PowerPoint Presentation</vt:lpstr>
      <vt:lpstr>PowerPoint Presentation</vt:lpstr>
      <vt:lpstr>PowerPoint Presentation</vt:lpstr>
      <vt:lpstr>Incidence of Tuberculosis  ( per 100,000 population per year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CASE</dc:title>
  <dc:creator>USER</dc:creator>
  <cp:lastModifiedBy>Sachith Gomes</cp:lastModifiedBy>
  <cp:revision>85</cp:revision>
  <dcterms:modified xsi:type="dcterms:W3CDTF">2023-02-26T18:11:54Z</dcterms:modified>
</cp:coreProperties>
</file>