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Dosis"/>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Dosis-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Dosi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09392a91c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09392a91c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09392a91c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09392a91c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e09358d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e09358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2230df62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2230df62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09392a91c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09392a91c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09392a91c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09392a91c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15894b635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15894b635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09392a91c_1_1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09392a91c_1_1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09392a91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09392a91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09392a91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09392a91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e09358d3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e09358d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e09358d7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e09358d7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09392a91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09392a91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09392a91c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09392a91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09392a91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09392a91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ee.columbia.edu/~dpwe/papers/Wang03-shazam.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582750" y="49300"/>
            <a:ext cx="21567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highlight>
                  <a:srgbClr val="3C78D8"/>
                </a:highlight>
                <a:latin typeface="Dosis"/>
                <a:ea typeface="Dosis"/>
                <a:cs typeface="Dosis"/>
                <a:sym typeface="Dosis"/>
              </a:rPr>
              <a:t>Attune</a:t>
            </a:r>
            <a:endParaRPr>
              <a:highlight>
                <a:srgbClr val="3C78D8"/>
              </a:highlight>
              <a:latin typeface="Dosis"/>
              <a:ea typeface="Dosis"/>
              <a:cs typeface="Dosis"/>
              <a:sym typeface="Dosis"/>
            </a:endParaRPr>
          </a:p>
        </p:txBody>
      </p:sp>
      <p:sp>
        <p:nvSpPr>
          <p:cNvPr id="86" name="Google Shape;86;p13"/>
          <p:cNvSpPr txBox="1"/>
          <p:nvPr>
            <p:ph idx="4294967295" type="body"/>
          </p:nvPr>
        </p:nvSpPr>
        <p:spPr>
          <a:xfrm>
            <a:off x="400800" y="1645013"/>
            <a:ext cx="8520600" cy="3339000"/>
          </a:xfrm>
          <a:prstGeom prst="rect">
            <a:avLst/>
          </a:prstGeom>
        </p:spPr>
        <p:txBody>
          <a:bodyPr anchorCtr="0" anchor="t" bIns="91425" lIns="91425" spcFirstLastPara="1" rIns="91425" wrap="square" tIns="91425">
            <a:normAutofit fontScale="40000" lnSpcReduction="10000"/>
          </a:bodyPr>
          <a:lstStyle/>
          <a:p>
            <a:pPr indent="0" lvl="0" marL="0" rtl="0" algn="l">
              <a:lnSpc>
                <a:spcPct val="100000"/>
              </a:lnSpc>
              <a:spcBef>
                <a:spcPts val="0"/>
              </a:spcBef>
              <a:spcAft>
                <a:spcPts val="0"/>
              </a:spcAft>
              <a:buNone/>
            </a:pPr>
            <a:r>
              <a:rPr b="1" lang="en" sz="4428">
                <a:solidFill>
                  <a:schemeClr val="lt1"/>
                </a:solidFill>
                <a:latin typeface="Dosis"/>
                <a:ea typeface="Dosis"/>
                <a:cs typeface="Dosis"/>
                <a:sym typeface="Dosis"/>
              </a:rPr>
              <a:t>Group Number   :      		3        (Panel - 4)</a:t>
            </a:r>
            <a:endParaRPr b="1" sz="3028">
              <a:solidFill>
                <a:schemeClr val="lt1"/>
              </a:solidFill>
              <a:latin typeface="Dosis"/>
              <a:ea typeface="Dosis"/>
              <a:cs typeface="Dosis"/>
              <a:sym typeface="Dosis"/>
            </a:endParaRPr>
          </a:p>
          <a:p>
            <a:pPr indent="0" lvl="0" marL="0" rtl="0" algn="l">
              <a:lnSpc>
                <a:spcPct val="100000"/>
              </a:lnSpc>
              <a:spcBef>
                <a:spcPts val="0"/>
              </a:spcBef>
              <a:spcAft>
                <a:spcPts val="0"/>
              </a:spcAft>
              <a:buNone/>
            </a:pPr>
            <a:r>
              <a:t/>
            </a:r>
            <a:endParaRPr b="1" sz="4428">
              <a:solidFill>
                <a:schemeClr val="lt1"/>
              </a:solidFill>
              <a:latin typeface="Dosis"/>
              <a:ea typeface="Dosis"/>
              <a:cs typeface="Dosis"/>
              <a:sym typeface="Dosis"/>
            </a:endParaRPr>
          </a:p>
          <a:p>
            <a:pPr indent="0" lvl="0" marL="0" rtl="0" algn="l">
              <a:lnSpc>
                <a:spcPct val="100000"/>
              </a:lnSpc>
              <a:spcBef>
                <a:spcPts val="0"/>
              </a:spcBef>
              <a:spcAft>
                <a:spcPts val="0"/>
              </a:spcAft>
              <a:buNone/>
            </a:pPr>
            <a:r>
              <a:rPr b="1" lang="en" sz="4428">
                <a:solidFill>
                  <a:schemeClr val="lt1"/>
                </a:solidFill>
                <a:latin typeface="Dosis"/>
                <a:ea typeface="Dosis"/>
                <a:cs typeface="Dosis"/>
                <a:sym typeface="Dosis"/>
              </a:rPr>
              <a:t>Members              :		Ayan      Koche         (111915022)</a:t>
            </a:r>
            <a:endParaRPr b="1" sz="4428">
              <a:solidFill>
                <a:schemeClr val="lt1"/>
              </a:solidFill>
              <a:latin typeface="Dosis"/>
              <a:ea typeface="Dosis"/>
              <a:cs typeface="Dosis"/>
              <a:sym typeface="Dosis"/>
            </a:endParaRPr>
          </a:p>
          <a:p>
            <a:pPr indent="0" lvl="0" marL="0" rtl="0" algn="l">
              <a:lnSpc>
                <a:spcPct val="100000"/>
              </a:lnSpc>
              <a:spcBef>
                <a:spcPts val="0"/>
              </a:spcBef>
              <a:spcAft>
                <a:spcPts val="0"/>
              </a:spcAft>
              <a:buNone/>
            </a:pPr>
            <a:r>
              <a:rPr b="1" lang="en" sz="4428">
                <a:solidFill>
                  <a:schemeClr val="lt1"/>
                </a:solidFill>
                <a:latin typeface="Dosis"/>
                <a:ea typeface="Dosis"/>
                <a:cs typeface="Dosis"/>
                <a:sym typeface="Dosis"/>
              </a:rPr>
              <a:t>                              </a:t>
            </a:r>
            <a:endParaRPr b="1" sz="4428">
              <a:solidFill>
                <a:schemeClr val="lt1"/>
              </a:solidFill>
              <a:latin typeface="Dosis"/>
              <a:ea typeface="Dosis"/>
              <a:cs typeface="Dosis"/>
              <a:sym typeface="Dosis"/>
            </a:endParaRPr>
          </a:p>
          <a:p>
            <a:pPr indent="0" lvl="0" marL="0" rtl="0" algn="l">
              <a:lnSpc>
                <a:spcPct val="100000"/>
              </a:lnSpc>
              <a:spcBef>
                <a:spcPts val="0"/>
              </a:spcBef>
              <a:spcAft>
                <a:spcPts val="0"/>
              </a:spcAft>
              <a:buNone/>
            </a:pPr>
            <a:r>
              <a:rPr b="1" lang="en" sz="4428">
                <a:solidFill>
                  <a:schemeClr val="lt1"/>
                </a:solidFill>
                <a:latin typeface="Dosis"/>
                <a:ea typeface="Dosis"/>
                <a:cs typeface="Dosis"/>
                <a:sym typeface="Dosis"/>
              </a:rPr>
              <a:t>                                         	Parag      Jaiswal         (11916032)</a:t>
            </a:r>
            <a:endParaRPr b="1" sz="4428">
              <a:solidFill>
                <a:schemeClr val="lt1"/>
              </a:solidFill>
              <a:latin typeface="Dosis"/>
              <a:ea typeface="Dosis"/>
              <a:cs typeface="Dosis"/>
              <a:sym typeface="Dosis"/>
            </a:endParaRPr>
          </a:p>
          <a:p>
            <a:pPr indent="0" lvl="0" marL="0" rtl="0" algn="l">
              <a:lnSpc>
                <a:spcPct val="100000"/>
              </a:lnSpc>
              <a:spcBef>
                <a:spcPts val="0"/>
              </a:spcBef>
              <a:spcAft>
                <a:spcPts val="0"/>
              </a:spcAft>
              <a:buNone/>
            </a:pPr>
            <a:r>
              <a:t/>
            </a:r>
            <a:endParaRPr b="1" sz="4428">
              <a:solidFill>
                <a:schemeClr val="lt1"/>
              </a:solidFill>
              <a:latin typeface="Dosis"/>
              <a:ea typeface="Dosis"/>
              <a:cs typeface="Dosis"/>
              <a:sym typeface="Dosis"/>
            </a:endParaRPr>
          </a:p>
          <a:p>
            <a:pPr indent="0" lvl="0" marL="0" rtl="0" algn="l">
              <a:lnSpc>
                <a:spcPct val="100000"/>
              </a:lnSpc>
              <a:spcBef>
                <a:spcPts val="0"/>
              </a:spcBef>
              <a:spcAft>
                <a:spcPts val="0"/>
              </a:spcAft>
              <a:buNone/>
            </a:pPr>
            <a:r>
              <a:rPr b="1" lang="en" sz="4428">
                <a:solidFill>
                  <a:schemeClr val="lt1"/>
                </a:solidFill>
                <a:latin typeface="Dosis"/>
                <a:ea typeface="Dosis"/>
                <a:cs typeface="Dosis"/>
                <a:sym typeface="Dosis"/>
              </a:rPr>
              <a:t>                                         	Rohit Sonkusare         (111916037)</a:t>
            </a:r>
            <a:endParaRPr b="1" sz="4428">
              <a:solidFill>
                <a:schemeClr val="lt1"/>
              </a:solidFill>
              <a:latin typeface="Dosis"/>
              <a:ea typeface="Dosis"/>
              <a:cs typeface="Dosis"/>
              <a:sym typeface="Dosis"/>
            </a:endParaRPr>
          </a:p>
          <a:p>
            <a:pPr indent="0" lvl="0" marL="0" rtl="0" algn="l">
              <a:lnSpc>
                <a:spcPct val="100000"/>
              </a:lnSpc>
              <a:spcBef>
                <a:spcPts val="0"/>
              </a:spcBef>
              <a:spcAft>
                <a:spcPts val="0"/>
              </a:spcAft>
              <a:buNone/>
            </a:pPr>
            <a:r>
              <a:t/>
            </a:r>
            <a:endParaRPr b="1" sz="4428">
              <a:solidFill>
                <a:schemeClr val="lt1"/>
              </a:solidFill>
              <a:latin typeface="Dosis"/>
              <a:ea typeface="Dosis"/>
              <a:cs typeface="Dosis"/>
              <a:sym typeface="Dosis"/>
            </a:endParaRPr>
          </a:p>
          <a:p>
            <a:pPr indent="0" lvl="0" marL="0" rtl="0" algn="l">
              <a:lnSpc>
                <a:spcPct val="100000"/>
              </a:lnSpc>
              <a:spcBef>
                <a:spcPts val="0"/>
              </a:spcBef>
              <a:spcAft>
                <a:spcPts val="0"/>
              </a:spcAft>
              <a:buClr>
                <a:schemeClr val="dk1"/>
              </a:buClr>
              <a:buFont typeface="Arial"/>
              <a:buNone/>
            </a:pPr>
            <a:r>
              <a:rPr b="1" lang="en" sz="4428">
                <a:solidFill>
                  <a:schemeClr val="lt1"/>
                </a:solidFill>
                <a:latin typeface="Dosis"/>
                <a:ea typeface="Dosis"/>
                <a:cs typeface="Dosis"/>
                <a:sym typeface="Dosis"/>
              </a:rPr>
              <a:t>Guided By	  :       1) Dr. Rahul Dixit</a:t>
            </a:r>
            <a:endParaRPr b="1" sz="4428">
              <a:solidFill>
                <a:schemeClr val="lt1"/>
              </a:solidFill>
              <a:latin typeface="Dosis"/>
              <a:ea typeface="Dosis"/>
              <a:cs typeface="Dosis"/>
              <a:sym typeface="Dosis"/>
            </a:endParaRPr>
          </a:p>
          <a:p>
            <a:pPr indent="0" lvl="0" marL="0" rtl="0" algn="l">
              <a:lnSpc>
                <a:spcPct val="100000"/>
              </a:lnSpc>
              <a:spcBef>
                <a:spcPts val="0"/>
              </a:spcBef>
              <a:spcAft>
                <a:spcPts val="0"/>
              </a:spcAft>
              <a:buClr>
                <a:schemeClr val="dk1"/>
              </a:buClr>
              <a:buFont typeface="Arial"/>
              <a:buNone/>
            </a:pPr>
            <a:r>
              <a:rPr b="1" lang="en" sz="4428">
                <a:solidFill>
                  <a:schemeClr val="lt1"/>
                </a:solidFill>
                <a:latin typeface="Dosis"/>
                <a:ea typeface="Dosis"/>
                <a:cs typeface="Dosis"/>
                <a:sym typeface="Dosis"/>
              </a:rPr>
              <a:t>				2) Dr. Sushant Kumar</a:t>
            </a:r>
            <a:endParaRPr b="1" sz="4428">
              <a:solidFill>
                <a:schemeClr val="lt1"/>
              </a:solidFill>
              <a:latin typeface="Dosis"/>
              <a:ea typeface="Dosis"/>
              <a:cs typeface="Dosis"/>
              <a:sym typeface="Dosis"/>
            </a:endParaRPr>
          </a:p>
          <a:p>
            <a:pPr indent="0" lvl="0" marL="0" rtl="0" algn="just">
              <a:lnSpc>
                <a:spcPct val="100000"/>
              </a:lnSpc>
              <a:spcBef>
                <a:spcPts val="0"/>
              </a:spcBef>
              <a:spcAft>
                <a:spcPts val="0"/>
              </a:spcAft>
              <a:buNone/>
            </a:pPr>
            <a:r>
              <a:t/>
            </a:r>
            <a:endParaRPr b="1" sz="4428">
              <a:solidFill>
                <a:schemeClr val="lt1"/>
              </a:solidFill>
              <a:latin typeface="Dosis"/>
              <a:ea typeface="Dosis"/>
              <a:cs typeface="Dosis"/>
              <a:sym typeface="Dosis"/>
            </a:endParaRPr>
          </a:p>
          <a:p>
            <a:pPr indent="0" lvl="0" marL="0" rtl="0" algn="l">
              <a:lnSpc>
                <a:spcPct val="100000"/>
              </a:lnSpc>
              <a:spcBef>
                <a:spcPts val="0"/>
              </a:spcBef>
              <a:spcAft>
                <a:spcPts val="0"/>
              </a:spcAft>
              <a:buNone/>
            </a:pPr>
            <a:r>
              <a:t/>
            </a:r>
            <a:endParaRPr sz="2800">
              <a:solidFill>
                <a:schemeClr val="lt1"/>
              </a:solidFill>
            </a:endParaRPr>
          </a:p>
          <a:p>
            <a:pPr indent="0" lvl="0" marL="0" rtl="0" algn="l">
              <a:spcBef>
                <a:spcPts val="0"/>
              </a:spcBef>
              <a:spcAft>
                <a:spcPts val="1200"/>
              </a:spcAft>
              <a:buNone/>
            </a:pPr>
            <a:r>
              <a:t/>
            </a:r>
            <a:endParaRPr sz="4800">
              <a:solidFill>
                <a:schemeClr val="lt1"/>
              </a:solidFill>
            </a:endParaRPr>
          </a:p>
        </p:txBody>
      </p:sp>
      <p:pic>
        <p:nvPicPr>
          <p:cNvPr id="87" name="Google Shape;87;p13"/>
          <p:cNvPicPr preferRelativeResize="0"/>
          <p:nvPr/>
        </p:nvPicPr>
        <p:blipFill>
          <a:blip r:embed="rId3">
            <a:alphaModFix/>
          </a:blip>
          <a:stretch>
            <a:fillRect/>
          </a:stretch>
        </p:blipFill>
        <p:spPr>
          <a:xfrm>
            <a:off x="0" y="0"/>
            <a:ext cx="1410457" cy="1442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Dosis"/>
                <a:ea typeface="Dosis"/>
                <a:cs typeface="Dosis"/>
                <a:sym typeface="Dosis"/>
              </a:rPr>
              <a:t>Methodology</a:t>
            </a:r>
            <a:endParaRPr b="1">
              <a:latin typeface="Dosis"/>
              <a:ea typeface="Dosis"/>
              <a:cs typeface="Dosis"/>
              <a:sym typeface="Dosis"/>
            </a:endParaRPr>
          </a:p>
        </p:txBody>
      </p:sp>
      <p:sp>
        <p:nvSpPr>
          <p:cNvPr id="143" name="Google Shape;143;p22"/>
          <p:cNvSpPr txBox="1"/>
          <p:nvPr/>
        </p:nvSpPr>
        <p:spPr>
          <a:xfrm>
            <a:off x="204250" y="1017800"/>
            <a:ext cx="8467200" cy="2981400"/>
          </a:xfrm>
          <a:prstGeom prst="rect">
            <a:avLst/>
          </a:prstGeom>
          <a:noFill/>
          <a:ln>
            <a:noFill/>
          </a:ln>
        </p:spPr>
        <p:txBody>
          <a:bodyPr anchorCtr="0" anchor="t" bIns="91425" lIns="91425" spcFirstLastPara="1" rIns="91425" wrap="square" tIns="91425">
            <a:spAutoFit/>
          </a:bodyPr>
          <a:lstStyle/>
          <a:p>
            <a:pPr indent="-374650" lvl="0" marL="457200" rtl="0" algn="just">
              <a:lnSpc>
                <a:spcPct val="115000"/>
              </a:lnSpc>
              <a:spcBef>
                <a:spcPts val="0"/>
              </a:spcBef>
              <a:spcAft>
                <a:spcPts val="0"/>
              </a:spcAft>
              <a:buClr>
                <a:schemeClr val="dk1"/>
              </a:buClr>
              <a:buSzPts val="2300"/>
              <a:buFont typeface="Dosis"/>
              <a:buAutoNum type="arabicPeriod"/>
            </a:pPr>
            <a:r>
              <a:rPr lang="en" sz="2300">
                <a:solidFill>
                  <a:schemeClr val="dk1"/>
                </a:solidFill>
                <a:latin typeface="Dosis"/>
                <a:ea typeface="Dosis"/>
                <a:cs typeface="Dosis"/>
                <a:sym typeface="Dosis"/>
              </a:rPr>
              <a:t>To start recognition process, Attune button will be pressed by user.</a:t>
            </a:r>
            <a:endParaRPr sz="2300">
              <a:solidFill>
                <a:schemeClr val="dk1"/>
              </a:solidFill>
              <a:latin typeface="Dosis"/>
              <a:ea typeface="Dosis"/>
              <a:cs typeface="Dosis"/>
              <a:sym typeface="Dosis"/>
            </a:endParaRPr>
          </a:p>
          <a:p>
            <a:pPr indent="-374650" lvl="0" marL="457200" rtl="0" algn="just">
              <a:lnSpc>
                <a:spcPct val="115000"/>
              </a:lnSpc>
              <a:spcBef>
                <a:spcPts val="0"/>
              </a:spcBef>
              <a:spcAft>
                <a:spcPts val="0"/>
              </a:spcAft>
              <a:buClr>
                <a:schemeClr val="dk1"/>
              </a:buClr>
              <a:buSzPts val="2300"/>
              <a:buFont typeface="Dosis"/>
              <a:buAutoNum type="arabicPeriod"/>
            </a:pPr>
            <a:r>
              <a:rPr lang="en" sz="2300">
                <a:solidFill>
                  <a:schemeClr val="dk1"/>
                </a:solidFill>
                <a:latin typeface="Dosis"/>
                <a:ea typeface="Dosis"/>
                <a:cs typeface="Dosis"/>
                <a:sym typeface="Dosis"/>
              </a:rPr>
              <a:t>Attune listens to a song clip provided by the user.</a:t>
            </a:r>
            <a:endParaRPr sz="2300">
              <a:solidFill>
                <a:schemeClr val="dk1"/>
              </a:solidFill>
              <a:latin typeface="Dosis"/>
              <a:ea typeface="Dosis"/>
              <a:cs typeface="Dosis"/>
              <a:sym typeface="Dosis"/>
            </a:endParaRPr>
          </a:p>
          <a:p>
            <a:pPr indent="-374650" lvl="0" marL="457200" rtl="0" algn="just">
              <a:lnSpc>
                <a:spcPct val="115000"/>
              </a:lnSpc>
              <a:spcBef>
                <a:spcPts val="0"/>
              </a:spcBef>
              <a:spcAft>
                <a:spcPts val="0"/>
              </a:spcAft>
              <a:buClr>
                <a:schemeClr val="dk1"/>
              </a:buClr>
              <a:buSzPts val="2300"/>
              <a:buFont typeface="Dosis"/>
              <a:buAutoNum type="arabicPeriod"/>
            </a:pPr>
            <a:r>
              <a:rPr lang="en" sz="2300">
                <a:solidFill>
                  <a:schemeClr val="dk1"/>
                </a:solidFill>
                <a:latin typeface="Dosis"/>
                <a:ea typeface="Dosis"/>
                <a:cs typeface="Dosis"/>
                <a:sym typeface="Dosis"/>
              </a:rPr>
              <a:t>The App generates an unique fingerprint for that clip .</a:t>
            </a:r>
            <a:endParaRPr sz="2300">
              <a:solidFill>
                <a:schemeClr val="dk1"/>
              </a:solidFill>
              <a:latin typeface="Dosis"/>
              <a:ea typeface="Dosis"/>
              <a:cs typeface="Dosis"/>
              <a:sym typeface="Dosis"/>
            </a:endParaRPr>
          </a:p>
          <a:p>
            <a:pPr indent="-374650" lvl="0" marL="457200" rtl="0" algn="just">
              <a:lnSpc>
                <a:spcPct val="115000"/>
              </a:lnSpc>
              <a:spcBef>
                <a:spcPts val="0"/>
              </a:spcBef>
              <a:spcAft>
                <a:spcPts val="0"/>
              </a:spcAft>
              <a:buClr>
                <a:schemeClr val="dk1"/>
              </a:buClr>
              <a:buSzPts val="2300"/>
              <a:buFont typeface="Dosis"/>
              <a:buAutoNum type="arabicPeriod"/>
            </a:pPr>
            <a:r>
              <a:rPr lang="en" sz="2300">
                <a:solidFill>
                  <a:schemeClr val="dk1"/>
                </a:solidFill>
                <a:latin typeface="Dosis"/>
                <a:ea typeface="Dosis"/>
                <a:cs typeface="Dosis"/>
                <a:sym typeface="Dosis"/>
              </a:rPr>
              <a:t>The application uploads the fingerprint to Attune’s service that runs a search for a corresponding fingerprint in database.</a:t>
            </a:r>
            <a:endParaRPr sz="2300">
              <a:solidFill>
                <a:schemeClr val="dk1"/>
              </a:solidFill>
              <a:latin typeface="Dosis"/>
              <a:ea typeface="Dosis"/>
              <a:cs typeface="Dosis"/>
              <a:sym typeface="Dosis"/>
            </a:endParaRPr>
          </a:p>
          <a:p>
            <a:pPr indent="-374650" lvl="0" marL="457200" rtl="0" algn="just">
              <a:lnSpc>
                <a:spcPct val="115000"/>
              </a:lnSpc>
              <a:spcBef>
                <a:spcPts val="0"/>
              </a:spcBef>
              <a:spcAft>
                <a:spcPts val="0"/>
              </a:spcAft>
              <a:buClr>
                <a:schemeClr val="dk1"/>
              </a:buClr>
              <a:buSzPts val="2300"/>
              <a:buFont typeface="Dosis"/>
              <a:buAutoNum type="arabicPeriod"/>
            </a:pPr>
            <a:r>
              <a:rPr lang="en" sz="2300">
                <a:solidFill>
                  <a:schemeClr val="dk1"/>
                </a:solidFill>
                <a:latin typeface="Dosis"/>
                <a:ea typeface="Dosis"/>
                <a:cs typeface="Dosis"/>
                <a:sym typeface="Dosis"/>
              </a:rPr>
              <a:t>If a match is found, a user gets the information on the song he is interested in; otherwise he will be informed that the song wasn’t found.</a:t>
            </a:r>
            <a:endParaRPr sz="2300">
              <a:solidFill>
                <a:schemeClr val="dk1"/>
              </a:solidFill>
              <a:latin typeface="Dosis"/>
              <a:ea typeface="Dosis"/>
              <a:cs typeface="Dosis"/>
              <a:sym typeface="Dosi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Dosis"/>
                <a:ea typeface="Dosis"/>
                <a:cs typeface="Dosis"/>
                <a:sym typeface="Dosis"/>
              </a:rPr>
              <a:t>Analysis And Design</a:t>
            </a:r>
            <a:r>
              <a:rPr b="1" lang="en">
                <a:latin typeface="Dosis"/>
                <a:ea typeface="Dosis"/>
                <a:cs typeface="Dosis"/>
                <a:sym typeface="Dosis"/>
              </a:rPr>
              <a:t> </a:t>
            </a:r>
            <a:endParaRPr b="1">
              <a:latin typeface="Dosis"/>
              <a:ea typeface="Dosis"/>
              <a:cs typeface="Dosis"/>
              <a:sym typeface="Dosis"/>
            </a:endParaRPr>
          </a:p>
        </p:txBody>
      </p:sp>
      <p:sp>
        <p:nvSpPr>
          <p:cNvPr id="149" name="Google Shape;149;p23"/>
          <p:cNvSpPr txBox="1"/>
          <p:nvPr>
            <p:ph idx="1" type="body"/>
          </p:nvPr>
        </p:nvSpPr>
        <p:spPr>
          <a:xfrm>
            <a:off x="363775" y="1149625"/>
            <a:ext cx="8520600" cy="3339000"/>
          </a:xfrm>
          <a:prstGeom prst="rect">
            <a:avLst/>
          </a:prstGeom>
        </p:spPr>
        <p:txBody>
          <a:bodyPr anchorCtr="0" anchor="t" bIns="91425" lIns="91425" spcFirstLastPara="1" rIns="91425" wrap="square" tIns="91425">
            <a:noAutofit/>
          </a:bodyPr>
          <a:lstStyle/>
          <a:p>
            <a:pPr indent="-349250" lvl="0" marL="457200" rtl="0" algn="just">
              <a:lnSpc>
                <a:spcPct val="100000"/>
              </a:lnSpc>
              <a:spcBef>
                <a:spcPts val="0"/>
              </a:spcBef>
              <a:spcAft>
                <a:spcPts val="0"/>
              </a:spcAft>
              <a:buClr>
                <a:schemeClr val="dk1"/>
              </a:buClr>
              <a:buSzPts val="1900"/>
              <a:buFont typeface="Dosis"/>
              <a:buChar char="●"/>
            </a:pPr>
            <a:r>
              <a:rPr lang="en" sz="1900">
                <a:solidFill>
                  <a:schemeClr val="dk1"/>
                </a:solidFill>
                <a:latin typeface="Dosis"/>
                <a:ea typeface="Dosis"/>
                <a:cs typeface="Dosis"/>
                <a:sym typeface="Dosis"/>
              </a:rPr>
              <a:t>We have developed this application in a flutter environment that makes it compatible with Web, Android and even IOS.</a:t>
            </a:r>
            <a:endParaRPr sz="1900">
              <a:solidFill>
                <a:schemeClr val="dk1"/>
              </a:solidFill>
              <a:latin typeface="Dosis"/>
              <a:ea typeface="Dosis"/>
              <a:cs typeface="Dosis"/>
              <a:sym typeface="Dosis"/>
            </a:endParaRPr>
          </a:p>
          <a:p>
            <a:pPr indent="-349250" lvl="0" marL="457200" rtl="0" algn="just">
              <a:lnSpc>
                <a:spcPct val="100000"/>
              </a:lnSpc>
              <a:spcBef>
                <a:spcPts val="0"/>
              </a:spcBef>
              <a:spcAft>
                <a:spcPts val="0"/>
              </a:spcAft>
              <a:buClr>
                <a:schemeClr val="dk1"/>
              </a:buClr>
              <a:buSzPts val="1900"/>
              <a:buFont typeface="Dosis"/>
              <a:buChar char="●"/>
            </a:pPr>
            <a:r>
              <a:rPr lang="en" sz="1900">
                <a:solidFill>
                  <a:schemeClr val="dk1"/>
                </a:solidFill>
                <a:latin typeface="Dosis"/>
                <a:ea typeface="Dosis"/>
                <a:cs typeface="Dosis"/>
                <a:sym typeface="Dosis"/>
              </a:rPr>
              <a:t>Flutter provides the User Interface(UI) of the application.</a:t>
            </a:r>
            <a:endParaRPr sz="1900">
              <a:solidFill>
                <a:schemeClr val="dk1"/>
              </a:solidFill>
              <a:latin typeface="Dosis"/>
              <a:ea typeface="Dosis"/>
              <a:cs typeface="Dosis"/>
              <a:sym typeface="Dosis"/>
            </a:endParaRPr>
          </a:p>
          <a:p>
            <a:pPr indent="-349250" lvl="0" marL="457200" rtl="0" algn="just">
              <a:lnSpc>
                <a:spcPct val="100000"/>
              </a:lnSpc>
              <a:spcBef>
                <a:spcPts val="0"/>
              </a:spcBef>
              <a:spcAft>
                <a:spcPts val="0"/>
              </a:spcAft>
              <a:buClr>
                <a:schemeClr val="dk1"/>
              </a:buClr>
              <a:buSzPts val="1900"/>
              <a:buFont typeface="Dosis"/>
              <a:buChar char="●"/>
            </a:pPr>
            <a:r>
              <a:rPr lang="en" sz="1900">
                <a:solidFill>
                  <a:schemeClr val="dk1"/>
                </a:solidFill>
                <a:latin typeface="Dosis"/>
                <a:ea typeface="Dosis"/>
                <a:cs typeface="Dosis"/>
                <a:sym typeface="Dosis"/>
              </a:rPr>
              <a:t>We are using Deezer API for the songs. We have parsed the JSON type API into Dart which is the language we are using primarily. </a:t>
            </a:r>
            <a:endParaRPr sz="1900">
              <a:solidFill>
                <a:schemeClr val="dk1"/>
              </a:solidFill>
              <a:latin typeface="Dosis"/>
              <a:ea typeface="Dosis"/>
              <a:cs typeface="Dosis"/>
              <a:sym typeface="Dosis"/>
            </a:endParaRPr>
          </a:p>
          <a:p>
            <a:pPr indent="-349250" lvl="0" marL="457200" rtl="0" algn="just">
              <a:lnSpc>
                <a:spcPct val="100000"/>
              </a:lnSpc>
              <a:spcBef>
                <a:spcPts val="0"/>
              </a:spcBef>
              <a:spcAft>
                <a:spcPts val="0"/>
              </a:spcAft>
              <a:buClr>
                <a:schemeClr val="dk1"/>
              </a:buClr>
              <a:buSzPts val="1900"/>
              <a:buFont typeface="Dosis"/>
              <a:buChar char="●"/>
            </a:pPr>
            <a:r>
              <a:rPr lang="en" sz="1900">
                <a:solidFill>
                  <a:schemeClr val="dk1"/>
                </a:solidFill>
                <a:latin typeface="Dosis"/>
                <a:ea typeface="Dosis"/>
                <a:cs typeface="Dosis"/>
                <a:sym typeface="Dosis"/>
              </a:rPr>
              <a:t>The Deezer API provides us with the availability of songs from which our app will be searching for the desired song.</a:t>
            </a:r>
            <a:endParaRPr sz="1900">
              <a:solidFill>
                <a:schemeClr val="dk1"/>
              </a:solidFill>
              <a:latin typeface="Dosis"/>
              <a:ea typeface="Dosis"/>
              <a:cs typeface="Dosis"/>
              <a:sym typeface="Dosis"/>
            </a:endParaRPr>
          </a:p>
          <a:p>
            <a:pPr indent="-349250" lvl="0" marL="457200" rtl="0" algn="just">
              <a:lnSpc>
                <a:spcPct val="100000"/>
              </a:lnSpc>
              <a:spcBef>
                <a:spcPts val="0"/>
              </a:spcBef>
              <a:spcAft>
                <a:spcPts val="0"/>
              </a:spcAft>
              <a:buClr>
                <a:schemeClr val="dk1"/>
              </a:buClr>
              <a:buSzPts val="1900"/>
              <a:buFont typeface="Dosis"/>
              <a:buChar char="●"/>
            </a:pPr>
            <a:r>
              <a:rPr lang="en" sz="1900">
                <a:solidFill>
                  <a:schemeClr val="dk1"/>
                </a:solidFill>
                <a:latin typeface="Dosis"/>
                <a:ea typeface="Dosis"/>
                <a:cs typeface="Dosis"/>
                <a:sym typeface="Dosis"/>
              </a:rPr>
              <a:t>We have added our project at ACRCloud console. The ACRCloud console provides us with  audio recognition features.</a:t>
            </a:r>
            <a:endParaRPr sz="1900">
              <a:solidFill>
                <a:schemeClr val="dk1"/>
              </a:solidFill>
              <a:latin typeface="Dosis"/>
              <a:ea typeface="Dosis"/>
              <a:cs typeface="Dosis"/>
              <a:sym typeface="Dosis"/>
            </a:endParaRPr>
          </a:p>
          <a:p>
            <a:pPr indent="0" lvl="0" marL="634365" rtl="0" algn="just">
              <a:lnSpc>
                <a:spcPct val="100000"/>
              </a:lnSpc>
              <a:spcBef>
                <a:spcPts val="1450"/>
              </a:spcBef>
              <a:spcAft>
                <a:spcPts val="0"/>
              </a:spcAft>
              <a:buNone/>
            </a:pPr>
            <a:r>
              <a:t/>
            </a:r>
            <a:endParaRPr sz="2800">
              <a:solidFill>
                <a:schemeClr val="dk1"/>
              </a:solidFill>
              <a:latin typeface="Dosis"/>
              <a:ea typeface="Dosis"/>
              <a:cs typeface="Dosis"/>
              <a:sym typeface="Dosi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4"/>
          <p:cNvPicPr preferRelativeResize="0"/>
          <p:nvPr/>
        </p:nvPicPr>
        <p:blipFill>
          <a:blip r:embed="rId3">
            <a:alphaModFix/>
          </a:blip>
          <a:stretch>
            <a:fillRect/>
          </a:stretch>
        </p:blipFill>
        <p:spPr>
          <a:xfrm>
            <a:off x="5005000" y="-12"/>
            <a:ext cx="3351625" cy="5086726"/>
          </a:xfrm>
          <a:prstGeom prst="rect">
            <a:avLst/>
          </a:prstGeom>
          <a:noFill/>
          <a:ln>
            <a:noFill/>
          </a:ln>
        </p:spPr>
      </p:pic>
      <p:pic>
        <p:nvPicPr>
          <p:cNvPr id="155" name="Google Shape;155;p24"/>
          <p:cNvPicPr preferRelativeResize="0"/>
          <p:nvPr/>
        </p:nvPicPr>
        <p:blipFill>
          <a:blip r:embed="rId4">
            <a:alphaModFix/>
          </a:blip>
          <a:stretch>
            <a:fillRect/>
          </a:stretch>
        </p:blipFill>
        <p:spPr>
          <a:xfrm>
            <a:off x="181650" y="0"/>
            <a:ext cx="3111075" cy="5086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5"/>
          <p:cNvPicPr preferRelativeResize="0"/>
          <p:nvPr/>
        </p:nvPicPr>
        <p:blipFill rotWithShape="1">
          <a:blip r:embed="rId3">
            <a:alphaModFix/>
          </a:blip>
          <a:srcRect b="0" l="970" r="-970" t="0"/>
          <a:stretch/>
        </p:blipFill>
        <p:spPr>
          <a:xfrm>
            <a:off x="246163" y="235901"/>
            <a:ext cx="8267700" cy="1980150"/>
          </a:xfrm>
          <a:prstGeom prst="rect">
            <a:avLst/>
          </a:prstGeom>
          <a:no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pic>
      <p:pic>
        <p:nvPicPr>
          <p:cNvPr id="163" name="Google Shape;163;p25"/>
          <p:cNvPicPr preferRelativeResize="0"/>
          <p:nvPr/>
        </p:nvPicPr>
        <p:blipFill>
          <a:blip r:embed="rId4">
            <a:alphaModFix/>
          </a:blip>
          <a:stretch>
            <a:fillRect/>
          </a:stretch>
        </p:blipFill>
        <p:spPr>
          <a:xfrm>
            <a:off x="157513" y="2353975"/>
            <a:ext cx="8296275" cy="209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Dosis"/>
                <a:ea typeface="Dosis"/>
                <a:cs typeface="Dosis"/>
                <a:sym typeface="Dosis"/>
              </a:rPr>
              <a:t>Conclusion</a:t>
            </a:r>
            <a:endParaRPr b="1">
              <a:latin typeface="Dosis"/>
              <a:ea typeface="Dosis"/>
              <a:cs typeface="Dosis"/>
              <a:sym typeface="Dosis"/>
            </a:endParaRPr>
          </a:p>
        </p:txBody>
      </p:sp>
      <p:sp>
        <p:nvSpPr>
          <p:cNvPr id="169" name="Google Shape;169;p26"/>
          <p:cNvSpPr txBox="1"/>
          <p:nvPr>
            <p:ph idx="1" type="body"/>
          </p:nvPr>
        </p:nvSpPr>
        <p:spPr>
          <a:xfrm>
            <a:off x="311700" y="1199775"/>
            <a:ext cx="8520600" cy="3339000"/>
          </a:xfrm>
          <a:prstGeom prst="rect">
            <a:avLst/>
          </a:prstGeom>
          <a:solidFill>
            <a:schemeClr val="lt1"/>
          </a:solidFill>
        </p:spPr>
        <p:txBody>
          <a:bodyPr anchorCtr="0" anchor="t" bIns="91425" lIns="91425" spcFirstLastPara="1" rIns="91425" wrap="square" tIns="91425">
            <a:noAutofit/>
          </a:bodyPr>
          <a:lstStyle/>
          <a:p>
            <a:pPr indent="-387350" lvl="0" marL="457200" rtl="0" algn="just">
              <a:lnSpc>
                <a:spcPct val="100000"/>
              </a:lnSpc>
              <a:spcBef>
                <a:spcPts val="0"/>
              </a:spcBef>
              <a:spcAft>
                <a:spcPts val="0"/>
              </a:spcAft>
              <a:buClr>
                <a:schemeClr val="dk1"/>
              </a:buClr>
              <a:buSzPts val="2500"/>
              <a:buFont typeface="Dosis"/>
              <a:buChar char="●"/>
            </a:pPr>
            <a:r>
              <a:rPr lang="en" sz="1900">
                <a:solidFill>
                  <a:schemeClr val="dk1"/>
                </a:solidFill>
                <a:latin typeface="Dosis"/>
                <a:ea typeface="Dosis"/>
                <a:cs typeface="Dosis"/>
                <a:sym typeface="Dosis"/>
              </a:rPr>
              <a:t>Thus, in this project we have successfully created an application which can recognize the music based on any external music as an input to the application. </a:t>
            </a:r>
            <a:endParaRPr sz="1900">
              <a:solidFill>
                <a:schemeClr val="dk1"/>
              </a:solidFill>
              <a:latin typeface="Dosis"/>
              <a:ea typeface="Dosis"/>
              <a:cs typeface="Dosis"/>
              <a:sym typeface="Dosis"/>
            </a:endParaRPr>
          </a:p>
          <a:p>
            <a:pPr indent="-387350" lvl="0" marL="457200" rtl="0" algn="just">
              <a:lnSpc>
                <a:spcPct val="100000"/>
              </a:lnSpc>
              <a:spcBef>
                <a:spcPts val="1450"/>
              </a:spcBef>
              <a:spcAft>
                <a:spcPts val="0"/>
              </a:spcAft>
              <a:buClr>
                <a:schemeClr val="dk1"/>
              </a:buClr>
              <a:buSzPts val="2500"/>
              <a:buFont typeface="Dosis"/>
              <a:buChar char="●"/>
            </a:pPr>
            <a:r>
              <a:rPr lang="en" sz="1900">
                <a:solidFill>
                  <a:schemeClr val="dk1"/>
                </a:solidFill>
                <a:latin typeface="Dosis"/>
                <a:ea typeface="Dosis"/>
                <a:cs typeface="Dosis"/>
                <a:sym typeface="Dosis"/>
              </a:rPr>
              <a:t>Through Deezer API we have provided users with the wide availability of songs from which our app will be searching for the desired song. </a:t>
            </a:r>
            <a:endParaRPr sz="1900">
              <a:solidFill>
                <a:schemeClr val="dk1"/>
              </a:solidFill>
              <a:latin typeface="Dosis"/>
              <a:ea typeface="Dosis"/>
              <a:cs typeface="Dosis"/>
              <a:sym typeface="Dosis"/>
            </a:endParaRPr>
          </a:p>
          <a:p>
            <a:pPr indent="-387350" lvl="0" marL="457200" rtl="0" algn="just">
              <a:lnSpc>
                <a:spcPct val="100000"/>
              </a:lnSpc>
              <a:spcBef>
                <a:spcPts val="1450"/>
              </a:spcBef>
              <a:spcAft>
                <a:spcPts val="1450"/>
              </a:spcAft>
              <a:buClr>
                <a:schemeClr val="dk1"/>
              </a:buClr>
              <a:buSzPts val="2500"/>
              <a:buFont typeface="Dosis"/>
              <a:buChar char="●"/>
            </a:pPr>
            <a:r>
              <a:rPr lang="en" sz="1900">
                <a:solidFill>
                  <a:schemeClr val="dk1"/>
                </a:solidFill>
                <a:latin typeface="Dosis"/>
                <a:ea typeface="Dosis"/>
                <a:cs typeface="Dosis"/>
                <a:sym typeface="Dosis"/>
              </a:rPr>
              <a:t>Our application will be very handy in the situation described previously. It will be handy when we are in a cafe, restaurant, gym or any party house. Also it will help those reels lover to know the track title of trending reels.</a:t>
            </a:r>
            <a:endParaRPr sz="2500">
              <a:solidFill>
                <a:schemeClr val="dk1"/>
              </a:solidFill>
              <a:highlight>
                <a:schemeClr val="lt1"/>
              </a:highlight>
              <a:latin typeface="Dosis"/>
              <a:ea typeface="Dosis"/>
              <a:cs typeface="Dosis"/>
              <a:sym typeface="Dosi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Dosis"/>
                <a:ea typeface="Dosis"/>
                <a:cs typeface="Dosis"/>
                <a:sym typeface="Dosis"/>
              </a:rPr>
              <a:t>References</a:t>
            </a:r>
            <a:endParaRPr b="1">
              <a:latin typeface="Dosis"/>
              <a:ea typeface="Dosis"/>
              <a:cs typeface="Dosis"/>
              <a:sym typeface="Dosis"/>
            </a:endParaRPr>
          </a:p>
        </p:txBody>
      </p:sp>
      <p:sp>
        <p:nvSpPr>
          <p:cNvPr id="175" name="Google Shape;175;p27"/>
          <p:cNvSpPr txBox="1"/>
          <p:nvPr>
            <p:ph idx="1" type="body"/>
          </p:nvPr>
        </p:nvSpPr>
        <p:spPr>
          <a:xfrm>
            <a:off x="311700" y="1192900"/>
            <a:ext cx="8520600" cy="3339000"/>
          </a:xfrm>
          <a:prstGeom prst="rect">
            <a:avLst/>
          </a:prstGeom>
        </p:spPr>
        <p:txBody>
          <a:bodyPr anchorCtr="0" anchor="t" bIns="91425" lIns="91425" spcFirstLastPara="1" rIns="91425" wrap="square" tIns="91425">
            <a:normAutofit/>
          </a:bodyPr>
          <a:lstStyle/>
          <a:p>
            <a:pPr indent="0" lvl="0" marL="0" rtl="0" algn="just">
              <a:lnSpc>
                <a:spcPct val="100000"/>
              </a:lnSpc>
              <a:spcBef>
                <a:spcPts val="50"/>
              </a:spcBef>
              <a:spcAft>
                <a:spcPts val="0"/>
              </a:spcAft>
              <a:buNone/>
            </a:pPr>
            <a:r>
              <a:t/>
            </a:r>
            <a:endParaRPr sz="1600">
              <a:solidFill>
                <a:schemeClr val="dk1"/>
              </a:solidFill>
              <a:latin typeface="Dosis"/>
              <a:ea typeface="Dosis"/>
              <a:cs typeface="Dosis"/>
              <a:sym typeface="Dosis"/>
            </a:endParaRPr>
          </a:p>
          <a:p>
            <a:pPr indent="-336550" lvl="0" marL="457200" rtl="0" algn="just">
              <a:lnSpc>
                <a:spcPct val="100000"/>
              </a:lnSpc>
              <a:spcBef>
                <a:spcPts val="50"/>
              </a:spcBef>
              <a:spcAft>
                <a:spcPts val="0"/>
              </a:spcAft>
              <a:buClr>
                <a:schemeClr val="dk1"/>
              </a:buClr>
              <a:buSzPts val="1700"/>
              <a:buFont typeface="Dosis"/>
              <a:buChar char="●"/>
            </a:pPr>
            <a:r>
              <a:rPr lang="en" sz="1700" u="sng">
                <a:solidFill>
                  <a:schemeClr val="dk1"/>
                </a:solidFill>
                <a:latin typeface="Dosis"/>
                <a:ea typeface="Dosis"/>
                <a:cs typeface="Dosis"/>
                <a:sym typeface="Dosis"/>
                <a:hlinkClick r:id="rId3">
                  <a:extLst>
                    <a:ext uri="{A12FA001-AC4F-418D-AE19-62706E023703}">
                      <ahyp:hlinkClr val="tx"/>
                    </a:ext>
                  </a:extLst>
                </a:hlinkClick>
              </a:rPr>
              <a:t>An Industrial-Strength Audio Search Algorithm</a:t>
            </a:r>
            <a:endParaRPr sz="1700">
              <a:solidFill>
                <a:schemeClr val="dk1"/>
              </a:solidFill>
              <a:latin typeface="Dosis"/>
              <a:ea typeface="Dosis"/>
              <a:cs typeface="Dosis"/>
              <a:sym typeface="Dosis"/>
            </a:endParaRPr>
          </a:p>
          <a:p>
            <a:pPr indent="0" lvl="0" marL="457200" rtl="0" algn="just">
              <a:lnSpc>
                <a:spcPct val="100000"/>
              </a:lnSpc>
              <a:spcBef>
                <a:spcPts val="50"/>
              </a:spcBef>
              <a:spcAft>
                <a:spcPts val="0"/>
              </a:spcAft>
              <a:buNone/>
            </a:pPr>
            <a:r>
              <a:rPr lang="en" sz="1700">
                <a:solidFill>
                  <a:schemeClr val="dk1"/>
                </a:solidFill>
                <a:latin typeface="Dosis"/>
                <a:ea typeface="Dosis"/>
                <a:cs typeface="Dosis"/>
                <a:sym typeface="Dosis"/>
              </a:rPr>
              <a:t>Avery Li-Chun Wang and Julius O. Smith, III., WIPO publication WO 02/11123A2, 7 February 2002,</a:t>
            </a:r>
            <a:endParaRPr sz="1700">
              <a:solidFill>
                <a:schemeClr val="dk1"/>
              </a:solidFill>
              <a:latin typeface="Dosis"/>
              <a:ea typeface="Dosis"/>
              <a:cs typeface="Dosis"/>
              <a:sym typeface="Dosis"/>
            </a:endParaRPr>
          </a:p>
          <a:p>
            <a:pPr indent="0" lvl="0" marL="457200" rtl="0" algn="just">
              <a:lnSpc>
                <a:spcPct val="100000"/>
              </a:lnSpc>
              <a:spcBef>
                <a:spcPts val="50"/>
              </a:spcBef>
              <a:spcAft>
                <a:spcPts val="0"/>
              </a:spcAft>
              <a:buNone/>
            </a:pPr>
            <a:r>
              <a:t/>
            </a:r>
            <a:endParaRPr sz="1700">
              <a:solidFill>
                <a:schemeClr val="dk1"/>
              </a:solidFill>
              <a:latin typeface="Dosis"/>
              <a:ea typeface="Dosis"/>
              <a:cs typeface="Dosis"/>
              <a:sym typeface="Dosis"/>
            </a:endParaRPr>
          </a:p>
          <a:p>
            <a:pPr indent="-336550" lvl="0" marL="457200" rtl="0" algn="just">
              <a:lnSpc>
                <a:spcPct val="100000"/>
              </a:lnSpc>
              <a:spcBef>
                <a:spcPts val="50"/>
              </a:spcBef>
              <a:spcAft>
                <a:spcPts val="0"/>
              </a:spcAft>
              <a:buClr>
                <a:schemeClr val="dk1"/>
              </a:buClr>
              <a:buSzPts val="1700"/>
              <a:buFont typeface="Dosis"/>
              <a:buChar char="●"/>
            </a:pPr>
            <a:r>
              <a:rPr lang="en" sz="1700">
                <a:solidFill>
                  <a:schemeClr val="dk1"/>
                </a:solidFill>
                <a:latin typeface="Dosis"/>
                <a:ea typeface="Dosis"/>
                <a:cs typeface="Dosis"/>
                <a:sym typeface="Dosis"/>
              </a:rPr>
              <a:t>Cheng Yang, “MACS: Music Audio Characteristic Sequence Indexing For Similarity Retrieval”, in IEEE Workshop on Applications of Signal Processing to Audio and Acoustics, 2001</a:t>
            </a:r>
            <a:endParaRPr sz="1700">
              <a:solidFill>
                <a:schemeClr val="dk1"/>
              </a:solidFill>
              <a:latin typeface="Dosis"/>
              <a:ea typeface="Dosis"/>
              <a:cs typeface="Dosis"/>
              <a:sym typeface="Dosis"/>
            </a:endParaRPr>
          </a:p>
          <a:p>
            <a:pPr indent="0" lvl="0" marL="457200" rtl="0" algn="just">
              <a:lnSpc>
                <a:spcPct val="100000"/>
              </a:lnSpc>
              <a:spcBef>
                <a:spcPts val="50"/>
              </a:spcBef>
              <a:spcAft>
                <a:spcPts val="0"/>
              </a:spcAft>
              <a:buNone/>
            </a:pPr>
            <a:r>
              <a:t/>
            </a:r>
            <a:endParaRPr sz="1700">
              <a:solidFill>
                <a:schemeClr val="dk1"/>
              </a:solidFill>
              <a:latin typeface="Dosis"/>
              <a:ea typeface="Dosis"/>
              <a:cs typeface="Dosis"/>
              <a:sym typeface="Dosis"/>
            </a:endParaRPr>
          </a:p>
          <a:p>
            <a:pPr indent="-336550" lvl="0" marL="457200" rtl="0" algn="just">
              <a:lnSpc>
                <a:spcPct val="100000"/>
              </a:lnSpc>
              <a:spcBef>
                <a:spcPts val="50"/>
              </a:spcBef>
              <a:spcAft>
                <a:spcPts val="0"/>
              </a:spcAft>
              <a:buClr>
                <a:schemeClr val="dk1"/>
              </a:buClr>
              <a:buSzPts val="1700"/>
              <a:buFont typeface="Dosis"/>
              <a:buChar char="●"/>
            </a:pPr>
            <a:r>
              <a:rPr lang="en" sz="1700">
                <a:solidFill>
                  <a:schemeClr val="dk1"/>
                </a:solidFill>
                <a:latin typeface="Dosis"/>
                <a:ea typeface="Dosis"/>
                <a:cs typeface="Dosis"/>
                <a:sym typeface="Dosis"/>
              </a:rPr>
              <a:t>Erling Wold, Thom Blum, Douglas Keislar, James Wheaton, “Content-Based Classification, Search, and Retrieval of Audio”, in IEEE Multimedia, Vol. 3, No. 3: FALL 1996, pp. 27-36</a:t>
            </a:r>
            <a:endParaRPr sz="1700">
              <a:solidFill>
                <a:schemeClr val="dk1"/>
              </a:solidFill>
              <a:latin typeface="Dosis"/>
              <a:ea typeface="Dosis"/>
              <a:cs typeface="Dosis"/>
              <a:sym typeface="Dosis"/>
            </a:endParaRPr>
          </a:p>
          <a:p>
            <a:pPr indent="0" lvl="0" marL="457200" rtl="0" algn="just">
              <a:lnSpc>
                <a:spcPct val="100000"/>
              </a:lnSpc>
              <a:spcBef>
                <a:spcPts val="50"/>
              </a:spcBef>
              <a:spcAft>
                <a:spcPts val="0"/>
              </a:spcAft>
              <a:buNone/>
            </a:pPr>
            <a:r>
              <a:t/>
            </a:r>
            <a:endParaRPr sz="1700">
              <a:solidFill>
                <a:schemeClr val="dk1"/>
              </a:solidFill>
              <a:latin typeface="Dosis"/>
              <a:ea typeface="Dosis"/>
              <a:cs typeface="Dosis"/>
              <a:sym typeface="Dosis"/>
            </a:endParaRPr>
          </a:p>
          <a:p>
            <a:pPr indent="-336550" lvl="0" marL="457200" rtl="0" algn="just">
              <a:lnSpc>
                <a:spcPct val="100000"/>
              </a:lnSpc>
              <a:spcBef>
                <a:spcPts val="50"/>
              </a:spcBef>
              <a:spcAft>
                <a:spcPts val="0"/>
              </a:spcAft>
              <a:buClr>
                <a:schemeClr val="dk1"/>
              </a:buClr>
              <a:buSzPts val="1700"/>
              <a:buFont typeface="Dosis"/>
              <a:buChar char="●"/>
            </a:pPr>
            <a:r>
              <a:rPr lang="en" sz="1700">
                <a:solidFill>
                  <a:schemeClr val="dk1"/>
                </a:solidFill>
                <a:highlight>
                  <a:schemeClr val="lt1"/>
                </a:highlight>
                <a:latin typeface="Dosis"/>
                <a:ea typeface="Dosis"/>
                <a:cs typeface="Dosis"/>
                <a:sym typeface="Dosis"/>
              </a:rPr>
              <a:t>Jaap Haitsma, Antonius Kalker, “A Highly Robust Audio Fingerprinting System”, International Symposium on Music Information Retrieval (ISMIR) 2002, pp. 107-115</a:t>
            </a:r>
            <a:endParaRPr sz="1700">
              <a:solidFill>
                <a:schemeClr val="dk1"/>
              </a:solidFill>
              <a:highlight>
                <a:schemeClr val="lt1"/>
              </a:highlight>
              <a:latin typeface="Dosis"/>
              <a:ea typeface="Dosis"/>
              <a:cs typeface="Dosis"/>
              <a:sym typeface="Dosis"/>
            </a:endParaRPr>
          </a:p>
        </p:txBody>
      </p:sp>
      <p:sp>
        <p:nvSpPr>
          <p:cNvPr id="176" name="Google Shape;176;p27"/>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flipH="1">
            <a:off x="69875" y="862900"/>
            <a:ext cx="8520600" cy="125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7400">
                <a:latin typeface="Dosis"/>
                <a:ea typeface="Dosis"/>
                <a:cs typeface="Dosis"/>
                <a:sym typeface="Dosis"/>
              </a:rPr>
              <a:t>THANK YOU!!!</a:t>
            </a:r>
            <a:endParaRPr b="1" sz="7400">
              <a:latin typeface="Dosis"/>
              <a:ea typeface="Dosis"/>
              <a:cs typeface="Dosis"/>
              <a:sym typeface="Dosis"/>
            </a:endParaRPr>
          </a:p>
        </p:txBody>
      </p:sp>
      <p:sp>
        <p:nvSpPr>
          <p:cNvPr id="182" name="Google Shape;182;p28"/>
          <p:cNvSpPr txBox="1"/>
          <p:nvPr/>
        </p:nvSpPr>
        <p:spPr>
          <a:xfrm>
            <a:off x="2029850" y="2847300"/>
            <a:ext cx="25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3" name="Google Shape;183;p28"/>
          <p:cNvSpPr txBox="1"/>
          <p:nvPr/>
        </p:nvSpPr>
        <p:spPr>
          <a:xfrm>
            <a:off x="376575" y="2075775"/>
            <a:ext cx="2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84" name="Google Shape;184;p28"/>
          <p:cNvPicPr preferRelativeResize="0"/>
          <p:nvPr/>
        </p:nvPicPr>
        <p:blipFill>
          <a:blip r:embed="rId3">
            <a:alphaModFix/>
          </a:blip>
          <a:stretch>
            <a:fillRect/>
          </a:stretch>
        </p:blipFill>
        <p:spPr>
          <a:xfrm>
            <a:off x="2525868" y="2221088"/>
            <a:ext cx="3139758" cy="19465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Outline</a:t>
            </a:r>
            <a:endParaRPr b="1"/>
          </a:p>
        </p:txBody>
      </p:sp>
      <p:sp>
        <p:nvSpPr>
          <p:cNvPr id="93" name="Google Shape;93;p14"/>
          <p:cNvSpPr txBox="1"/>
          <p:nvPr>
            <p:ph idx="1" type="body"/>
          </p:nvPr>
        </p:nvSpPr>
        <p:spPr>
          <a:xfrm>
            <a:off x="311700" y="113965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Dosis"/>
              <a:buChar char="➢"/>
            </a:pPr>
            <a:r>
              <a:rPr lang="en">
                <a:solidFill>
                  <a:schemeClr val="dk1"/>
                </a:solidFill>
                <a:latin typeface="Dosis"/>
                <a:ea typeface="Dosis"/>
                <a:cs typeface="Dosis"/>
                <a:sym typeface="Dosis"/>
              </a:rPr>
              <a:t>Introduction</a:t>
            </a:r>
            <a:endParaRPr>
              <a:solidFill>
                <a:schemeClr val="dk1"/>
              </a:solidFill>
              <a:latin typeface="Dosis"/>
              <a:ea typeface="Dosis"/>
              <a:cs typeface="Dosis"/>
              <a:sym typeface="Dosis"/>
            </a:endParaRPr>
          </a:p>
          <a:p>
            <a:pPr indent="-342900" lvl="0" marL="457200" rtl="0" algn="l">
              <a:spcBef>
                <a:spcPts val="0"/>
              </a:spcBef>
              <a:spcAft>
                <a:spcPts val="0"/>
              </a:spcAft>
              <a:buClr>
                <a:schemeClr val="dk1"/>
              </a:buClr>
              <a:buSzPts val="1800"/>
              <a:buFont typeface="Dosis"/>
              <a:buChar char="➢"/>
            </a:pPr>
            <a:r>
              <a:rPr lang="en">
                <a:solidFill>
                  <a:schemeClr val="dk1"/>
                </a:solidFill>
                <a:latin typeface="Dosis"/>
                <a:ea typeface="Dosis"/>
                <a:cs typeface="Dosis"/>
                <a:sym typeface="Dosis"/>
              </a:rPr>
              <a:t>Motivation</a:t>
            </a:r>
            <a:endParaRPr>
              <a:solidFill>
                <a:schemeClr val="dk1"/>
              </a:solidFill>
              <a:latin typeface="Dosis"/>
              <a:ea typeface="Dosis"/>
              <a:cs typeface="Dosis"/>
              <a:sym typeface="Dosis"/>
            </a:endParaRPr>
          </a:p>
          <a:p>
            <a:pPr indent="-342900" lvl="0" marL="457200" rtl="0" algn="l">
              <a:spcBef>
                <a:spcPts val="0"/>
              </a:spcBef>
              <a:spcAft>
                <a:spcPts val="0"/>
              </a:spcAft>
              <a:buClr>
                <a:schemeClr val="dk1"/>
              </a:buClr>
              <a:buSzPts val="1800"/>
              <a:buFont typeface="Dosis"/>
              <a:buChar char="➢"/>
            </a:pPr>
            <a:r>
              <a:rPr lang="en">
                <a:solidFill>
                  <a:schemeClr val="dk1"/>
                </a:solidFill>
                <a:latin typeface="Dosis"/>
                <a:ea typeface="Dosis"/>
                <a:cs typeface="Dosis"/>
                <a:sym typeface="Dosis"/>
              </a:rPr>
              <a:t>Literature Survey</a:t>
            </a:r>
            <a:endParaRPr>
              <a:solidFill>
                <a:schemeClr val="dk1"/>
              </a:solidFill>
              <a:latin typeface="Dosis"/>
              <a:ea typeface="Dosis"/>
              <a:cs typeface="Dosis"/>
              <a:sym typeface="Dosis"/>
            </a:endParaRPr>
          </a:p>
          <a:p>
            <a:pPr indent="-342900" lvl="0" marL="457200" rtl="0" algn="l">
              <a:spcBef>
                <a:spcPts val="0"/>
              </a:spcBef>
              <a:spcAft>
                <a:spcPts val="0"/>
              </a:spcAft>
              <a:buClr>
                <a:schemeClr val="dk1"/>
              </a:buClr>
              <a:buSzPts val="1800"/>
              <a:buFont typeface="Dosis"/>
              <a:buChar char="➢"/>
            </a:pPr>
            <a:r>
              <a:rPr lang="en">
                <a:solidFill>
                  <a:schemeClr val="dk1"/>
                </a:solidFill>
                <a:latin typeface="Dosis"/>
                <a:ea typeface="Dosis"/>
                <a:cs typeface="Dosis"/>
                <a:sym typeface="Dosis"/>
              </a:rPr>
              <a:t>Research Gap</a:t>
            </a:r>
            <a:endParaRPr>
              <a:solidFill>
                <a:schemeClr val="dk1"/>
              </a:solidFill>
              <a:latin typeface="Dosis"/>
              <a:ea typeface="Dosis"/>
              <a:cs typeface="Dosis"/>
              <a:sym typeface="Dosis"/>
            </a:endParaRPr>
          </a:p>
          <a:p>
            <a:pPr indent="-342900" lvl="0" marL="457200" rtl="0" algn="l">
              <a:spcBef>
                <a:spcPts val="0"/>
              </a:spcBef>
              <a:spcAft>
                <a:spcPts val="0"/>
              </a:spcAft>
              <a:buClr>
                <a:schemeClr val="dk1"/>
              </a:buClr>
              <a:buSzPts val="1800"/>
              <a:buFont typeface="Dosis"/>
              <a:buChar char="➢"/>
            </a:pPr>
            <a:r>
              <a:rPr lang="en">
                <a:solidFill>
                  <a:schemeClr val="dk1"/>
                </a:solidFill>
                <a:latin typeface="Dosis"/>
                <a:ea typeface="Dosis"/>
                <a:cs typeface="Dosis"/>
                <a:sym typeface="Dosis"/>
              </a:rPr>
              <a:t>Objective</a:t>
            </a:r>
            <a:endParaRPr>
              <a:solidFill>
                <a:schemeClr val="dk1"/>
              </a:solidFill>
              <a:latin typeface="Dosis"/>
              <a:ea typeface="Dosis"/>
              <a:cs typeface="Dosis"/>
              <a:sym typeface="Dosis"/>
            </a:endParaRPr>
          </a:p>
          <a:p>
            <a:pPr indent="-342900" lvl="0" marL="457200" rtl="0" algn="l">
              <a:spcBef>
                <a:spcPts val="0"/>
              </a:spcBef>
              <a:spcAft>
                <a:spcPts val="0"/>
              </a:spcAft>
              <a:buClr>
                <a:schemeClr val="dk1"/>
              </a:buClr>
              <a:buSzPts val="1800"/>
              <a:buFont typeface="Dosis"/>
              <a:buChar char="➢"/>
            </a:pPr>
            <a:r>
              <a:rPr lang="en">
                <a:solidFill>
                  <a:schemeClr val="dk1"/>
                </a:solidFill>
                <a:latin typeface="Dosis"/>
                <a:ea typeface="Dosis"/>
                <a:cs typeface="Dosis"/>
                <a:sym typeface="Dosis"/>
              </a:rPr>
              <a:t>Methodology</a:t>
            </a:r>
            <a:endParaRPr>
              <a:solidFill>
                <a:schemeClr val="dk1"/>
              </a:solidFill>
              <a:latin typeface="Dosis"/>
              <a:ea typeface="Dosis"/>
              <a:cs typeface="Dosis"/>
              <a:sym typeface="Dosis"/>
            </a:endParaRPr>
          </a:p>
          <a:p>
            <a:pPr indent="-342900" lvl="0" marL="457200" rtl="0" algn="l">
              <a:spcBef>
                <a:spcPts val="0"/>
              </a:spcBef>
              <a:spcAft>
                <a:spcPts val="0"/>
              </a:spcAft>
              <a:buClr>
                <a:schemeClr val="dk1"/>
              </a:buClr>
              <a:buSzPts val="1800"/>
              <a:buFont typeface="Dosis"/>
              <a:buChar char="➢"/>
            </a:pPr>
            <a:r>
              <a:rPr lang="en">
                <a:solidFill>
                  <a:schemeClr val="dk1"/>
                </a:solidFill>
                <a:latin typeface="Dosis"/>
                <a:ea typeface="Dosis"/>
                <a:cs typeface="Dosis"/>
                <a:sym typeface="Dosis"/>
              </a:rPr>
              <a:t>Results and Discussion</a:t>
            </a:r>
            <a:endParaRPr>
              <a:solidFill>
                <a:schemeClr val="dk1"/>
              </a:solidFill>
              <a:latin typeface="Dosis"/>
              <a:ea typeface="Dosis"/>
              <a:cs typeface="Dosis"/>
              <a:sym typeface="Dosis"/>
            </a:endParaRPr>
          </a:p>
          <a:p>
            <a:pPr indent="-342900" lvl="0" marL="457200" rtl="0" algn="l">
              <a:spcBef>
                <a:spcPts val="0"/>
              </a:spcBef>
              <a:spcAft>
                <a:spcPts val="0"/>
              </a:spcAft>
              <a:buClr>
                <a:schemeClr val="dk1"/>
              </a:buClr>
              <a:buSzPts val="1800"/>
              <a:buFont typeface="Dosis"/>
              <a:buChar char="➢"/>
            </a:pPr>
            <a:r>
              <a:rPr lang="en">
                <a:solidFill>
                  <a:schemeClr val="dk1"/>
                </a:solidFill>
                <a:latin typeface="Dosis"/>
                <a:ea typeface="Dosis"/>
                <a:cs typeface="Dosis"/>
                <a:sym typeface="Dosis"/>
              </a:rPr>
              <a:t>Conclusion and Future works</a:t>
            </a:r>
            <a:endParaRPr>
              <a:solidFill>
                <a:schemeClr val="dk1"/>
              </a:solidFill>
              <a:latin typeface="Dosis"/>
              <a:ea typeface="Dosis"/>
              <a:cs typeface="Dosis"/>
              <a:sym typeface="Dosis"/>
            </a:endParaRPr>
          </a:p>
          <a:p>
            <a:pPr indent="-342900" lvl="0" marL="457200" rtl="0" algn="l">
              <a:spcBef>
                <a:spcPts val="0"/>
              </a:spcBef>
              <a:spcAft>
                <a:spcPts val="0"/>
              </a:spcAft>
              <a:buClr>
                <a:schemeClr val="dk1"/>
              </a:buClr>
              <a:buSzPts val="1800"/>
              <a:buFont typeface="Dosis"/>
              <a:buChar char="➢"/>
            </a:pPr>
            <a:r>
              <a:rPr lang="en">
                <a:solidFill>
                  <a:schemeClr val="dk1"/>
                </a:solidFill>
                <a:latin typeface="Dosis"/>
                <a:ea typeface="Dosis"/>
                <a:cs typeface="Dosis"/>
                <a:sym typeface="Dosis"/>
              </a:rPr>
              <a:t>References</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75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latin typeface="Dosis"/>
                <a:ea typeface="Dosis"/>
                <a:cs typeface="Dosis"/>
                <a:sym typeface="Dosis"/>
              </a:rPr>
              <a:t>Introduction</a:t>
            </a:r>
            <a:endParaRPr b="1" sz="2720">
              <a:latin typeface="Dosis"/>
              <a:ea typeface="Dosis"/>
              <a:cs typeface="Dosis"/>
              <a:sym typeface="Dosis"/>
            </a:endParaRPr>
          </a:p>
          <a:p>
            <a:pPr indent="0" lvl="0" marL="0" rtl="0" algn="l">
              <a:spcBef>
                <a:spcPts val="0"/>
              </a:spcBef>
              <a:spcAft>
                <a:spcPts val="0"/>
              </a:spcAft>
              <a:buSzPts val="990"/>
              <a:buNone/>
            </a:pPr>
            <a:r>
              <a:t/>
            </a:r>
            <a:endParaRPr b="1" sz="2720">
              <a:latin typeface="Times New Roman"/>
              <a:ea typeface="Times New Roman"/>
              <a:cs typeface="Times New Roman"/>
              <a:sym typeface="Times New Roman"/>
            </a:endParaRPr>
          </a:p>
        </p:txBody>
      </p:sp>
      <p:sp>
        <p:nvSpPr>
          <p:cNvPr id="99" name="Google Shape;99;p15"/>
          <p:cNvSpPr txBox="1"/>
          <p:nvPr>
            <p:ph idx="1" type="body"/>
          </p:nvPr>
        </p:nvSpPr>
        <p:spPr>
          <a:xfrm>
            <a:off x="399700" y="1194825"/>
            <a:ext cx="8520600" cy="33390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50">
                <a:solidFill>
                  <a:schemeClr val="dk1"/>
                </a:solidFill>
                <a:highlight>
                  <a:schemeClr val="lt1"/>
                </a:highlight>
                <a:latin typeface="Dosis"/>
                <a:ea typeface="Dosis"/>
                <a:cs typeface="Dosis"/>
                <a:sym typeface="Dosis"/>
              </a:rPr>
              <a:t>Attune is a music recognition app which can run on any operating system be it Android or IOS. It listens to an audio clip and recognises the song. </a:t>
            </a:r>
            <a:r>
              <a:rPr lang="en" sz="2050">
                <a:solidFill>
                  <a:schemeClr val="dk1"/>
                </a:solidFill>
                <a:highlight>
                  <a:schemeClr val="lt1"/>
                </a:highlight>
                <a:latin typeface="Dosis"/>
                <a:ea typeface="Dosis"/>
                <a:cs typeface="Dosis"/>
                <a:sym typeface="Dosis"/>
              </a:rPr>
              <a:t>Attune quickly turns your clip into an audio fingerprint and searches in the database, and </a:t>
            </a:r>
            <a:r>
              <a:rPr lang="en" sz="2050">
                <a:solidFill>
                  <a:schemeClr val="dk1"/>
                </a:solidFill>
                <a:highlight>
                  <a:schemeClr val="lt1"/>
                </a:highlight>
                <a:latin typeface="Dosis"/>
                <a:ea typeface="Dosis"/>
                <a:cs typeface="Dosis"/>
                <a:sym typeface="Dosis"/>
              </a:rPr>
              <a:t>if the song is recognised, it’s displayed.</a:t>
            </a:r>
            <a:endParaRPr sz="2050">
              <a:solidFill>
                <a:schemeClr val="dk1"/>
              </a:solidFill>
              <a:highlight>
                <a:schemeClr val="lt1"/>
              </a:highlight>
              <a:latin typeface="Dosis"/>
              <a:ea typeface="Dosis"/>
              <a:cs typeface="Dosis"/>
              <a:sym typeface="Dosis"/>
            </a:endParaRPr>
          </a:p>
          <a:p>
            <a:pPr indent="0" lvl="0" marL="0" rtl="0" algn="r">
              <a:lnSpc>
                <a:spcPct val="150000"/>
              </a:lnSpc>
              <a:spcBef>
                <a:spcPts val="1200"/>
              </a:spcBef>
              <a:spcAft>
                <a:spcPts val="1200"/>
              </a:spcAft>
              <a:buNone/>
            </a:pPr>
            <a:r>
              <a:rPr b="1" lang="en" sz="2050">
                <a:solidFill>
                  <a:schemeClr val="dk1"/>
                </a:solidFill>
                <a:highlight>
                  <a:schemeClr val="lt1"/>
                </a:highlight>
                <a:latin typeface="Dosis"/>
                <a:ea typeface="Dosis"/>
                <a:cs typeface="Dosis"/>
                <a:sym typeface="Dosis"/>
              </a:rPr>
              <a:t>Eureka!!!</a:t>
            </a:r>
            <a:endParaRPr b="1" sz="2050">
              <a:solidFill>
                <a:schemeClr val="dk1"/>
              </a:solidFill>
              <a:highlight>
                <a:schemeClr val="lt1"/>
              </a:highlight>
              <a:latin typeface="Dosis"/>
              <a:ea typeface="Dosis"/>
              <a:cs typeface="Dosis"/>
              <a:sym typeface="Dosi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b="1" lang="en">
                <a:latin typeface="Dosis"/>
                <a:ea typeface="Dosis"/>
                <a:cs typeface="Dosis"/>
                <a:sym typeface="Dosis"/>
              </a:rPr>
              <a:t>Motivation</a:t>
            </a:r>
            <a:endParaRPr b="1">
              <a:latin typeface="Dosis"/>
              <a:ea typeface="Dosis"/>
              <a:cs typeface="Dosis"/>
              <a:sym typeface="Dosis"/>
            </a:endParaRPr>
          </a:p>
        </p:txBody>
      </p:sp>
      <p:sp>
        <p:nvSpPr>
          <p:cNvPr id="105" name="Google Shape;105;p16"/>
          <p:cNvSpPr txBox="1"/>
          <p:nvPr>
            <p:ph idx="1" type="body"/>
          </p:nvPr>
        </p:nvSpPr>
        <p:spPr>
          <a:xfrm>
            <a:off x="272575" y="1130850"/>
            <a:ext cx="8520600" cy="3339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sz="2300">
                <a:solidFill>
                  <a:schemeClr val="dk1"/>
                </a:solidFill>
                <a:latin typeface="Dosis"/>
                <a:ea typeface="Dosis"/>
                <a:cs typeface="Dosis"/>
                <a:sym typeface="Dosis"/>
              </a:rPr>
              <a:t>Sometimes, a song </a:t>
            </a:r>
            <a:r>
              <a:rPr lang="en" sz="2300">
                <a:solidFill>
                  <a:schemeClr val="dk1"/>
                </a:solidFill>
                <a:latin typeface="Dosis"/>
                <a:ea typeface="Dosis"/>
                <a:cs typeface="Dosis"/>
                <a:sym typeface="Dosis"/>
              </a:rPr>
              <a:t>stucks</a:t>
            </a:r>
            <a:r>
              <a:rPr lang="en" sz="2300">
                <a:solidFill>
                  <a:schemeClr val="dk1"/>
                </a:solidFill>
                <a:latin typeface="Dosis"/>
                <a:ea typeface="Dosis"/>
                <a:cs typeface="Dosis"/>
                <a:sym typeface="Dosis"/>
              </a:rPr>
              <a:t> in our mind but we are not able to completely recognise the song even </a:t>
            </a:r>
            <a:r>
              <a:rPr lang="en" sz="2300">
                <a:solidFill>
                  <a:schemeClr val="dk1"/>
                </a:solidFill>
                <a:latin typeface="Dosis"/>
                <a:ea typeface="Dosis"/>
                <a:cs typeface="Dosis"/>
                <a:sym typeface="Dosis"/>
              </a:rPr>
              <a:t>though</a:t>
            </a:r>
            <a:r>
              <a:rPr lang="en" sz="2300">
                <a:solidFill>
                  <a:schemeClr val="dk1"/>
                </a:solidFill>
                <a:latin typeface="Dosis"/>
                <a:ea typeface="Dosis"/>
                <a:cs typeface="Dosis"/>
                <a:sym typeface="Dosis"/>
              </a:rPr>
              <a:t> we </a:t>
            </a:r>
            <a:r>
              <a:rPr lang="en" sz="2300">
                <a:solidFill>
                  <a:schemeClr val="dk1"/>
                </a:solidFill>
                <a:latin typeface="Dosis"/>
                <a:ea typeface="Dosis"/>
                <a:cs typeface="Dosis"/>
                <a:sym typeface="Dosis"/>
              </a:rPr>
              <a:t>have</a:t>
            </a:r>
            <a:r>
              <a:rPr lang="en" sz="2300">
                <a:solidFill>
                  <a:schemeClr val="dk1"/>
                </a:solidFill>
                <a:latin typeface="Dosis"/>
                <a:ea typeface="Dosis"/>
                <a:cs typeface="Dosis"/>
                <a:sym typeface="Dosis"/>
              </a:rPr>
              <a:t> heard it a lot many times. Or sometimes when we are at a party and a song plays . And we want to know what song it is.</a:t>
            </a:r>
            <a:endParaRPr sz="2300">
              <a:solidFill>
                <a:schemeClr val="dk1"/>
              </a:solidFill>
              <a:latin typeface="Dosis"/>
              <a:ea typeface="Dosis"/>
              <a:cs typeface="Dosis"/>
              <a:sym typeface="Dosis"/>
            </a:endParaRPr>
          </a:p>
          <a:p>
            <a:pPr indent="0" lvl="0" marL="457200" rtl="0" algn="l">
              <a:spcBef>
                <a:spcPts val="1200"/>
              </a:spcBef>
              <a:spcAft>
                <a:spcPts val="0"/>
              </a:spcAft>
              <a:buNone/>
            </a:pPr>
            <a:r>
              <a:rPr lang="en" sz="2300">
                <a:solidFill>
                  <a:schemeClr val="dk1"/>
                </a:solidFill>
                <a:latin typeface="Dosis"/>
                <a:ea typeface="Dosis"/>
                <a:cs typeface="Dosis"/>
                <a:sym typeface="Dosis"/>
              </a:rPr>
              <a:t> So how are we supposed to find it?</a:t>
            </a:r>
            <a:endParaRPr sz="2300">
              <a:solidFill>
                <a:schemeClr val="dk1"/>
              </a:solidFill>
              <a:latin typeface="Dosis"/>
              <a:ea typeface="Dosis"/>
              <a:cs typeface="Dosis"/>
              <a:sym typeface="Dosis"/>
            </a:endParaRPr>
          </a:p>
          <a:p>
            <a:pPr indent="0" lvl="0" marL="457200" rtl="0" algn="l">
              <a:spcBef>
                <a:spcPts val="1200"/>
              </a:spcBef>
              <a:spcAft>
                <a:spcPts val="0"/>
              </a:spcAft>
              <a:buNone/>
            </a:pPr>
            <a:r>
              <a:t/>
            </a:r>
            <a:endParaRPr sz="2300">
              <a:solidFill>
                <a:schemeClr val="dk1"/>
              </a:solidFill>
              <a:latin typeface="Dosis"/>
              <a:ea typeface="Dosis"/>
              <a:cs typeface="Dosis"/>
              <a:sym typeface="Dosis"/>
            </a:endParaRPr>
          </a:p>
          <a:p>
            <a:pPr indent="0" lvl="0" marL="457200" rtl="0" algn="l">
              <a:spcBef>
                <a:spcPts val="1200"/>
              </a:spcBef>
              <a:spcAft>
                <a:spcPts val="1200"/>
              </a:spcAft>
              <a:buNone/>
            </a:pPr>
            <a:r>
              <a:t/>
            </a:r>
            <a:endParaRPr sz="2300">
              <a:solidFill>
                <a:schemeClr val="dk1"/>
              </a:solidFill>
              <a:latin typeface="Dosis"/>
              <a:ea typeface="Dosis"/>
              <a:cs typeface="Dosis"/>
              <a:sym typeface="Dosis"/>
            </a:endParaRPr>
          </a:p>
        </p:txBody>
      </p:sp>
      <p:pic>
        <p:nvPicPr>
          <p:cNvPr id="106" name="Google Shape;106;p16"/>
          <p:cNvPicPr preferRelativeResize="0"/>
          <p:nvPr/>
        </p:nvPicPr>
        <p:blipFill rotWithShape="1">
          <a:blip r:embed="rId3">
            <a:alphaModFix/>
          </a:blip>
          <a:srcRect b="10313" l="0" r="0" t="0"/>
          <a:stretch/>
        </p:blipFill>
        <p:spPr>
          <a:xfrm>
            <a:off x="5623125" y="2355925"/>
            <a:ext cx="3520874" cy="2560325"/>
          </a:xfrm>
          <a:prstGeom prst="rect">
            <a:avLst/>
          </a:prstGeom>
          <a:noFill/>
          <a:ln>
            <a:noFill/>
          </a:ln>
        </p:spPr>
      </p:pic>
      <p:pic>
        <p:nvPicPr>
          <p:cNvPr id="107" name="Google Shape;107;p16"/>
          <p:cNvPicPr preferRelativeResize="0"/>
          <p:nvPr/>
        </p:nvPicPr>
        <p:blipFill>
          <a:blip r:embed="rId4">
            <a:alphaModFix/>
          </a:blip>
          <a:stretch>
            <a:fillRect/>
          </a:stretch>
        </p:blipFill>
        <p:spPr>
          <a:xfrm>
            <a:off x="762347" y="3208600"/>
            <a:ext cx="1823450" cy="1577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2300">
                <a:solidFill>
                  <a:schemeClr val="dk1"/>
                </a:solidFill>
                <a:latin typeface="Dosis"/>
                <a:ea typeface="Dosis"/>
                <a:cs typeface="Dosis"/>
                <a:sym typeface="Dosis"/>
              </a:rPr>
              <a:t>W</a:t>
            </a:r>
            <a:r>
              <a:rPr b="1" lang="en" sz="2300">
                <a:solidFill>
                  <a:schemeClr val="dk1"/>
                </a:solidFill>
                <a:latin typeface="Dosis"/>
                <a:ea typeface="Dosis"/>
                <a:cs typeface="Dosis"/>
                <a:sym typeface="Dosis"/>
              </a:rPr>
              <a:t>ouldn’t it be much better if we could make our phone recognise a song just by hearing a small verse of it??</a:t>
            </a:r>
            <a:endParaRPr b="1" sz="2300">
              <a:solidFill>
                <a:schemeClr val="dk1"/>
              </a:solidFill>
              <a:latin typeface="Dosis"/>
              <a:ea typeface="Dosis"/>
              <a:cs typeface="Dosis"/>
              <a:sym typeface="Dosis"/>
            </a:endParaRPr>
          </a:p>
          <a:p>
            <a:pPr indent="0" lvl="0" marL="457200" rtl="0" algn="l">
              <a:spcBef>
                <a:spcPts val="1200"/>
              </a:spcBef>
              <a:spcAft>
                <a:spcPts val="0"/>
              </a:spcAft>
              <a:buNone/>
            </a:pPr>
            <a:r>
              <a:t/>
            </a:r>
            <a:endParaRPr sz="2300">
              <a:solidFill>
                <a:schemeClr val="dk1"/>
              </a:solidFill>
              <a:latin typeface="Dosis"/>
              <a:ea typeface="Dosis"/>
              <a:cs typeface="Dosis"/>
              <a:sym typeface="Dosis"/>
            </a:endParaRPr>
          </a:p>
          <a:p>
            <a:pPr indent="0" lvl="0" marL="457200" rtl="0" algn="l">
              <a:spcBef>
                <a:spcPts val="1200"/>
              </a:spcBef>
              <a:spcAft>
                <a:spcPts val="1200"/>
              </a:spcAft>
              <a:buNone/>
            </a:pPr>
            <a:r>
              <a:t/>
            </a:r>
            <a:endParaRPr sz="2300">
              <a:solidFill>
                <a:schemeClr val="dk1"/>
              </a:solidFill>
              <a:latin typeface="Dosis"/>
              <a:ea typeface="Dosis"/>
              <a:cs typeface="Dosis"/>
              <a:sym typeface="Dosis"/>
            </a:endParaRPr>
          </a:p>
        </p:txBody>
      </p:sp>
      <p:pic>
        <p:nvPicPr>
          <p:cNvPr id="113" name="Google Shape;113;p17"/>
          <p:cNvPicPr preferRelativeResize="0"/>
          <p:nvPr/>
        </p:nvPicPr>
        <p:blipFill>
          <a:blip r:embed="rId3">
            <a:alphaModFix/>
          </a:blip>
          <a:stretch>
            <a:fillRect/>
          </a:stretch>
        </p:blipFill>
        <p:spPr>
          <a:xfrm>
            <a:off x="7061350" y="1946975"/>
            <a:ext cx="2082650" cy="1983050"/>
          </a:xfrm>
          <a:prstGeom prst="rect">
            <a:avLst/>
          </a:prstGeom>
          <a:noFill/>
          <a:ln>
            <a:noFill/>
          </a:ln>
        </p:spPr>
      </p:pic>
      <p:pic>
        <p:nvPicPr>
          <p:cNvPr id="114" name="Google Shape;114;p17"/>
          <p:cNvPicPr preferRelativeResize="0"/>
          <p:nvPr/>
        </p:nvPicPr>
        <p:blipFill>
          <a:blip r:embed="rId4">
            <a:alphaModFix/>
          </a:blip>
          <a:stretch>
            <a:fillRect/>
          </a:stretch>
        </p:blipFill>
        <p:spPr>
          <a:xfrm>
            <a:off x="0" y="2425063"/>
            <a:ext cx="17145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2509975" y="657938"/>
            <a:ext cx="3474400" cy="353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1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Dosis"/>
                <a:ea typeface="Dosis"/>
                <a:cs typeface="Dosis"/>
                <a:sym typeface="Dosis"/>
              </a:rPr>
              <a:t>Literature Survey</a:t>
            </a:r>
            <a:endParaRPr b="1">
              <a:latin typeface="Dosis"/>
              <a:ea typeface="Dosis"/>
              <a:cs typeface="Dosis"/>
              <a:sym typeface="Dosis"/>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1" marL="914400" rtl="0" algn="l">
              <a:lnSpc>
                <a:spcPct val="150000"/>
              </a:lnSpc>
              <a:spcBef>
                <a:spcPts val="0"/>
              </a:spcBef>
              <a:spcAft>
                <a:spcPts val="0"/>
              </a:spcAft>
              <a:buClr>
                <a:schemeClr val="dk1"/>
              </a:buClr>
              <a:buSzPts val="1400"/>
              <a:buFont typeface="Dosis"/>
              <a:buChar char="○"/>
            </a:pPr>
            <a:r>
              <a:rPr lang="en" sz="2100">
                <a:solidFill>
                  <a:schemeClr val="dk1"/>
                </a:solidFill>
                <a:latin typeface="Dosis"/>
                <a:ea typeface="Dosis"/>
                <a:cs typeface="Dosis"/>
                <a:sym typeface="Dosis"/>
              </a:rPr>
              <a:t>Shazam Entertainment Ltd. developed an application that recognises music </a:t>
            </a:r>
            <a:r>
              <a:rPr lang="en" sz="2100">
                <a:solidFill>
                  <a:schemeClr val="dk1"/>
                </a:solidFill>
                <a:latin typeface="Dosis"/>
                <a:ea typeface="Dosis"/>
                <a:cs typeface="Dosis"/>
                <a:sym typeface="Dosis"/>
              </a:rPr>
              <a:t>around you</a:t>
            </a:r>
            <a:r>
              <a:rPr lang="en">
                <a:solidFill>
                  <a:schemeClr val="dk1"/>
                </a:solidFill>
                <a:latin typeface="Dosis"/>
                <a:ea typeface="Dosis"/>
                <a:cs typeface="Dosis"/>
                <a:sym typeface="Dosis"/>
              </a:rPr>
              <a:t>.</a:t>
            </a:r>
            <a:endParaRPr>
              <a:solidFill>
                <a:schemeClr val="dk1"/>
              </a:solidFill>
              <a:latin typeface="Dosis"/>
              <a:ea typeface="Dosis"/>
              <a:cs typeface="Dosis"/>
              <a:sym typeface="Dosis"/>
            </a:endParaRPr>
          </a:p>
          <a:p>
            <a:pPr indent="-361950" lvl="1" marL="914400" rtl="0" algn="l">
              <a:lnSpc>
                <a:spcPct val="200000"/>
              </a:lnSpc>
              <a:spcBef>
                <a:spcPts val="0"/>
              </a:spcBef>
              <a:spcAft>
                <a:spcPts val="0"/>
              </a:spcAft>
              <a:buClr>
                <a:schemeClr val="dk1"/>
              </a:buClr>
              <a:buSzPts val="2100"/>
              <a:buFont typeface="Dosis"/>
              <a:buChar char="○"/>
            </a:pPr>
            <a:r>
              <a:rPr lang="en" sz="2100">
                <a:solidFill>
                  <a:schemeClr val="dk1"/>
                </a:solidFill>
                <a:latin typeface="Dosis"/>
                <a:ea typeface="Dosis"/>
                <a:cs typeface="Dosis"/>
                <a:sym typeface="Dosis"/>
              </a:rPr>
              <a:t>Snapchat also provides a music recognition service and uses shazam service for this purpose.</a:t>
            </a:r>
            <a:endParaRPr sz="2100">
              <a:solidFill>
                <a:schemeClr val="dk1"/>
              </a:solidFill>
              <a:latin typeface="Dosis"/>
              <a:ea typeface="Dosis"/>
              <a:cs typeface="Dosis"/>
              <a:sym typeface="Dosis"/>
            </a:endParaRPr>
          </a:p>
          <a:p>
            <a:pPr indent="-361950" lvl="1" marL="914400" rtl="0" algn="l">
              <a:lnSpc>
                <a:spcPct val="150000"/>
              </a:lnSpc>
              <a:spcBef>
                <a:spcPts val="0"/>
              </a:spcBef>
              <a:spcAft>
                <a:spcPts val="0"/>
              </a:spcAft>
              <a:buClr>
                <a:schemeClr val="dk1"/>
              </a:buClr>
              <a:buSzPts val="2100"/>
              <a:buFont typeface="Dosis"/>
              <a:buChar char="○"/>
            </a:pPr>
            <a:r>
              <a:rPr lang="en" sz="2100">
                <a:solidFill>
                  <a:schemeClr val="dk1"/>
                </a:solidFill>
                <a:latin typeface="Dosis"/>
                <a:ea typeface="Dosis"/>
                <a:cs typeface="Dosis"/>
                <a:sym typeface="Dosis"/>
              </a:rPr>
              <a:t>SoundHound is also a similar application and provides speech recognition service.</a:t>
            </a:r>
            <a:endParaRPr sz="2100">
              <a:solidFill>
                <a:schemeClr val="dk1"/>
              </a:solidFill>
              <a:latin typeface="Dosis"/>
              <a:ea typeface="Dosis"/>
              <a:cs typeface="Dosis"/>
              <a:sym typeface="Dosi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Dosis"/>
                <a:ea typeface="Dosis"/>
                <a:cs typeface="Dosis"/>
                <a:sym typeface="Dosis"/>
              </a:rPr>
              <a:t>Research Gap</a:t>
            </a:r>
            <a:endParaRPr b="1">
              <a:latin typeface="Dosis"/>
              <a:ea typeface="Dosis"/>
              <a:cs typeface="Dosis"/>
              <a:sym typeface="Dosis"/>
            </a:endParaRPr>
          </a:p>
        </p:txBody>
      </p:sp>
      <p:sp>
        <p:nvSpPr>
          <p:cNvPr id="131" name="Google Shape;131;p20"/>
          <p:cNvSpPr txBox="1"/>
          <p:nvPr>
            <p:ph idx="1" type="body"/>
          </p:nvPr>
        </p:nvSpPr>
        <p:spPr>
          <a:xfrm>
            <a:off x="350825" y="6364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50">
              <a:solidFill>
                <a:schemeClr val="dk1"/>
              </a:solidFill>
              <a:highlight>
                <a:schemeClr val="lt1"/>
              </a:highlight>
              <a:latin typeface="Dosis"/>
              <a:ea typeface="Dosis"/>
              <a:cs typeface="Dosis"/>
              <a:sym typeface="Dosis"/>
            </a:endParaRPr>
          </a:p>
          <a:p>
            <a:pPr indent="-352425" lvl="0" marL="457200" rtl="0" algn="l">
              <a:spcBef>
                <a:spcPts val="1200"/>
              </a:spcBef>
              <a:spcAft>
                <a:spcPts val="0"/>
              </a:spcAft>
              <a:buClr>
                <a:schemeClr val="dk1"/>
              </a:buClr>
              <a:buSzPts val="1950"/>
              <a:buFont typeface="Dosis"/>
              <a:buChar char="●"/>
            </a:pPr>
            <a:r>
              <a:rPr lang="en" sz="1950">
                <a:solidFill>
                  <a:schemeClr val="dk1"/>
                </a:solidFill>
                <a:highlight>
                  <a:schemeClr val="lt1"/>
                </a:highlight>
                <a:latin typeface="Dosis"/>
                <a:ea typeface="Dosis"/>
                <a:cs typeface="Dosis"/>
                <a:sym typeface="Dosis"/>
              </a:rPr>
              <a:t>The Shazam algorithm was designed specifically to target recognition of sound files that are already present in the database. It is not expected to generalize to live recordings.</a:t>
            </a:r>
            <a:endParaRPr sz="1950">
              <a:solidFill>
                <a:schemeClr val="dk1"/>
              </a:solidFill>
              <a:highlight>
                <a:schemeClr val="lt1"/>
              </a:highlight>
              <a:latin typeface="Dosis"/>
              <a:ea typeface="Dosis"/>
              <a:cs typeface="Dosis"/>
              <a:sym typeface="Dosis"/>
            </a:endParaRPr>
          </a:p>
          <a:p>
            <a:pPr indent="-352425" lvl="0" marL="457200" rtl="0" algn="l">
              <a:spcBef>
                <a:spcPts val="0"/>
              </a:spcBef>
              <a:spcAft>
                <a:spcPts val="0"/>
              </a:spcAft>
              <a:buClr>
                <a:schemeClr val="dk1"/>
              </a:buClr>
              <a:buSzPts val="1950"/>
              <a:buFont typeface="Dosis"/>
              <a:buChar char="●"/>
            </a:pPr>
            <a:r>
              <a:rPr lang="en" sz="1950">
                <a:solidFill>
                  <a:schemeClr val="dk1"/>
                </a:solidFill>
                <a:highlight>
                  <a:schemeClr val="lt1"/>
                </a:highlight>
                <a:latin typeface="Dosis"/>
                <a:ea typeface="Dosis"/>
                <a:cs typeface="Dosis"/>
                <a:sym typeface="Dosis"/>
              </a:rPr>
              <a:t>The algorithm is conversely very sensitive to which particular version of a track has been sampled.</a:t>
            </a:r>
            <a:endParaRPr sz="1950">
              <a:solidFill>
                <a:schemeClr val="dk1"/>
              </a:solidFill>
              <a:highlight>
                <a:schemeClr val="lt1"/>
              </a:highlight>
              <a:latin typeface="Dosis"/>
              <a:ea typeface="Dosis"/>
              <a:cs typeface="Dosis"/>
              <a:sym typeface="Dosis"/>
            </a:endParaRPr>
          </a:p>
          <a:p>
            <a:pPr indent="-352425" lvl="0" marL="457200" rtl="0" algn="l">
              <a:spcBef>
                <a:spcPts val="0"/>
              </a:spcBef>
              <a:spcAft>
                <a:spcPts val="0"/>
              </a:spcAft>
              <a:buClr>
                <a:schemeClr val="dk1"/>
              </a:buClr>
              <a:buSzPts val="1950"/>
              <a:buFont typeface="Dosis"/>
              <a:buChar char="●"/>
            </a:pPr>
            <a:r>
              <a:rPr lang="en" sz="1950">
                <a:solidFill>
                  <a:schemeClr val="dk1"/>
                </a:solidFill>
                <a:highlight>
                  <a:schemeClr val="lt1"/>
                </a:highlight>
                <a:latin typeface="Dosis"/>
                <a:ea typeface="Dosis"/>
                <a:cs typeface="Dosis"/>
                <a:sym typeface="Dosis"/>
              </a:rPr>
              <a:t> There are many reports of false positives. Often times It is found that the algorithm was not actually wrong since it had picked up an example of “sampling,” or plagiarism.</a:t>
            </a:r>
            <a:endParaRPr sz="1950">
              <a:solidFill>
                <a:schemeClr val="dk1"/>
              </a:solidFill>
              <a:highlight>
                <a:schemeClr val="lt1"/>
              </a:highlight>
              <a:latin typeface="Dosis"/>
              <a:ea typeface="Dosis"/>
              <a:cs typeface="Dosis"/>
              <a:sym typeface="Dosis"/>
            </a:endParaRPr>
          </a:p>
          <a:p>
            <a:pPr indent="-352425" lvl="0" marL="457200" rtl="0" algn="l">
              <a:spcBef>
                <a:spcPts val="0"/>
              </a:spcBef>
              <a:spcAft>
                <a:spcPts val="0"/>
              </a:spcAft>
              <a:buClr>
                <a:schemeClr val="dk1"/>
              </a:buClr>
              <a:buSzPts val="1950"/>
              <a:buFont typeface="Dosis"/>
              <a:buChar char="●"/>
            </a:pPr>
            <a:r>
              <a:rPr lang="en" sz="1950">
                <a:solidFill>
                  <a:schemeClr val="dk1"/>
                </a:solidFill>
                <a:highlight>
                  <a:schemeClr val="lt1"/>
                </a:highlight>
                <a:latin typeface="Dosis"/>
                <a:ea typeface="Dosis"/>
                <a:cs typeface="Dosis"/>
                <a:sym typeface="Dosis"/>
              </a:rPr>
              <a:t>Applications</a:t>
            </a:r>
            <a:r>
              <a:rPr lang="en" sz="1950">
                <a:solidFill>
                  <a:schemeClr val="dk1"/>
                </a:solidFill>
                <a:highlight>
                  <a:schemeClr val="lt1"/>
                </a:highlight>
                <a:latin typeface="Dosis"/>
                <a:ea typeface="Dosis"/>
                <a:cs typeface="Dosis"/>
                <a:sym typeface="Dosis"/>
              </a:rPr>
              <a:t> like Snapchat are not completely dedicated to music recognition.</a:t>
            </a:r>
            <a:endParaRPr sz="1950">
              <a:solidFill>
                <a:schemeClr val="dk1"/>
              </a:solidFill>
              <a:highlight>
                <a:schemeClr val="lt1"/>
              </a:highlight>
              <a:latin typeface="Dosis"/>
              <a:ea typeface="Dosis"/>
              <a:cs typeface="Dosis"/>
              <a:sym typeface="Dosi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Dosis"/>
                <a:ea typeface="Dosis"/>
                <a:cs typeface="Dosis"/>
                <a:sym typeface="Dosis"/>
              </a:rPr>
              <a:t>Objective</a:t>
            </a:r>
            <a:endParaRPr b="1">
              <a:latin typeface="Dosis"/>
              <a:ea typeface="Dosis"/>
              <a:cs typeface="Dosis"/>
              <a:sym typeface="Dosis"/>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Font typeface="Dosis"/>
              <a:buChar char="●"/>
            </a:pPr>
            <a:r>
              <a:rPr lang="en" sz="2200">
                <a:solidFill>
                  <a:schemeClr val="dk1"/>
                </a:solidFill>
                <a:latin typeface="Dosis"/>
                <a:ea typeface="Dosis"/>
                <a:cs typeface="Dosis"/>
                <a:sym typeface="Dosis"/>
              </a:rPr>
              <a:t>The primary purpose  of our project  is to identify songs by the tune. All you have to do is to play the song and, the app will find it in couple of seconds.</a:t>
            </a:r>
            <a:endParaRPr sz="2200">
              <a:solidFill>
                <a:schemeClr val="dk1"/>
              </a:solidFill>
              <a:latin typeface="Dosis"/>
              <a:ea typeface="Dosis"/>
              <a:cs typeface="Dosis"/>
              <a:sym typeface="Dosis"/>
            </a:endParaRPr>
          </a:p>
          <a:p>
            <a:pPr indent="-374650" lvl="0" marL="457200" rtl="0" algn="l">
              <a:spcBef>
                <a:spcPts val="0"/>
              </a:spcBef>
              <a:spcAft>
                <a:spcPts val="0"/>
              </a:spcAft>
              <a:buClr>
                <a:schemeClr val="dk1"/>
              </a:buClr>
              <a:buSzPts val="2300"/>
              <a:buFont typeface="Dosis"/>
              <a:buChar char="●"/>
            </a:pPr>
            <a:r>
              <a:rPr lang="en" sz="2300">
                <a:solidFill>
                  <a:schemeClr val="dk1"/>
                </a:solidFill>
                <a:latin typeface="Dosis"/>
                <a:ea typeface="Dosis"/>
                <a:cs typeface="Dosis"/>
                <a:sym typeface="Dosis"/>
              </a:rPr>
              <a:t>As a user,if someone wants to listen to a song once heard without knowing the actual title just by playing some part of it.</a:t>
            </a:r>
            <a:endParaRPr sz="2300">
              <a:solidFill>
                <a:schemeClr val="dk1"/>
              </a:solidFill>
              <a:latin typeface="Dosis"/>
              <a:ea typeface="Dosis"/>
              <a:cs typeface="Dosis"/>
              <a:sym typeface="Dosis"/>
            </a:endParaRPr>
          </a:p>
          <a:p>
            <a:pPr indent="-374650" lvl="0" marL="457200" rtl="0" algn="l">
              <a:spcBef>
                <a:spcPts val="0"/>
              </a:spcBef>
              <a:spcAft>
                <a:spcPts val="0"/>
              </a:spcAft>
              <a:buClr>
                <a:schemeClr val="dk1"/>
              </a:buClr>
              <a:buSzPts val="2300"/>
              <a:buFont typeface="Dosis"/>
              <a:buChar char="●"/>
            </a:pPr>
            <a:r>
              <a:rPr lang="en" sz="2300">
                <a:solidFill>
                  <a:schemeClr val="dk1"/>
                </a:solidFill>
                <a:latin typeface="Dosis"/>
                <a:ea typeface="Dosis"/>
                <a:cs typeface="Dosis"/>
                <a:sym typeface="Dosis"/>
              </a:rPr>
              <a:t>If someone wants to  identify a song playing around ,just by clicking a button.</a:t>
            </a:r>
            <a:endParaRPr sz="2200">
              <a:solidFill>
                <a:schemeClr val="dk1"/>
              </a:solidFill>
              <a:latin typeface="Dosis"/>
              <a:ea typeface="Dosis"/>
              <a:cs typeface="Dosis"/>
              <a:sym typeface="Dosi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