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Barlow ExtraLight"/>
      <p:regular r:id="rId16"/>
      <p:bold r:id="rId17"/>
      <p:italic r:id="rId18"/>
      <p:boldItalic r:id="rId19"/>
    </p:embeddedFont>
    <p:embeddedFont>
      <p:font typeface="Hepta Slab Medium"/>
      <p:regular r:id="rId20"/>
      <p:bold r:id="rId21"/>
    </p:embeddedFont>
    <p:embeddedFont>
      <p:font typeface="Hepta Slab Light"/>
      <p:regular r:id="rId22"/>
      <p:bold r:id="rId23"/>
    </p:embeddedFont>
    <p:embeddedFont>
      <p:font typeface="Hepta Slab"/>
      <p:regular r:id="rId24"/>
      <p:bold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  <p:embeddedFont>
      <p:font typeface="Montserrat Light"/>
      <p:regular r:id="rId34"/>
      <p:bold r:id="rId35"/>
      <p:italic r:id="rId36"/>
      <p:boldItalic r:id="rId37"/>
    </p:embeddedFont>
    <p:embeddedFont>
      <p:font typeface="Barlow Medium"/>
      <p:regular r:id="rId38"/>
      <p:bold r:id="rId39"/>
      <p:italic r:id="rId40"/>
      <p:boldItalic r:id="rId41"/>
    </p:embeddedFont>
    <p:embeddedFont>
      <p:font typeface="Barlow Light"/>
      <p:regular r:id="rId42"/>
      <p:bold r:id="rId43"/>
      <p:italic r:id="rId44"/>
      <p:boldItalic r:id="rId45"/>
    </p:embeddedFont>
    <p:embeddedFont>
      <p:font typeface="Barlow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italic.fntdata"/><Relationship Id="rId42" Type="http://schemas.openxmlformats.org/officeDocument/2006/relationships/font" Target="fonts/BarlowLight-regular.fntdata"/><Relationship Id="rId41" Type="http://schemas.openxmlformats.org/officeDocument/2006/relationships/font" Target="fonts/BarlowMedium-boldItalic.fntdata"/><Relationship Id="rId44" Type="http://schemas.openxmlformats.org/officeDocument/2006/relationships/font" Target="fonts/BarlowLight-italic.fntdata"/><Relationship Id="rId43" Type="http://schemas.openxmlformats.org/officeDocument/2006/relationships/font" Target="fonts/BarlowLight-bold.fntdata"/><Relationship Id="rId46" Type="http://schemas.openxmlformats.org/officeDocument/2006/relationships/font" Target="fonts/Barlow-regular.fntdata"/><Relationship Id="rId45" Type="http://schemas.openxmlformats.org/officeDocument/2006/relationships/font" Target="fonts/Barlow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-italic.fntdata"/><Relationship Id="rId47" Type="http://schemas.openxmlformats.org/officeDocument/2006/relationships/font" Target="fonts/Barlow-bold.fntdata"/><Relationship Id="rId49" Type="http://schemas.openxmlformats.org/officeDocument/2006/relationships/font" Target="fonts/Barl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33" Type="http://schemas.openxmlformats.org/officeDocument/2006/relationships/font" Target="fonts/MontserratMedium-boldItalic.fntdata"/><Relationship Id="rId32" Type="http://schemas.openxmlformats.org/officeDocument/2006/relationships/font" Target="fonts/MontserratMedium-italic.fntdata"/><Relationship Id="rId35" Type="http://schemas.openxmlformats.org/officeDocument/2006/relationships/font" Target="fonts/MontserratLight-bold.fntdata"/><Relationship Id="rId34" Type="http://schemas.openxmlformats.org/officeDocument/2006/relationships/font" Target="fonts/MontserratLight-regular.fntdata"/><Relationship Id="rId37" Type="http://schemas.openxmlformats.org/officeDocument/2006/relationships/font" Target="fonts/MontserratLight-boldItalic.fntdata"/><Relationship Id="rId36" Type="http://schemas.openxmlformats.org/officeDocument/2006/relationships/font" Target="fonts/MontserratLight-italic.fntdata"/><Relationship Id="rId39" Type="http://schemas.openxmlformats.org/officeDocument/2006/relationships/font" Target="fonts/BarlowMedium-bold.fntdata"/><Relationship Id="rId38" Type="http://schemas.openxmlformats.org/officeDocument/2006/relationships/font" Target="fonts/BarlowMedium-regular.fntdata"/><Relationship Id="rId20" Type="http://schemas.openxmlformats.org/officeDocument/2006/relationships/font" Target="fonts/HeptaSlabMedium-regular.fntdata"/><Relationship Id="rId22" Type="http://schemas.openxmlformats.org/officeDocument/2006/relationships/font" Target="fonts/HeptaSlabLight-regular.fntdata"/><Relationship Id="rId21" Type="http://schemas.openxmlformats.org/officeDocument/2006/relationships/font" Target="fonts/HeptaSlabMedium-bold.fntdata"/><Relationship Id="rId24" Type="http://schemas.openxmlformats.org/officeDocument/2006/relationships/font" Target="fonts/HeptaSlab-regular.fntdata"/><Relationship Id="rId23" Type="http://schemas.openxmlformats.org/officeDocument/2006/relationships/font" Target="fonts/HeptaSlabLight-bold.fntdata"/><Relationship Id="rId26" Type="http://schemas.openxmlformats.org/officeDocument/2006/relationships/font" Target="fonts/Montserrat-regular.fntdata"/><Relationship Id="rId25" Type="http://schemas.openxmlformats.org/officeDocument/2006/relationships/font" Target="fonts/HeptaSlab-bold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29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arlowExtraLight-bold.fntdata"/><Relationship Id="rId16" Type="http://schemas.openxmlformats.org/officeDocument/2006/relationships/font" Target="fonts/BarlowExtraLight-regular.fntdata"/><Relationship Id="rId19" Type="http://schemas.openxmlformats.org/officeDocument/2006/relationships/font" Target="fonts/BarlowExtraLight-boldItalic.fntdata"/><Relationship Id="rId18" Type="http://schemas.openxmlformats.org/officeDocument/2006/relationships/font" Target="fonts/BarlowExtra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e8380a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e8380a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e8380a1c7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e8380a1c7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e8380a1c7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2e8380a1c7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e8380a1c7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2e8380a1c7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e8380a1c7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e8380a1c7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e8380a1c7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e8380a1c7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e8380a1c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2e8380a1c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e8380a1c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2e8380a1c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e8380a1c7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2e8380a1c7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2e8380a1c7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2e8380a1c7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dataset/2/adult" TargetMode="External"/><Relationship Id="rId4" Type="http://schemas.openxmlformats.org/officeDocument/2006/relationships/hyperlink" Target="https://archive.ics.uci.edu/dataset/2/adul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dataset/2/adul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chive.ics.uci.edu/dataset/2/adul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dataset/2/adul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-82825" y="1850825"/>
            <a:ext cx="9144000" cy="896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200">
                <a:latin typeface="Montserrat Medium"/>
                <a:ea typeface="Montserrat Medium"/>
                <a:cs typeface="Montserrat Medium"/>
                <a:sym typeface="Montserrat Medium"/>
              </a:rPr>
              <a:t>WEEK-2  ASSIGNMENT</a:t>
            </a:r>
            <a:endParaRPr sz="4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7" name="Google Shape;327;p47"/>
          <p:cNvSpPr txBox="1"/>
          <p:nvPr>
            <p:ph idx="2" type="subTitle"/>
          </p:nvPr>
        </p:nvSpPr>
        <p:spPr>
          <a:xfrm>
            <a:off x="2625550" y="2746925"/>
            <a:ext cx="4091700" cy="934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MSDS-610	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-82825" y="1850825"/>
            <a:ext cx="9144000" cy="896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200">
                <a:latin typeface="Montserrat Medium"/>
                <a:ea typeface="Montserrat Medium"/>
                <a:cs typeface="Montserrat Medium"/>
                <a:sym typeface="Montserrat Medium"/>
              </a:rPr>
              <a:t>Thank you</a:t>
            </a:r>
            <a:endParaRPr sz="4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idx="2" type="subTitle"/>
          </p:nvPr>
        </p:nvSpPr>
        <p:spPr>
          <a:xfrm>
            <a:off x="2625550" y="2746925"/>
            <a:ext cx="4091700" cy="934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3" name="Google Shape;333;p48">
            <a:hlinkClick r:id="rId3"/>
          </p:cNvPr>
          <p:cNvSpPr txBox="1"/>
          <p:nvPr/>
        </p:nvSpPr>
        <p:spPr>
          <a:xfrm>
            <a:off x="323025" y="1051900"/>
            <a:ext cx="8249400" cy="3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Data extracted from </a:t>
            </a: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Census data of 1994</a:t>
            </a:r>
            <a:endParaRPr b="1" sz="2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Dataset Extraction was done by </a:t>
            </a: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Barry Becker</a:t>
            </a:r>
            <a:endParaRPr b="1" sz="2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48842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Instances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14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Features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>
            <a:off x="6145700" y="4265550"/>
            <a:ext cx="27912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Source </a:t>
            </a:r>
            <a:r>
              <a:rPr lang="en" sz="3100">
                <a:solidFill>
                  <a:srgbClr val="4A86E8"/>
                </a:solidFill>
                <a:latin typeface="Barlow Light"/>
                <a:ea typeface="Barlow Light"/>
                <a:cs typeface="Barlow Light"/>
                <a:sym typeface="Barlow Light"/>
              </a:rPr>
              <a:t>: </a:t>
            </a:r>
            <a:r>
              <a:rPr lang="en" sz="3100" u="sng">
                <a:solidFill>
                  <a:srgbClr val="4A86E8"/>
                </a:solidFill>
                <a:latin typeface="Barlow Light"/>
                <a:ea typeface="Barlow Light"/>
                <a:cs typeface="Barlow Light"/>
                <a:sym typeface="Barlow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3100">
              <a:solidFill>
                <a:srgbClr val="4A86E8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5" name="Google Shape;335;p48"/>
          <p:cNvSpPr txBox="1"/>
          <p:nvPr>
            <p:ph type="title"/>
          </p:nvPr>
        </p:nvSpPr>
        <p:spPr>
          <a:xfrm>
            <a:off x="0" y="0"/>
            <a:ext cx="9144000" cy="1018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DATASET</a:t>
            </a:r>
            <a:r>
              <a:rPr lang="en" sz="4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DESCRIPTION</a:t>
            </a:r>
            <a:endParaRPr sz="4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idx="2" type="subTitle"/>
          </p:nvPr>
        </p:nvSpPr>
        <p:spPr>
          <a:xfrm>
            <a:off x="2625550" y="2746925"/>
            <a:ext cx="4091700" cy="934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41" name="Google Shape;341;p49">
            <a:hlinkClick r:id="rId3"/>
          </p:cNvPr>
          <p:cNvSpPr txBox="1"/>
          <p:nvPr/>
        </p:nvSpPr>
        <p:spPr>
          <a:xfrm>
            <a:off x="323025" y="1216750"/>
            <a:ext cx="8249400" cy="3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Age- 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age of the person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Workclass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- The type of employment 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Education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- The level of study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Education Num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- The number of year the person studied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Marital Status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- Eg. Married, Single, Divorced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2" name="Google Shape;342;p49"/>
          <p:cNvSpPr txBox="1"/>
          <p:nvPr>
            <p:ph type="title"/>
          </p:nvPr>
        </p:nvSpPr>
        <p:spPr>
          <a:xfrm>
            <a:off x="0" y="0"/>
            <a:ext cx="9144000" cy="1018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200">
                <a:latin typeface="Montserrat Light"/>
                <a:ea typeface="Montserrat Light"/>
                <a:cs typeface="Montserrat Light"/>
                <a:sym typeface="Montserrat Light"/>
              </a:rPr>
              <a:t>FEATURE</a:t>
            </a:r>
            <a:r>
              <a:rPr lang="en" sz="4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DESCRIPTION</a:t>
            </a:r>
            <a:endParaRPr sz="4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idx="2" type="subTitle"/>
          </p:nvPr>
        </p:nvSpPr>
        <p:spPr>
          <a:xfrm>
            <a:off x="2625550" y="2746925"/>
            <a:ext cx="4091700" cy="934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48" name="Google Shape;348;p50">
            <a:hlinkClick r:id="rId3"/>
          </p:cNvPr>
          <p:cNvSpPr txBox="1"/>
          <p:nvPr/>
        </p:nvSpPr>
        <p:spPr>
          <a:xfrm>
            <a:off x="323025" y="1216750"/>
            <a:ext cx="8249400" cy="3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Occupation</a:t>
            </a: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- 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work that the person does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Relationship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- The relation of the person if married 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Race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- Eg. Asian, White, Black etc.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Sex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- Male , Female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Native Country- 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Place of origin 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9" name="Google Shape;349;p50"/>
          <p:cNvSpPr txBox="1"/>
          <p:nvPr>
            <p:ph type="title"/>
          </p:nvPr>
        </p:nvSpPr>
        <p:spPr>
          <a:xfrm>
            <a:off x="0" y="0"/>
            <a:ext cx="9144000" cy="1018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200">
                <a:latin typeface="Montserrat Light"/>
                <a:ea typeface="Montserrat Light"/>
                <a:cs typeface="Montserrat Light"/>
                <a:sym typeface="Montserrat Light"/>
              </a:rPr>
              <a:t>FEATURE</a:t>
            </a:r>
            <a:r>
              <a:rPr lang="en" sz="4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DESCRIPTION</a:t>
            </a:r>
            <a:endParaRPr sz="4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idx="2" type="subTitle"/>
          </p:nvPr>
        </p:nvSpPr>
        <p:spPr>
          <a:xfrm>
            <a:off x="2625550" y="2746925"/>
            <a:ext cx="4091700" cy="934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5" name="Google Shape;355;p51">
            <a:hlinkClick r:id="rId3"/>
          </p:cNvPr>
          <p:cNvSpPr txBox="1"/>
          <p:nvPr/>
        </p:nvSpPr>
        <p:spPr>
          <a:xfrm>
            <a:off x="323025" y="1216750"/>
            <a:ext cx="8249400" cy="3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Capital Gain - 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money gained through investments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Capital Loss- 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money 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incurred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through investments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Hours Per Week - 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Number of hours worked in a week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Char char="●"/>
            </a:pPr>
            <a:r>
              <a:rPr b="1" lang="en" sz="2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Income -  </a:t>
            </a: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Annual income 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6" name="Google Shape;356;p51"/>
          <p:cNvSpPr txBox="1"/>
          <p:nvPr>
            <p:ph type="title"/>
          </p:nvPr>
        </p:nvSpPr>
        <p:spPr>
          <a:xfrm>
            <a:off x="0" y="0"/>
            <a:ext cx="9144000" cy="1018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200">
                <a:latin typeface="Montserrat Light"/>
                <a:ea typeface="Montserrat Light"/>
                <a:cs typeface="Montserrat Light"/>
                <a:sym typeface="Montserrat Light"/>
              </a:rPr>
              <a:t>FEATURE</a:t>
            </a:r>
            <a:r>
              <a:rPr lang="en" sz="4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DESCRIPTION</a:t>
            </a:r>
            <a:endParaRPr sz="4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Nominal</a:t>
            </a:r>
            <a:endParaRPr/>
          </a:p>
        </p:txBody>
      </p:sp>
      <p:sp>
        <p:nvSpPr>
          <p:cNvPr id="362" name="Google Shape;362;p52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</a:t>
            </a:r>
            <a:endParaRPr/>
          </a:p>
        </p:txBody>
      </p:sp>
      <p:sp>
        <p:nvSpPr>
          <p:cNvPr id="363" name="Google Shape;363;p52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Discreet</a:t>
            </a:r>
            <a:endParaRPr/>
          </a:p>
        </p:txBody>
      </p:sp>
      <p:sp>
        <p:nvSpPr>
          <p:cNvPr id="364" name="Google Shape;364;p52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</a:t>
            </a:r>
            <a:endParaRPr/>
          </a:p>
        </p:txBody>
      </p:sp>
      <p:sp>
        <p:nvSpPr>
          <p:cNvPr id="365" name="Google Shape;365;p52"/>
          <p:cNvSpPr txBox="1"/>
          <p:nvPr>
            <p:ph idx="4294967295" type="title"/>
          </p:nvPr>
        </p:nvSpPr>
        <p:spPr>
          <a:xfrm>
            <a:off x="3435927" y="1426350"/>
            <a:ext cx="2038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Workclass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Marital Status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Occupation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52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Income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Education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7" name="Google Shape;367;p52"/>
          <p:cNvSpPr txBox="1"/>
          <p:nvPr>
            <p:ph idx="4294967295" type="title"/>
          </p:nvPr>
        </p:nvSpPr>
        <p:spPr>
          <a:xfrm>
            <a:off x="3433500" y="3076575"/>
            <a:ext cx="48102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Education Number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Capital Gain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Capital Loss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8" name="Google Shape;368;p52"/>
          <p:cNvSpPr txBox="1"/>
          <p:nvPr>
            <p:ph idx="4294967295" type="title"/>
          </p:nvPr>
        </p:nvSpPr>
        <p:spPr>
          <a:xfrm>
            <a:off x="3433500" y="3957775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Age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Fnlwgt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9" name="Google Shape;369;p52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52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52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52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52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52"/>
          <p:cNvSpPr txBox="1"/>
          <p:nvPr>
            <p:ph type="title"/>
          </p:nvPr>
        </p:nvSpPr>
        <p:spPr>
          <a:xfrm>
            <a:off x="0" y="0"/>
            <a:ext cx="9144000" cy="1018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 </a:t>
            </a:r>
            <a:r>
              <a:rPr b="1" lang="en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b="1" sz="4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52"/>
          <p:cNvSpPr txBox="1"/>
          <p:nvPr>
            <p:ph idx="4294967295" type="title"/>
          </p:nvPr>
        </p:nvSpPr>
        <p:spPr>
          <a:xfrm>
            <a:off x="5046052" y="1426350"/>
            <a:ext cx="2038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Relationship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Sex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Native country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7" name="Google Shape;377;p52"/>
          <p:cNvSpPr txBox="1"/>
          <p:nvPr>
            <p:ph idx="4294967295" type="title"/>
          </p:nvPr>
        </p:nvSpPr>
        <p:spPr>
          <a:xfrm>
            <a:off x="6757077" y="1426350"/>
            <a:ext cx="2038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Race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8" name="Google Shape;378;p52"/>
          <p:cNvSpPr txBox="1"/>
          <p:nvPr>
            <p:ph idx="4294967295" type="title"/>
          </p:nvPr>
        </p:nvSpPr>
        <p:spPr>
          <a:xfrm>
            <a:off x="5046050" y="3059475"/>
            <a:ext cx="21516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Hours worked per Week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idx="2" type="subTitle"/>
          </p:nvPr>
        </p:nvSpPr>
        <p:spPr>
          <a:xfrm>
            <a:off x="2625550" y="2746925"/>
            <a:ext cx="4091700" cy="934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4" name="Google Shape;384;p53"/>
          <p:cNvSpPr txBox="1"/>
          <p:nvPr>
            <p:ph type="title"/>
          </p:nvPr>
        </p:nvSpPr>
        <p:spPr>
          <a:xfrm>
            <a:off x="0" y="0"/>
            <a:ext cx="9144000" cy="1018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4200"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r>
              <a:rPr lang="en" sz="4200">
                <a:latin typeface="Montserrat Light"/>
                <a:ea typeface="Montserrat Light"/>
                <a:cs typeface="Montserrat Light"/>
                <a:sym typeface="Montserrat Light"/>
              </a:rPr>
              <a:t> Definition</a:t>
            </a:r>
            <a:endParaRPr sz="4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5" name="Google Shape;385;p53"/>
          <p:cNvSpPr txBox="1"/>
          <p:nvPr/>
        </p:nvSpPr>
        <p:spPr>
          <a:xfrm>
            <a:off x="503725" y="1190625"/>
            <a:ext cx="77940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“Predict whether an individual has the financial </a:t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ability to buy a house, during this age of inflation”</a:t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</a:t>
            </a:r>
            <a:r>
              <a:rPr b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oblem Statement - </a:t>
            </a: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Given dataset that includes features such as age, workclass, occupation, and many other factors, the task here is to find out whether an individual can afford a house. 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Relevance</a:t>
            </a: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Light"/>
              <a:buChar char="●"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Puts light on the solemn issue of housing affordability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Light"/>
              <a:buChar char="●"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Might help people by targeted intervention for housing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Light"/>
              <a:buChar char="●"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Help assess loan for needy people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idx="2" type="subTitle"/>
          </p:nvPr>
        </p:nvSpPr>
        <p:spPr>
          <a:xfrm>
            <a:off x="2625550" y="2746925"/>
            <a:ext cx="4091700" cy="934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91" name="Google Shape;391;p54"/>
          <p:cNvSpPr txBox="1"/>
          <p:nvPr/>
        </p:nvSpPr>
        <p:spPr>
          <a:xfrm>
            <a:off x="-16625" y="-75"/>
            <a:ext cx="478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Flowchart </a:t>
            </a:r>
            <a:endParaRPr b="1"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 the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System</a:t>
            </a:r>
            <a:endParaRPr b="1"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2" name="Google Shape;392;p54"/>
          <p:cNvPicPr preferRelativeResize="0"/>
          <p:nvPr/>
        </p:nvPicPr>
        <p:blipFill rotWithShape="1">
          <a:blip r:embed="rId3">
            <a:alphaModFix/>
          </a:blip>
          <a:srcRect b="2620" l="0" r="0" t="1750"/>
          <a:stretch/>
        </p:blipFill>
        <p:spPr>
          <a:xfrm>
            <a:off x="5421925" y="-75"/>
            <a:ext cx="29490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/>
          <p:nvPr>
            <p:ph idx="2" type="subTitle"/>
          </p:nvPr>
        </p:nvSpPr>
        <p:spPr>
          <a:xfrm>
            <a:off x="2601894" y="2614402"/>
            <a:ext cx="2849100" cy="934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98" name="Google Shape;398;p55"/>
          <p:cNvSpPr txBox="1"/>
          <p:nvPr>
            <p:ph type="title"/>
          </p:nvPr>
        </p:nvSpPr>
        <p:spPr>
          <a:xfrm>
            <a:off x="0" y="0"/>
            <a:ext cx="9144000" cy="1018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4200">
                <a:latin typeface="Montserrat"/>
                <a:ea typeface="Montserrat"/>
                <a:cs typeface="Montserrat"/>
                <a:sym typeface="Montserrat"/>
              </a:rPr>
              <a:t>Screenshot</a:t>
            </a:r>
            <a:endParaRPr sz="4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99" name="Google Shape;399;p55"/>
          <p:cNvPicPr preferRelativeResize="0"/>
          <p:nvPr/>
        </p:nvPicPr>
        <p:blipFill rotWithShape="1">
          <a:blip r:embed="rId3">
            <a:alphaModFix/>
          </a:blip>
          <a:srcRect b="16918" l="-1013" r="30141" t="-1299"/>
          <a:stretch/>
        </p:blipFill>
        <p:spPr>
          <a:xfrm>
            <a:off x="0" y="1018800"/>
            <a:ext cx="4720701" cy="390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5"/>
          <p:cNvPicPr preferRelativeResize="0"/>
          <p:nvPr/>
        </p:nvPicPr>
        <p:blipFill rotWithShape="1">
          <a:blip r:embed="rId4">
            <a:alphaModFix/>
          </a:blip>
          <a:srcRect b="23902" l="0" r="39500" t="0"/>
          <a:stretch/>
        </p:blipFill>
        <p:spPr>
          <a:xfrm>
            <a:off x="4783750" y="1093400"/>
            <a:ext cx="4244301" cy="38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