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52FA1-45F7-5574-68AD-905CFFC2616C}" v="4" dt="2025-02-15T01:48:33.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B2709-0A3C-45BC-9A0A-BCFD90225026}" type="datetimeFigureOut">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3503-0FD6-4754-B7D3-284AA5DAB19B}" type="slidenum">
              <a:t>‹#›</a:t>
            </a:fld>
            <a:endParaRPr lang="en-US"/>
          </a:p>
        </p:txBody>
      </p:sp>
    </p:spTree>
    <p:extLst>
      <p:ext uri="{BB962C8B-B14F-4D97-AF65-F5344CB8AC3E}">
        <p14:creationId xmlns:p14="http://schemas.microsoft.com/office/powerpoint/2010/main" val="414383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ETL stands for the extraction of data from diverse sources, its transformation into an effective state, and loading it into a destination system (e.g., a data warehouse or database). </a:t>
            </a:r>
          </a:p>
          <a:p>
            <a:r>
              <a:rPr lang="en-US" dirty="0"/>
              <a:t>It is typically used in data warehousing, business intelligence, and analysis.</a:t>
            </a:r>
            <a:endParaRPr lang="en-US" dirty="0">
              <a:ea typeface="Calibri"/>
              <a:cs typeface="Calibri"/>
            </a:endParaRPr>
          </a:p>
          <a:p>
            <a:r>
              <a:rPr lang="en-US" dirty="0">
                <a:ea typeface="Calibri"/>
                <a:cs typeface="Calibri"/>
              </a:rPr>
              <a:t>The data will be retrieved from the relational database 'MSDS610' we created in the previous week. </a:t>
            </a:r>
            <a:endParaRPr lang="en-US" dirty="0"/>
          </a:p>
          <a:p>
            <a:r>
              <a:rPr lang="en-US" dirty="0">
                <a:ea typeface="Calibri"/>
                <a:cs typeface="Calibri"/>
              </a:rPr>
              <a:t>The data will be then checked for missing values, duplicates, and outliers. The categorical features will be encoded. </a:t>
            </a:r>
          </a:p>
          <a:p>
            <a:r>
              <a:rPr lang="en-US" dirty="0">
                <a:ea typeface="Calibri"/>
                <a:cs typeface="Calibri"/>
              </a:rPr>
              <a:t>I will also add some new features into the dataset such as income to education ratio, work hour category etc. After the modifications, the new cleaned data will be added to the 'cleaned' schema.</a:t>
            </a:r>
          </a:p>
          <a:p>
            <a:r>
              <a:rPr lang="en-US" dirty="0">
                <a:ea typeface="Calibri"/>
                <a:cs typeface="Calibri"/>
              </a:rPr>
              <a:t>The new data will also be saved in CSV format.</a:t>
            </a:r>
          </a:p>
          <a:p>
            <a:r>
              <a:rPr lang="en-US" dirty="0"/>
              <a:t>The advantages of ETL are: </a:t>
            </a:r>
          </a:p>
          <a:p>
            <a:r>
              <a:rPr lang="en-US" dirty="0"/>
              <a:t>Provides data consistency across systems. Improves data quality by cleaning and validating the data. Allows for scalable processing of large volumes of data. Enables business intelligence and analytics through effective data organization.</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7613503-0FD6-4754-B7D3-284AA5DAB19B}" type="slidenum">
              <a:t>2</a:t>
            </a:fld>
            <a:endParaRPr lang="en-US"/>
          </a:p>
        </p:txBody>
      </p:sp>
    </p:spTree>
    <p:extLst>
      <p:ext uri="{BB962C8B-B14F-4D97-AF65-F5344CB8AC3E}">
        <p14:creationId xmlns:p14="http://schemas.microsoft.com/office/powerpoint/2010/main" val="14847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There are several reasons why I chose batch pipeline for processing the dataset. </a:t>
            </a:r>
          </a:p>
          <a:p>
            <a:r>
              <a:rPr lang="en-US" dirty="0"/>
              <a:t>Batch pipeline is a process of data processing that collects, processes, and loads data at regular intervals rather than in real time. </a:t>
            </a:r>
          </a:p>
          <a:p>
            <a:r>
              <a:rPr lang="en-US" dirty="0"/>
              <a:t>It executes tasks based on a schedule, processing high volumes of data at once rather than processing individual items individually in real time.</a:t>
            </a:r>
            <a:endParaRPr lang="en-US" dirty="0">
              <a:ea typeface="Calibri"/>
              <a:cs typeface="Calibri"/>
            </a:endParaRPr>
          </a:p>
          <a:p>
            <a:endParaRPr lang="en-US" dirty="0">
              <a:ea typeface="Calibri"/>
              <a:cs typeface="Calibri"/>
            </a:endParaRPr>
          </a:p>
          <a:p>
            <a:r>
              <a:rPr lang="en-US" dirty="0">
                <a:ea typeface="Calibri"/>
                <a:cs typeface="Calibri"/>
              </a:rPr>
              <a:t>Firstly, the dataset that I have selected is a static dataset, which means that the dataset does not change frequently, making it easier to process using batch processing. </a:t>
            </a:r>
          </a:p>
          <a:p>
            <a:r>
              <a:rPr lang="en-US" dirty="0">
                <a:ea typeface="Calibri"/>
                <a:cs typeface="Calibri"/>
              </a:rPr>
              <a:t>Another reason why I chose batch processing is because batch pipeline makes data transformation as well as cleaning much more efficient, which is highly necessary for making data quality better for analysis. </a:t>
            </a:r>
          </a:p>
          <a:p>
            <a:r>
              <a:rPr lang="en-US" dirty="0">
                <a:ea typeface="Calibri"/>
                <a:cs typeface="Calibri"/>
              </a:rPr>
              <a:t>As the dataset doesn't require analysis and processing, there is no requirement for a streaming pipeline which is often more complex than batch pipeline.</a:t>
            </a:r>
          </a:p>
          <a:p>
            <a:r>
              <a:rPr lang="en-US" dirty="0">
                <a:ea typeface="Calibri"/>
                <a:cs typeface="Calibri"/>
              </a:rPr>
              <a:t>The machine learning model is generally trained with a complete dataset in a single go, rather than real-time data, which is collected in near real time. </a:t>
            </a:r>
          </a:p>
          <a:p>
            <a:r>
              <a:rPr lang="en-US" dirty="0">
                <a:ea typeface="Calibri"/>
                <a:cs typeface="Calibri"/>
              </a:rPr>
              <a:t>This makes batch processing much more compatible for training a model with it. </a:t>
            </a:r>
            <a:endParaRPr lang="en-US" dirty="0"/>
          </a:p>
        </p:txBody>
      </p:sp>
      <p:sp>
        <p:nvSpPr>
          <p:cNvPr id="4" name="Slide Number Placeholder 3"/>
          <p:cNvSpPr>
            <a:spLocks noGrp="1"/>
          </p:cNvSpPr>
          <p:nvPr>
            <p:ph type="sldNum" sz="quarter" idx="5"/>
          </p:nvPr>
        </p:nvSpPr>
        <p:spPr/>
        <p:txBody>
          <a:bodyPr/>
          <a:lstStyle/>
          <a:p>
            <a:fld id="{F7613503-0FD6-4754-B7D3-284AA5DAB19B}" type="slidenum">
              <a:rPr lang="en-US"/>
              <a:t>3</a:t>
            </a:fld>
            <a:endParaRPr lang="en-US"/>
          </a:p>
        </p:txBody>
      </p:sp>
    </p:spTree>
    <p:extLst>
      <p:ext uri="{BB962C8B-B14F-4D97-AF65-F5344CB8AC3E}">
        <p14:creationId xmlns:p14="http://schemas.microsoft.com/office/powerpoint/2010/main" val="207497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chose CSV as the file format for the dataset I will be working on as CSV is human readable as it is simple text, this makes it fairly easy to interpret and modify without using special languages or tools. </a:t>
            </a:r>
            <a:endParaRPr lang="en-US" dirty="0"/>
          </a:p>
          <a:p>
            <a:r>
              <a:rPr lang="en-US" dirty="0"/>
              <a:t>The columns tend to be delimited by a comma, but other delimiters (like semicolons, tabs) might be used.</a:t>
            </a:r>
            <a:r>
              <a:rPr lang="en-US" dirty="0">
                <a:ea typeface="Calibri"/>
                <a:cs typeface="Calibri"/>
              </a:rPr>
              <a:t> </a:t>
            </a:r>
          </a:p>
          <a:p>
            <a:r>
              <a:rPr lang="en-US" dirty="0">
                <a:ea typeface="Calibri"/>
                <a:cs typeface="Calibri"/>
              </a:rPr>
              <a:t>CSV files are editable universally and can be manipulated easily. </a:t>
            </a:r>
          </a:p>
          <a:p>
            <a:r>
              <a:rPr lang="en-US" dirty="0">
                <a:ea typeface="Calibri"/>
                <a:cs typeface="Calibri"/>
              </a:rPr>
              <a:t>CSV usually works best with small to medium-sized databases. </a:t>
            </a:r>
            <a:endParaRPr lang="en-US" dirty="0"/>
          </a:p>
          <a:p>
            <a:r>
              <a:rPr lang="en-US" dirty="0">
                <a:ea typeface="Calibri"/>
                <a:cs typeface="Calibri"/>
              </a:rPr>
              <a:t>As, the dataset that I chose is medium-sized, CSV format works best with it. It does not need more complex format such as databases or JSON. </a:t>
            </a:r>
            <a:endParaRPr lang="en-US" dirty="0"/>
          </a:p>
          <a:p>
            <a:r>
              <a:rPr lang="en-US" dirty="0">
                <a:ea typeface="Calibri"/>
                <a:cs typeface="Calibri"/>
              </a:rPr>
              <a:t>CSV is easy to edit and process using Python. Analysis of a CSV format dataset is relatively easier in Python for seamless data handling, visualization and even post-processing analysis. </a:t>
            </a:r>
          </a:p>
        </p:txBody>
      </p:sp>
      <p:sp>
        <p:nvSpPr>
          <p:cNvPr id="4" name="Slide Number Placeholder 3"/>
          <p:cNvSpPr>
            <a:spLocks noGrp="1"/>
          </p:cNvSpPr>
          <p:nvPr>
            <p:ph type="sldNum" sz="quarter" idx="5"/>
          </p:nvPr>
        </p:nvSpPr>
        <p:spPr/>
        <p:txBody>
          <a:bodyPr/>
          <a:lstStyle/>
          <a:p>
            <a:fld id="{F7613503-0FD6-4754-B7D3-284AA5DAB19B}" type="slidenum">
              <a:rPr lang="en-US"/>
              <a:t>4</a:t>
            </a:fld>
            <a:endParaRPr lang="en-US"/>
          </a:p>
        </p:txBody>
      </p:sp>
    </p:spTree>
    <p:extLst>
      <p:ext uri="{BB962C8B-B14F-4D97-AF65-F5344CB8AC3E}">
        <p14:creationId xmlns:p14="http://schemas.microsoft.com/office/powerpoint/2010/main" val="91762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There are several quality issues present in the dataset I have chosen. It has missing values, duplicate values as well as categorical variables. </a:t>
            </a:r>
            <a:endParaRPr lang="en-US">
              <a:ea typeface="Calibri"/>
              <a:cs typeface="Calibri"/>
            </a:endParaRPr>
          </a:p>
          <a:p>
            <a:r>
              <a:rPr lang="en-US" dirty="0"/>
              <a:t>Missing Data: Incomplete records result in incorrect analysis and decision-making.</a:t>
            </a:r>
            <a:br>
              <a:rPr lang="en-US" dirty="0">
                <a:cs typeface="+mn-lt"/>
              </a:rPr>
            </a:br>
            <a:r>
              <a:rPr lang="en-US" dirty="0"/>
              <a:t>Duplicate Entries: Duplicate data distorts results and takes up storage.</a:t>
            </a:r>
            <a:br>
              <a:rPr lang="en-US" dirty="0">
                <a:cs typeface="+mn-lt"/>
              </a:rPr>
            </a:br>
            <a:r>
              <a:rPr lang="en-US" dirty="0"/>
              <a:t>Inconsistent Formatting: Structural differences (e.g., date formats) lead to processing errors.</a:t>
            </a:r>
            <a:br>
              <a:rPr lang="en-US" dirty="0">
                <a:cs typeface="+mn-lt"/>
              </a:rPr>
            </a:br>
            <a:r>
              <a:rPr lang="en-US" dirty="0"/>
              <a:t>Outliers &amp; Anomalies: Erroneous values distort trends and model predictions.</a:t>
            </a:r>
          </a:p>
          <a:p>
            <a:r>
              <a:rPr lang="en-US" dirty="0"/>
              <a:t>Stale Data: Stale information decreases relevance and reliability.</a:t>
            </a:r>
            <a:endParaRPr lang="en-US">
              <a:ea typeface="Calibri"/>
              <a:cs typeface="Calibri"/>
            </a:endParaRPr>
          </a:p>
          <a:p>
            <a:r>
              <a:rPr lang="en-US" dirty="0">
                <a:ea typeface="Calibri"/>
                <a:cs typeface="Calibri"/>
              </a:rPr>
              <a:t>These issues make the sample size inflated, impacts down streaming process. This results in the trained model become ineffective, and hampers that decision making ability of the model. It can lead to bias results.</a:t>
            </a:r>
          </a:p>
          <a:p>
            <a:r>
              <a:rPr lang="en-US" dirty="0">
                <a:ea typeface="Calibri"/>
                <a:cs typeface="Calibri"/>
              </a:rPr>
              <a:t>To mitigate the missing or null values, I'll find the total number of missing values in each column of the dataset, then use imputation techniques for suitable null values, or remove them if the are of lesser importance. All the duplicate rows will be dropped to remove redundancy. And finally, I will change all the categorical features into numerical features using one-hot encoding.</a:t>
            </a:r>
          </a:p>
          <a:p>
            <a:r>
              <a:rPr lang="en-US" dirty="0">
                <a:ea typeface="Calibri"/>
                <a:cs typeface="Calibri"/>
              </a:rPr>
              <a:t>Removing these issues will make the model to be efficient and accurate.</a:t>
            </a:r>
          </a:p>
        </p:txBody>
      </p:sp>
      <p:sp>
        <p:nvSpPr>
          <p:cNvPr id="4" name="Slide Number Placeholder 3"/>
          <p:cNvSpPr>
            <a:spLocks noGrp="1"/>
          </p:cNvSpPr>
          <p:nvPr>
            <p:ph type="sldNum" sz="quarter" idx="5"/>
          </p:nvPr>
        </p:nvSpPr>
        <p:spPr/>
        <p:txBody>
          <a:bodyPr/>
          <a:lstStyle/>
          <a:p>
            <a:fld id="{F7613503-0FD6-4754-B7D3-284AA5DAB19B}" type="slidenum">
              <a:rPr lang="en-US"/>
              <a:t>5</a:t>
            </a:fld>
            <a:endParaRPr lang="en-US"/>
          </a:p>
        </p:txBody>
      </p:sp>
    </p:spTree>
    <p:extLst>
      <p:ext uri="{BB962C8B-B14F-4D97-AF65-F5344CB8AC3E}">
        <p14:creationId xmlns:p14="http://schemas.microsoft.com/office/powerpoint/2010/main" val="420866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Data Drift refers to the change in the structure and statistical characteristics to change the of a data over time. This makes model perform poorly overtime. </a:t>
            </a:r>
            <a:endParaRPr lang="en-US"/>
          </a:p>
          <a:p>
            <a:r>
              <a:rPr lang="en-US" dirty="0">
                <a:ea typeface="Calibri" panose="020F0502020204030204"/>
                <a:cs typeface="Calibri" panose="020F0502020204030204"/>
              </a:rPr>
              <a:t>Data drift can cause</a:t>
            </a:r>
            <a:endParaRPr lang="en-US" dirty="0"/>
          </a:p>
          <a:p>
            <a:r>
              <a:rPr lang="en-US" dirty="0"/>
              <a:t>Model Degradation: Data distribution change diminishes the accuracy of a model over a period of time.</a:t>
            </a:r>
            <a:br>
              <a:rPr lang="en-US" dirty="0">
                <a:cs typeface="+mn-lt"/>
              </a:rPr>
            </a:br>
            <a:r>
              <a:rPr lang="en-US" dirty="0"/>
              <a:t>Biased Predictions: Input data manipulation can introduce biased or faulty results.</a:t>
            </a:r>
            <a:br>
              <a:rPr lang="en-US" dirty="0">
                <a:cs typeface="+mn-lt"/>
              </a:rPr>
            </a:br>
            <a:r>
              <a:rPr lang="en-US" dirty="0"/>
              <a:t>Reduced Reliability: Decisions and observations become less reliable.</a:t>
            </a:r>
            <a:br>
              <a:rPr lang="en-US" dirty="0">
                <a:cs typeface="+mn-lt"/>
              </a:rPr>
            </a:br>
            <a:r>
              <a:rPr lang="en-US" dirty="0"/>
              <a:t>Operational Disturbances: Automated systems do not function, resulting from unintended changes.</a:t>
            </a:r>
            <a:br>
              <a:rPr lang="en-US" dirty="0">
                <a:cs typeface="+mn-lt"/>
              </a:rPr>
            </a:br>
            <a:r>
              <a:rPr lang="en-US" dirty="0"/>
              <a:t>Maintenance Costs Escalation: Continuous monitoring and retraining.</a:t>
            </a:r>
            <a:endParaRPr lang="en-US" dirty="0">
              <a:ea typeface="Calibri" panose="020F0502020204030204"/>
              <a:cs typeface="Calibri" panose="020F0502020204030204"/>
            </a:endParaRPr>
          </a:p>
          <a:p>
            <a:r>
              <a:rPr lang="en-US" dirty="0">
                <a:ea typeface="Calibri"/>
                <a:cs typeface="Calibri"/>
              </a:rPr>
              <a:t>Data drift is inevitable, however it is manageable. To tackle data drift in the dataset I have chosen, there are some techniques that I have chosen to use.</a:t>
            </a:r>
          </a:p>
          <a:p>
            <a:endParaRPr lang="en-US" dirty="0">
              <a:ea typeface="Calibri"/>
              <a:cs typeface="Calibri"/>
            </a:endParaRPr>
          </a:p>
          <a:p>
            <a:r>
              <a:rPr lang="en-US" dirty="0">
                <a:ea typeface="Calibri"/>
                <a:cs typeface="Calibri"/>
              </a:rPr>
              <a:t>First, I am going to keep the reference of the initial distribution of the important numerical features. This is come in handy for comparison when I use a new dataset to train the data. I will also keep track of the mean, median, mode and variance of the dataset. Every thing be used as a baseline for </a:t>
            </a:r>
            <a:r>
              <a:rPr lang="en-US" err="1">
                <a:ea typeface="Calibri"/>
                <a:cs typeface="Calibri"/>
              </a:rPr>
              <a:t>comaprison</a:t>
            </a:r>
            <a:r>
              <a:rPr lang="en-US" dirty="0">
                <a:ea typeface="Calibri"/>
                <a:cs typeface="Calibri"/>
              </a:rPr>
              <a:t>. So, if the distribution for the new dataset is overtly different from the dataset I chose, I can make changes in the ne dataset maybe retrain the model. </a:t>
            </a:r>
          </a:p>
        </p:txBody>
      </p:sp>
      <p:sp>
        <p:nvSpPr>
          <p:cNvPr id="4" name="Slide Number Placeholder 3"/>
          <p:cNvSpPr>
            <a:spLocks noGrp="1"/>
          </p:cNvSpPr>
          <p:nvPr>
            <p:ph type="sldNum" sz="quarter" idx="5"/>
          </p:nvPr>
        </p:nvSpPr>
        <p:spPr/>
        <p:txBody>
          <a:bodyPr/>
          <a:lstStyle/>
          <a:p>
            <a:fld id="{F7613503-0FD6-4754-B7D3-284AA5DAB19B}" type="slidenum">
              <a:rPr lang="en-US"/>
              <a:t>6</a:t>
            </a:fld>
            <a:endParaRPr lang="en-US"/>
          </a:p>
        </p:txBody>
      </p:sp>
    </p:spTree>
    <p:extLst>
      <p:ext uri="{BB962C8B-B14F-4D97-AF65-F5344CB8AC3E}">
        <p14:creationId xmlns:p14="http://schemas.microsoft.com/office/powerpoint/2010/main" val="65680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Schema change is another problem that can occur in the dataset I chose, schema change also known as schema drift occurs when the data system changes overtime.</a:t>
            </a:r>
            <a:r>
              <a:rPr lang="en-US" dirty="0"/>
              <a:t> </a:t>
            </a:r>
          </a:p>
          <a:p>
            <a:r>
              <a:rPr lang="en-US" dirty="0"/>
              <a:t>This negatively affects the data quality of a dataset.</a:t>
            </a:r>
            <a:endParaRPr lang="en-US" dirty="0">
              <a:ea typeface="Calibri"/>
              <a:cs typeface="Calibri"/>
            </a:endParaRPr>
          </a:p>
          <a:p>
            <a:r>
              <a:rPr lang="en-US" dirty="0"/>
              <a:t>• Data Inconsistency: Schema modifications (i.e., new, missing, or modified fields) introduce inconsistencies between previous and new data.</a:t>
            </a:r>
            <a:br>
              <a:rPr lang="en-US" dirty="0">
                <a:cs typeface="+mn-lt"/>
              </a:rPr>
            </a:br>
            <a:r>
              <a:rPr lang="en-US" dirty="0"/>
              <a:t>• Broken Pipelines: ETL operations may break when there are unexpected schema changes.</a:t>
            </a:r>
            <a:br>
              <a:rPr lang="en-US" dirty="0">
                <a:cs typeface="+mn-lt"/>
              </a:rPr>
            </a:br>
            <a:r>
              <a:rPr lang="en-US" dirty="0"/>
              <a:t>•Incorrect Analysis: Models and reports may have incorrect or out-of-date structures.</a:t>
            </a:r>
            <a:br>
              <a:rPr lang="en-US" dirty="0">
                <a:cs typeface="+mn-lt"/>
              </a:rPr>
            </a:br>
            <a:r>
              <a:rPr lang="en-US" dirty="0"/>
              <a:t>• Compliance Problems: Fields are empty and thus regulatory obligations cannot be met.</a:t>
            </a:r>
            <a:br>
              <a:rPr lang="en-US" dirty="0">
                <a:cs typeface="+mn-lt"/>
              </a:rPr>
            </a:br>
            <a:r>
              <a:rPr lang="en-US" dirty="0"/>
              <a:t>• Higher Maintenance: Constant tuning and maintenance are necessary in order to manage changing schemas.</a:t>
            </a:r>
            <a:endParaRPr lang="en-US" dirty="0">
              <a:ea typeface="Calibri"/>
              <a:cs typeface="Calibri"/>
            </a:endParaRPr>
          </a:p>
          <a:p>
            <a:r>
              <a:rPr lang="en-US" dirty="0">
                <a:ea typeface="Calibri"/>
                <a:cs typeface="Calibri"/>
              </a:rPr>
              <a:t>To tackle schema change I can check if there are any mismatches while adding new data, and log them if present.</a:t>
            </a:r>
          </a:p>
          <a:p>
            <a:r>
              <a:rPr lang="en-US" dirty="0">
                <a:ea typeface="Calibri"/>
                <a:cs typeface="Calibri"/>
              </a:rPr>
              <a:t> I can also make some predefined schema as the template for the new datasets to prevent any new type of feature or datatype to get trained. I am also going to discard the unexpected data, which has no usefulness in training the model. </a:t>
            </a:r>
            <a:endParaRPr lang="en-US"/>
          </a:p>
          <a:p>
            <a:r>
              <a:rPr lang="en-US" dirty="0">
                <a:ea typeface="Calibri"/>
                <a:cs typeface="Calibri"/>
              </a:rPr>
              <a:t>This will help me keep the model up to date and efficient through out.</a:t>
            </a:r>
          </a:p>
        </p:txBody>
      </p:sp>
      <p:sp>
        <p:nvSpPr>
          <p:cNvPr id="4" name="Slide Number Placeholder 3"/>
          <p:cNvSpPr>
            <a:spLocks noGrp="1"/>
          </p:cNvSpPr>
          <p:nvPr>
            <p:ph type="sldNum" sz="quarter" idx="5"/>
          </p:nvPr>
        </p:nvSpPr>
        <p:spPr/>
        <p:txBody>
          <a:bodyPr/>
          <a:lstStyle/>
          <a:p>
            <a:fld id="{F7613503-0FD6-4754-B7D3-284AA5DAB19B}" type="slidenum">
              <a:rPr lang="en-US"/>
              <a:t>7</a:t>
            </a:fld>
            <a:endParaRPr lang="en-US"/>
          </a:p>
        </p:txBody>
      </p:sp>
    </p:spTree>
    <p:extLst>
      <p:ext uri="{BB962C8B-B14F-4D97-AF65-F5344CB8AC3E}">
        <p14:creationId xmlns:p14="http://schemas.microsoft.com/office/powerpoint/2010/main" val="425397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the screenshot for the cleaned dataset.</a:t>
            </a:r>
          </a:p>
          <a:p>
            <a:r>
              <a:rPr lang="en-US" dirty="0">
                <a:ea typeface="Calibri"/>
                <a:cs typeface="Calibri"/>
              </a:rPr>
              <a:t>There are 17 columns in the new cleaned dataset, with two new addition. </a:t>
            </a:r>
          </a:p>
          <a:p>
            <a:r>
              <a:rPr lang="en-US" dirty="0">
                <a:ea typeface="Calibri"/>
                <a:cs typeface="Calibri"/>
              </a:rPr>
              <a:t>This cleaned dataset has no missing values </a:t>
            </a:r>
            <a:r>
              <a:rPr lang="en-US">
                <a:ea typeface="Calibri"/>
                <a:cs typeface="Calibri"/>
              </a:rPr>
              <a:t>or duplicates.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7613503-0FD6-4754-B7D3-284AA5DAB19B}" type="slidenum">
              <a:rPr lang="en-US"/>
              <a:t>8</a:t>
            </a:fld>
            <a:endParaRPr lang="en-US"/>
          </a:p>
        </p:txBody>
      </p:sp>
    </p:spTree>
    <p:extLst>
      <p:ext uri="{BB962C8B-B14F-4D97-AF65-F5344CB8AC3E}">
        <p14:creationId xmlns:p14="http://schemas.microsoft.com/office/powerpoint/2010/main" val="358633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2/14/2025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74456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6430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783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779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72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97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2/14/2025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606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2990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586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33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12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2/14/2025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467579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- 3</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Sonam Rinjin Sherpa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5E2C-7A4E-AFEC-66ED-53F7E2DD22A5}"/>
              </a:ext>
            </a:extLst>
          </p:cNvPr>
          <p:cNvSpPr>
            <a:spLocks noGrp="1"/>
          </p:cNvSpPr>
          <p:nvPr>
            <p:ph type="title"/>
          </p:nvPr>
        </p:nvSpPr>
        <p:spPr/>
        <p:txBody>
          <a:bodyPr/>
          <a:lstStyle/>
          <a:p>
            <a:r>
              <a:rPr lang="en-US" dirty="0"/>
              <a:t>DATA PIPELINE</a:t>
            </a:r>
          </a:p>
        </p:txBody>
      </p:sp>
      <p:pic>
        <p:nvPicPr>
          <p:cNvPr id="4" name="Content Placeholder 3">
            <a:extLst>
              <a:ext uri="{FF2B5EF4-FFF2-40B4-BE49-F238E27FC236}">
                <a16:creationId xmlns:a16="http://schemas.microsoft.com/office/drawing/2014/main" id="{B44B07E9-59CA-9E13-AB43-9B9165E28375}"/>
              </a:ext>
            </a:extLst>
          </p:cNvPr>
          <p:cNvPicPr>
            <a:picLocks noGrp="1" noChangeAspect="1"/>
          </p:cNvPicPr>
          <p:nvPr>
            <p:ph idx="1"/>
          </p:nvPr>
        </p:nvPicPr>
        <p:blipFill>
          <a:blip r:embed="rId3"/>
          <a:stretch>
            <a:fillRect/>
          </a:stretch>
        </p:blipFill>
        <p:spPr>
          <a:xfrm>
            <a:off x="205322" y="1567583"/>
            <a:ext cx="11092831" cy="4929353"/>
          </a:xfrm>
        </p:spPr>
      </p:pic>
    </p:spTree>
    <p:extLst>
      <p:ext uri="{BB962C8B-B14F-4D97-AF65-F5344CB8AC3E}">
        <p14:creationId xmlns:p14="http://schemas.microsoft.com/office/powerpoint/2010/main" val="235110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2B1-61DB-3EBF-3BF3-BCE577F6B4FB}"/>
              </a:ext>
            </a:extLst>
          </p:cNvPr>
          <p:cNvSpPr>
            <a:spLocks noGrp="1"/>
          </p:cNvSpPr>
          <p:nvPr>
            <p:ph type="title"/>
          </p:nvPr>
        </p:nvSpPr>
        <p:spPr/>
        <p:txBody>
          <a:bodyPr/>
          <a:lstStyle/>
          <a:p>
            <a:r>
              <a:rPr lang="en-US" dirty="0"/>
              <a:t> Pipeline Type – Batch </a:t>
            </a:r>
          </a:p>
        </p:txBody>
      </p:sp>
      <p:sp>
        <p:nvSpPr>
          <p:cNvPr id="3" name="Content Placeholder 2">
            <a:extLst>
              <a:ext uri="{FF2B5EF4-FFF2-40B4-BE49-F238E27FC236}">
                <a16:creationId xmlns:a16="http://schemas.microsoft.com/office/drawing/2014/main" id="{E6A894C5-71CF-CD11-75CD-CC3226F7F290}"/>
              </a:ext>
            </a:extLst>
          </p:cNvPr>
          <p:cNvSpPr>
            <a:spLocks noGrp="1"/>
          </p:cNvSpPr>
          <p:nvPr>
            <p:ph idx="1"/>
          </p:nvPr>
        </p:nvSpPr>
        <p:spPr/>
        <p:txBody>
          <a:bodyPr vert="horz" lIns="91440" tIns="45720" rIns="91440" bIns="45720" rtlCol="0" anchor="t">
            <a:normAutofit/>
          </a:bodyPr>
          <a:lstStyle/>
          <a:p>
            <a:pPr marL="0" indent="0">
              <a:buNone/>
            </a:pPr>
            <a:r>
              <a:rPr lang="en-US" dirty="0"/>
              <a:t>I chose batch pipeline because</a:t>
            </a:r>
            <a:endParaRPr lang="en-US"/>
          </a:p>
          <a:p>
            <a:pPr marL="0" indent="0">
              <a:buNone/>
            </a:pPr>
            <a:endParaRPr lang="en-US" dirty="0"/>
          </a:p>
          <a:p>
            <a:pPr marL="285750" indent="-285750"/>
            <a:r>
              <a:rPr lang="en-US" dirty="0"/>
              <a:t>The dataset I have chosen (adult dataset) is a static dataset.</a:t>
            </a:r>
            <a:endParaRPr lang="en-US"/>
          </a:p>
          <a:p>
            <a:pPr marL="285750" indent="-285750"/>
            <a:r>
              <a:rPr lang="en-US" dirty="0"/>
              <a:t>Batch pipeline makes it easier to transform and clean data more efficiently.</a:t>
            </a:r>
            <a:endParaRPr lang="en-US"/>
          </a:p>
          <a:p>
            <a:pPr marL="285750" indent="-285750"/>
            <a:r>
              <a:rPr lang="en-US" dirty="0"/>
              <a:t>The dataset doesn't require real time processing and analysis.</a:t>
            </a:r>
            <a:endParaRPr lang="en-US"/>
          </a:p>
          <a:p>
            <a:pPr marL="285750" indent="-285750"/>
            <a:r>
              <a:rPr lang="en-US" dirty="0"/>
              <a:t>A machine learning model is usually trained with a full dataset rather than real-time data. </a:t>
            </a:r>
            <a:endParaRPr lang="en-US"/>
          </a:p>
        </p:txBody>
      </p:sp>
    </p:spTree>
    <p:extLst>
      <p:ext uri="{BB962C8B-B14F-4D97-AF65-F5344CB8AC3E}">
        <p14:creationId xmlns:p14="http://schemas.microsoft.com/office/powerpoint/2010/main" val="136487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0280-73EF-972C-F5F8-8A83A008DF0C}"/>
              </a:ext>
            </a:extLst>
          </p:cNvPr>
          <p:cNvSpPr>
            <a:spLocks noGrp="1"/>
          </p:cNvSpPr>
          <p:nvPr>
            <p:ph type="title"/>
          </p:nvPr>
        </p:nvSpPr>
        <p:spPr/>
        <p:txBody>
          <a:bodyPr/>
          <a:lstStyle/>
          <a:p>
            <a:r>
              <a:rPr lang="en-US" dirty="0"/>
              <a:t>DATA FORMAT - CSV</a:t>
            </a:r>
          </a:p>
        </p:txBody>
      </p:sp>
      <p:sp>
        <p:nvSpPr>
          <p:cNvPr id="3" name="Content Placeholder 2">
            <a:extLst>
              <a:ext uri="{FF2B5EF4-FFF2-40B4-BE49-F238E27FC236}">
                <a16:creationId xmlns:a16="http://schemas.microsoft.com/office/drawing/2014/main" id="{D3B4D160-FD08-31BB-156F-6116D0A17ACE}"/>
              </a:ext>
            </a:extLst>
          </p:cNvPr>
          <p:cNvSpPr>
            <a:spLocks noGrp="1"/>
          </p:cNvSpPr>
          <p:nvPr>
            <p:ph idx="1"/>
          </p:nvPr>
        </p:nvSpPr>
        <p:spPr/>
        <p:txBody>
          <a:bodyPr vert="horz" lIns="91440" tIns="45720" rIns="91440" bIns="45720" rtlCol="0" anchor="t">
            <a:normAutofit/>
          </a:bodyPr>
          <a:lstStyle/>
          <a:p>
            <a:pPr marL="0" indent="0">
              <a:buNone/>
            </a:pPr>
            <a:r>
              <a:rPr lang="en-US" dirty="0"/>
              <a:t>I have </a:t>
            </a:r>
            <a:r>
              <a:rPr lang="en-US"/>
              <a:t>chosen CSV because - </a:t>
            </a:r>
          </a:p>
          <a:p>
            <a:pPr marL="0" indent="0">
              <a:buNone/>
            </a:pPr>
            <a:endParaRPr lang="en-US" dirty="0"/>
          </a:p>
          <a:p>
            <a:pPr marL="285750" indent="-285750"/>
            <a:r>
              <a:rPr lang="en-US" dirty="0"/>
              <a:t>It is a readable by human as it is just plain text.</a:t>
            </a:r>
          </a:p>
          <a:p>
            <a:pPr marL="285750" indent="-285750"/>
            <a:r>
              <a:rPr lang="en-US" dirty="0"/>
              <a:t>It can be easily modified and manipulated.</a:t>
            </a:r>
          </a:p>
          <a:p>
            <a:pPr marL="285750" indent="-285750"/>
            <a:r>
              <a:rPr lang="en-US" dirty="0"/>
              <a:t>The dataset I have chosen is a medium-sized dataset, and CSV fits perfectly.</a:t>
            </a:r>
          </a:p>
          <a:p>
            <a:pPr marL="285750" indent="-285750"/>
            <a:r>
              <a:rPr lang="en-US" dirty="0"/>
              <a:t>Easier to process with Python</a:t>
            </a:r>
          </a:p>
          <a:p>
            <a:pPr marL="285750" indent="-285750"/>
            <a:endParaRPr lang="en-US" dirty="0"/>
          </a:p>
        </p:txBody>
      </p:sp>
    </p:spTree>
    <p:extLst>
      <p:ext uri="{BB962C8B-B14F-4D97-AF65-F5344CB8AC3E}">
        <p14:creationId xmlns:p14="http://schemas.microsoft.com/office/powerpoint/2010/main" val="407872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D671-1008-970E-712D-7EA65DB790C8}"/>
              </a:ext>
            </a:extLst>
          </p:cNvPr>
          <p:cNvSpPr>
            <a:spLocks noGrp="1"/>
          </p:cNvSpPr>
          <p:nvPr>
            <p:ph type="title"/>
          </p:nvPr>
        </p:nvSpPr>
        <p:spPr/>
        <p:txBody>
          <a:bodyPr/>
          <a:lstStyle/>
          <a:p>
            <a:r>
              <a:rPr lang="en-US" dirty="0"/>
              <a:t>DATA QUALITY ISSUES</a:t>
            </a:r>
          </a:p>
        </p:txBody>
      </p:sp>
      <p:graphicFrame>
        <p:nvGraphicFramePr>
          <p:cNvPr id="4" name="Table 3">
            <a:extLst>
              <a:ext uri="{FF2B5EF4-FFF2-40B4-BE49-F238E27FC236}">
                <a16:creationId xmlns:a16="http://schemas.microsoft.com/office/drawing/2014/main" id="{67BD5CCE-C6B9-C77B-99B1-435530D434E4}"/>
              </a:ext>
            </a:extLst>
          </p:cNvPr>
          <p:cNvGraphicFramePr>
            <a:graphicFrameLocks noGrp="1"/>
          </p:cNvGraphicFramePr>
          <p:nvPr>
            <p:extLst>
              <p:ext uri="{D42A27DB-BD31-4B8C-83A1-F6EECF244321}">
                <p14:modId xmlns:p14="http://schemas.microsoft.com/office/powerpoint/2010/main" val="4257828939"/>
              </p:ext>
            </p:extLst>
          </p:nvPr>
        </p:nvGraphicFramePr>
        <p:xfrm>
          <a:off x="218049" y="2076392"/>
          <a:ext cx="10972793" cy="3616752"/>
        </p:xfrm>
        <a:graphic>
          <a:graphicData uri="http://schemas.openxmlformats.org/drawingml/2006/table">
            <a:tbl>
              <a:tblPr firstRow="1" bandRow="1">
                <a:tableStyleId>{5C22544A-7EE6-4342-B048-85BDC9FD1C3A}</a:tableStyleId>
              </a:tblPr>
              <a:tblGrid>
                <a:gridCol w="1899138">
                  <a:extLst>
                    <a:ext uri="{9D8B030D-6E8A-4147-A177-3AD203B41FA5}">
                      <a16:colId xmlns:a16="http://schemas.microsoft.com/office/drawing/2014/main" val="1526826793"/>
                    </a:ext>
                  </a:extLst>
                </a:gridCol>
                <a:gridCol w="3493476">
                  <a:extLst>
                    <a:ext uri="{9D8B030D-6E8A-4147-A177-3AD203B41FA5}">
                      <a16:colId xmlns:a16="http://schemas.microsoft.com/office/drawing/2014/main" val="3639987654"/>
                    </a:ext>
                  </a:extLst>
                </a:gridCol>
                <a:gridCol w="5580179">
                  <a:extLst>
                    <a:ext uri="{9D8B030D-6E8A-4147-A177-3AD203B41FA5}">
                      <a16:colId xmlns:a16="http://schemas.microsoft.com/office/drawing/2014/main" val="2934093093"/>
                    </a:ext>
                  </a:extLst>
                </a:gridCol>
              </a:tblGrid>
              <a:tr h="893976">
                <a:tc>
                  <a:txBody>
                    <a:bodyPr/>
                    <a:lstStyle/>
                    <a:p>
                      <a:r>
                        <a:rPr lang="en-US" dirty="0"/>
                        <a:t>NAME</a:t>
                      </a:r>
                    </a:p>
                  </a:txBody>
                  <a:tcPr/>
                </a:tc>
                <a:tc>
                  <a:txBody>
                    <a:bodyPr/>
                    <a:lstStyle/>
                    <a:p>
                      <a:r>
                        <a:rPr lang="en-US" dirty="0"/>
                        <a:t>EFFECT</a:t>
                      </a:r>
                    </a:p>
                  </a:txBody>
                  <a:tcPr/>
                </a:tc>
                <a:tc>
                  <a:txBody>
                    <a:bodyPr/>
                    <a:lstStyle/>
                    <a:p>
                      <a:r>
                        <a:rPr lang="en-US" dirty="0"/>
                        <a:t>VALIDATION</a:t>
                      </a:r>
                    </a:p>
                  </a:txBody>
                  <a:tcPr/>
                </a:tc>
                <a:extLst>
                  <a:ext uri="{0D108BD9-81ED-4DB2-BD59-A6C34878D82A}">
                    <a16:rowId xmlns:a16="http://schemas.microsoft.com/office/drawing/2014/main" val="2375253546"/>
                  </a:ext>
                </a:extLst>
              </a:tr>
              <a:tr h="893976">
                <a:tc>
                  <a:txBody>
                    <a:bodyPr/>
                    <a:lstStyle/>
                    <a:p>
                      <a:r>
                        <a:rPr lang="en-US" dirty="0"/>
                        <a:t>Null Value</a:t>
                      </a:r>
                    </a:p>
                  </a:txBody>
                  <a:tcPr/>
                </a:tc>
                <a:tc>
                  <a:txBody>
                    <a:bodyPr/>
                    <a:lstStyle/>
                    <a:p>
                      <a:pPr marL="285750" indent="-285750">
                        <a:buFont typeface="Arial"/>
                        <a:buChar char="•"/>
                      </a:pPr>
                      <a:r>
                        <a:rPr lang="en-US" dirty="0"/>
                        <a:t>It can lead to biased results</a:t>
                      </a:r>
                    </a:p>
                    <a:p>
                      <a:pPr marL="285750" lvl="0" indent="-285750">
                        <a:buFont typeface="Arial"/>
                        <a:buChar char="•"/>
                      </a:pPr>
                      <a:r>
                        <a:rPr lang="en-US" dirty="0"/>
                        <a:t>Might impact the process of down streaming</a:t>
                      </a:r>
                    </a:p>
                  </a:txBody>
                  <a:tcPr/>
                </a:tc>
                <a:tc>
                  <a:txBody>
                    <a:bodyPr/>
                    <a:lstStyle/>
                    <a:p>
                      <a:r>
                        <a:rPr lang="en-US" u="sng" dirty="0"/>
                        <a:t>df.isull( ).sum( ) </a:t>
                      </a:r>
                      <a:r>
                        <a:rPr lang="en-US" dirty="0"/>
                        <a:t>- Find sum of null values.</a:t>
                      </a:r>
                    </a:p>
                    <a:p>
                      <a:pPr lvl="0">
                        <a:buNone/>
                      </a:pPr>
                      <a:r>
                        <a:rPr lang="en-US" dirty="0"/>
                        <a:t>Use imputation techniques or remove null values.</a:t>
                      </a:r>
                    </a:p>
                  </a:txBody>
                  <a:tcPr/>
                </a:tc>
                <a:extLst>
                  <a:ext uri="{0D108BD9-81ED-4DB2-BD59-A6C34878D82A}">
                    <a16:rowId xmlns:a16="http://schemas.microsoft.com/office/drawing/2014/main" val="2054118738"/>
                  </a:ext>
                </a:extLst>
              </a:tr>
              <a:tr h="893976">
                <a:tc>
                  <a:txBody>
                    <a:bodyPr/>
                    <a:lstStyle/>
                    <a:p>
                      <a:r>
                        <a:rPr lang="en-US" dirty="0"/>
                        <a:t>Duplicate Value</a:t>
                      </a:r>
                    </a:p>
                  </a:txBody>
                  <a:tcPr/>
                </a:tc>
                <a:tc>
                  <a:txBody>
                    <a:bodyPr/>
                    <a:lstStyle/>
                    <a:p>
                      <a:pPr marL="285750" indent="-285750">
                        <a:buFont typeface="Arial"/>
                        <a:buChar char="•"/>
                      </a:pPr>
                      <a:r>
                        <a:rPr lang="en-US" dirty="0"/>
                        <a:t>Inflate the sample size</a:t>
                      </a:r>
                    </a:p>
                    <a:p>
                      <a:pPr marL="285750" lvl="0" indent="-285750">
                        <a:buFont typeface="Arial"/>
                        <a:buChar char="•"/>
                      </a:pPr>
                      <a:r>
                        <a:rPr lang="en-US" dirty="0"/>
                        <a:t>Hamper statistical analysis</a:t>
                      </a:r>
                    </a:p>
                  </a:txBody>
                  <a:tcPr/>
                </a:tc>
                <a:tc>
                  <a:txBody>
                    <a:bodyPr/>
                    <a:lstStyle/>
                    <a:p>
                      <a:pPr lvl="0" algn="l">
                        <a:lnSpc>
                          <a:spcPct val="100000"/>
                        </a:lnSpc>
                        <a:spcBef>
                          <a:spcPts val="0"/>
                        </a:spcBef>
                        <a:spcAft>
                          <a:spcPts val="0"/>
                        </a:spcAft>
                        <a:buNone/>
                      </a:pPr>
                      <a:r>
                        <a:rPr lang="en-US" sz="1800" b="0" i="0" u="none" strike="noStrike" noProof="0" dirty="0" err="1">
                          <a:latin typeface="Century Schoolbook"/>
                        </a:rPr>
                        <a:t>duplicate_count</a:t>
                      </a:r>
                      <a:r>
                        <a:rPr lang="en-US" sz="1800" b="0" i="0" u="none" strike="noStrike" noProof="0" dirty="0">
                          <a:latin typeface="Century Schoolbook"/>
                        </a:rPr>
                        <a:t> = </a:t>
                      </a:r>
                      <a:r>
                        <a:rPr lang="en-US" sz="1800" b="0" i="0" u="none" strike="noStrike" noProof="0" dirty="0" err="1">
                          <a:latin typeface="Century Schoolbook"/>
                        </a:rPr>
                        <a:t>df.duplicated</a:t>
                      </a:r>
                      <a:r>
                        <a:rPr lang="en-US" sz="1800" b="0" i="0" u="none" strike="noStrike" noProof="0" dirty="0">
                          <a:latin typeface="Century Schoolbook"/>
                        </a:rPr>
                        <a:t>( ).sum( )</a:t>
                      </a:r>
                      <a:endParaRPr lang="en-US" dirty="0"/>
                    </a:p>
                    <a:p>
                      <a:pPr lvl="0" algn="l">
                        <a:lnSpc>
                          <a:spcPct val="100000"/>
                        </a:lnSpc>
                        <a:spcBef>
                          <a:spcPts val="0"/>
                        </a:spcBef>
                        <a:spcAft>
                          <a:spcPts val="0"/>
                        </a:spcAft>
                        <a:buNone/>
                      </a:pPr>
                      <a:r>
                        <a:rPr lang="en-US" sz="1800" b="0" i="0" u="none" strike="noStrike" noProof="0" dirty="0"/>
                        <a:t>Drop the duplicate values.</a:t>
                      </a:r>
                    </a:p>
                    <a:p>
                      <a:pPr lvl="0">
                        <a:buNone/>
                      </a:pPr>
                      <a:endParaRPr lang="en-US" sz="1800" b="0" i="0" u="none" strike="noStrike" noProof="0" dirty="0">
                        <a:latin typeface="Century Schoolbook"/>
                      </a:endParaRPr>
                    </a:p>
                  </a:txBody>
                  <a:tcPr/>
                </a:tc>
                <a:extLst>
                  <a:ext uri="{0D108BD9-81ED-4DB2-BD59-A6C34878D82A}">
                    <a16:rowId xmlns:a16="http://schemas.microsoft.com/office/drawing/2014/main" val="1851872203"/>
                  </a:ext>
                </a:extLst>
              </a:tr>
              <a:tr h="893976">
                <a:tc>
                  <a:txBody>
                    <a:bodyPr/>
                    <a:lstStyle/>
                    <a:p>
                      <a:r>
                        <a:rPr lang="en-US" dirty="0"/>
                        <a:t>Categorical Variables</a:t>
                      </a:r>
                    </a:p>
                  </a:txBody>
                  <a:tcPr/>
                </a:tc>
                <a:tc>
                  <a:txBody>
                    <a:bodyPr/>
                    <a:lstStyle/>
                    <a:p>
                      <a:pPr marL="285750" indent="-285750">
                        <a:buFont typeface="Arial"/>
                        <a:buChar char="•"/>
                      </a:pPr>
                      <a:r>
                        <a:rPr lang="en-US" dirty="0"/>
                        <a:t>Inconsistent Values</a:t>
                      </a:r>
                    </a:p>
                    <a:p>
                      <a:pPr marL="285750" lvl="0" indent="-285750">
                        <a:buFont typeface="Arial"/>
                        <a:buChar char="•"/>
                      </a:pPr>
                      <a:r>
                        <a:rPr lang="en-US" dirty="0"/>
                        <a:t>Category Imbalance</a:t>
                      </a:r>
                    </a:p>
                  </a:txBody>
                  <a:tcPr/>
                </a:tc>
                <a:tc>
                  <a:txBody>
                    <a:bodyPr/>
                    <a:lstStyle/>
                    <a:p>
                      <a:pPr lvl="0" algn="l">
                        <a:lnSpc>
                          <a:spcPct val="100000"/>
                        </a:lnSpc>
                        <a:spcBef>
                          <a:spcPts val="0"/>
                        </a:spcBef>
                        <a:spcAft>
                          <a:spcPts val="0"/>
                        </a:spcAft>
                        <a:buNone/>
                      </a:pPr>
                      <a:r>
                        <a:rPr lang="en-US" sz="1800" b="0" i="0" u="none" strike="noStrike" noProof="0" dirty="0">
                          <a:latin typeface="Century Schoolbook"/>
                        </a:rPr>
                        <a:t>One-Hot Encoding</a:t>
                      </a:r>
                    </a:p>
                    <a:p>
                      <a:pPr lvl="0" algn="l">
                        <a:lnSpc>
                          <a:spcPct val="100000"/>
                        </a:lnSpc>
                        <a:spcBef>
                          <a:spcPts val="0"/>
                        </a:spcBef>
                        <a:spcAft>
                          <a:spcPts val="0"/>
                        </a:spcAft>
                        <a:buNone/>
                      </a:pPr>
                      <a:r>
                        <a:rPr lang="en-US" sz="1600" b="0" i="0" u="none" strike="noStrike" noProof="0" err="1">
                          <a:latin typeface="Century Schoolbook"/>
                        </a:rPr>
                        <a:t>df</a:t>
                      </a:r>
                      <a:r>
                        <a:rPr lang="en-US" sz="1600" b="0" i="0" u="none" strike="noStrike" noProof="0" dirty="0">
                          <a:latin typeface="Century Schoolbook"/>
                        </a:rPr>
                        <a:t> = </a:t>
                      </a:r>
                      <a:r>
                        <a:rPr lang="en-US" sz="1600" b="0" i="0" u="none" strike="noStrike" noProof="0" err="1">
                          <a:latin typeface="Century Schoolbook"/>
                        </a:rPr>
                        <a:t>pd.get_dummies</a:t>
                      </a:r>
                      <a:r>
                        <a:rPr lang="en-US" sz="1600" b="0" i="0" u="none" strike="noStrike" noProof="0" dirty="0">
                          <a:latin typeface="Century Schoolbook"/>
                        </a:rPr>
                        <a:t>(</a:t>
                      </a:r>
                      <a:r>
                        <a:rPr lang="en-US" sz="1600" b="0" i="0" u="none" strike="noStrike" noProof="0" err="1">
                          <a:latin typeface="Century Schoolbook"/>
                        </a:rPr>
                        <a:t>df</a:t>
                      </a:r>
                      <a:r>
                        <a:rPr lang="en-US" sz="1600" b="0" i="0" u="none" strike="noStrike" noProof="0" dirty="0">
                          <a:latin typeface="Century Schoolbook"/>
                        </a:rPr>
                        <a:t>, columns=['gender', 'education'])</a:t>
                      </a:r>
                      <a:endParaRPr lang="en-US" sz="1600" dirty="0"/>
                    </a:p>
                    <a:p>
                      <a:pPr lvl="0">
                        <a:buNone/>
                      </a:pPr>
                      <a:endParaRPr lang="en-US" dirty="0"/>
                    </a:p>
                  </a:txBody>
                  <a:tcPr/>
                </a:tc>
                <a:extLst>
                  <a:ext uri="{0D108BD9-81ED-4DB2-BD59-A6C34878D82A}">
                    <a16:rowId xmlns:a16="http://schemas.microsoft.com/office/drawing/2014/main" val="1438043687"/>
                  </a:ext>
                </a:extLst>
              </a:tr>
            </a:tbl>
          </a:graphicData>
        </a:graphic>
      </p:graphicFrame>
    </p:spTree>
    <p:extLst>
      <p:ext uri="{BB962C8B-B14F-4D97-AF65-F5344CB8AC3E}">
        <p14:creationId xmlns:p14="http://schemas.microsoft.com/office/powerpoint/2010/main" val="194229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4298-DDAB-5B9B-A4AF-F70F6F6BB0E5}"/>
              </a:ext>
            </a:extLst>
          </p:cNvPr>
          <p:cNvSpPr>
            <a:spLocks noGrp="1"/>
          </p:cNvSpPr>
          <p:nvPr>
            <p:ph type="title"/>
          </p:nvPr>
        </p:nvSpPr>
        <p:spPr/>
        <p:txBody>
          <a:bodyPr/>
          <a:lstStyle/>
          <a:p>
            <a:r>
              <a:rPr lang="en-US" dirty="0"/>
              <a:t>Data Drift</a:t>
            </a:r>
          </a:p>
        </p:txBody>
      </p:sp>
      <p:sp>
        <p:nvSpPr>
          <p:cNvPr id="3" name="Content Placeholder 2">
            <a:extLst>
              <a:ext uri="{FF2B5EF4-FFF2-40B4-BE49-F238E27FC236}">
                <a16:creationId xmlns:a16="http://schemas.microsoft.com/office/drawing/2014/main" id="{C30A687B-0F33-42E6-5CC9-9705DE72B56A}"/>
              </a:ext>
            </a:extLst>
          </p:cNvPr>
          <p:cNvSpPr>
            <a:spLocks noGrp="1"/>
          </p:cNvSpPr>
          <p:nvPr>
            <p:ph idx="1"/>
          </p:nvPr>
        </p:nvSpPr>
        <p:spPr/>
        <p:txBody>
          <a:bodyPr vert="horz" lIns="91440" tIns="45720" rIns="91440" bIns="45720" rtlCol="0" anchor="t">
            <a:normAutofit/>
          </a:bodyPr>
          <a:lstStyle/>
          <a:p>
            <a:r>
              <a:rPr lang="en-US" dirty="0"/>
              <a:t>To tackle data drift, I can</a:t>
            </a:r>
          </a:p>
          <a:p>
            <a:endParaRPr lang="en-US" dirty="0"/>
          </a:p>
          <a:p>
            <a:pPr lvl="1">
              <a:buFont typeface="Courier New" pitchFamily="34" charset="0"/>
              <a:buChar char="o"/>
            </a:pPr>
            <a:r>
              <a:rPr lang="en-US" spc="10" dirty="0">
                <a:solidFill>
                  <a:srgbClr val="000000"/>
                </a:solidFill>
              </a:rPr>
              <a:t>Keep the reference of the initial distributions of important numerical features</a:t>
            </a:r>
            <a:endParaRPr lang="en-US" dirty="0"/>
          </a:p>
          <a:p>
            <a:pPr lvl="1">
              <a:buFont typeface="Courier New" pitchFamily="34" charset="0"/>
              <a:buChar char="o"/>
            </a:pPr>
            <a:r>
              <a:rPr lang="en-US" spc="10">
                <a:solidFill>
                  <a:srgbClr val="000000"/>
                </a:solidFill>
              </a:rPr>
              <a:t>Mean, Medain, Mode, Variance</a:t>
            </a:r>
            <a:endParaRPr lang="en-US" spc="10" dirty="0">
              <a:solidFill>
                <a:srgbClr val="000000"/>
              </a:solidFill>
            </a:endParaRPr>
          </a:p>
          <a:p>
            <a:pPr lvl="1">
              <a:buFont typeface="Courier New" pitchFamily="34" charset="0"/>
              <a:buChar char="o"/>
            </a:pPr>
            <a:r>
              <a:rPr lang="en-US" spc="10">
                <a:solidFill>
                  <a:srgbClr val="000000"/>
                </a:solidFill>
              </a:rPr>
              <a:t>Make it the baseline  for comparision</a:t>
            </a:r>
            <a:endParaRPr lang="en-US" dirty="0"/>
          </a:p>
          <a:p>
            <a:pPr marL="274320" lvl="1" indent="0">
              <a:buNone/>
            </a:pPr>
            <a:endParaRPr lang="en-US" dirty="0"/>
          </a:p>
          <a:p>
            <a:pPr marL="0" indent="-285750"/>
            <a:endParaRPr lang="en-US" spc="0" dirty="0">
              <a:solidFill>
                <a:srgbClr val="262626"/>
              </a:solidFill>
            </a:endParaRPr>
          </a:p>
          <a:p>
            <a:pPr marL="0" indent="0">
              <a:buNone/>
            </a:pPr>
            <a:r>
              <a:rPr lang="en-US" dirty="0"/>
              <a:t> </a:t>
            </a:r>
          </a:p>
        </p:txBody>
      </p:sp>
    </p:spTree>
    <p:extLst>
      <p:ext uri="{BB962C8B-B14F-4D97-AF65-F5344CB8AC3E}">
        <p14:creationId xmlns:p14="http://schemas.microsoft.com/office/powerpoint/2010/main" val="139839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D14B-CC3F-B3BE-F244-E44F2C4DE1A1}"/>
              </a:ext>
            </a:extLst>
          </p:cNvPr>
          <p:cNvSpPr>
            <a:spLocks noGrp="1"/>
          </p:cNvSpPr>
          <p:nvPr>
            <p:ph type="title"/>
          </p:nvPr>
        </p:nvSpPr>
        <p:spPr/>
        <p:txBody>
          <a:bodyPr/>
          <a:lstStyle/>
          <a:p>
            <a:r>
              <a:rPr lang="en-US"/>
              <a:t>Schema Change</a:t>
            </a:r>
          </a:p>
        </p:txBody>
      </p:sp>
      <p:sp>
        <p:nvSpPr>
          <p:cNvPr id="3" name="Content Placeholder 2">
            <a:extLst>
              <a:ext uri="{FF2B5EF4-FFF2-40B4-BE49-F238E27FC236}">
                <a16:creationId xmlns:a16="http://schemas.microsoft.com/office/drawing/2014/main" id="{EF0539A4-3C4A-C1CA-5803-AAB5F759FC20}"/>
              </a:ext>
            </a:extLst>
          </p:cNvPr>
          <p:cNvSpPr>
            <a:spLocks noGrp="1"/>
          </p:cNvSpPr>
          <p:nvPr>
            <p:ph idx="1"/>
          </p:nvPr>
        </p:nvSpPr>
        <p:spPr/>
        <p:txBody>
          <a:bodyPr vert="horz" lIns="91440" tIns="45720" rIns="91440" bIns="45720" rtlCol="0" anchor="t">
            <a:normAutofit/>
          </a:bodyPr>
          <a:lstStyle/>
          <a:p>
            <a:r>
              <a:rPr lang="en-US"/>
              <a:t>To avoid schema change -</a:t>
            </a:r>
          </a:p>
          <a:p>
            <a:endParaRPr lang="en-US" spc="10" dirty="0">
              <a:solidFill>
                <a:srgbClr val="000000"/>
              </a:solidFill>
            </a:endParaRPr>
          </a:p>
          <a:p>
            <a:pPr lvl="1">
              <a:buFont typeface="Courier New" pitchFamily="34" charset="0"/>
              <a:buChar char="o"/>
            </a:pPr>
            <a:r>
              <a:rPr lang="en-US" spc="10">
                <a:solidFill>
                  <a:srgbClr val="000000"/>
                </a:solidFill>
              </a:rPr>
              <a:t>Log Mismatches</a:t>
            </a:r>
            <a:endParaRPr lang="en-US" spc="10" dirty="0">
              <a:solidFill>
                <a:srgbClr val="000000"/>
              </a:solidFill>
            </a:endParaRPr>
          </a:p>
          <a:p>
            <a:pPr lvl="1">
              <a:buFont typeface="Courier New" pitchFamily="34" charset="0"/>
              <a:buChar char="o"/>
            </a:pPr>
            <a:r>
              <a:rPr lang="en-US" spc="10">
                <a:solidFill>
                  <a:srgbClr val="000000"/>
                </a:solidFill>
              </a:rPr>
              <a:t>Make predefined schema as the template for the new datasets.</a:t>
            </a:r>
            <a:endParaRPr lang="en-US" spc="10" dirty="0">
              <a:solidFill>
                <a:srgbClr val="000000"/>
              </a:solidFill>
            </a:endParaRPr>
          </a:p>
          <a:p>
            <a:pPr lvl="1">
              <a:buFont typeface="Courier New" pitchFamily="34" charset="0"/>
              <a:buChar char="o"/>
            </a:pPr>
            <a:r>
              <a:rPr lang="en-US" spc="10">
                <a:solidFill>
                  <a:srgbClr val="000000"/>
                </a:solidFill>
              </a:rPr>
              <a:t>Discard unexpected data</a:t>
            </a:r>
            <a:endParaRPr lang="en-US" spc="10" dirty="0">
              <a:solidFill>
                <a:srgbClr val="000000"/>
              </a:solidFill>
            </a:endParaRPr>
          </a:p>
          <a:p>
            <a:pPr lvl="1">
              <a:buFont typeface="Courier New" pitchFamily="34" charset="0"/>
              <a:buChar char="o"/>
            </a:pPr>
            <a:endParaRPr lang="en-US" spc="10" dirty="0">
              <a:solidFill>
                <a:srgbClr val="000000"/>
              </a:solidFill>
            </a:endParaRPr>
          </a:p>
          <a:p>
            <a:pPr lvl="1">
              <a:buFont typeface="Courier New" pitchFamily="34" charset="0"/>
              <a:buChar char="o"/>
            </a:pPr>
            <a:endParaRPr lang="en-US" spc="10" dirty="0">
              <a:solidFill>
                <a:srgbClr val="000000"/>
              </a:solidFill>
            </a:endParaRPr>
          </a:p>
          <a:p>
            <a:pPr lvl="1">
              <a:buFont typeface="Courier New" pitchFamily="34" charset="0"/>
              <a:buChar char="o"/>
            </a:pPr>
            <a:endParaRPr lang="en-US" spc="10" dirty="0">
              <a:solidFill>
                <a:srgbClr val="000000"/>
              </a:solidFill>
            </a:endParaRPr>
          </a:p>
        </p:txBody>
      </p:sp>
    </p:spTree>
    <p:extLst>
      <p:ext uri="{BB962C8B-B14F-4D97-AF65-F5344CB8AC3E}">
        <p14:creationId xmlns:p14="http://schemas.microsoft.com/office/powerpoint/2010/main" val="118474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499-F125-C30E-6542-11C00E92CF1A}"/>
              </a:ext>
            </a:extLst>
          </p:cNvPr>
          <p:cNvSpPr>
            <a:spLocks noGrp="1"/>
          </p:cNvSpPr>
          <p:nvPr>
            <p:ph type="title"/>
          </p:nvPr>
        </p:nvSpPr>
        <p:spPr>
          <a:xfrm rot="5400000">
            <a:off x="-4159792" y="5598610"/>
            <a:ext cx="9692640" cy="715962"/>
          </a:xfrm>
        </p:spPr>
        <p:txBody>
          <a:bodyPr/>
          <a:lstStyle/>
          <a:p>
            <a:r>
              <a:rPr lang="en-US"/>
              <a:t>SCREENSHOT</a:t>
            </a:r>
          </a:p>
        </p:txBody>
      </p:sp>
      <p:pic>
        <p:nvPicPr>
          <p:cNvPr id="4" name="Picture 3">
            <a:extLst>
              <a:ext uri="{FF2B5EF4-FFF2-40B4-BE49-F238E27FC236}">
                <a16:creationId xmlns:a16="http://schemas.microsoft.com/office/drawing/2014/main" id="{630A72C9-1950-8923-8D26-3E1CECD21771}"/>
              </a:ext>
            </a:extLst>
          </p:cNvPr>
          <p:cNvPicPr>
            <a:picLocks noChangeAspect="1"/>
          </p:cNvPicPr>
          <p:nvPr/>
        </p:nvPicPr>
        <p:blipFill>
          <a:blip r:embed="rId3"/>
          <a:stretch>
            <a:fillRect/>
          </a:stretch>
        </p:blipFill>
        <p:spPr>
          <a:xfrm>
            <a:off x="1611665" y="2627"/>
            <a:ext cx="10580335" cy="6852747"/>
          </a:xfrm>
          <a:prstGeom prst="rect">
            <a:avLst/>
          </a:prstGeom>
        </p:spPr>
      </p:pic>
    </p:spTree>
    <p:extLst>
      <p:ext uri="{BB962C8B-B14F-4D97-AF65-F5344CB8AC3E}">
        <p14:creationId xmlns:p14="http://schemas.microsoft.com/office/powerpoint/2010/main" val="221649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2B17E-D47B-F552-8075-63CE4E9F803B}"/>
              </a:ext>
            </a:extLst>
          </p:cNvPr>
          <p:cNvSpPr txBox="1"/>
          <p:nvPr/>
        </p:nvSpPr>
        <p:spPr>
          <a:xfrm>
            <a:off x="3735822" y="3014283"/>
            <a:ext cx="41134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THANK YOU</a:t>
            </a:r>
          </a:p>
        </p:txBody>
      </p:sp>
    </p:spTree>
    <p:extLst>
      <p:ext uri="{BB962C8B-B14F-4D97-AF65-F5344CB8AC3E}">
        <p14:creationId xmlns:p14="http://schemas.microsoft.com/office/powerpoint/2010/main" val="358646370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WEEK - 3</vt:lpstr>
      <vt:lpstr>DATA PIPELINE</vt:lpstr>
      <vt:lpstr> Pipeline Type – Batch </vt:lpstr>
      <vt:lpstr>DATA FORMAT - CSV</vt:lpstr>
      <vt:lpstr>DATA QUALITY ISSUES</vt:lpstr>
      <vt:lpstr>Data Drift</vt:lpstr>
      <vt:lpstr>Schema Change</vt:lpstr>
      <vt:lpstr>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694</cp:revision>
  <dcterms:created xsi:type="dcterms:W3CDTF">2025-02-01T18:43:48Z</dcterms:created>
  <dcterms:modified xsi:type="dcterms:W3CDTF">2025-02-15T02:01:17Z</dcterms:modified>
</cp:coreProperties>
</file>