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8" r:id="rId2"/>
    <p:sldId id="257" r:id="rId3"/>
    <p:sldId id="264" r:id="rId4"/>
    <p:sldId id="265" r:id="rId5"/>
    <p:sldId id="281" r:id="rId6"/>
    <p:sldId id="268" r:id="rId7"/>
    <p:sldId id="282" r:id="rId8"/>
    <p:sldId id="266" r:id="rId9"/>
    <p:sldId id="269" r:id="rId10"/>
    <p:sldId id="280" r:id="rId11"/>
    <p:sldId id="272" r:id="rId12"/>
    <p:sldId id="278" r:id="rId13"/>
    <p:sldId id="283" r:id="rId14"/>
    <p:sldId id="271" r:id="rId15"/>
    <p:sldId id="284" r:id="rId16"/>
    <p:sldId id="27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FFFFFF"/>
    <a:srgbClr val="03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749" autoAdjust="0"/>
    <p:restoredTop sz="94660"/>
  </p:normalViewPr>
  <p:slideViewPr>
    <p:cSldViewPr snapToGrid="0">
      <p:cViewPr varScale="1">
        <p:scale>
          <a:sx n="68" d="100"/>
          <a:sy n="68" d="100"/>
        </p:scale>
        <p:origin x="45" y="9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D2A48B96-639E-45A3-A0BA-2464DFDB1FAA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Arial" panose="020B0604020202020204" pitchFamily="34" charset="0"/>
              </a:defRPr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A9F870D1-2918-4862-BF05-54AC3040F8DD}" type="datetimeFigureOut">
              <a:rPr lang="zh-CN" altLang="en-US" smtClean="0"/>
              <a:t>2025/5/20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defRPr>
            </a:lvl1pPr>
          </a:lstStyle>
          <a:p>
            <a:fld id="{28E7AAA1-2B6D-44C1-A6CB-927B761BD88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3" Type="http://schemas.openxmlformats.org/officeDocument/2006/relationships/tags" Target="../tags/tag7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689153" y="485792"/>
            <a:ext cx="5327650" cy="22021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Efficient Task Scheduler With Algorithms</a:t>
            </a:r>
          </a:p>
        </p:txBody>
      </p:sp>
      <p:cxnSp>
        <p:nvCxnSpPr>
          <p:cNvPr id="7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5545104" y="2687972"/>
            <a:ext cx="5796000" cy="2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09" y="1728241"/>
            <a:ext cx="3924981" cy="35627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5C16A9-0848-6393-F866-94DA239EBF95}"/>
              </a:ext>
            </a:extLst>
          </p:cNvPr>
          <p:cNvSpPr txBox="1"/>
          <p:nvPr/>
        </p:nvSpPr>
        <p:spPr>
          <a:xfrm>
            <a:off x="5545104" y="2809898"/>
            <a:ext cx="55404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Presented to –</a:t>
            </a:r>
          </a:p>
          <a:p>
            <a:pPr algn="ctr"/>
            <a:r>
              <a:rPr lang="en-US" b="1" dirty="0"/>
              <a:t>Dr. Tania Sultana</a:t>
            </a:r>
          </a:p>
          <a:p>
            <a:pPr algn="ctr"/>
            <a:r>
              <a:rPr lang="en-US" b="1" dirty="0"/>
              <a:t>Senior Lecturer</a:t>
            </a:r>
          </a:p>
          <a:p>
            <a:pPr algn="ctr"/>
            <a:r>
              <a:rPr lang="en-US" b="1" dirty="0"/>
              <a:t>CSE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CSE246(4)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Presented by –</a:t>
            </a:r>
          </a:p>
          <a:p>
            <a:pPr algn="ctr"/>
            <a:r>
              <a:rPr lang="en-US" b="1" dirty="0"/>
              <a:t>Sihab Bin Sarwar(2023-1-60-043)</a:t>
            </a:r>
          </a:p>
          <a:p>
            <a:pPr algn="ctr"/>
            <a:r>
              <a:rPr lang="en-US" b="1" dirty="0" err="1"/>
              <a:t>Ifteayj</a:t>
            </a:r>
            <a:r>
              <a:rPr lang="en-US" b="1" dirty="0"/>
              <a:t> Ahmed(2022-1-60-002)</a:t>
            </a:r>
          </a:p>
          <a:p>
            <a:pPr algn="ctr"/>
            <a:r>
              <a:rPr lang="en-US" b="1" dirty="0"/>
              <a:t>Shahriar Rahman(2022-1-60-044)</a:t>
            </a:r>
          </a:p>
          <a:p>
            <a:pPr algn="ctr"/>
            <a:r>
              <a:rPr lang="en-US" b="1" dirty="0"/>
              <a:t>Abu Baker </a:t>
            </a:r>
            <a:r>
              <a:rPr lang="en-US" b="1" dirty="0" err="1"/>
              <a:t>Siddik</a:t>
            </a:r>
            <a:r>
              <a:rPr lang="en-US" b="1" dirty="0"/>
              <a:t>(2022-1-60-044)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81F25-E2E0-06AF-A42B-C39223226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>
            <a:extLst>
              <a:ext uri="{FF2B5EF4-FFF2-40B4-BE49-F238E27FC236}">
                <a16:creationId xmlns:a16="http://schemas.microsoft.com/office/drawing/2014/main" id="{8FE8AF3C-1798-0922-7FD0-D5E9C34E9238}"/>
              </a:ext>
            </a:extLst>
          </p:cNvPr>
          <p:cNvCxnSpPr/>
          <p:nvPr/>
        </p:nvCxnSpPr>
        <p:spPr>
          <a:xfrm flipH="1">
            <a:off x="1793809" y="125608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23D7AE47-5B52-9F2B-C501-7B09CD1C8DED}"/>
              </a:ext>
            </a:extLst>
          </p:cNvPr>
          <p:cNvSpPr txBox="1"/>
          <p:nvPr/>
        </p:nvSpPr>
        <p:spPr>
          <a:xfrm>
            <a:off x="1464059" y="417492"/>
            <a:ext cx="42595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Greedy Snippets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6B83DEA-4F39-B99B-E11D-31A006F88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" y="213635"/>
            <a:ext cx="1152112" cy="1152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D5E75BF-11B5-1430-CBD5-2CE90A2EBDC3}"/>
              </a:ext>
            </a:extLst>
          </p:cNvPr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FF345B97-D3C2-790D-A195-CE2DDCFBDB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144" y="2477242"/>
            <a:ext cx="5044305" cy="312467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27B33F-ACCF-45B8-FB4A-A1B6FE66C35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036" y="3987042"/>
            <a:ext cx="4105538" cy="18658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65BE3C0-F650-ED77-AFC5-BC70779173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036" y="2121273"/>
            <a:ext cx="4765868" cy="153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477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 flipV="1">
            <a:off x="1793994" y="1256083"/>
            <a:ext cx="6033770" cy="5715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493303" y="417492"/>
            <a:ext cx="43765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Greedy – Result 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2" y="213635"/>
            <a:ext cx="1152112" cy="1152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Shape 2610"/>
          <p:cNvSpPr/>
          <p:nvPr/>
        </p:nvSpPr>
        <p:spPr>
          <a:xfrm>
            <a:off x="3951132" y="2625255"/>
            <a:ext cx="3456276" cy="30386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107640" y="57619"/>
                </a:moveTo>
                <a:lnTo>
                  <a:pt x="105609" y="57619"/>
                </a:lnTo>
                <a:lnTo>
                  <a:pt x="105449" y="55320"/>
                </a:lnTo>
                <a:lnTo>
                  <a:pt x="105340" y="53917"/>
                </a:lnTo>
                <a:lnTo>
                  <a:pt x="105206" y="52524"/>
                </a:lnTo>
                <a:lnTo>
                  <a:pt x="105030" y="51131"/>
                </a:lnTo>
                <a:lnTo>
                  <a:pt x="104837" y="49757"/>
                </a:lnTo>
                <a:lnTo>
                  <a:pt x="104610" y="48374"/>
                </a:lnTo>
                <a:lnTo>
                  <a:pt x="104367" y="47019"/>
                </a:lnTo>
                <a:lnTo>
                  <a:pt x="104082" y="45664"/>
                </a:lnTo>
                <a:lnTo>
                  <a:pt x="103771" y="44318"/>
                </a:lnTo>
                <a:lnTo>
                  <a:pt x="103444" y="42973"/>
                </a:lnTo>
                <a:lnTo>
                  <a:pt x="103083" y="41647"/>
                </a:lnTo>
                <a:lnTo>
                  <a:pt x="102697" y="40330"/>
                </a:lnTo>
                <a:lnTo>
                  <a:pt x="102278" y="39033"/>
                </a:lnTo>
                <a:lnTo>
                  <a:pt x="101841" y="37745"/>
                </a:lnTo>
                <a:lnTo>
                  <a:pt x="101380" y="36457"/>
                </a:lnTo>
                <a:lnTo>
                  <a:pt x="100885" y="35197"/>
                </a:lnTo>
                <a:lnTo>
                  <a:pt x="100365" y="33938"/>
                </a:lnTo>
                <a:lnTo>
                  <a:pt x="99819" y="32697"/>
                </a:lnTo>
                <a:lnTo>
                  <a:pt x="99257" y="31476"/>
                </a:lnTo>
                <a:lnTo>
                  <a:pt x="98661" y="30264"/>
                </a:lnTo>
                <a:lnTo>
                  <a:pt x="98040" y="29072"/>
                </a:lnTo>
                <a:lnTo>
                  <a:pt x="97394" y="27889"/>
                </a:lnTo>
                <a:lnTo>
                  <a:pt x="96731" y="26724"/>
                </a:lnTo>
                <a:lnTo>
                  <a:pt x="96026" y="25580"/>
                </a:lnTo>
                <a:lnTo>
                  <a:pt x="95313" y="24444"/>
                </a:lnTo>
                <a:lnTo>
                  <a:pt x="94566" y="23328"/>
                </a:lnTo>
                <a:lnTo>
                  <a:pt x="93803" y="22240"/>
                </a:lnTo>
                <a:lnTo>
                  <a:pt x="93022" y="21162"/>
                </a:lnTo>
                <a:lnTo>
                  <a:pt x="92208" y="20103"/>
                </a:lnTo>
                <a:lnTo>
                  <a:pt x="91369" y="19072"/>
                </a:lnTo>
                <a:lnTo>
                  <a:pt x="90513" y="18042"/>
                </a:lnTo>
                <a:lnTo>
                  <a:pt x="89632" y="17050"/>
                </a:lnTo>
                <a:lnTo>
                  <a:pt x="88726" y="16076"/>
                </a:lnTo>
                <a:lnTo>
                  <a:pt x="87795" y="15113"/>
                </a:lnTo>
                <a:lnTo>
                  <a:pt x="86855" y="14187"/>
                </a:lnTo>
                <a:lnTo>
                  <a:pt x="85890" y="13281"/>
                </a:lnTo>
                <a:lnTo>
                  <a:pt x="84917" y="12403"/>
                </a:lnTo>
                <a:lnTo>
                  <a:pt x="83926" y="11554"/>
                </a:lnTo>
                <a:lnTo>
                  <a:pt x="82911" y="10733"/>
                </a:lnTo>
                <a:lnTo>
                  <a:pt x="81887" y="9951"/>
                </a:lnTo>
                <a:lnTo>
                  <a:pt x="80855" y="9188"/>
                </a:lnTo>
                <a:lnTo>
                  <a:pt x="79807" y="8453"/>
                </a:lnTo>
                <a:lnTo>
                  <a:pt x="78741" y="7747"/>
                </a:lnTo>
                <a:lnTo>
                  <a:pt x="77658" y="7079"/>
                </a:lnTo>
                <a:lnTo>
                  <a:pt x="76568" y="6440"/>
                </a:lnTo>
                <a:lnTo>
                  <a:pt x="75468" y="5810"/>
                </a:lnTo>
                <a:lnTo>
                  <a:pt x="74352" y="5238"/>
                </a:lnTo>
                <a:lnTo>
                  <a:pt x="73220" y="4675"/>
                </a:lnTo>
                <a:lnTo>
                  <a:pt x="72095" y="4140"/>
                </a:lnTo>
                <a:lnTo>
                  <a:pt x="70946" y="3654"/>
                </a:lnTo>
                <a:lnTo>
                  <a:pt x="69788" y="3196"/>
                </a:lnTo>
                <a:lnTo>
                  <a:pt x="68621" y="2757"/>
                </a:lnTo>
                <a:lnTo>
                  <a:pt x="67447" y="2356"/>
                </a:lnTo>
                <a:lnTo>
                  <a:pt x="66263" y="1975"/>
                </a:lnTo>
                <a:lnTo>
                  <a:pt x="65063" y="1641"/>
                </a:lnTo>
                <a:lnTo>
                  <a:pt x="63872" y="1326"/>
                </a:lnTo>
                <a:lnTo>
                  <a:pt x="62664" y="1059"/>
                </a:lnTo>
                <a:lnTo>
                  <a:pt x="61447" y="811"/>
                </a:lnTo>
                <a:lnTo>
                  <a:pt x="60230" y="591"/>
                </a:lnTo>
                <a:lnTo>
                  <a:pt x="58997" y="410"/>
                </a:lnTo>
                <a:lnTo>
                  <a:pt x="57763" y="267"/>
                </a:lnTo>
                <a:lnTo>
                  <a:pt x="56530" y="143"/>
                </a:lnTo>
                <a:lnTo>
                  <a:pt x="55288" y="66"/>
                </a:lnTo>
                <a:lnTo>
                  <a:pt x="54038" y="19"/>
                </a:lnTo>
                <a:lnTo>
                  <a:pt x="52779" y="0"/>
                </a:lnTo>
                <a:lnTo>
                  <a:pt x="50077" y="85"/>
                </a:lnTo>
                <a:lnTo>
                  <a:pt x="47392" y="314"/>
                </a:lnTo>
                <a:lnTo>
                  <a:pt x="44757" y="696"/>
                </a:lnTo>
                <a:lnTo>
                  <a:pt x="42164" y="1221"/>
                </a:lnTo>
                <a:lnTo>
                  <a:pt x="39614" y="1898"/>
                </a:lnTo>
                <a:lnTo>
                  <a:pt x="37105" y="2700"/>
                </a:lnTo>
                <a:lnTo>
                  <a:pt x="34654" y="3644"/>
                </a:lnTo>
                <a:lnTo>
                  <a:pt x="32255" y="4722"/>
                </a:lnTo>
                <a:lnTo>
                  <a:pt x="29922" y="5925"/>
                </a:lnTo>
                <a:lnTo>
                  <a:pt x="27640" y="7251"/>
                </a:lnTo>
                <a:lnTo>
                  <a:pt x="25441" y="8701"/>
                </a:lnTo>
                <a:lnTo>
                  <a:pt x="23293" y="10266"/>
                </a:lnTo>
                <a:lnTo>
                  <a:pt x="21220" y="11936"/>
                </a:lnTo>
                <a:lnTo>
                  <a:pt x="19232" y="13720"/>
                </a:lnTo>
                <a:lnTo>
                  <a:pt x="17310" y="15618"/>
                </a:lnTo>
                <a:lnTo>
                  <a:pt x="15473" y="17594"/>
                </a:lnTo>
                <a:lnTo>
                  <a:pt x="13727" y="19693"/>
                </a:lnTo>
                <a:lnTo>
                  <a:pt x="12066" y="21868"/>
                </a:lnTo>
                <a:lnTo>
                  <a:pt x="10497" y="24139"/>
                </a:lnTo>
                <a:lnTo>
                  <a:pt x="9020" y="26486"/>
                </a:lnTo>
                <a:lnTo>
                  <a:pt x="7652" y="28928"/>
                </a:lnTo>
                <a:lnTo>
                  <a:pt x="6377" y="31428"/>
                </a:lnTo>
                <a:lnTo>
                  <a:pt x="5210" y="34024"/>
                </a:lnTo>
                <a:lnTo>
                  <a:pt x="4153" y="36686"/>
                </a:lnTo>
                <a:lnTo>
                  <a:pt x="3205" y="39414"/>
                </a:lnTo>
                <a:lnTo>
                  <a:pt x="2374" y="42200"/>
                </a:lnTo>
                <a:lnTo>
                  <a:pt x="1669" y="45044"/>
                </a:lnTo>
                <a:lnTo>
                  <a:pt x="1074" y="47944"/>
                </a:lnTo>
                <a:lnTo>
                  <a:pt x="612" y="50892"/>
                </a:lnTo>
                <a:lnTo>
                  <a:pt x="276" y="53898"/>
                </a:lnTo>
                <a:lnTo>
                  <a:pt x="75" y="56932"/>
                </a:lnTo>
                <a:lnTo>
                  <a:pt x="0" y="60023"/>
                </a:lnTo>
                <a:lnTo>
                  <a:pt x="67" y="63029"/>
                </a:lnTo>
                <a:lnTo>
                  <a:pt x="251" y="66006"/>
                </a:lnTo>
                <a:lnTo>
                  <a:pt x="587" y="68925"/>
                </a:lnTo>
                <a:lnTo>
                  <a:pt x="1023" y="71807"/>
                </a:lnTo>
                <a:lnTo>
                  <a:pt x="1585" y="74650"/>
                </a:lnTo>
                <a:lnTo>
                  <a:pt x="2257" y="77427"/>
                </a:lnTo>
                <a:lnTo>
                  <a:pt x="3054" y="80155"/>
                </a:lnTo>
                <a:lnTo>
                  <a:pt x="3952" y="82827"/>
                </a:lnTo>
                <a:lnTo>
                  <a:pt x="4967" y="85422"/>
                </a:lnTo>
                <a:lnTo>
                  <a:pt x="6075" y="87970"/>
                </a:lnTo>
                <a:lnTo>
                  <a:pt x="7291" y="90431"/>
                </a:lnTo>
                <a:lnTo>
                  <a:pt x="8600" y="92836"/>
                </a:lnTo>
                <a:lnTo>
                  <a:pt x="10010" y="95154"/>
                </a:lnTo>
                <a:lnTo>
                  <a:pt x="11504" y="97396"/>
                </a:lnTo>
                <a:lnTo>
                  <a:pt x="13089" y="99553"/>
                </a:lnTo>
                <a:lnTo>
                  <a:pt x="14768" y="101614"/>
                </a:lnTo>
                <a:lnTo>
                  <a:pt x="16513" y="103589"/>
                </a:lnTo>
                <a:lnTo>
                  <a:pt x="18342" y="105478"/>
                </a:lnTo>
                <a:lnTo>
                  <a:pt x="20264" y="107262"/>
                </a:lnTo>
                <a:lnTo>
                  <a:pt x="22236" y="108951"/>
                </a:lnTo>
                <a:lnTo>
                  <a:pt x="24292" y="110535"/>
                </a:lnTo>
                <a:lnTo>
                  <a:pt x="26414" y="112004"/>
                </a:lnTo>
                <a:lnTo>
                  <a:pt x="28588" y="113368"/>
                </a:lnTo>
                <a:lnTo>
                  <a:pt x="30837" y="114609"/>
                </a:lnTo>
                <a:lnTo>
                  <a:pt x="33136" y="115735"/>
                </a:lnTo>
                <a:lnTo>
                  <a:pt x="35494" y="116746"/>
                </a:lnTo>
                <a:lnTo>
                  <a:pt x="37893" y="117614"/>
                </a:lnTo>
                <a:lnTo>
                  <a:pt x="40360" y="118358"/>
                </a:lnTo>
                <a:lnTo>
                  <a:pt x="42852" y="118979"/>
                </a:lnTo>
                <a:lnTo>
                  <a:pt x="45395" y="119456"/>
                </a:lnTo>
                <a:lnTo>
                  <a:pt x="47979" y="119799"/>
                </a:lnTo>
                <a:lnTo>
                  <a:pt x="50589" y="120000"/>
                </a:lnTo>
                <a:lnTo>
                  <a:pt x="50589" y="103617"/>
                </a:lnTo>
                <a:lnTo>
                  <a:pt x="48718" y="103436"/>
                </a:lnTo>
                <a:lnTo>
                  <a:pt x="46863" y="103169"/>
                </a:lnTo>
                <a:lnTo>
                  <a:pt x="45043" y="102797"/>
                </a:lnTo>
                <a:lnTo>
                  <a:pt x="43255" y="102320"/>
                </a:lnTo>
                <a:lnTo>
                  <a:pt x="41493" y="101757"/>
                </a:lnTo>
                <a:lnTo>
                  <a:pt x="39765" y="101108"/>
                </a:lnTo>
                <a:lnTo>
                  <a:pt x="38078" y="100364"/>
                </a:lnTo>
                <a:lnTo>
                  <a:pt x="36442" y="99524"/>
                </a:lnTo>
                <a:lnTo>
                  <a:pt x="34822" y="98608"/>
                </a:lnTo>
                <a:lnTo>
                  <a:pt x="33270" y="97616"/>
                </a:lnTo>
                <a:lnTo>
                  <a:pt x="31751" y="96538"/>
                </a:lnTo>
                <a:lnTo>
                  <a:pt x="30283" y="95383"/>
                </a:lnTo>
                <a:lnTo>
                  <a:pt x="28865" y="94152"/>
                </a:lnTo>
                <a:lnTo>
                  <a:pt x="27497" y="92855"/>
                </a:lnTo>
                <a:lnTo>
                  <a:pt x="26188" y="91490"/>
                </a:lnTo>
                <a:lnTo>
                  <a:pt x="24938" y="90050"/>
                </a:lnTo>
                <a:lnTo>
                  <a:pt x="23746" y="88542"/>
                </a:lnTo>
                <a:lnTo>
                  <a:pt x="22605" y="86987"/>
                </a:lnTo>
                <a:lnTo>
                  <a:pt x="21539" y="85365"/>
                </a:lnTo>
                <a:lnTo>
                  <a:pt x="20532" y="83686"/>
                </a:lnTo>
                <a:lnTo>
                  <a:pt x="19593" y="81959"/>
                </a:lnTo>
                <a:lnTo>
                  <a:pt x="18728" y="80174"/>
                </a:lnTo>
                <a:lnTo>
                  <a:pt x="17940" y="78333"/>
                </a:lnTo>
                <a:lnTo>
                  <a:pt x="17218" y="76463"/>
                </a:lnTo>
                <a:lnTo>
                  <a:pt x="16572" y="74536"/>
                </a:lnTo>
                <a:lnTo>
                  <a:pt x="16001" y="72561"/>
                </a:lnTo>
                <a:lnTo>
                  <a:pt x="15523" y="70566"/>
                </a:lnTo>
                <a:lnTo>
                  <a:pt x="15120" y="68515"/>
                </a:lnTo>
                <a:lnTo>
                  <a:pt x="14801" y="66445"/>
                </a:lnTo>
                <a:lnTo>
                  <a:pt x="14575" y="64326"/>
                </a:lnTo>
                <a:lnTo>
                  <a:pt x="14440" y="62189"/>
                </a:lnTo>
                <a:lnTo>
                  <a:pt x="14390" y="60023"/>
                </a:lnTo>
                <a:lnTo>
                  <a:pt x="14449" y="57791"/>
                </a:lnTo>
                <a:lnTo>
                  <a:pt x="14591" y="55568"/>
                </a:lnTo>
                <a:lnTo>
                  <a:pt x="14835" y="53383"/>
                </a:lnTo>
                <a:lnTo>
                  <a:pt x="15179" y="51236"/>
                </a:lnTo>
                <a:lnTo>
                  <a:pt x="15607" y="49118"/>
                </a:lnTo>
                <a:lnTo>
                  <a:pt x="16119" y="47057"/>
                </a:lnTo>
                <a:lnTo>
                  <a:pt x="16723" y="45025"/>
                </a:lnTo>
                <a:lnTo>
                  <a:pt x="17419" y="43050"/>
                </a:lnTo>
                <a:lnTo>
                  <a:pt x="18183" y="41113"/>
                </a:lnTo>
                <a:lnTo>
                  <a:pt x="19030" y="39223"/>
                </a:lnTo>
                <a:lnTo>
                  <a:pt x="19962" y="37401"/>
                </a:lnTo>
                <a:lnTo>
                  <a:pt x="20960" y="35626"/>
                </a:lnTo>
                <a:lnTo>
                  <a:pt x="22026" y="33919"/>
                </a:lnTo>
                <a:lnTo>
                  <a:pt x="23167" y="32268"/>
                </a:lnTo>
                <a:lnTo>
                  <a:pt x="24384" y="30684"/>
                </a:lnTo>
                <a:lnTo>
                  <a:pt x="25651" y="29167"/>
                </a:lnTo>
                <a:lnTo>
                  <a:pt x="26985" y="27726"/>
                </a:lnTo>
                <a:lnTo>
                  <a:pt x="28378" y="26343"/>
                </a:lnTo>
                <a:lnTo>
                  <a:pt x="29830" y="25045"/>
                </a:lnTo>
                <a:lnTo>
                  <a:pt x="31332" y="23824"/>
                </a:lnTo>
                <a:lnTo>
                  <a:pt x="32892" y="22698"/>
                </a:lnTo>
                <a:lnTo>
                  <a:pt x="34495" y="21639"/>
                </a:lnTo>
                <a:lnTo>
                  <a:pt x="36156" y="20675"/>
                </a:lnTo>
                <a:lnTo>
                  <a:pt x="37851" y="19798"/>
                </a:lnTo>
                <a:lnTo>
                  <a:pt x="39597" y="19015"/>
                </a:lnTo>
                <a:lnTo>
                  <a:pt x="41376" y="18328"/>
                </a:lnTo>
                <a:lnTo>
                  <a:pt x="43205" y="17746"/>
                </a:lnTo>
                <a:lnTo>
                  <a:pt x="45059" y="17250"/>
                </a:lnTo>
                <a:lnTo>
                  <a:pt x="46947" y="16859"/>
                </a:lnTo>
                <a:lnTo>
                  <a:pt x="48860" y="16592"/>
                </a:lnTo>
                <a:lnTo>
                  <a:pt x="50807" y="16420"/>
                </a:lnTo>
                <a:lnTo>
                  <a:pt x="52779" y="16363"/>
                </a:lnTo>
                <a:lnTo>
                  <a:pt x="54600" y="16401"/>
                </a:lnTo>
                <a:lnTo>
                  <a:pt x="56396" y="16554"/>
                </a:lnTo>
                <a:lnTo>
                  <a:pt x="58166" y="16792"/>
                </a:lnTo>
                <a:lnTo>
                  <a:pt x="59920" y="17107"/>
                </a:lnTo>
                <a:lnTo>
                  <a:pt x="61640" y="17536"/>
                </a:lnTo>
                <a:lnTo>
                  <a:pt x="63335" y="18032"/>
                </a:lnTo>
                <a:lnTo>
                  <a:pt x="65005" y="18624"/>
                </a:lnTo>
                <a:lnTo>
                  <a:pt x="66633" y="19282"/>
                </a:lnTo>
                <a:lnTo>
                  <a:pt x="68227" y="20046"/>
                </a:lnTo>
                <a:lnTo>
                  <a:pt x="69796" y="20876"/>
                </a:lnTo>
                <a:lnTo>
                  <a:pt x="71315" y="21773"/>
                </a:lnTo>
                <a:lnTo>
                  <a:pt x="72800" y="22746"/>
                </a:lnTo>
                <a:lnTo>
                  <a:pt x="74243" y="23805"/>
                </a:lnTo>
                <a:lnTo>
                  <a:pt x="75645" y="24921"/>
                </a:lnTo>
                <a:lnTo>
                  <a:pt x="76996" y="26114"/>
                </a:lnTo>
                <a:lnTo>
                  <a:pt x="78296" y="27373"/>
                </a:lnTo>
                <a:lnTo>
                  <a:pt x="79555" y="28700"/>
                </a:lnTo>
                <a:lnTo>
                  <a:pt x="80755" y="30073"/>
                </a:lnTo>
                <a:lnTo>
                  <a:pt x="81896" y="31524"/>
                </a:lnTo>
                <a:lnTo>
                  <a:pt x="82995" y="33031"/>
                </a:lnTo>
                <a:lnTo>
                  <a:pt x="84027" y="34586"/>
                </a:lnTo>
                <a:lnTo>
                  <a:pt x="85001" y="36189"/>
                </a:lnTo>
                <a:lnTo>
                  <a:pt x="85898" y="37859"/>
                </a:lnTo>
                <a:lnTo>
                  <a:pt x="86746" y="39567"/>
                </a:lnTo>
                <a:lnTo>
                  <a:pt x="87535" y="41332"/>
                </a:lnTo>
                <a:lnTo>
                  <a:pt x="88231" y="43145"/>
                </a:lnTo>
                <a:lnTo>
                  <a:pt x="88869" y="44996"/>
                </a:lnTo>
                <a:lnTo>
                  <a:pt x="89448" y="46885"/>
                </a:lnTo>
                <a:lnTo>
                  <a:pt x="89934" y="48822"/>
                </a:lnTo>
                <a:lnTo>
                  <a:pt x="90346" y="50787"/>
                </a:lnTo>
                <a:lnTo>
                  <a:pt x="90690" y="52801"/>
                </a:lnTo>
                <a:lnTo>
                  <a:pt x="90941" y="54833"/>
                </a:lnTo>
                <a:lnTo>
                  <a:pt x="91235" y="57619"/>
                </a:lnTo>
                <a:lnTo>
                  <a:pt x="88760" y="57619"/>
                </a:lnTo>
                <a:lnTo>
                  <a:pt x="73480" y="57619"/>
                </a:lnTo>
                <a:lnTo>
                  <a:pt x="98300" y="95202"/>
                </a:lnTo>
                <a:lnTo>
                  <a:pt x="120000" y="57619"/>
                </a:lnTo>
                <a:lnTo>
                  <a:pt x="107640" y="57619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Shape 2611"/>
          <p:cNvSpPr/>
          <p:nvPr/>
        </p:nvSpPr>
        <p:spPr>
          <a:xfrm>
            <a:off x="4753870" y="2695671"/>
            <a:ext cx="3456276" cy="303864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69410" y="0"/>
                </a:moveTo>
                <a:lnTo>
                  <a:pt x="69410" y="16382"/>
                </a:lnTo>
                <a:lnTo>
                  <a:pt x="71281" y="16563"/>
                </a:lnTo>
                <a:lnTo>
                  <a:pt x="73136" y="16830"/>
                </a:lnTo>
                <a:lnTo>
                  <a:pt x="74956" y="17202"/>
                </a:lnTo>
                <a:lnTo>
                  <a:pt x="76744" y="17679"/>
                </a:lnTo>
                <a:lnTo>
                  <a:pt x="78506" y="18242"/>
                </a:lnTo>
                <a:lnTo>
                  <a:pt x="80234" y="18891"/>
                </a:lnTo>
                <a:lnTo>
                  <a:pt x="81921" y="19635"/>
                </a:lnTo>
                <a:lnTo>
                  <a:pt x="83557" y="20475"/>
                </a:lnTo>
                <a:lnTo>
                  <a:pt x="85177" y="21391"/>
                </a:lnTo>
                <a:lnTo>
                  <a:pt x="86729" y="22383"/>
                </a:lnTo>
                <a:lnTo>
                  <a:pt x="88248" y="23461"/>
                </a:lnTo>
                <a:lnTo>
                  <a:pt x="89716" y="24616"/>
                </a:lnTo>
                <a:lnTo>
                  <a:pt x="91134" y="25847"/>
                </a:lnTo>
                <a:lnTo>
                  <a:pt x="92502" y="27144"/>
                </a:lnTo>
                <a:lnTo>
                  <a:pt x="93811" y="28509"/>
                </a:lnTo>
                <a:lnTo>
                  <a:pt x="95061" y="29949"/>
                </a:lnTo>
                <a:lnTo>
                  <a:pt x="96253" y="31457"/>
                </a:lnTo>
                <a:lnTo>
                  <a:pt x="97394" y="33012"/>
                </a:lnTo>
                <a:lnTo>
                  <a:pt x="98460" y="34634"/>
                </a:lnTo>
                <a:lnTo>
                  <a:pt x="99467" y="36313"/>
                </a:lnTo>
                <a:lnTo>
                  <a:pt x="100406" y="38040"/>
                </a:lnTo>
                <a:lnTo>
                  <a:pt x="101271" y="39825"/>
                </a:lnTo>
                <a:lnTo>
                  <a:pt x="102059" y="41666"/>
                </a:lnTo>
                <a:lnTo>
                  <a:pt x="102781" y="43536"/>
                </a:lnTo>
                <a:lnTo>
                  <a:pt x="103427" y="45463"/>
                </a:lnTo>
                <a:lnTo>
                  <a:pt x="103998" y="47438"/>
                </a:lnTo>
                <a:lnTo>
                  <a:pt x="104476" y="49442"/>
                </a:lnTo>
                <a:lnTo>
                  <a:pt x="104879" y="51484"/>
                </a:lnTo>
                <a:lnTo>
                  <a:pt x="105189" y="53554"/>
                </a:lnTo>
                <a:lnTo>
                  <a:pt x="105424" y="55673"/>
                </a:lnTo>
                <a:lnTo>
                  <a:pt x="105559" y="57810"/>
                </a:lnTo>
                <a:lnTo>
                  <a:pt x="105609" y="59976"/>
                </a:lnTo>
                <a:lnTo>
                  <a:pt x="105550" y="62227"/>
                </a:lnTo>
                <a:lnTo>
                  <a:pt x="105408" y="64431"/>
                </a:lnTo>
                <a:lnTo>
                  <a:pt x="105164" y="66616"/>
                </a:lnTo>
                <a:lnTo>
                  <a:pt x="104820" y="68763"/>
                </a:lnTo>
                <a:lnTo>
                  <a:pt x="104392" y="70881"/>
                </a:lnTo>
                <a:lnTo>
                  <a:pt x="103880" y="72952"/>
                </a:lnTo>
                <a:lnTo>
                  <a:pt x="103276" y="74974"/>
                </a:lnTo>
                <a:lnTo>
                  <a:pt x="102580" y="76949"/>
                </a:lnTo>
                <a:lnTo>
                  <a:pt x="101816" y="78886"/>
                </a:lnTo>
                <a:lnTo>
                  <a:pt x="100969" y="80776"/>
                </a:lnTo>
                <a:lnTo>
                  <a:pt x="100037" y="82598"/>
                </a:lnTo>
                <a:lnTo>
                  <a:pt x="99039" y="84373"/>
                </a:lnTo>
                <a:lnTo>
                  <a:pt x="97973" y="86080"/>
                </a:lnTo>
                <a:lnTo>
                  <a:pt x="96832" y="87741"/>
                </a:lnTo>
                <a:lnTo>
                  <a:pt x="95615" y="89315"/>
                </a:lnTo>
                <a:lnTo>
                  <a:pt x="94348" y="90832"/>
                </a:lnTo>
                <a:lnTo>
                  <a:pt x="93014" y="92273"/>
                </a:lnTo>
                <a:lnTo>
                  <a:pt x="91621" y="93656"/>
                </a:lnTo>
                <a:lnTo>
                  <a:pt x="90169" y="94954"/>
                </a:lnTo>
                <a:lnTo>
                  <a:pt x="88667" y="96175"/>
                </a:lnTo>
                <a:lnTo>
                  <a:pt x="87107" y="97301"/>
                </a:lnTo>
                <a:lnTo>
                  <a:pt x="85504" y="98360"/>
                </a:lnTo>
                <a:lnTo>
                  <a:pt x="83843" y="99324"/>
                </a:lnTo>
                <a:lnTo>
                  <a:pt x="82139" y="100201"/>
                </a:lnTo>
                <a:lnTo>
                  <a:pt x="80402" y="100984"/>
                </a:lnTo>
                <a:lnTo>
                  <a:pt x="78623" y="101680"/>
                </a:lnTo>
                <a:lnTo>
                  <a:pt x="76794" y="102253"/>
                </a:lnTo>
                <a:lnTo>
                  <a:pt x="74940" y="102759"/>
                </a:lnTo>
                <a:lnTo>
                  <a:pt x="73052" y="103140"/>
                </a:lnTo>
                <a:lnTo>
                  <a:pt x="71139" y="103407"/>
                </a:lnTo>
                <a:lnTo>
                  <a:pt x="69192" y="103579"/>
                </a:lnTo>
                <a:lnTo>
                  <a:pt x="67212" y="103636"/>
                </a:lnTo>
                <a:lnTo>
                  <a:pt x="65399" y="103598"/>
                </a:lnTo>
                <a:lnTo>
                  <a:pt x="63603" y="103445"/>
                </a:lnTo>
                <a:lnTo>
                  <a:pt x="61833" y="103207"/>
                </a:lnTo>
                <a:lnTo>
                  <a:pt x="60079" y="102892"/>
                </a:lnTo>
                <a:lnTo>
                  <a:pt x="58359" y="102463"/>
                </a:lnTo>
                <a:lnTo>
                  <a:pt x="56664" y="101967"/>
                </a:lnTo>
                <a:lnTo>
                  <a:pt x="54994" y="101375"/>
                </a:lnTo>
                <a:lnTo>
                  <a:pt x="53366" y="100717"/>
                </a:lnTo>
                <a:lnTo>
                  <a:pt x="51764" y="99953"/>
                </a:lnTo>
                <a:lnTo>
                  <a:pt x="50203" y="99123"/>
                </a:lnTo>
                <a:lnTo>
                  <a:pt x="48684" y="98226"/>
                </a:lnTo>
                <a:lnTo>
                  <a:pt x="47199" y="97253"/>
                </a:lnTo>
                <a:lnTo>
                  <a:pt x="45756" y="96194"/>
                </a:lnTo>
                <a:lnTo>
                  <a:pt x="44354" y="95078"/>
                </a:lnTo>
                <a:lnTo>
                  <a:pt x="43003" y="93885"/>
                </a:lnTo>
                <a:lnTo>
                  <a:pt x="41703" y="92626"/>
                </a:lnTo>
                <a:lnTo>
                  <a:pt x="40444" y="91299"/>
                </a:lnTo>
                <a:lnTo>
                  <a:pt x="39236" y="89926"/>
                </a:lnTo>
                <a:lnTo>
                  <a:pt x="38103" y="88475"/>
                </a:lnTo>
                <a:lnTo>
                  <a:pt x="37004" y="86968"/>
                </a:lnTo>
                <a:lnTo>
                  <a:pt x="35972" y="85413"/>
                </a:lnTo>
                <a:lnTo>
                  <a:pt x="34998" y="83810"/>
                </a:lnTo>
                <a:lnTo>
                  <a:pt x="34092" y="82140"/>
                </a:lnTo>
                <a:lnTo>
                  <a:pt x="33253" y="80432"/>
                </a:lnTo>
                <a:lnTo>
                  <a:pt x="32464" y="78667"/>
                </a:lnTo>
                <a:lnTo>
                  <a:pt x="31768" y="76854"/>
                </a:lnTo>
                <a:lnTo>
                  <a:pt x="31113" y="75013"/>
                </a:lnTo>
                <a:lnTo>
                  <a:pt x="30551" y="73114"/>
                </a:lnTo>
                <a:lnTo>
                  <a:pt x="30065" y="71177"/>
                </a:lnTo>
                <a:lnTo>
                  <a:pt x="29653" y="69212"/>
                </a:lnTo>
                <a:lnTo>
                  <a:pt x="29309" y="67208"/>
                </a:lnTo>
                <a:lnTo>
                  <a:pt x="29058" y="65166"/>
                </a:lnTo>
                <a:lnTo>
                  <a:pt x="28764" y="62380"/>
                </a:lnTo>
                <a:lnTo>
                  <a:pt x="31231" y="62380"/>
                </a:lnTo>
                <a:lnTo>
                  <a:pt x="46519" y="62380"/>
                </a:lnTo>
                <a:lnTo>
                  <a:pt x="21690" y="24797"/>
                </a:lnTo>
                <a:lnTo>
                  <a:pt x="0" y="62380"/>
                </a:lnTo>
                <a:lnTo>
                  <a:pt x="12359" y="62380"/>
                </a:lnTo>
                <a:lnTo>
                  <a:pt x="14390" y="62380"/>
                </a:lnTo>
                <a:lnTo>
                  <a:pt x="14550" y="64679"/>
                </a:lnTo>
                <a:lnTo>
                  <a:pt x="14659" y="66082"/>
                </a:lnTo>
                <a:lnTo>
                  <a:pt x="14793" y="67475"/>
                </a:lnTo>
                <a:lnTo>
                  <a:pt x="14969" y="68868"/>
                </a:lnTo>
                <a:lnTo>
                  <a:pt x="15162" y="70242"/>
                </a:lnTo>
                <a:lnTo>
                  <a:pt x="15389" y="71625"/>
                </a:lnTo>
                <a:lnTo>
                  <a:pt x="15632" y="72980"/>
                </a:lnTo>
                <a:lnTo>
                  <a:pt x="15917" y="74335"/>
                </a:lnTo>
                <a:lnTo>
                  <a:pt x="16219" y="75681"/>
                </a:lnTo>
                <a:lnTo>
                  <a:pt x="16555" y="77026"/>
                </a:lnTo>
                <a:lnTo>
                  <a:pt x="16916" y="78352"/>
                </a:lnTo>
                <a:lnTo>
                  <a:pt x="17302" y="79669"/>
                </a:lnTo>
                <a:lnTo>
                  <a:pt x="17713" y="80966"/>
                </a:lnTo>
                <a:lnTo>
                  <a:pt x="18158" y="82264"/>
                </a:lnTo>
                <a:lnTo>
                  <a:pt x="18619" y="83542"/>
                </a:lnTo>
                <a:lnTo>
                  <a:pt x="19114" y="84802"/>
                </a:lnTo>
                <a:lnTo>
                  <a:pt x="19634" y="86061"/>
                </a:lnTo>
                <a:lnTo>
                  <a:pt x="20180" y="87302"/>
                </a:lnTo>
                <a:lnTo>
                  <a:pt x="20742" y="88523"/>
                </a:lnTo>
                <a:lnTo>
                  <a:pt x="21338" y="89735"/>
                </a:lnTo>
                <a:lnTo>
                  <a:pt x="21959" y="90927"/>
                </a:lnTo>
                <a:lnTo>
                  <a:pt x="22605" y="92110"/>
                </a:lnTo>
                <a:lnTo>
                  <a:pt x="23268" y="93275"/>
                </a:lnTo>
                <a:lnTo>
                  <a:pt x="23964" y="94419"/>
                </a:lnTo>
                <a:lnTo>
                  <a:pt x="24686" y="95555"/>
                </a:lnTo>
                <a:lnTo>
                  <a:pt x="25424" y="96671"/>
                </a:lnTo>
                <a:lnTo>
                  <a:pt x="26188" y="97759"/>
                </a:lnTo>
                <a:lnTo>
                  <a:pt x="26977" y="98837"/>
                </a:lnTo>
                <a:lnTo>
                  <a:pt x="27791" y="99896"/>
                </a:lnTo>
                <a:lnTo>
                  <a:pt x="28630" y="100927"/>
                </a:lnTo>
                <a:lnTo>
                  <a:pt x="29486" y="101957"/>
                </a:lnTo>
                <a:lnTo>
                  <a:pt x="30358" y="102949"/>
                </a:lnTo>
                <a:lnTo>
                  <a:pt x="31273" y="103923"/>
                </a:lnTo>
                <a:lnTo>
                  <a:pt x="32204" y="104886"/>
                </a:lnTo>
                <a:lnTo>
                  <a:pt x="33144" y="105812"/>
                </a:lnTo>
                <a:lnTo>
                  <a:pt x="34109" y="106728"/>
                </a:lnTo>
                <a:lnTo>
                  <a:pt x="35082" y="107596"/>
                </a:lnTo>
                <a:lnTo>
                  <a:pt x="36073" y="108445"/>
                </a:lnTo>
                <a:lnTo>
                  <a:pt x="37088" y="109266"/>
                </a:lnTo>
                <a:lnTo>
                  <a:pt x="38112" y="110048"/>
                </a:lnTo>
                <a:lnTo>
                  <a:pt x="39144" y="110811"/>
                </a:lnTo>
                <a:lnTo>
                  <a:pt x="40192" y="111546"/>
                </a:lnTo>
                <a:lnTo>
                  <a:pt x="41258" y="112252"/>
                </a:lnTo>
                <a:lnTo>
                  <a:pt x="42341" y="112920"/>
                </a:lnTo>
                <a:lnTo>
                  <a:pt x="43431" y="113559"/>
                </a:lnTo>
                <a:lnTo>
                  <a:pt x="44531" y="114189"/>
                </a:lnTo>
                <a:lnTo>
                  <a:pt x="45647" y="114761"/>
                </a:lnTo>
                <a:lnTo>
                  <a:pt x="46779" y="115324"/>
                </a:lnTo>
                <a:lnTo>
                  <a:pt x="47904" y="115859"/>
                </a:lnTo>
                <a:lnTo>
                  <a:pt x="49053" y="116345"/>
                </a:lnTo>
                <a:lnTo>
                  <a:pt x="50211" y="116803"/>
                </a:lnTo>
                <a:lnTo>
                  <a:pt x="51378" y="117242"/>
                </a:lnTo>
                <a:lnTo>
                  <a:pt x="52552" y="117643"/>
                </a:lnTo>
                <a:lnTo>
                  <a:pt x="53736" y="118024"/>
                </a:lnTo>
                <a:lnTo>
                  <a:pt x="54936" y="118358"/>
                </a:lnTo>
                <a:lnTo>
                  <a:pt x="56127" y="118673"/>
                </a:lnTo>
                <a:lnTo>
                  <a:pt x="57335" y="118940"/>
                </a:lnTo>
                <a:lnTo>
                  <a:pt x="58552" y="119188"/>
                </a:lnTo>
                <a:lnTo>
                  <a:pt x="59769" y="119408"/>
                </a:lnTo>
                <a:lnTo>
                  <a:pt x="61002" y="119589"/>
                </a:lnTo>
                <a:lnTo>
                  <a:pt x="62236" y="119732"/>
                </a:lnTo>
                <a:lnTo>
                  <a:pt x="63469" y="119856"/>
                </a:lnTo>
                <a:lnTo>
                  <a:pt x="64711" y="119933"/>
                </a:lnTo>
                <a:lnTo>
                  <a:pt x="65961" y="119980"/>
                </a:lnTo>
                <a:lnTo>
                  <a:pt x="67212" y="120000"/>
                </a:lnTo>
                <a:lnTo>
                  <a:pt x="69922" y="119914"/>
                </a:lnTo>
                <a:lnTo>
                  <a:pt x="72607" y="119685"/>
                </a:lnTo>
                <a:lnTo>
                  <a:pt x="75242" y="119303"/>
                </a:lnTo>
                <a:lnTo>
                  <a:pt x="77835" y="118778"/>
                </a:lnTo>
                <a:lnTo>
                  <a:pt x="80385" y="118101"/>
                </a:lnTo>
                <a:lnTo>
                  <a:pt x="82894" y="117299"/>
                </a:lnTo>
                <a:lnTo>
                  <a:pt x="85345" y="116355"/>
                </a:lnTo>
                <a:lnTo>
                  <a:pt x="87744" y="115277"/>
                </a:lnTo>
                <a:lnTo>
                  <a:pt x="90077" y="114074"/>
                </a:lnTo>
                <a:lnTo>
                  <a:pt x="92359" y="112748"/>
                </a:lnTo>
                <a:lnTo>
                  <a:pt x="94558" y="111298"/>
                </a:lnTo>
                <a:lnTo>
                  <a:pt x="96706" y="109733"/>
                </a:lnTo>
                <a:lnTo>
                  <a:pt x="98770" y="108063"/>
                </a:lnTo>
                <a:lnTo>
                  <a:pt x="100767" y="106279"/>
                </a:lnTo>
                <a:lnTo>
                  <a:pt x="102680" y="104390"/>
                </a:lnTo>
                <a:lnTo>
                  <a:pt x="104526" y="102405"/>
                </a:lnTo>
                <a:lnTo>
                  <a:pt x="106272" y="100306"/>
                </a:lnTo>
                <a:lnTo>
                  <a:pt x="107933" y="98131"/>
                </a:lnTo>
                <a:lnTo>
                  <a:pt x="109502" y="95860"/>
                </a:lnTo>
                <a:lnTo>
                  <a:pt x="110971" y="93513"/>
                </a:lnTo>
                <a:lnTo>
                  <a:pt x="112347" y="91071"/>
                </a:lnTo>
                <a:lnTo>
                  <a:pt x="113622" y="88571"/>
                </a:lnTo>
                <a:lnTo>
                  <a:pt x="114789" y="85975"/>
                </a:lnTo>
                <a:lnTo>
                  <a:pt x="115846" y="83313"/>
                </a:lnTo>
                <a:lnTo>
                  <a:pt x="116794" y="80585"/>
                </a:lnTo>
                <a:lnTo>
                  <a:pt x="117625" y="77799"/>
                </a:lnTo>
                <a:lnTo>
                  <a:pt x="118330" y="74955"/>
                </a:lnTo>
                <a:lnTo>
                  <a:pt x="118925" y="72055"/>
                </a:lnTo>
                <a:lnTo>
                  <a:pt x="119387" y="69107"/>
                </a:lnTo>
                <a:lnTo>
                  <a:pt x="119723" y="66101"/>
                </a:lnTo>
                <a:lnTo>
                  <a:pt x="119924" y="63067"/>
                </a:lnTo>
                <a:lnTo>
                  <a:pt x="120000" y="59976"/>
                </a:lnTo>
                <a:lnTo>
                  <a:pt x="119932" y="56970"/>
                </a:lnTo>
                <a:lnTo>
                  <a:pt x="119739" y="53993"/>
                </a:lnTo>
                <a:lnTo>
                  <a:pt x="119412" y="51074"/>
                </a:lnTo>
                <a:lnTo>
                  <a:pt x="118976" y="48192"/>
                </a:lnTo>
                <a:lnTo>
                  <a:pt x="118414" y="45349"/>
                </a:lnTo>
                <a:lnTo>
                  <a:pt x="117742" y="42572"/>
                </a:lnTo>
                <a:lnTo>
                  <a:pt x="116945" y="39844"/>
                </a:lnTo>
                <a:lnTo>
                  <a:pt x="116047" y="37172"/>
                </a:lnTo>
                <a:lnTo>
                  <a:pt x="115032" y="34577"/>
                </a:lnTo>
                <a:lnTo>
                  <a:pt x="113924" y="32029"/>
                </a:lnTo>
                <a:lnTo>
                  <a:pt x="112708" y="29568"/>
                </a:lnTo>
                <a:lnTo>
                  <a:pt x="111399" y="27163"/>
                </a:lnTo>
                <a:lnTo>
                  <a:pt x="109989" y="24854"/>
                </a:lnTo>
                <a:lnTo>
                  <a:pt x="108495" y="22603"/>
                </a:lnTo>
                <a:lnTo>
                  <a:pt x="106910" y="20446"/>
                </a:lnTo>
                <a:lnTo>
                  <a:pt x="105231" y="18385"/>
                </a:lnTo>
                <a:lnTo>
                  <a:pt x="103486" y="16410"/>
                </a:lnTo>
                <a:lnTo>
                  <a:pt x="101657" y="14521"/>
                </a:lnTo>
                <a:lnTo>
                  <a:pt x="99735" y="12737"/>
                </a:lnTo>
                <a:lnTo>
                  <a:pt x="97763" y="11048"/>
                </a:lnTo>
                <a:lnTo>
                  <a:pt x="95707" y="9474"/>
                </a:lnTo>
                <a:lnTo>
                  <a:pt x="93585" y="7995"/>
                </a:lnTo>
                <a:lnTo>
                  <a:pt x="91411" y="6631"/>
                </a:lnTo>
                <a:lnTo>
                  <a:pt x="89162" y="5390"/>
                </a:lnTo>
                <a:lnTo>
                  <a:pt x="86863" y="4264"/>
                </a:lnTo>
                <a:lnTo>
                  <a:pt x="84505" y="3263"/>
                </a:lnTo>
                <a:lnTo>
                  <a:pt x="82106" y="2385"/>
                </a:lnTo>
                <a:lnTo>
                  <a:pt x="79639" y="1641"/>
                </a:lnTo>
                <a:lnTo>
                  <a:pt x="77147" y="1020"/>
                </a:lnTo>
                <a:lnTo>
                  <a:pt x="74604" y="543"/>
                </a:lnTo>
                <a:lnTo>
                  <a:pt x="72020" y="200"/>
                </a:lnTo>
                <a:lnTo>
                  <a:pt x="69410" y="0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txBody>
          <a:bodyPr lIns="60941" tIns="30462" rIns="60941" bIns="30462" anchor="t" anchorCtr="0">
            <a:noAutofit/>
          </a:bodyPr>
          <a:lstStyle/>
          <a:p>
            <a:endParaRPr sz="1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8712299" y="3576900"/>
            <a:ext cx="2801722" cy="663825"/>
            <a:chOff x="1626835" y="2349127"/>
            <a:chExt cx="2492110" cy="590467"/>
          </a:xfrm>
        </p:grpSpPr>
        <p:sp>
          <p:nvSpPr>
            <p:cNvPr id="11" name="文本框 10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Drawbacks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Not always optimal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02885" y="3647316"/>
            <a:ext cx="2801722" cy="856230"/>
            <a:chOff x="1626835" y="2349127"/>
            <a:chExt cx="2492110" cy="761610"/>
          </a:xfrm>
        </p:grpSpPr>
        <p:sp>
          <p:nvSpPr>
            <p:cNvPr id="14" name="文本框 13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Result Console Shows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1. Fast selection</a:t>
              </a:r>
            </a:p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2. Simple logic, easy to interpret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793809" y="125608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17360" y="417492"/>
            <a:ext cx="415290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Topological Sort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7" y="213635"/>
            <a:ext cx="1152113" cy="1152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81"/>
          <p:cNvSpPr/>
          <p:nvPr/>
        </p:nvSpPr>
        <p:spPr>
          <a:xfrm rot="2539609">
            <a:off x="6870934" y="4922813"/>
            <a:ext cx="641231" cy="1068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rgbClr val="333333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9" name="Freeform 82"/>
          <p:cNvSpPr/>
          <p:nvPr/>
        </p:nvSpPr>
        <p:spPr>
          <a:xfrm>
            <a:off x="7048255" y="4124193"/>
            <a:ext cx="701893" cy="1068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>
            <a:solidFill>
              <a:srgbClr val="333333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0" name="Freeform 83"/>
          <p:cNvSpPr/>
          <p:nvPr/>
        </p:nvSpPr>
        <p:spPr>
          <a:xfrm rot="19060391">
            <a:off x="6870934" y="3325573"/>
            <a:ext cx="641231" cy="1068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rgbClr val="333333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1" name="Freeform 85"/>
          <p:cNvSpPr/>
          <p:nvPr/>
        </p:nvSpPr>
        <p:spPr>
          <a:xfrm>
            <a:off x="7272360" y="2245419"/>
            <a:ext cx="1096817" cy="109681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839" tIns="141839" rIns="141839" bIns="141839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/>
          </a:p>
        </p:txBody>
      </p:sp>
      <p:sp>
        <p:nvSpPr>
          <p:cNvPr id="12" name="Freeform 87"/>
          <p:cNvSpPr/>
          <p:nvPr/>
        </p:nvSpPr>
        <p:spPr>
          <a:xfrm>
            <a:off x="7681807" y="3629205"/>
            <a:ext cx="1096817" cy="109681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839" tIns="141839" rIns="141839" bIns="141839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/>
          </a:p>
        </p:txBody>
      </p:sp>
      <p:sp>
        <p:nvSpPr>
          <p:cNvPr id="13" name="Freeform 89"/>
          <p:cNvSpPr/>
          <p:nvPr/>
        </p:nvSpPr>
        <p:spPr>
          <a:xfrm>
            <a:off x="7272360" y="5036569"/>
            <a:ext cx="1096817" cy="109681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839" tIns="141839" rIns="141839" bIns="141839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4" name="Freeform 109"/>
          <p:cNvSpPr/>
          <p:nvPr/>
        </p:nvSpPr>
        <p:spPr>
          <a:xfrm>
            <a:off x="5267218" y="3324204"/>
            <a:ext cx="1717173" cy="171716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839" tIns="141839" rIns="141839" bIns="141839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4800" dirty="0"/>
          </a:p>
        </p:txBody>
      </p:sp>
      <p:sp>
        <p:nvSpPr>
          <p:cNvPr id="15" name="Freeform 28"/>
          <p:cNvSpPr/>
          <p:nvPr/>
        </p:nvSpPr>
        <p:spPr>
          <a:xfrm rot="19060391" flipH="1">
            <a:off x="4681694" y="4922813"/>
            <a:ext cx="641231" cy="1068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rgbClr val="333333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6" name="Freeform 29"/>
          <p:cNvSpPr/>
          <p:nvPr/>
        </p:nvSpPr>
        <p:spPr>
          <a:xfrm flipH="1">
            <a:off x="4486647" y="4124193"/>
            <a:ext cx="701893" cy="1068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423229" y="32211"/>
                </a:lnTo>
              </a:path>
            </a:pathLst>
          </a:custGeom>
          <a:noFill/>
          <a:ln w="12700">
            <a:solidFill>
              <a:srgbClr val="333333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7" name="Freeform 30"/>
          <p:cNvSpPr/>
          <p:nvPr/>
        </p:nvSpPr>
        <p:spPr>
          <a:xfrm rot="2539609" flipH="1">
            <a:off x="4681694" y="3325573"/>
            <a:ext cx="641231" cy="106841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32211"/>
                </a:moveTo>
                <a:lnTo>
                  <a:pt x="386650" y="32211"/>
                </a:lnTo>
              </a:path>
            </a:pathLst>
          </a:custGeom>
          <a:noFill/>
          <a:ln w="12700">
            <a:solidFill>
              <a:srgbClr val="333333"/>
            </a:solidFill>
            <a:headEnd type="oval"/>
            <a:tailEnd type="oval"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8" name="Freeform 31"/>
          <p:cNvSpPr/>
          <p:nvPr/>
        </p:nvSpPr>
        <p:spPr>
          <a:xfrm>
            <a:off x="3794453" y="2245419"/>
            <a:ext cx="1096817" cy="109681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839" tIns="141839" rIns="141839" bIns="141839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200" dirty="0"/>
          </a:p>
        </p:txBody>
      </p:sp>
      <p:sp>
        <p:nvSpPr>
          <p:cNvPr id="19" name="Freeform 32"/>
          <p:cNvSpPr/>
          <p:nvPr/>
        </p:nvSpPr>
        <p:spPr>
          <a:xfrm>
            <a:off x="3431893" y="3629205"/>
            <a:ext cx="1096817" cy="109681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839" tIns="141839" rIns="141839" bIns="141839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5335" dirty="0"/>
          </a:p>
        </p:txBody>
      </p:sp>
      <p:sp>
        <p:nvSpPr>
          <p:cNvPr id="20" name="Freeform 33"/>
          <p:cNvSpPr/>
          <p:nvPr/>
        </p:nvSpPr>
        <p:spPr>
          <a:xfrm>
            <a:off x="3815940" y="5036569"/>
            <a:ext cx="1096817" cy="1096817"/>
          </a:xfrm>
          <a:custGeom>
            <a:avLst/>
            <a:gdLst>
              <a:gd name="connsiteX0" fmla="*/ 0 w 661361"/>
              <a:gd name="connsiteY0" fmla="*/ 330681 h 661361"/>
              <a:gd name="connsiteX1" fmla="*/ 96855 w 661361"/>
              <a:gd name="connsiteY1" fmla="*/ 96854 h 661361"/>
              <a:gd name="connsiteX2" fmla="*/ 330682 w 661361"/>
              <a:gd name="connsiteY2" fmla="*/ 0 h 661361"/>
              <a:gd name="connsiteX3" fmla="*/ 564509 w 661361"/>
              <a:gd name="connsiteY3" fmla="*/ 96855 h 661361"/>
              <a:gd name="connsiteX4" fmla="*/ 661363 w 661361"/>
              <a:gd name="connsiteY4" fmla="*/ 330682 h 661361"/>
              <a:gd name="connsiteX5" fmla="*/ 564509 w 661361"/>
              <a:gd name="connsiteY5" fmla="*/ 564509 h 661361"/>
              <a:gd name="connsiteX6" fmla="*/ 330682 w 661361"/>
              <a:gd name="connsiteY6" fmla="*/ 661363 h 661361"/>
              <a:gd name="connsiteX7" fmla="*/ 96855 w 661361"/>
              <a:gd name="connsiteY7" fmla="*/ 564509 h 661361"/>
              <a:gd name="connsiteX8" fmla="*/ 1 w 661361"/>
              <a:gd name="connsiteY8" fmla="*/ 330682 h 661361"/>
              <a:gd name="connsiteX9" fmla="*/ 0 w 661361"/>
              <a:gd name="connsiteY9" fmla="*/ 330681 h 661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1361" h="661361">
                <a:moveTo>
                  <a:pt x="0" y="330681"/>
                </a:moveTo>
                <a:cubicBezTo>
                  <a:pt x="0" y="242979"/>
                  <a:pt x="34840" y="158869"/>
                  <a:pt x="96855" y="96854"/>
                </a:cubicBezTo>
                <a:cubicBezTo>
                  <a:pt x="158870" y="34839"/>
                  <a:pt x="242980" y="0"/>
                  <a:pt x="330682" y="0"/>
                </a:cubicBezTo>
                <a:cubicBezTo>
                  <a:pt x="418384" y="0"/>
                  <a:pt x="502494" y="34840"/>
                  <a:pt x="564509" y="96855"/>
                </a:cubicBezTo>
                <a:cubicBezTo>
                  <a:pt x="626524" y="158870"/>
                  <a:pt x="661363" y="242980"/>
                  <a:pt x="661363" y="330682"/>
                </a:cubicBezTo>
                <a:cubicBezTo>
                  <a:pt x="661363" y="418384"/>
                  <a:pt x="626523" y="502494"/>
                  <a:pt x="564509" y="564509"/>
                </a:cubicBezTo>
                <a:cubicBezTo>
                  <a:pt x="502494" y="626524"/>
                  <a:pt x="418384" y="661363"/>
                  <a:pt x="330682" y="661363"/>
                </a:cubicBezTo>
                <a:cubicBezTo>
                  <a:pt x="242980" y="661363"/>
                  <a:pt x="158870" y="626523"/>
                  <a:pt x="96855" y="564509"/>
                </a:cubicBezTo>
                <a:cubicBezTo>
                  <a:pt x="34840" y="502494"/>
                  <a:pt x="1" y="418384"/>
                  <a:pt x="1" y="330682"/>
                </a:cubicBezTo>
                <a:lnTo>
                  <a:pt x="0" y="330681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41839" tIns="141839" rIns="141839" bIns="141839" numCol="1" spcCol="1270" anchor="ctr" anchorCtr="0">
            <a:noAutofit/>
          </a:bodyPr>
          <a:lstStyle/>
          <a:p>
            <a:pPr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1" name="Freeform 62"/>
          <p:cNvSpPr>
            <a:spLocks noEditPoints="1"/>
          </p:cNvSpPr>
          <p:nvPr/>
        </p:nvSpPr>
        <p:spPr bwMode="auto">
          <a:xfrm>
            <a:off x="4122584" y="2571788"/>
            <a:ext cx="440556" cy="444079"/>
          </a:xfrm>
          <a:custGeom>
            <a:avLst/>
            <a:gdLst/>
            <a:ahLst/>
            <a:cxnLst>
              <a:cxn ang="0">
                <a:pos x="58" y="33"/>
              </a:cxn>
              <a:cxn ang="0">
                <a:pos x="57" y="34"/>
              </a:cxn>
              <a:cxn ang="0">
                <a:pos x="50" y="35"/>
              </a:cxn>
              <a:cxn ang="0">
                <a:pos x="49" y="39"/>
              </a:cxn>
              <a:cxn ang="0">
                <a:pos x="53" y="44"/>
              </a:cxn>
              <a:cxn ang="0">
                <a:pos x="53" y="45"/>
              </a:cxn>
              <a:cxn ang="0">
                <a:pos x="53" y="46"/>
              </a:cxn>
              <a:cxn ang="0">
                <a:pos x="45" y="53"/>
              </a:cxn>
              <a:cxn ang="0">
                <a:pos x="44" y="52"/>
              </a:cxn>
              <a:cxn ang="0">
                <a:pos x="39" y="48"/>
              </a:cxn>
              <a:cxn ang="0">
                <a:pos x="36" y="50"/>
              </a:cxn>
              <a:cxn ang="0">
                <a:pos x="34" y="57"/>
              </a:cxn>
              <a:cxn ang="0">
                <a:pos x="33" y="58"/>
              </a:cxn>
              <a:cxn ang="0">
                <a:pos x="25" y="58"/>
              </a:cxn>
              <a:cxn ang="0">
                <a:pos x="23" y="57"/>
              </a:cxn>
              <a:cxn ang="0">
                <a:pos x="22" y="50"/>
              </a:cxn>
              <a:cxn ang="0">
                <a:pos x="19" y="48"/>
              </a:cxn>
              <a:cxn ang="0">
                <a:pos x="14" y="52"/>
              </a:cxn>
              <a:cxn ang="0">
                <a:pos x="13" y="53"/>
              </a:cxn>
              <a:cxn ang="0">
                <a:pos x="12" y="52"/>
              </a:cxn>
              <a:cxn ang="0">
                <a:pos x="5" y="46"/>
              </a:cxn>
              <a:cxn ang="0">
                <a:pos x="5" y="45"/>
              </a:cxn>
              <a:cxn ang="0">
                <a:pos x="5" y="44"/>
              </a:cxn>
              <a:cxn ang="0">
                <a:pos x="9" y="39"/>
              </a:cxn>
              <a:cxn ang="0">
                <a:pos x="8" y="35"/>
              </a:cxn>
              <a:cxn ang="0">
                <a:pos x="1" y="34"/>
              </a:cxn>
              <a:cxn ang="0">
                <a:pos x="0" y="33"/>
              </a:cxn>
              <a:cxn ang="0">
                <a:pos x="0" y="24"/>
              </a:cxn>
              <a:cxn ang="0">
                <a:pos x="1" y="23"/>
              </a:cxn>
              <a:cxn ang="0">
                <a:pos x="8" y="22"/>
              </a:cxn>
              <a:cxn ang="0">
                <a:pos x="9" y="18"/>
              </a:cxn>
              <a:cxn ang="0">
                <a:pos x="5" y="13"/>
              </a:cxn>
              <a:cxn ang="0">
                <a:pos x="5" y="12"/>
              </a:cxn>
              <a:cxn ang="0">
                <a:pos x="5" y="11"/>
              </a:cxn>
              <a:cxn ang="0">
                <a:pos x="13" y="5"/>
              </a:cxn>
              <a:cxn ang="0">
                <a:pos x="14" y="5"/>
              </a:cxn>
              <a:cxn ang="0">
                <a:pos x="19" y="9"/>
              </a:cxn>
              <a:cxn ang="0">
                <a:pos x="22" y="8"/>
              </a:cxn>
              <a:cxn ang="0">
                <a:pos x="23" y="1"/>
              </a:cxn>
              <a:cxn ang="0">
                <a:pos x="25" y="0"/>
              </a:cxn>
              <a:cxn ang="0">
                <a:pos x="33" y="0"/>
              </a:cxn>
              <a:cxn ang="0">
                <a:pos x="34" y="1"/>
              </a:cxn>
              <a:cxn ang="0">
                <a:pos x="36" y="8"/>
              </a:cxn>
              <a:cxn ang="0">
                <a:pos x="39" y="9"/>
              </a:cxn>
              <a:cxn ang="0">
                <a:pos x="44" y="5"/>
              </a:cxn>
              <a:cxn ang="0">
                <a:pos x="45" y="5"/>
              </a:cxn>
              <a:cxn ang="0">
                <a:pos x="46" y="5"/>
              </a:cxn>
              <a:cxn ang="0">
                <a:pos x="52" y="12"/>
              </a:cxn>
              <a:cxn ang="0">
                <a:pos x="53" y="12"/>
              </a:cxn>
              <a:cxn ang="0">
                <a:pos x="52" y="13"/>
              </a:cxn>
              <a:cxn ang="0">
                <a:pos x="48" y="18"/>
              </a:cxn>
              <a:cxn ang="0">
                <a:pos x="50" y="22"/>
              </a:cxn>
              <a:cxn ang="0">
                <a:pos x="57" y="23"/>
              </a:cxn>
              <a:cxn ang="0">
                <a:pos x="58" y="25"/>
              </a:cxn>
              <a:cxn ang="0">
                <a:pos x="58" y="33"/>
              </a:cxn>
              <a:cxn ang="0">
                <a:pos x="29" y="19"/>
              </a:cxn>
              <a:cxn ang="0">
                <a:pos x="19" y="29"/>
              </a:cxn>
              <a:cxn ang="0">
                <a:pos x="29" y="38"/>
              </a:cxn>
              <a:cxn ang="0">
                <a:pos x="39" y="29"/>
              </a:cxn>
              <a:cxn ang="0">
                <a:pos x="29" y="19"/>
              </a:cxn>
            </a:cxnLst>
            <a:rect l="0" t="0" r="r" b="b"/>
            <a:pathLst>
              <a:path w="58" h="58">
                <a:moveTo>
                  <a:pt x="58" y="33"/>
                </a:moveTo>
                <a:cubicBezTo>
                  <a:pt x="58" y="34"/>
                  <a:pt x="58" y="34"/>
                  <a:pt x="57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7"/>
                  <a:pt x="49" y="38"/>
                  <a:pt x="49" y="39"/>
                </a:cubicBezTo>
                <a:cubicBezTo>
                  <a:pt x="50" y="41"/>
                  <a:pt x="51" y="42"/>
                  <a:pt x="53" y="44"/>
                </a:cubicBezTo>
                <a:cubicBezTo>
                  <a:pt x="53" y="44"/>
                  <a:pt x="53" y="45"/>
                  <a:pt x="53" y="45"/>
                </a:cubicBezTo>
                <a:cubicBezTo>
                  <a:pt x="53" y="45"/>
                  <a:pt x="53" y="46"/>
                  <a:pt x="53" y="46"/>
                </a:cubicBezTo>
                <a:cubicBezTo>
                  <a:pt x="52" y="47"/>
                  <a:pt x="47" y="53"/>
                  <a:pt x="45" y="53"/>
                </a:cubicBezTo>
                <a:cubicBezTo>
                  <a:pt x="45" y="53"/>
                  <a:pt x="45" y="53"/>
                  <a:pt x="44" y="52"/>
                </a:cubicBezTo>
                <a:cubicBezTo>
                  <a:pt x="39" y="48"/>
                  <a:pt x="39" y="48"/>
                  <a:pt x="39" y="48"/>
                </a:cubicBezTo>
                <a:cubicBezTo>
                  <a:pt x="38" y="49"/>
                  <a:pt x="37" y="49"/>
                  <a:pt x="36" y="50"/>
                </a:cubicBezTo>
                <a:cubicBezTo>
                  <a:pt x="35" y="52"/>
                  <a:pt x="35" y="55"/>
                  <a:pt x="34" y="57"/>
                </a:cubicBezTo>
                <a:cubicBezTo>
                  <a:pt x="34" y="57"/>
                  <a:pt x="34" y="58"/>
                  <a:pt x="33" y="58"/>
                </a:cubicBezTo>
                <a:cubicBezTo>
                  <a:pt x="25" y="58"/>
                  <a:pt x="25" y="58"/>
                  <a:pt x="25" y="58"/>
                </a:cubicBezTo>
                <a:cubicBezTo>
                  <a:pt x="24" y="58"/>
                  <a:pt x="23" y="57"/>
                  <a:pt x="23" y="57"/>
                </a:cubicBezTo>
                <a:cubicBezTo>
                  <a:pt x="22" y="50"/>
                  <a:pt x="22" y="50"/>
                  <a:pt x="22" y="50"/>
                </a:cubicBezTo>
                <a:cubicBezTo>
                  <a:pt x="21" y="49"/>
                  <a:pt x="20" y="49"/>
                  <a:pt x="19" y="48"/>
                </a:cubicBezTo>
                <a:cubicBezTo>
                  <a:pt x="14" y="52"/>
                  <a:pt x="14" y="52"/>
                  <a:pt x="14" y="52"/>
                </a:cubicBezTo>
                <a:cubicBezTo>
                  <a:pt x="13" y="53"/>
                  <a:pt x="13" y="53"/>
                  <a:pt x="13" y="53"/>
                </a:cubicBezTo>
                <a:cubicBezTo>
                  <a:pt x="12" y="53"/>
                  <a:pt x="12" y="53"/>
                  <a:pt x="12" y="52"/>
                </a:cubicBezTo>
                <a:cubicBezTo>
                  <a:pt x="10" y="50"/>
                  <a:pt x="7" y="48"/>
                  <a:pt x="5" y="46"/>
                </a:cubicBezTo>
                <a:cubicBezTo>
                  <a:pt x="5" y="46"/>
                  <a:pt x="5" y="45"/>
                  <a:pt x="5" y="45"/>
                </a:cubicBezTo>
                <a:cubicBezTo>
                  <a:pt x="5" y="45"/>
                  <a:pt x="5" y="44"/>
                  <a:pt x="5" y="44"/>
                </a:cubicBezTo>
                <a:cubicBezTo>
                  <a:pt x="7" y="42"/>
                  <a:pt x="8" y="41"/>
                  <a:pt x="9" y="39"/>
                </a:cubicBezTo>
                <a:cubicBezTo>
                  <a:pt x="9" y="38"/>
                  <a:pt x="8" y="37"/>
                  <a:pt x="8" y="35"/>
                </a:cubicBezTo>
                <a:cubicBezTo>
                  <a:pt x="1" y="34"/>
                  <a:pt x="1" y="34"/>
                  <a:pt x="1" y="34"/>
                </a:cubicBezTo>
                <a:cubicBezTo>
                  <a:pt x="0" y="34"/>
                  <a:pt x="0" y="33"/>
                  <a:pt x="0" y="33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24"/>
                  <a:pt x="0" y="23"/>
                  <a:pt x="1" y="23"/>
                </a:cubicBezTo>
                <a:cubicBezTo>
                  <a:pt x="8" y="22"/>
                  <a:pt x="8" y="22"/>
                  <a:pt x="8" y="22"/>
                </a:cubicBezTo>
                <a:cubicBezTo>
                  <a:pt x="8" y="21"/>
                  <a:pt x="9" y="20"/>
                  <a:pt x="9" y="18"/>
                </a:cubicBezTo>
                <a:cubicBezTo>
                  <a:pt x="8" y="17"/>
                  <a:pt x="7" y="15"/>
                  <a:pt x="5" y="13"/>
                </a:cubicBezTo>
                <a:cubicBezTo>
                  <a:pt x="5" y="13"/>
                  <a:pt x="5" y="13"/>
                  <a:pt x="5" y="12"/>
                </a:cubicBezTo>
                <a:cubicBezTo>
                  <a:pt x="5" y="12"/>
                  <a:pt x="5" y="12"/>
                  <a:pt x="5" y="11"/>
                </a:cubicBezTo>
                <a:cubicBezTo>
                  <a:pt x="6" y="10"/>
                  <a:pt x="11" y="5"/>
                  <a:pt x="13" y="5"/>
                </a:cubicBezTo>
                <a:cubicBezTo>
                  <a:pt x="13" y="5"/>
                  <a:pt x="13" y="5"/>
                  <a:pt x="14" y="5"/>
                </a:cubicBezTo>
                <a:cubicBezTo>
                  <a:pt x="19" y="9"/>
                  <a:pt x="19" y="9"/>
                  <a:pt x="19" y="9"/>
                </a:cubicBezTo>
                <a:cubicBezTo>
                  <a:pt x="20" y="9"/>
                  <a:pt x="21" y="8"/>
                  <a:pt x="22" y="8"/>
                </a:cubicBezTo>
                <a:cubicBezTo>
                  <a:pt x="22" y="5"/>
                  <a:pt x="23" y="3"/>
                  <a:pt x="23" y="1"/>
                </a:cubicBezTo>
                <a:cubicBezTo>
                  <a:pt x="23" y="0"/>
                  <a:pt x="24" y="0"/>
                  <a:pt x="25" y="0"/>
                </a:cubicBezTo>
                <a:cubicBezTo>
                  <a:pt x="33" y="0"/>
                  <a:pt x="33" y="0"/>
                  <a:pt x="33" y="0"/>
                </a:cubicBezTo>
                <a:cubicBezTo>
                  <a:pt x="34" y="0"/>
                  <a:pt x="34" y="0"/>
                  <a:pt x="34" y="1"/>
                </a:cubicBezTo>
                <a:cubicBezTo>
                  <a:pt x="36" y="8"/>
                  <a:pt x="36" y="8"/>
                  <a:pt x="36" y="8"/>
                </a:cubicBezTo>
                <a:cubicBezTo>
                  <a:pt x="37" y="8"/>
                  <a:pt x="38" y="9"/>
                  <a:pt x="39" y="9"/>
                </a:cubicBezTo>
                <a:cubicBezTo>
                  <a:pt x="44" y="5"/>
                  <a:pt x="44" y="5"/>
                  <a:pt x="44" y="5"/>
                </a:cubicBezTo>
                <a:cubicBezTo>
                  <a:pt x="45" y="5"/>
                  <a:pt x="45" y="5"/>
                  <a:pt x="45" y="5"/>
                </a:cubicBezTo>
                <a:cubicBezTo>
                  <a:pt x="46" y="5"/>
                  <a:pt x="46" y="5"/>
                  <a:pt x="46" y="5"/>
                </a:cubicBezTo>
                <a:cubicBezTo>
                  <a:pt x="48" y="7"/>
                  <a:pt x="51" y="9"/>
                  <a:pt x="52" y="12"/>
                </a:cubicBezTo>
                <a:cubicBezTo>
                  <a:pt x="53" y="12"/>
                  <a:pt x="53" y="12"/>
                  <a:pt x="53" y="12"/>
                </a:cubicBezTo>
                <a:cubicBezTo>
                  <a:pt x="53" y="13"/>
                  <a:pt x="53" y="13"/>
                  <a:pt x="52" y="13"/>
                </a:cubicBezTo>
                <a:cubicBezTo>
                  <a:pt x="51" y="15"/>
                  <a:pt x="50" y="17"/>
                  <a:pt x="48" y="18"/>
                </a:cubicBezTo>
                <a:cubicBezTo>
                  <a:pt x="49" y="20"/>
                  <a:pt x="50" y="21"/>
                  <a:pt x="50" y="22"/>
                </a:cubicBezTo>
                <a:cubicBezTo>
                  <a:pt x="57" y="23"/>
                  <a:pt x="57" y="23"/>
                  <a:pt x="57" y="23"/>
                </a:cubicBezTo>
                <a:cubicBezTo>
                  <a:pt x="58" y="23"/>
                  <a:pt x="58" y="24"/>
                  <a:pt x="58" y="25"/>
                </a:cubicBezTo>
                <a:lnTo>
                  <a:pt x="58" y="33"/>
                </a:lnTo>
                <a:close/>
                <a:moveTo>
                  <a:pt x="29" y="19"/>
                </a:moveTo>
                <a:cubicBezTo>
                  <a:pt x="24" y="19"/>
                  <a:pt x="19" y="23"/>
                  <a:pt x="19" y="29"/>
                </a:cubicBezTo>
                <a:cubicBezTo>
                  <a:pt x="19" y="34"/>
                  <a:pt x="24" y="38"/>
                  <a:pt x="29" y="38"/>
                </a:cubicBezTo>
                <a:cubicBezTo>
                  <a:pt x="34" y="38"/>
                  <a:pt x="39" y="34"/>
                  <a:pt x="39" y="29"/>
                </a:cubicBezTo>
                <a:cubicBezTo>
                  <a:pt x="39" y="23"/>
                  <a:pt x="34" y="19"/>
                  <a:pt x="29" y="19"/>
                </a:cubicBez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2" name="Freeform 66"/>
          <p:cNvSpPr>
            <a:spLocks noEditPoints="1"/>
          </p:cNvSpPr>
          <p:nvPr/>
        </p:nvSpPr>
        <p:spPr bwMode="auto">
          <a:xfrm>
            <a:off x="3703417" y="3944171"/>
            <a:ext cx="563065" cy="436737"/>
          </a:xfrm>
          <a:custGeom>
            <a:avLst/>
            <a:gdLst/>
            <a:ahLst/>
            <a:cxnLst>
              <a:cxn ang="0">
                <a:pos x="29" y="41"/>
              </a:cxn>
              <a:cxn ang="0">
                <a:pos x="22" y="40"/>
              </a:cxn>
              <a:cxn ang="0">
                <a:pos x="11" y="45"/>
              </a:cxn>
              <a:cxn ang="0">
                <a:pos x="7" y="46"/>
              </a:cxn>
              <a:cxn ang="0">
                <a:pos x="7" y="46"/>
              </a:cxn>
              <a:cxn ang="0">
                <a:pos x="6" y="45"/>
              </a:cxn>
              <a:cxn ang="0">
                <a:pos x="6" y="43"/>
              </a:cxn>
              <a:cxn ang="0">
                <a:pos x="11" y="36"/>
              </a:cxn>
              <a:cxn ang="0">
                <a:pos x="0" y="20"/>
              </a:cxn>
              <a:cxn ang="0">
                <a:pos x="29" y="0"/>
              </a:cxn>
              <a:cxn ang="0">
                <a:pos x="57" y="20"/>
              </a:cxn>
              <a:cxn ang="0">
                <a:pos x="29" y="41"/>
              </a:cxn>
              <a:cxn ang="0">
                <a:pos x="62" y="47"/>
              </a:cxn>
              <a:cxn ang="0">
                <a:pos x="66" y="53"/>
              </a:cxn>
              <a:cxn ang="0">
                <a:pos x="67" y="55"/>
              </a:cxn>
              <a:cxn ang="0">
                <a:pos x="66" y="56"/>
              </a:cxn>
              <a:cxn ang="0">
                <a:pos x="62" y="55"/>
              </a:cxn>
              <a:cxn ang="0">
                <a:pos x="51" y="50"/>
              </a:cxn>
              <a:cxn ang="0">
                <a:pos x="44" y="51"/>
              </a:cxn>
              <a:cxn ang="0">
                <a:pos x="25" y="46"/>
              </a:cxn>
              <a:cxn ang="0">
                <a:pos x="29" y="46"/>
              </a:cxn>
              <a:cxn ang="0">
                <a:pos x="52" y="39"/>
              </a:cxn>
              <a:cxn ang="0">
                <a:pos x="62" y="20"/>
              </a:cxn>
              <a:cxn ang="0">
                <a:pos x="61" y="14"/>
              </a:cxn>
              <a:cxn ang="0">
                <a:pos x="72" y="30"/>
              </a:cxn>
              <a:cxn ang="0">
                <a:pos x="62" y="47"/>
              </a:cxn>
            </a:cxnLst>
            <a:rect l="0" t="0" r="r" b="b"/>
            <a:pathLst>
              <a:path w="72" h="56">
                <a:moveTo>
                  <a:pt x="29" y="41"/>
                </a:moveTo>
                <a:cubicBezTo>
                  <a:pt x="26" y="41"/>
                  <a:pt x="24" y="40"/>
                  <a:pt x="22" y="40"/>
                </a:cubicBezTo>
                <a:cubicBezTo>
                  <a:pt x="18" y="42"/>
                  <a:pt x="15" y="44"/>
                  <a:pt x="11" y="45"/>
                </a:cubicBezTo>
                <a:cubicBezTo>
                  <a:pt x="9" y="45"/>
                  <a:pt x="8" y="46"/>
                  <a:pt x="7" y="46"/>
                </a:cubicBezTo>
                <a:cubicBezTo>
                  <a:pt x="7" y="46"/>
                  <a:pt x="7" y="46"/>
                  <a:pt x="7" y="46"/>
                </a:cubicBezTo>
                <a:cubicBezTo>
                  <a:pt x="6" y="46"/>
                  <a:pt x="6" y="45"/>
                  <a:pt x="6" y="45"/>
                </a:cubicBezTo>
                <a:cubicBezTo>
                  <a:pt x="5" y="44"/>
                  <a:pt x="6" y="43"/>
                  <a:pt x="6" y="43"/>
                </a:cubicBezTo>
                <a:cubicBezTo>
                  <a:pt x="8" y="41"/>
                  <a:pt x="10" y="40"/>
                  <a:pt x="11" y="36"/>
                </a:cubicBezTo>
                <a:cubicBezTo>
                  <a:pt x="5" y="32"/>
                  <a:pt x="0" y="27"/>
                  <a:pt x="0" y="20"/>
                </a:cubicBezTo>
                <a:cubicBezTo>
                  <a:pt x="0" y="9"/>
                  <a:pt x="13" y="0"/>
                  <a:pt x="29" y="0"/>
                </a:cubicBezTo>
                <a:cubicBezTo>
                  <a:pt x="44" y="0"/>
                  <a:pt x="57" y="9"/>
                  <a:pt x="57" y="20"/>
                </a:cubicBezTo>
                <a:cubicBezTo>
                  <a:pt x="57" y="32"/>
                  <a:pt x="44" y="41"/>
                  <a:pt x="29" y="41"/>
                </a:cubicBezTo>
                <a:close/>
                <a:moveTo>
                  <a:pt x="62" y="47"/>
                </a:moveTo>
                <a:cubicBezTo>
                  <a:pt x="63" y="50"/>
                  <a:pt x="65" y="51"/>
                  <a:pt x="66" y="53"/>
                </a:cubicBezTo>
                <a:cubicBezTo>
                  <a:pt x="67" y="54"/>
                  <a:pt x="67" y="54"/>
                  <a:pt x="67" y="55"/>
                </a:cubicBezTo>
                <a:cubicBezTo>
                  <a:pt x="67" y="56"/>
                  <a:pt x="67" y="56"/>
                  <a:pt x="66" y="56"/>
                </a:cubicBezTo>
                <a:cubicBezTo>
                  <a:pt x="65" y="56"/>
                  <a:pt x="63" y="56"/>
                  <a:pt x="62" y="55"/>
                </a:cubicBezTo>
                <a:cubicBezTo>
                  <a:pt x="58" y="54"/>
                  <a:pt x="55" y="53"/>
                  <a:pt x="51" y="50"/>
                </a:cubicBezTo>
                <a:cubicBezTo>
                  <a:pt x="49" y="51"/>
                  <a:pt x="47" y="51"/>
                  <a:pt x="44" y="51"/>
                </a:cubicBezTo>
                <a:cubicBezTo>
                  <a:pt x="37" y="51"/>
                  <a:pt x="30" y="49"/>
                  <a:pt x="25" y="46"/>
                </a:cubicBezTo>
                <a:cubicBezTo>
                  <a:pt x="26" y="46"/>
                  <a:pt x="28" y="46"/>
                  <a:pt x="29" y="46"/>
                </a:cubicBezTo>
                <a:cubicBezTo>
                  <a:pt x="37" y="46"/>
                  <a:pt x="46" y="43"/>
                  <a:pt x="52" y="39"/>
                </a:cubicBezTo>
                <a:cubicBezTo>
                  <a:pt x="58" y="34"/>
                  <a:pt x="62" y="27"/>
                  <a:pt x="62" y="20"/>
                </a:cubicBezTo>
                <a:cubicBezTo>
                  <a:pt x="62" y="18"/>
                  <a:pt x="62" y="16"/>
                  <a:pt x="61" y="14"/>
                </a:cubicBezTo>
                <a:cubicBezTo>
                  <a:pt x="68" y="18"/>
                  <a:pt x="72" y="24"/>
                  <a:pt x="72" y="30"/>
                </a:cubicBezTo>
                <a:cubicBezTo>
                  <a:pt x="72" y="37"/>
                  <a:pt x="68" y="43"/>
                  <a:pt x="62" y="47"/>
                </a:cubicBez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3" name="Freeform 6"/>
          <p:cNvSpPr>
            <a:spLocks noEditPoints="1"/>
          </p:cNvSpPr>
          <p:nvPr/>
        </p:nvSpPr>
        <p:spPr bwMode="auto">
          <a:xfrm>
            <a:off x="4120653" y="5394259"/>
            <a:ext cx="487391" cy="381436"/>
          </a:xfrm>
          <a:custGeom>
            <a:avLst/>
            <a:gdLst/>
            <a:ahLst/>
            <a:cxnLst>
              <a:cxn ang="0">
                <a:pos x="64" y="48"/>
              </a:cxn>
              <a:cxn ang="0">
                <a:pos x="61" y="50"/>
              </a:cxn>
              <a:cxn ang="0">
                <a:pos x="2" y="50"/>
              </a:cxn>
              <a:cxn ang="0">
                <a:pos x="0" y="48"/>
              </a:cxn>
              <a:cxn ang="0">
                <a:pos x="0" y="43"/>
              </a:cxn>
              <a:cxn ang="0">
                <a:pos x="2" y="41"/>
              </a:cxn>
              <a:cxn ang="0">
                <a:pos x="61" y="41"/>
              </a:cxn>
              <a:cxn ang="0">
                <a:pos x="64" y="43"/>
              </a:cxn>
              <a:cxn ang="0">
                <a:pos x="64" y="48"/>
              </a:cxn>
              <a:cxn ang="0">
                <a:pos x="59" y="20"/>
              </a:cxn>
              <a:cxn ang="0">
                <a:pos x="57" y="23"/>
              </a:cxn>
              <a:cxn ang="0">
                <a:pos x="7" y="23"/>
              </a:cxn>
              <a:cxn ang="0">
                <a:pos x="4" y="20"/>
              </a:cxn>
              <a:cxn ang="0">
                <a:pos x="4" y="16"/>
              </a:cxn>
              <a:cxn ang="0">
                <a:pos x="7" y="13"/>
              </a:cxn>
              <a:cxn ang="0">
                <a:pos x="57" y="13"/>
              </a:cxn>
              <a:cxn ang="0">
                <a:pos x="59" y="16"/>
              </a:cxn>
              <a:cxn ang="0">
                <a:pos x="59" y="20"/>
              </a:cxn>
              <a:cxn ang="0">
                <a:pos x="50" y="34"/>
              </a:cxn>
              <a:cxn ang="0">
                <a:pos x="48" y="36"/>
              </a:cxn>
              <a:cxn ang="0">
                <a:pos x="16" y="36"/>
              </a:cxn>
              <a:cxn ang="0">
                <a:pos x="13" y="34"/>
              </a:cxn>
              <a:cxn ang="0">
                <a:pos x="13" y="29"/>
              </a:cxn>
              <a:cxn ang="0">
                <a:pos x="16" y="27"/>
              </a:cxn>
              <a:cxn ang="0">
                <a:pos x="48" y="27"/>
              </a:cxn>
              <a:cxn ang="0">
                <a:pos x="50" y="29"/>
              </a:cxn>
              <a:cxn ang="0">
                <a:pos x="50" y="34"/>
              </a:cxn>
              <a:cxn ang="0">
                <a:pos x="45" y="7"/>
              </a:cxn>
              <a:cxn ang="0">
                <a:pos x="43" y="9"/>
              </a:cxn>
              <a:cxn ang="0">
                <a:pos x="20" y="9"/>
              </a:cxn>
              <a:cxn ang="0">
                <a:pos x="18" y="7"/>
              </a:cxn>
              <a:cxn ang="0">
                <a:pos x="18" y="2"/>
              </a:cxn>
              <a:cxn ang="0">
                <a:pos x="20" y="0"/>
              </a:cxn>
              <a:cxn ang="0">
                <a:pos x="43" y="0"/>
              </a:cxn>
              <a:cxn ang="0">
                <a:pos x="45" y="2"/>
              </a:cxn>
              <a:cxn ang="0">
                <a:pos x="45" y="7"/>
              </a:cxn>
            </a:cxnLst>
            <a:rect l="0" t="0" r="r" b="b"/>
            <a:pathLst>
              <a:path w="64" h="50">
                <a:moveTo>
                  <a:pt x="64" y="48"/>
                </a:moveTo>
                <a:cubicBezTo>
                  <a:pt x="64" y="49"/>
                  <a:pt x="63" y="50"/>
                  <a:pt x="61" y="50"/>
                </a:cubicBezTo>
                <a:cubicBezTo>
                  <a:pt x="2" y="50"/>
                  <a:pt x="2" y="50"/>
                  <a:pt x="2" y="50"/>
                </a:cubicBezTo>
                <a:cubicBezTo>
                  <a:pt x="1" y="50"/>
                  <a:pt x="0" y="49"/>
                  <a:pt x="0" y="48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42"/>
                  <a:pt x="1" y="41"/>
                  <a:pt x="2" y="41"/>
                </a:cubicBezTo>
                <a:cubicBezTo>
                  <a:pt x="61" y="41"/>
                  <a:pt x="61" y="41"/>
                  <a:pt x="61" y="41"/>
                </a:cubicBezTo>
                <a:cubicBezTo>
                  <a:pt x="63" y="41"/>
                  <a:pt x="64" y="42"/>
                  <a:pt x="64" y="43"/>
                </a:cubicBezTo>
                <a:lnTo>
                  <a:pt x="64" y="48"/>
                </a:lnTo>
                <a:close/>
                <a:moveTo>
                  <a:pt x="59" y="20"/>
                </a:moveTo>
                <a:cubicBezTo>
                  <a:pt x="59" y="22"/>
                  <a:pt x="58" y="23"/>
                  <a:pt x="57" y="23"/>
                </a:cubicBezTo>
                <a:cubicBezTo>
                  <a:pt x="7" y="23"/>
                  <a:pt x="7" y="23"/>
                  <a:pt x="7" y="23"/>
                </a:cubicBezTo>
                <a:cubicBezTo>
                  <a:pt x="5" y="23"/>
                  <a:pt x="4" y="22"/>
                  <a:pt x="4" y="20"/>
                </a:cubicBezTo>
                <a:cubicBezTo>
                  <a:pt x="4" y="16"/>
                  <a:pt x="4" y="16"/>
                  <a:pt x="4" y="16"/>
                </a:cubicBezTo>
                <a:cubicBezTo>
                  <a:pt x="4" y="14"/>
                  <a:pt x="5" y="13"/>
                  <a:pt x="7" y="13"/>
                </a:cubicBezTo>
                <a:cubicBezTo>
                  <a:pt x="57" y="13"/>
                  <a:pt x="57" y="13"/>
                  <a:pt x="57" y="13"/>
                </a:cubicBezTo>
                <a:cubicBezTo>
                  <a:pt x="58" y="13"/>
                  <a:pt x="59" y="14"/>
                  <a:pt x="59" y="16"/>
                </a:cubicBezTo>
                <a:lnTo>
                  <a:pt x="59" y="20"/>
                </a:lnTo>
                <a:close/>
                <a:moveTo>
                  <a:pt x="50" y="34"/>
                </a:moveTo>
                <a:cubicBezTo>
                  <a:pt x="50" y="35"/>
                  <a:pt x="49" y="36"/>
                  <a:pt x="48" y="36"/>
                </a:cubicBezTo>
                <a:cubicBezTo>
                  <a:pt x="16" y="36"/>
                  <a:pt x="16" y="36"/>
                  <a:pt x="16" y="36"/>
                </a:cubicBezTo>
                <a:cubicBezTo>
                  <a:pt x="15" y="36"/>
                  <a:pt x="13" y="35"/>
                  <a:pt x="13" y="34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28"/>
                  <a:pt x="15" y="27"/>
                  <a:pt x="16" y="27"/>
                </a:cubicBezTo>
                <a:cubicBezTo>
                  <a:pt x="48" y="27"/>
                  <a:pt x="48" y="27"/>
                  <a:pt x="48" y="27"/>
                </a:cubicBezTo>
                <a:cubicBezTo>
                  <a:pt x="49" y="27"/>
                  <a:pt x="50" y="28"/>
                  <a:pt x="50" y="29"/>
                </a:cubicBezTo>
                <a:lnTo>
                  <a:pt x="50" y="34"/>
                </a:lnTo>
                <a:close/>
                <a:moveTo>
                  <a:pt x="45" y="7"/>
                </a:moveTo>
                <a:cubicBezTo>
                  <a:pt x="45" y="8"/>
                  <a:pt x="44" y="9"/>
                  <a:pt x="43" y="9"/>
                </a:cubicBezTo>
                <a:cubicBezTo>
                  <a:pt x="20" y="9"/>
                  <a:pt x="20" y="9"/>
                  <a:pt x="20" y="9"/>
                </a:cubicBezTo>
                <a:cubicBezTo>
                  <a:pt x="19" y="9"/>
                  <a:pt x="18" y="8"/>
                  <a:pt x="18" y="7"/>
                </a:cubicBezTo>
                <a:cubicBezTo>
                  <a:pt x="18" y="2"/>
                  <a:pt x="18" y="2"/>
                  <a:pt x="18" y="2"/>
                </a:cubicBezTo>
                <a:cubicBezTo>
                  <a:pt x="18" y="1"/>
                  <a:pt x="19" y="0"/>
                  <a:pt x="20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4" y="0"/>
                  <a:pt x="45" y="1"/>
                  <a:pt x="45" y="2"/>
                </a:cubicBezTo>
                <a:lnTo>
                  <a:pt x="45" y="7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4" name="Freeform 57"/>
          <p:cNvSpPr>
            <a:spLocks noEditPoints="1"/>
          </p:cNvSpPr>
          <p:nvPr/>
        </p:nvSpPr>
        <p:spPr bwMode="auto">
          <a:xfrm>
            <a:off x="7653103" y="2628944"/>
            <a:ext cx="378563" cy="335605"/>
          </a:xfrm>
          <a:custGeom>
            <a:avLst/>
            <a:gdLst/>
            <a:ahLst/>
            <a:cxnLst>
              <a:cxn ang="0">
                <a:pos x="7" y="9"/>
              </a:cxn>
              <a:cxn ang="0">
                <a:pos x="7" y="57"/>
              </a:cxn>
              <a:cxn ang="0">
                <a:pos x="6" y="58"/>
              </a:cxn>
              <a:cxn ang="0">
                <a:pos x="4" y="58"/>
              </a:cxn>
              <a:cxn ang="0">
                <a:pos x="2" y="57"/>
              </a:cxn>
              <a:cxn ang="0">
                <a:pos x="2" y="9"/>
              </a:cxn>
              <a:cxn ang="0">
                <a:pos x="0" y="4"/>
              </a:cxn>
              <a:cxn ang="0">
                <a:pos x="5" y="0"/>
              </a:cxn>
              <a:cxn ang="0">
                <a:pos x="10" y="4"/>
              </a:cxn>
              <a:cxn ang="0">
                <a:pos x="7" y="9"/>
              </a:cxn>
              <a:cxn ang="0">
                <a:pos x="65" y="36"/>
              </a:cxn>
              <a:cxn ang="0">
                <a:pos x="63" y="38"/>
              </a:cxn>
              <a:cxn ang="0">
                <a:pos x="49" y="43"/>
              </a:cxn>
              <a:cxn ang="0">
                <a:pos x="31" y="37"/>
              </a:cxn>
              <a:cxn ang="0">
                <a:pos x="13" y="43"/>
              </a:cxn>
              <a:cxn ang="0">
                <a:pos x="12" y="43"/>
              </a:cxn>
              <a:cxn ang="0">
                <a:pos x="10" y="41"/>
              </a:cxn>
              <a:cxn ang="0">
                <a:pos x="10" y="13"/>
              </a:cxn>
              <a:cxn ang="0">
                <a:pos x="11" y="11"/>
              </a:cxn>
              <a:cxn ang="0">
                <a:pos x="14" y="9"/>
              </a:cxn>
              <a:cxn ang="0">
                <a:pos x="30" y="4"/>
              </a:cxn>
              <a:cxn ang="0">
                <a:pos x="46" y="9"/>
              </a:cxn>
              <a:cxn ang="0">
                <a:pos x="49" y="10"/>
              </a:cxn>
              <a:cxn ang="0">
                <a:pos x="63" y="4"/>
              </a:cxn>
              <a:cxn ang="0">
                <a:pos x="65" y="7"/>
              </a:cxn>
              <a:cxn ang="0">
                <a:pos x="65" y="36"/>
              </a:cxn>
            </a:cxnLst>
            <a:rect l="0" t="0" r="r" b="b"/>
            <a:pathLst>
              <a:path w="65" h="58">
                <a:moveTo>
                  <a:pt x="7" y="9"/>
                </a:moveTo>
                <a:cubicBezTo>
                  <a:pt x="7" y="57"/>
                  <a:pt x="7" y="57"/>
                  <a:pt x="7" y="57"/>
                </a:cubicBezTo>
                <a:cubicBezTo>
                  <a:pt x="7" y="57"/>
                  <a:pt x="7" y="58"/>
                  <a:pt x="6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3" y="58"/>
                  <a:pt x="2" y="57"/>
                  <a:pt x="2" y="57"/>
                </a:cubicBezTo>
                <a:cubicBezTo>
                  <a:pt x="2" y="9"/>
                  <a:pt x="2" y="9"/>
                  <a:pt x="2" y="9"/>
                </a:cubicBezTo>
                <a:cubicBezTo>
                  <a:pt x="1" y="8"/>
                  <a:pt x="0" y="6"/>
                  <a:pt x="0" y="4"/>
                </a:cubicBezTo>
                <a:cubicBezTo>
                  <a:pt x="0" y="2"/>
                  <a:pt x="2" y="0"/>
                  <a:pt x="5" y="0"/>
                </a:cubicBezTo>
                <a:cubicBezTo>
                  <a:pt x="7" y="0"/>
                  <a:pt x="10" y="2"/>
                  <a:pt x="10" y="4"/>
                </a:cubicBezTo>
                <a:cubicBezTo>
                  <a:pt x="10" y="6"/>
                  <a:pt x="9" y="8"/>
                  <a:pt x="7" y="9"/>
                </a:cubicBezTo>
                <a:close/>
                <a:moveTo>
                  <a:pt x="65" y="36"/>
                </a:moveTo>
                <a:cubicBezTo>
                  <a:pt x="65" y="37"/>
                  <a:pt x="65" y="38"/>
                  <a:pt x="63" y="38"/>
                </a:cubicBezTo>
                <a:cubicBezTo>
                  <a:pt x="59" y="41"/>
                  <a:pt x="54" y="43"/>
                  <a:pt x="49" y="43"/>
                </a:cubicBezTo>
                <a:cubicBezTo>
                  <a:pt x="43" y="43"/>
                  <a:pt x="39" y="37"/>
                  <a:pt x="31" y="37"/>
                </a:cubicBezTo>
                <a:cubicBezTo>
                  <a:pt x="25" y="37"/>
                  <a:pt x="19" y="40"/>
                  <a:pt x="13" y="43"/>
                </a:cubicBezTo>
                <a:cubicBezTo>
                  <a:pt x="13" y="43"/>
                  <a:pt x="12" y="43"/>
                  <a:pt x="12" y="43"/>
                </a:cubicBezTo>
                <a:cubicBezTo>
                  <a:pt x="11" y="43"/>
                  <a:pt x="10" y="42"/>
                  <a:pt x="10" y="41"/>
                </a:cubicBezTo>
                <a:cubicBezTo>
                  <a:pt x="10" y="13"/>
                  <a:pt x="10" y="13"/>
                  <a:pt x="10" y="13"/>
                </a:cubicBezTo>
                <a:cubicBezTo>
                  <a:pt x="10" y="12"/>
                  <a:pt x="10" y="11"/>
                  <a:pt x="11" y="11"/>
                </a:cubicBezTo>
                <a:cubicBezTo>
                  <a:pt x="12" y="10"/>
                  <a:pt x="13" y="9"/>
                  <a:pt x="14" y="9"/>
                </a:cubicBezTo>
                <a:cubicBezTo>
                  <a:pt x="19" y="7"/>
                  <a:pt x="24" y="4"/>
                  <a:pt x="30" y="4"/>
                </a:cubicBezTo>
                <a:cubicBezTo>
                  <a:pt x="36" y="4"/>
                  <a:pt x="40" y="6"/>
                  <a:pt x="46" y="9"/>
                </a:cubicBezTo>
                <a:cubicBezTo>
                  <a:pt x="47" y="9"/>
                  <a:pt x="48" y="10"/>
                  <a:pt x="49" y="10"/>
                </a:cubicBezTo>
                <a:cubicBezTo>
                  <a:pt x="55" y="10"/>
                  <a:pt x="61" y="4"/>
                  <a:pt x="63" y="4"/>
                </a:cubicBezTo>
                <a:cubicBezTo>
                  <a:pt x="64" y="4"/>
                  <a:pt x="65" y="6"/>
                  <a:pt x="65" y="7"/>
                </a:cubicBezTo>
                <a:lnTo>
                  <a:pt x="65" y="3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5" name="Freeform 131"/>
          <p:cNvSpPr/>
          <p:nvPr/>
        </p:nvSpPr>
        <p:spPr bwMode="auto">
          <a:xfrm>
            <a:off x="7997893" y="3976965"/>
            <a:ext cx="428455" cy="434947"/>
          </a:xfrm>
          <a:custGeom>
            <a:avLst/>
            <a:gdLst/>
            <a:ahLst/>
            <a:cxnLst>
              <a:cxn ang="0">
                <a:pos x="61" y="49"/>
              </a:cxn>
              <a:cxn ang="0">
                <a:pos x="49" y="62"/>
              </a:cxn>
              <a:cxn ang="0">
                <a:pos x="36" y="49"/>
              </a:cxn>
              <a:cxn ang="0">
                <a:pos x="36" y="48"/>
              </a:cxn>
              <a:cxn ang="0">
                <a:pos x="21" y="41"/>
              </a:cxn>
              <a:cxn ang="0">
                <a:pos x="13" y="44"/>
              </a:cxn>
              <a:cxn ang="0">
                <a:pos x="0" y="31"/>
              </a:cxn>
              <a:cxn ang="0">
                <a:pos x="13" y="18"/>
              </a:cxn>
              <a:cxn ang="0">
                <a:pos x="21" y="22"/>
              </a:cxn>
              <a:cxn ang="0">
                <a:pos x="36" y="15"/>
              </a:cxn>
              <a:cxn ang="0">
                <a:pos x="36" y="13"/>
              </a:cxn>
              <a:cxn ang="0">
                <a:pos x="49" y="0"/>
              </a:cxn>
              <a:cxn ang="0">
                <a:pos x="61" y="13"/>
              </a:cxn>
              <a:cxn ang="0">
                <a:pos x="49" y="26"/>
              </a:cxn>
              <a:cxn ang="0">
                <a:pos x="40" y="23"/>
              </a:cxn>
              <a:cxn ang="0">
                <a:pos x="25" y="30"/>
              </a:cxn>
              <a:cxn ang="0">
                <a:pos x="25" y="31"/>
              </a:cxn>
              <a:cxn ang="0">
                <a:pos x="25" y="33"/>
              </a:cxn>
              <a:cxn ang="0">
                <a:pos x="40" y="40"/>
              </a:cxn>
              <a:cxn ang="0">
                <a:pos x="49" y="36"/>
              </a:cxn>
              <a:cxn ang="0">
                <a:pos x="61" y="49"/>
              </a:cxn>
            </a:cxnLst>
            <a:rect l="0" t="0" r="r" b="b"/>
            <a:pathLst>
              <a:path w="61" h="62">
                <a:moveTo>
                  <a:pt x="61" y="49"/>
                </a:moveTo>
                <a:cubicBezTo>
                  <a:pt x="61" y="56"/>
                  <a:pt x="56" y="62"/>
                  <a:pt x="49" y="62"/>
                </a:cubicBezTo>
                <a:cubicBezTo>
                  <a:pt x="41" y="62"/>
                  <a:pt x="36" y="56"/>
                  <a:pt x="36" y="49"/>
                </a:cubicBezTo>
                <a:cubicBezTo>
                  <a:pt x="36" y="49"/>
                  <a:pt x="36" y="48"/>
                  <a:pt x="36" y="48"/>
                </a:cubicBezTo>
                <a:cubicBezTo>
                  <a:pt x="21" y="41"/>
                  <a:pt x="21" y="41"/>
                  <a:pt x="21" y="41"/>
                </a:cubicBezTo>
                <a:cubicBezTo>
                  <a:pt x="19" y="43"/>
                  <a:pt x="16" y="44"/>
                  <a:pt x="13" y="44"/>
                </a:cubicBezTo>
                <a:cubicBezTo>
                  <a:pt x="6" y="44"/>
                  <a:pt x="0" y="38"/>
                  <a:pt x="0" y="31"/>
                </a:cubicBezTo>
                <a:cubicBezTo>
                  <a:pt x="0" y="24"/>
                  <a:pt x="6" y="18"/>
                  <a:pt x="13" y="18"/>
                </a:cubicBezTo>
                <a:cubicBezTo>
                  <a:pt x="16" y="18"/>
                  <a:pt x="19" y="20"/>
                  <a:pt x="21" y="22"/>
                </a:cubicBezTo>
                <a:cubicBezTo>
                  <a:pt x="36" y="15"/>
                  <a:pt x="36" y="15"/>
                  <a:pt x="36" y="15"/>
                </a:cubicBezTo>
                <a:cubicBezTo>
                  <a:pt x="36" y="14"/>
                  <a:pt x="36" y="14"/>
                  <a:pt x="36" y="13"/>
                </a:cubicBezTo>
                <a:cubicBezTo>
                  <a:pt x="36" y="6"/>
                  <a:pt x="41" y="0"/>
                  <a:pt x="49" y="0"/>
                </a:cubicBezTo>
                <a:cubicBezTo>
                  <a:pt x="56" y="0"/>
                  <a:pt x="61" y="6"/>
                  <a:pt x="61" y="13"/>
                </a:cubicBezTo>
                <a:cubicBezTo>
                  <a:pt x="61" y="20"/>
                  <a:pt x="56" y="26"/>
                  <a:pt x="49" y="26"/>
                </a:cubicBezTo>
                <a:cubicBezTo>
                  <a:pt x="45" y="26"/>
                  <a:pt x="42" y="25"/>
                  <a:pt x="40" y="23"/>
                </a:cubicBezTo>
                <a:cubicBezTo>
                  <a:pt x="25" y="30"/>
                  <a:pt x="25" y="30"/>
                  <a:pt x="25" y="30"/>
                </a:cubicBezTo>
                <a:cubicBezTo>
                  <a:pt x="25" y="30"/>
                  <a:pt x="25" y="31"/>
                  <a:pt x="25" y="31"/>
                </a:cubicBezTo>
                <a:cubicBezTo>
                  <a:pt x="25" y="32"/>
                  <a:pt x="25" y="32"/>
                  <a:pt x="25" y="33"/>
                </a:cubicBezTo>
                <a:cubicBezTo>
                  <a:pt x="40" y="40"/>
                  <a:pt x="40" y="40"/>
                  <a:pt x="40" y="40"/>
                </a:cubicBezTo>
                <a:cubicBezTo>
                  <a:pt x="42" y="38"/>
                  <a:pt x="45" y="36"/>
                  <a:pt x="49" y="36"/>
                </a:cubicBezTo>
                <a:cubicBezTo>
                  <a:pt x="56" y="36"/>
                  <a:pt x="61" y="42"/>
                  <a:pt x="61" y="49"/>
                </a:cubicBez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6" name="Freeform 5"/>
          <p:cNvSpPr>
            <a:spLocks noEditPoints="1"/>
          </p:cNvSpPr>
          <p:nvPr/>
        </p:nvSpPr>
        <p:spPr bwMode="auto">
          <a:xfrm>
            <a:off x="7575618" y="5339827"/>
            <a:ext cx="490300" cy="490300"/>
          </a:xfrm>
          <a:custGeom>
            <a:avLst/>
            <a:gdLst/>
            <a:ahLst/>
            <a:cxnLst>
              <a:cxn ang="0">
                <a:pos x="0" y="192"/>
              </a:cxn>
              <a:cxn ang="0">
                <a:pos x="255" y="135"/>
              </a:cxn>
              <a:cxn ang="0">
                <a:pos x="277" y="122"/>
              </a:cxn>
              <a:cxn ang="0">
                <a:pos x="303" y="116"/>
              </a:cxn>
              <a:cxn ang="0">
                <a:pos x="296" y="105"/>
              </a:cxn>
              <a:cxn ang="0">
                <a:pos x="278" y="89"/>
              </a:cxn>
              <a:cxn ang="0">
                <a:pos x="265" y="90"/>
              </a:cxn>
              <a:cxn ang="0">
                <a:pos x="256" y="82"/>
              </a:cxn>
              <a:cxn ang="0">
                <a:pos x="231" y="73"/>
              </a:cxn>
              <a:cxn ang="0">
                <a:pos x="234" y="98"/>
              </a:cxn>
              <a:cxn ang="0">
                <a:pos x="224" y="118"/>
              </a:cxn>
              <a:cxn ang="0">
                <a:pos x="205" y="103"/>
              </a:cxn>
              <a:cxn ang="0">
                <a:pos x="175" y="89"/>
              </a:cxn>
              <a:cxn ang="0">
                <a:pos x="183" y="68"/>
              </a:cxn>
              <a:cxn ang="0">
                <a:pos x="212" y="58"/>
              </a:cxn>
              <a:cxn ang="0">
                <a:pos x="207" y="47"/>
              </a:cxn>
              <a:cxn ang="0">
                <a:pos x="188" y="50"/>
              </a:cxn>
              <a:cxn ang="0">
                <a:pos x="168" y="37"/>
              </a:cxn>
              <a:cxn ang="0">
                <a:pos x="171" y="52"/>
              </a:cxn>
              <a:cxn ang="0">
                <a:pos x="157" y="52"/>
              </a:cxn>
              <a:cxn ang="0">
                <a:pos x="141" y="40"/>
              </a:cxn>
              <a:cxn ang="0">
                <a:pos x="126" y="47"/>
              </a:cxn>
              <a:cxn ang="0">
                <a:pos x="143" y="51"/>
              </a:cxn>
              <a:cxn ang="0">
                <a:pos x="131" y="58"/>
              </a:cxn>
              <a:cxn ang="0">
                <a:pos x="56" y="107"/>
              </a:cxn>
              <a:cxn ang="0">
                <a:pos x="65" y="118"/>
              </a:cxn>
              <a:cxn ang="0">
                <a:pos x="79" y="135"/>
              </a:cxn>
              <a:cxn ang="0">
                <a:pos x="74" y="158"/>
              </a:cxn>
              <a:cxn ang="0">
                <a:pos x="88" y="185"/>
              </a:cxn>
              <a:cxn ang="0">
                <a:pos x="108" y="214"/>
              </a:cxn>
              <a:cxn ang="0">
                <a:pos x="118" y="227"/>
              </a:cxn>
              <a:cxn ang="0">
                <a:pos x="105" y="197"/>
              </a:cxn>
              <a:cxn ang="0">
                <a:pos x="125" y="225"/>
              </a:cxn>
              <a:cxn ang="0">
                <a:pos x="150" y="255"/>
              </a:cxn>
              <a:cxn ang="0">
                <a:pos x="184" y="269"/>
              </a:cxn>
              <a:cxn ang="0">
                <a:pos x="213" y="290"/>
              </a:cxn>
              <a:cxn ang="0">
                <a:pos x="224" y="288"/>
              </a:cxn>
              <a:cxn ang="0">
                <a:pos x="212" y="268"/>
              </a:cxn>
              <a:cxn ang="0">
                <a:pos x="197" y="262"/>
              </a:cxn>
              <a:cxn ang="0">
                <a:pos x="194" y="239"/>
              </a:cxn>
              <a:cxn ang="0">
                <a:pos x="171" y="250"/>
              </a:cxn>
              <a:cxn ang="0">
                <a:pos x="168" y="210"/>
              </a:cxn>
              <a:cxn ang="0">
                <a:pos x="184" y="206"/>
              </a:cxn>
              <a:cxn ang="0">
                <a:pos x="196" y="202"/>
              </a:cxn>
              <a:cxn ang="0">
                <a:pos x="214" y="211"/>
              </a:cxn>
              <a:cxn ang="0">
                <a:pos x="221" y="205"/>
              </a:cxn>
              <a:cxn ang="0">
                <a:pos x="234" y="179"/>
              </a:cxn>
              <a:cxn ang="0">
                <a:pos x="233" y="171"/>
              </a:cxn>
              <a:cxn ang="0">
                <a:pos x="252" y="157"/>
              </a:cxn>
              <a:cxn ang="0">
                <a:pos x="266" y="143"/>
              </a:cxn>
              <a:cxn ang="0">
                <a:pos x="273" y="131"/>
              </a:cxn>
              <a:cxn ang="0">
                <a:pos x="255" y="135"/>
              </a:cxn>
              <a:cxn ang="0">
                <a:pos x="295" y="298"/>
              </a:cxn>
              <a:cxn ang="0">
                <a:pos x="272" y="288"/>
              </a:cxn>
              <a:cxn ang="0">
                <a:pos x="251" y="288"/>
              </a:cxn>
              <a:cxn ang="0">
                <a:pos x="236" y="286"/>
              </a:cxn>
              <a:cxn ang="0">
                <a:pos x="230" y="307"/>
              </a:cxn>
              <a:cxn ang="0">
                <a:pos x="223" y="335"/>
              </a:cxn>
              <a:cxn ang="0">
                <a:pos x="308" y="302"/>
              </a:cxn>
            </a:cxnLst>
            <a:rect l="0" t="0" r="r" b="b"/>
            <a:pathLst>
              <a:path w="384" h="384">
                <a:moveTo>
                  <a:pt x="384" y="192"/>
                </a:moveTo>
                <a:cubicBezTo>
                  <a:pt x="384" y="298"/>
                  <a:pt x="298" y="384"/>
                  <a:pt x="192" y="384"/>
                </a:cubicBezTo>
                <a:cubicBezTo>
                  <a:pt x="86" y="384"/>
                  <a:pt x="0" y="298"/>
                  <a:pt x="0" y="192"/>
                </a:cubicBezTo>
                <a:cubicBezTo>
                  <a:pt x="0" y="86"/>
                  <a:pt x="86" y="0"/>
                  <a:pt x="192" y="0"/>
                </a:cubicBezTo>
                <a:cubicBezTo>
                  <a:pt x="298" y="0"/>
                  <a:pt x="384" y="86"/>
                  <a:pt x="384" y="192"/>
                </a:cubicBezTo>
                <a:close/>
                <a:moveTo>
                  <a:pt x="255" y="135"/>
                </a:moveTo>
                <a:cubicBezTo>
                  <a:pt x="256" y="135"/>
                  <a:pt x="257" y="130"/>
                  <a:pt x="258" y="129"/>
                </a:cubicBezTo>
                <a:cubicBezTo>
                  <a:pt x="260" y="127"/>
                  <a:pt x="262" y="126"/>
                  <a:pt x="264" y="125"/>
                </a:cubicBezTo>
                <a:cubicBezTo>
                  <a:pt x="268" y="124"/>
                  <a:pt x="272" y="123"/>
                  <a:pt x="277" y="122"/>
                </a:cubicBezTo>
                <a:cubicBezTo>
                  <a:pt x="281" y="121"/>
                  <a:pt x="286" y="121"/>
                  <a:pt x="289" y="125"/>
                </a:cubicBezTo>
                <a:cubicBezTo>
                  <a:pt x="289" y="124"/>
                  <a:pt x="295" y="119"/>
                  <a:pt x="295" y="119"/>
                </a:cubicBezTo>
                <a:cubicBezTo>
                  <a:pt x="298" y="118"/>
                  <a:pt x="301" y="118"/>
                  <a:pt x="303" y="116"/>
                </a:cubicBezTo>
                <a:cubicBezTo>
                  <a:pt x="303" y="115"/>
                  <a:pt x="303" y="110"/>
                  <a:pt x="303" y="110"/>
                </a:cubicBezTo>
                <a:cubicBezTo>
                  <a:pt x="299" y="111"/>
                  <a:pt x="298" y="107"/>
                  <a:pt x="297" y="103"/>
                </a:cubicBezTo>
                <a:cubicBezTo>
                  <a:pt x="297" y="104"/>
                  <a:pt x="297" y="104"/>
                  <a:pt x="296" y="105"/>
                </a:cubicBezTo>
                <a:cubicBezTo>
                  <a:pt x="296" y="102"/>
                  <a:pt x="291" y="104"/>
                  <a:pt x="290" y="104"/>
                </a:cubicBezTo>
                <a:cubicBezTo>
                  <a:pt x="284" y="102"/>
                  <a:pt x="285" y="98"/>
                  <a:pt x="283" y="94"/>
                </a:cubicBezTo>
                <a:cubicBezTo>
                  <a:pt x="282" y="92"/>
                  <a:pt x="279" y="91"/>
                  <a:pt x="278" y="89"/>
                </a:cubicBezTo>
                <a:cubicBezTo>
                  <a:pt x="277" y="87"/>
                  <a:pt x="277" y="84"/>
                  <a:pt x="274" y="84"/>
                </a:cubicBezTo>
                <a:cubicBezTo>
                  <a:pt x="273" y="84"/>
                  <a:pt x="270" y="89"/>
                  <a:pt x="270" y="89"/>
                </a:cubicBezTo>
                <a:cubicBezTo>
                  <a:pt x="267" y="88"/>
                  <a:pt x="266" y="89"/>
                  <a:pt x="265" y="90"/>
                </a:cubicBezTo>
                <a:cubicBezTo>
                  <a:pt x="263" y="91"/>
                  <a:pt x="262" y="91"/>
                  <a:pt x="260" y="92"/>
                </a:cubicBezTo>
                <a:cubicBezTo>
                  <a:pt x="265" y="90"/>
                  <a:pt x="258" y="88"/>
                  <a:pt x="256" y="88"/>
                </a:cubicBezTo>
                <a:cubicBezTo>
                  <a:pt x="260" y="87"/>
                  <a:pt x="258" y="83"/>
                  <a:pt x="256" y="82"/>
                </a:cubicBezTo>
                <a:cubicBezTo>
                  <a:pt x="256" y="82"/>
                  <a:pt x="257" y="82"/>
                  <a:pt x="257" y="82"/>
                </a:cubicBezTo>
                <a:cubicBezTo>
                  <a:pt x="257" y="79"/>
                  <a:pt x="250" y="77"/>
                  <a:pt x="247" y="76"/>
                </a:cubicBezTo>
                <a:cubicBezTo>
                  <a:pt x="245" y="74"/>
                  <a:pt x="233" y="72"/>
                  <a:pt x="231" y="73"/>
                </a:cubicBezTo>
                <a:cubicBezTo>
                  <a:pt x="228" y="75"/>
                  <a:pt x="231" y="80"/>
                  <a:pt x="231" y="83"/>
                </a:cubicBezTo>
                <a:cubicBezTo>
                  <a:pt x="232" y="86"/>
                  <a:pt x="228" y="86"/>
                  <a:pt x="228" y="89"/>
                </a:cubicBezTo>
                <a:cubicBezTo>
                  <a:pt x="228" y="93"/>
                  <a:pt x="236" y="92"/>
                  <a:pt x="234" y="98"/>
                </a:cubicBezTo>
                <a:cubicBezTo>
                  <a:pt x="233" y="102"/>
                  <a:pt x="228" y="102"/>
                  <a:pt x="226" y="105"/>
                </a:cubicBezTo>
                <a:cubicBezTo>
                  <a:pt x="224" y="108"/>
                  <a:pt x="227" y="112"/>
                  <a:pt x="229" y="114"/>
                </a:cubicBezTo>
                <a:cubicBezTo>
                  <a:pt x="231" y="115"/>
                  <a:pt x="225" y="118"/>
                  <a:pt x="224" y="118"/>
                </a:cubicBezTo>
                <a:cubicBezTo>
                  <a:pt x="220" y="120"/>
                  <a:pt x="217" y="114"/>
                  <a:pt x="216" y="110"/>
                </a:cubicBezTo>
                <a:cubicBezTo>
                  <a:pt x="215" y="108"/>
                  <a:pt x="215" y="104"/>
                  <a:pt x="212" y="103"/>
                </a:cubicBezTo>
                <a:cubicBezTo>
                  <a:pt x="210" y="102"/>
                  <a:pt x="206" y="102"/>
                  <a:pt x="205" y="103"/>
                </a:cubicBezTo>
                <a:cubicBezTo>
                  <a:pt x="203" y="99"/>
                  <a:pt x="198" y="98"/>
                  <a:pt x="194" y="97"/>
                </a:cubicBezTo>
                <a:cubicBezTo>
                  <a:pt x="189" y="95"/>
                  <a:pt x="185" y="95"/>
                  <a:pt x="180" y="96"/>
                </a:cubicBezTo>
                <a:cubicBezTo>
                  <a:pt x="181" y="95"/>
                  <a:pt x="179" y="88"/>
                  <a:pt x="175" y="89"/>
                </a:cubicBezTo>
                <a:cubicBezTo>
                  <a:pt x="176" y="86"/>
                  <a:pt x="176" y="84"/>
                  <a:pt x="176" y="81"/>
                </a:cubicBezTo>
                <a:cubicBezTo>
                  <a:pt x="177" y="79"/>
                  <a:pt x="178" y="77"/>
                  <a:pt x="179" y="75"/>
                </a:cubicBezTo>
                <a:cubicBezTo>
                  <a:pt x="180" y="74"/>
                  <a:pt x="185" y="69"/>
                  <a:pt x="183" y="68"/>
                </a:cubicBezTo>
                <a:cubicBezTo>
                  <a:pt x="188" y="69"/>
                  <a:pt x="193" y="69"/>
                  <a:pt x="196" y="66"/>
                </a:cubicBezTo>
                <a:cubicBezTo>
                  <a:pt x="198" y="63"/>
                  <a:pt x="199" y="60"/>
                  <a:pt x="202" y="57"/>
                </a:cubicBezTo>
                <a:cubicBezTo>
                  <a:pt x="205" y="53"/>
                  <a:pt x="209" y="58"/>
                  <a:pt x="212" y="58"/>
                </a:cubicBezTo>
                <a:cubicBezTo>
                  <a:pt x="217" y="59"/>
                  <a:pt x="217" y="53"/>
                  <a:pt x="214" y="51"/>
                </a:cubicBezTo>
                <a:cubicBezTo>
                  <a:pt x="218" y="51"/>
                  <a:pt x="215" y="45"/>
                  <a:pt x="213" y="44"/>
                </a:cubicBezTo>
                <a:cubicBezTo>
                  <a:pt x="211" y="43"/>
                  <a:pt x="202" y="46"/>
                  <a:pt x="207" y="47"/>
                </a:cubicBezTo>
                <a:cubicBezTo>
                  <a:pt x="206" y="47"/>
                  <a:pt x="200" y="59"/>
                  <a:pt x="196" y="53"/>
                </a:cubicBezTo>
                <a:cubicBezTo>
                  <a:pt x="195" y="52"/>
                  <a:pt x="195" y="47"/>
                  <a:pt x="193" y="46"/>
                </a:cubicBezTo>
                <a:cubicBezTo>
                  <a:pt x="190" y="46"/>
                  <a:pt x="189" y="49"/>
                  <a:pt x="188" y="50"/>
                </a:cubicBezTo>
                <a:cubicBezTo>
                  <a:pt x="190" y="47"/>
                  <a:pt x="181" y="45"/>
                  <a:pt x="180" y="44"/>
                </a:cubicBezTo>
                <a:cubicBezTo>
                  <a:pt x="183" y="42"/>
                  <a:pt x="180" y="39"/>
                  <a:pt x="178" y="38"/>
                </a:cubicBezTo>
                <a:cubicBezTo>
                  <a:pt x="176" y="36"/>
                  <a:pt x="169" y="35"/>
                  <a:pt x="168" y="37"/>
                </a:cubicBezTo>
                <a:cubicBezTo>
                  <a:pt x="163" y="43"/>
                  <a:pt x="173" y="44"/>
                  <a:pt x="175" y="45"/>
                </a:cubicBezTo>
                <a:cubicBezTo>
                  <a:pt x="176" y="46"/>
                  <a:pt x="179" y="48"/>
                  <a:pt x="177" y="49"/>
                </a:cubicBezTo>
                <a:cubicBezTo>
                  <a:pt x="176" y="50"/>
                  <a:pt x="171" y="51"/>
                  <a:pt x="171" y="52"/>
                </a:cubicBezTo>
                <a:cubicBezTo>
                  <a:pt x="169" y="54"/>
                  <a:pt x="172" y="57"/>
                  <a:pt x="170" y="59"/>
                </a:cubicBezTo>
                <a:cubicBezTo>
                  <a:pt x="168" y="57"/>
                  <a:pt x="168" y="53"/>
                  <a:pt x="166" y="50"/>
                </a:cubicBezTo>
                <a:cubicBezTo>
                  <a:pt x="168" y="53"/>
                  <a:pt x="157" y="52"/>
                  <a:pt x="157" y="52"/>
                </a:cubicBezTo>
                <a:cubicBezTo>
                  <a:pt x="154" y="52"/>
                  <a:pt x="148" y="54"/>
                  <a:pt x="145" y="50"/>
                </a:cubicBezTo>
                <a:cubicBezTo>
                  <a:pt x="144" y="49"/>
                  <a:pt x="144" y="44"/>
                  <a:pt x="146" y="45"/>
                </a:cubicBezTo>
                <a:cubicBezTo>
                  <a:pt x="144" y="43"/>
                  <a:pt x="142" y="41"/>
                  <a:pt x="141" y="40"/>
                </a:cubicBezTo>
                <a:cubicBezTo>
                  <a:pt x="132" y="43"/>
                  <a:pt x="125" y="47"/>
                  <a:pt x="117" y="51"/>
                </a:cubicBezTo>
                <a:cubicBezTo>
                  <a:pt x="118" y="51"/>
                  <a:pt x="119" y="51"/>
                  <a:pt x="120" y="50"/>
                </a:cubicBezTo>
                <a:cubicBezTo>
                  <a:pt x="122" y="50"/>
                  <a:pt x="124" y="48"/>
                  <a:pt x="126" y="47"/>
                </a:cubicBezTo>
                <a:cubicBezTo>
                  <a:pt x="128" y="46"/>
                  <a:pt x="134" y="43"/>
                  <a:pt x="136" y="46"/>
                </a:cubicBezTo>
                <a:cubicBezTo>
                  <a:pt x="137" y="45"/>
                  <a:pt x="137" y="45"/>
                  <a:pt x="138" y="44"/>
                </a:cubicBezTo>
                <a:cubicBezTo>
                  <a:pt x="139" y="46"/>
                  <a:pt x="141" y="48"/>
                  <a:pt x="143" y="51"/>
                </a:cubicBezTo>
                <a:cubicBezTo>
                  <a:pt x="141" y="50"/>
                  <a:pt x="137" y="50"/>
                  <a:pt x="135" y="50"/>
                </a:cubicBezTo>
                <a:cubicBezTo>
                  <a:pt x="133" y="51"/>
                  <a:pt x="130" y="51"/>
                  <a:pt x="130" y="53"/>
                </a:cubicBezTo>
                <a:cubicBezTo>
                  <a:pt x="130" y="55"/>
                  <a:pt x="131" y="57"/>
                  <a:pt x="131" y="58"/>
                </a:cubicBezTo>
                <a:cubicBezTo>
                  <a:pt x="128" y="56"/>
                  <a:pt x="125" y="52"/>
                  <a:pt x="121" y="51"/>
                </a:cubicBezTo>
                <a:cubicBezTo>
                  <a:pt x="119" y="51"/>
                  <a:pt x="117" y="51"/>
                  <a:pt x="115" y="52"/>
                </a:cubicBezTo>
                <a:cubicBezTo>
                  <a:pt x="91" y="65"/>
                  <a:pt x="71" y="84"/>
                  <a:pt x="56" y="107"/>
                </a:cubicBezTo>
                <a:cubicBezTo>
                  <a:pt x="57" y="108"/>
                  <a:pt x="58" y="109"/>
                  <a:pt x="59" y="109"/>
                </a:cubicBezTo>
                <a:cubicBezTo>
                  <a:pt x="62" y="110"/>
                  <a:pt x="59" y="117"/>
                  <a:pt x="64" y="113"/>
                </a:cubicBezTo>
                <a:cubicBezTo>
                  <a:pt x="66" y="115"/>
                  <a:pt x="66" y="116"/>
                  <a:pt x="65" y="118"/>
                </a:cubicBezTo>
                <a:cubicBezTo>
                  <a:pt x="65" y="118"/>
                  <a:pt x="75" y="124"/>
                  <a:pt x="76" y="125"/>
                </a:cubicBezTo>
                <a:cubicBezTo>
                  <a:pt x="78" y="126"/>
                  <a:pt x="80" y="128"/>
                  <a:pt x="81" y="130"/>
                </a:cubicBezTo>
                <a:cubicBezTo>
                  <a:pt x="82" y="132"/>
                  <a:pt x="80" y="134"/>
                  <a:pt x="79" y="135"/>
                </a:cubicBezTo>
                <a:cubicBezTo>
                  <a:pt x="78" y="134"/>
                  <a:pt x="75" y="130"/>
                  <a:pt x="74" y="131"/>
                </a:cubicBezTo>
                <a:cubicBezTo>
                  <a:pt x="73" y="133"/>
                  <a:pt x="74" y="139"/>
                  <a:pt x="77" y="139"/>
                </a:cubicBezTo>
                <a:cubicBezTo>
                  <a:pt x="73" y="139"/>
                  <a:pt x="75" y="155"/>
                  <a:pt x="74" y="158"/>
                </a:cubicBezTo>
                <a:cubicBezTo>
                  <a:pt x="74" y="158"/>
                  <a:pt x="74" y="158"/>
                  <a:pt x="74" y="158"/>
                </a:cubicBezTo>
                <a:cubicBezTo>
                  <a:pt x="73" y="161"/>
                  <a:pt x="76" y="173"/>
                  <a:pt x="81" y="172"/>
                </a:cubicBezTo>
                <a:cubicBezTo>
                  <a:pt x="78" y="172"/>
                  <a:pt x="87" y="184"/>
                  <a:pt x="88" y="185"/>
                </a:cubicBezTo>
                <a:cubicBezTo>
                  <a:pt x="91" y="187"/>
                  <a:pt x="95" y="188"/>
                  <a:pt x="97" y="192"/>
                </a:cubicBezTo>
                <a:cubicBezTo>
                  <a:pt x="100" y="195"/>
                  <a:pt x="100" y="201"/>
                  <a:pt x="103" y="203"/>
                </a:cubicBezTo>
                <a:cubicBezTo>
                  <a:pt x="102" y="206"/>
                  <a:pt x="108" y="210"/>
                  <a:pt x="108" y="214"/>
                </a:cubicBezTo>
                <a:cubicBezTo>
                  <a:pt x="108" y="214"/>
                  <a:pt x="107" y="214"/>
                  <a:pt x="107" y="215"/>
                </a:cubicBezTo>
                <a:cubicBezTo>
                  <a:pt x="108" y="218"/>
                  <a:pt x="113" y="218"/>
                  <a:pt x="115" y="221"/>
                </a:cubicBezTo>
                <a:cubicBezTo>
                  <a:pt x="116" y="223"/>
                  <a:pt x="115" y="228"/>
                  <a:pt x="118" y="227"/>
                </a:cubicBezTo>
                <a:cubicBezTo>
                  <a:pt x="118" y="222"/>
                  <a:pt x="115" y="216"/>
                  <a:pt x="112" y="212"/>
                </a:cubicBezTo>
                <a:cubicBezTo>
                  <a:pt x="110" y="209"/>
                  <a:pt x="109" y="207"/>
                  <a:pt x="108" y="204"/>
                </a:cubicBezTo>
                <a:cubicBezTo>
                  <a:pt x="106" y="202"/>
                  <a:pt x="106" y="199"/>
                  <a:pt x="105" y="197"/>
                </a:cubicBezTo>
                <a:cubicBezTo>
                  <a:pt x="106" y="197"/>
                  <a:pt x="112" y="199"/>
                  <a:pt x="111" y="200"/>
                </a:cubicBezTo>
                <a:cubicBezTo>
                  <a:pt x="109" y="205"/>
                  <a:pt x="119" y="214"/>
                  <a:pt x="122" y="217"/>
                </a:cubicBezTo>
                <a:cubicBezTo>
                  <a:pt x="123" y="218"/>
                  <a:pt x="128" y="225"/>
                  <a:pt x="125" y="225"/>
                </a:cubicBezTo>
                <a:cubicBezTo>
                  <a:pt x="129" y="225"/>
                  <a:pt x="133" y="230"/>
                  <a:pt x="135" y="233"/>
                </a:cubicBezTo>
                <a:cubicBezTo>
                  <a:pt x="137" y="236"/>
                  <a:pt x="136" y="241"/>
                  <a:pt x="138" y="245"/>
                </a:cubicBezTo>
                <a:cubicBezTo>
                  <a:pt x="139" y="250"/>
                  <a:pt x="146" y="252"/>
                  <a:pt x="150" y="255"/>
                </a:cubicBezTo>
                <a:cubicBezTo>
                  <a:pt x="154" y="256"/>
                  <a:pt x="157" y="259"/>
                  <a:pt x="160" y="260"/>
                </a:cubicBezTo>
                <a:cubicBezTo>
                  <a:pt x="166" y="262"/>
                  <a:pt x="167" y="260"/>
                  <a:pt x="171" y="260"/>
                </a:cubicBezTo>
                <a:cubicBezTo>
                  <a:pt x="178" y="259"/>
                  <a:pt x="179" y="266"/>
                  <a:pt x="184" y="269"/>
                </a:cubicBezTo>
                <a:cubicBezTo>
                  <a:pt x="187" y="270"/>
                  <a:pt x="194" y="273"/>
                  <a:pt x="198" y="271"/>
                </a:cubicBezTo>
                <a:cubicBezTo>
                  <a:pt x="196" y="272"/>
                  <a:pt x="203" y="282"/>
                  <a:pt x="204" y="283"/>
                </a:cubicBezTo>
                <a:cubicBezTo>
                  <a:pt x="206" y="286"/>
                  <a:pt x="210" y="287"/>
                  <a:pt x="213" y="290"/>
                </a:cubicBezTo>
                <a:cubicBezTo>
                  <a:pt x="213" y="290"/>
                  <a:pt x="214" y="289"/>
                  <a:pt x="214" y="288"/>
                </a:cubicBezTo>
                <a:cubicBezTo>
                  <a:pt x="213" y="291"/>
                  <a:pt x="218" y="296"/>
                  <a:pt x="221" y="296"/>
                </a:cubicBezTo>
                <a:cubicBezTo>
                  <a:pt x="223" y="295"/>
                  <a:pt x="224" y="290"/>
                  <a:pt x="224" y="288"/>
                </a:cubicBezTo>
                <a:cubicBezTo>
                  <a:pt x="219" y="290"/>
                  <a:pt x="215" y="288"/>
                  <a:pt x="212" y="283"/>
                </a:cubicBezTo>
                <a:cubicBezTo>
                  <a:pt x="211" y="282"/>
                  <a:pt x="207" y="275"/>
                  <a:pt x="211" y="275"/>
                </a:cubicBezTo>
                <a:cubicBezTo>
                  <a:pt x="216" y="275"/>
                  <a:pt x="212" y="271"/>
                  <a:pt x="212" y="268"/>
                </a:cubicBezTo>
                <a:cubicBezTo>
                  <a:pt x="211" y="264"/>
                  <a:pt x="208" y="262"/>
                  <a:pt x="206" y="259"/>
                </a:cubicBezTo>
                <a:cubicBezTo>
                  <a:pt x="205" y="262"/>
                  <a:pt x="200" y="261"/>
                  <a:pt x="198" y="259"/>
                </a:cubicBezTo>
                <a:cubicBezTo>
                  <a:pt x="198" y="259"/>
                  <a:pt x="197" y="261"/>
                  <a:pt x="197" y="262"/>
                </a:cubicBezTo>
                <a:cubicBezTo>
                  <a:pt x="196" y="262"/>
                  <a:pt x="195" y="262"/>
                  <a:pt x="194" y="261"/>
                </a:cubicBezTo>
                <a:cubicBezTo>
                  <a:pt x="194" y="258"/>
                  <a:pt x="194" y="255"/>
                  <a:pt x="195" y="251"/>
                </a:cubicBezTo>
                <a:cubicBezTo>
                  <a:pt x="196" y="247"/>
                  <a:pt x="205" y="238"/>
                  <a:pt x="194" y="239"/>
                </a:cubicBezTo>
                <a:cubicBezTo>
                  <a:pt x="190" y="239"/>
                  <a:pt x="188" y="240"/>
                  <a:pt x="187" y="244"/>
                </a:cubicBezTo>
                <a:cubicBezTo>
                  <a:pt x="186" y="247"/>
                  <a:pt x="186" y="249"/>
                  <a:pt x="183" y="251"/>
                </a:cubicBezTo>
                <a:cubicBezTo>
                  <a:pt x="181" y="252"/>
                  <a:pt x="173" y="251"/>
                  <a:pt x="171" y="250"/>
                </a:cubicBezTo>
                <a:cubicBezTo>
                  <a:pt x="166" y="247"/>
                  <a:pt x="163" y="239"/>
                  <a:pt x="163" y="234"/>
                </a:cubicBezTo>
                <a:cubicBezTo>
                  <a:pt x="163" y="227"/>
                  <a:pt x="166" y="221"/>
                  <a:pt x="163" y="215"/>
                </a:cubicBezTo>
                <a:cubicBezTo>
                  <a:pt x="164" y="213"/>
                  <a:pt x="166" y="211"/>
                  <a:pt x="168" y="210"/>
                </a:cubicBezTo>
                <a:cubicBezTo>
                  <a:pt x="169" y="209"/>
                  <a:pt x="171" y="210"/>
                  <a:pt x="172" y="207"/>
                </a:cubicBezTo>
                <a:cubicBezTo>
                  <a:pt x="171" y="207"/>
                  <a:pt x="170" y="206"/>
                  <a:pt x="170" y="206"/>
                </a:cubicBezTo>
                <a:cubicBezTo>
                  <a:pt x="173" y="208"/>
                  <a:pt x="180" y="203"/>
                  <a:pt x="184" y="206"/>
                </a:cubicBezTo>
                <a:cubicBezTo>
                  <a:pt x="186" y="207"/>
                  <a:pt x="188" y="208"/>
                  <a:pt x="189" y="205"/>
                </a:cubicBezTo>
                <a:cubicBezTo>
                  <a:pt x="189" y="205"/>
                  <a:pt x="187" y="202"/>
                  <a:pt x="188" y="200"/>
                </a:cubicBezTo>
                <a:cubicBezTo>
                  <a:pt x="189" y="204"/>
                  <a:pt x="192" y="205"/>
                  <a:pt x="196" y="202"/>
                </a:cubicBezTo>
                <a:cubicBezTo>
                  <a:pt x="197" y="203"/>
                  <a:pt x="201" y="203"/>
                  <a:pt x="204" y="204"/>
                </a:cubicBezTo>
                <a:cubicBezTo>
                  <a:pt x="207" y="206"/>
                  <a:pt x="207" y="209"/>
                  <a:pt x="211" y="205"/>
                </a:cubicBezTo>
                <a:cubicBezTo>
                  <a:pt x="213" y="208"/>
                  <a:pt x="213" y="208"/>
                  <a:pt x="214" y="211"/>
                </a:cubicBezTo>
                <a:cubicBezTo>
                  <a:pt x="214" y="214"/>
                  <a:pt x="216" y="221"/>
                  <a:pt x="218" y="222"/>
                </a:cubicBezTo>
                <a:cubicBezTo>
                  <a:pt x="224" y="225"/>
                  <a:pt x="222" y="217"/>
                  <a:pt x="222" y="214"/>
                </a:cubicBezTo>
                <a:cubicBezTo>
                  <a:pt x="222" y="213"/>
                  <a:pt x="222" y="205"/>
                  <a:pt x="221" y="205"/>
                </a:cubicBezTo>
                <a:cubicBezTo>
                  <a:pt x="213" y="203"/>
                  <a:pt x="216" y="197"/>
                  <a:pt x="221" y="193"/>
                </a:cubicBezTo>
                <a:cubicBezTo>
                  <a:pt x="222" y="192"/>
                  <a:pt x="227" y="190"/>
                  <a:pt x="230" y="188"/>
                </a:cubicBezTo>
                <a:cubicBezTo>
                  <a:pt x="232" y="186"/>
                  <a:pt x="235" y="183"/>
                  <a:pt x="234" y="179"/>
                </a:cubicBezTo>
                <a:cubicBezTo>
                  <a:pt x="235" y="179"/>
                  <a:pt x="236" y="178"/>
                  <a:pt x="236" y="177"/>
                </a:cubicBezTo>
                <a:cubicBezTo>
                  <a:pt x="236" y="177"/>
                  <a:pt x="233" y="174"/>
                  <a:pt x="232" y="175"/>
                </a:cubicBezTo>
                <a:cubicBezTo>
                  <a:pt x="234" y="174"/>
                  <a:pt x="234" y="172"/>
                  <a:pt x="233" y="171"/>
                </a:cubicBezTo>
                <a:cubicBezTo>
                  <a:pt x="235" y="169"/>
                  <a:pt x="234" y="166"/>
                  <a:pt x="236" y="165"/>
                </a:cubicBezTo>
                <a:cubicBezTo>
                  <a:pt x="239" y="169"/>
                  <a:pt x="245" y="165"/>
                  <a:pt x="242" y="162"/>
                </a:cubicBezTo>
                <a:cubicBezTo>
                  <a:pt x="244" y="158"/>
                  <a:pt x="250" y="160"/>
                  <a:pt x="252" y="157"/>
                </a:cubicBezTo>
                <a:cubicBezTo>
                  <a:pt x="255" y="158"/>
                  <a:pt x="253" y="153"/>
                  <a:pt x="255" y="150"/>
                </a:cubicBezTo>
                <a:cubicBezTo>
                  <a:pt x="256" y="148"/>
                  <a:pt x="259" y="148"/>
                  <a:pt x="262" y="147"/>
                </a:cubicBezTo>
                <a:cubicBezTo>
                  <a:pt x="262" y="147"/>
                  <a:pt x="268" y="143"/>
                  <a:pt x="266" y="143"/>
                </a:cubicBezTo>
                <a:cubicBezTo>
                  <a:pt x="270" y="144"/>
                  <a:pt x="279" y="139"/>
                  <a:pt x="272" y="135"/>
                </a:cubicBezTo>
                <a:cubicBezTo>
                  <a:pt x="273" y="133"/>
                  <a:pt x="270" y="132"/>
                  <a:pt x="268" y="132"/>
                </a:cubicBezTo>
                <a:cubicBezTo>
                  <a:pt x="269" y="131"/>
                  <a:pt x="272" y="132"/>
                  <a:pt x="273" y="131"/>
                </a:cubicBezTo>
                <a:cubicBezTo>
                  <a:pt x="276" y="129"/>
                  <a:pt x="274" y="128"/>
                  <a:pt x="271" y="127"/>
                </a:cubicBezTo>
                <a:cubicBezTo>
                  <a:pt x="268" y="126"/>
                  <a:pt x="263" y="128"/>
                  <a:pt x="261" y="130"/>
                </a:cubicBezTo>
                <a:cubicBezTo>
                  <a:pt x="259" y="132"/>
                  <a:pt x="257" y="134"/>
                  <a:pt x="255" y="135"/>
                </a:cubicBezTo>
                <a:close/>
                <a:moveTo>
                  <a:pt x="308" y="302"/>
                </a:moveTo>
                <a:cubicBezTo>
                  <a:pt x="306" y="301"/>
                  <a:pt x="303" y="301"/>
                  <a:pt x="301" y="300"/>
                </a:cubicBezTo>
                <a:cubicBezTo>
                  <a:pt x="299" y="300"/>
                  <a:pt x="298" y="299"/>
                  <a:pt x="295" y="298"/>
                </a:cubicBezTo>
                <a:cubicBezTo>
                  <a:pt x="296" y="293"/>
                  <a:pt x="290" y="292"/>
                  <a:pt x="287" y="289"/>
                </a:cubicBezTo>
                <a:cubicBezTo>
                  <a:pt x="284" y="287"/>
                  <a:pt x="282" y="284"/>
                  <a:pt x="277" y="285"/>
                </a:cubicBezTo>
                <a:cubicBezTo>
                  <a:pt x="276" y="285"/>
                  <a:pt x="271" y="287"/>
                  <a:pt x="272" y="288"/>
                </a:cubicBezTo>
                <a:cubicBezTo>
                  <a:pt x="269" y="285"/>
                  <a:pt x="268" y="284"/>
                  <a:pt x="263" y="282"/>
                </a:cubicBezTo>
                <a:cubicBezTo>
                  <a:pt x="259" y="281"/>
                  <a:pt x="257" y="276"/>
                  <a:pt x="253" y="281"/>
                </a:cubicBezTo>
                <a:cubicBezTo>
                  <a:pt x="251" y="283"/>
                  <a:pt x="252" y="286"/>
                  <a:pt x="251" y="288"/>
                </a:cubicBezTo>
                <a:cubicBezTo>
                  <a:pt x="247" y="285"/>
                  <a:pt x="254" y="282"/>
                  <a:pt x="251" y="279"/>
                </a:cubicBezTo>
                <a:cubicBezTo>
                  <a:pt x="248" y="275"/>
                  <a:pt x="243" y="281"/>
                  <a:pt x="240" y="282"/>
                </a:cubicBezTo>
                <a:cubicBezTo>
                  <a:pt x="239" y="284"/>
                  <a:pt x="237" y="284"/>
                  <a:pt x="236" y="286"/>
                </a:cubicBezTo>
                <a:cubicBezTo>
                  <a:pt x="235" y="287"/>
                  <a:pt x="234" y="290"/>
                  <a:pt x="233" y="291"/>
                </a:cubicBezTo>
                <a:cubicBezTo>
                  <a:pt x="233" y="289"/>
                  <a:pt x="228" y="290"/>
                  <a:pt x="228" y="288"/>
                </a:cubicBezTo>
                <a:cubicBezTo>
                  <a:pt x="229" y="294"/>
                  <a:pt x="229" y="301"/>
                  <a:pt x="230" y="307"/>
                </a:cubicBezTo>
                <a:cubicBezTo>
                  <a:pt x="231" y="310"/>
                  <a:pt x="230" y="316"/>
                  <a:pt x="227" y="319"/>
                </a:cubicBezTo>
                <a:cubicBezTo>
                  <a:pt x="224" y="321"/>
                  <a:pt x="221" y="324"/>
                  <a:pt x="220" y="329"/>
                </a:cubicBezTo>
                <a:cubicBezTo>
                  <a:pt x="220" y="332"/>
                  <a:pt x="220" y="334"/>
                  <a:pt x="223" y="335"/>
                </a:cubicBezTo>
                <a:cubicBezTo>
                  <a:pt x="223" y="339"/>
                  <a:pt x="219" y="342"/>
                  <a:pt x="219" y="346"/>
                </a:cubicBezTo>
                <a:cubicBezTo>
                  <a:pt x="219" y="346"/>
                  <a:pt x="220" y="348"/>
                  <a:pt x="220" y="350"/>
                </a:cubicBezTo>
                <a:cubicBezTo>
                  <a:pt x="254" y="344"/>
                  <a:pt x="285" y="327"/>
                  <a:pt x="308" y="302"/>
                </a:cubicBez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sp>
        <p:nvSpPr>
          <p:cNvPr id="27" name="Freeform 42"/>
          <p:cNvSpPr>
            <a:spLocks noEditPoints="1"/>
          </p:cNvSpPr>
          <p:nvPr/>
        </p:nvSpPr>
        <p:spPr bwMode="auto">
          <a:xfrm>
            <a:off x="5749224" y="3858640"/>
            <a:ext cx="753164" cy="648293"/>
          </a:xfrm>
          <a:custGeom>
            <a:avLst/>
            <a:gdLst/>
            <a:ahLst/>
            <a:cxnLst>
              <a:cxn ang="0">
                <a:pos x="73" y="47"/>
              </a:cxn>
              <a:cxn ang="0">
                <a:pos x="67" y="53"/>
              </a:cxn>
              <a:cxn ang="0">
                <a:pos x="46" y="53"/>
              </a:cxn>
              <a:cxn ang="0">
                <a:pos x="48" y="60"/>
              </a:cxn>
              <a:cxn ang="0">
                <a:pos x="46" y="63"/>
              </a:cxn>
              <a:cxn ang="0">
                <a:pos x="26" y="63"/>
              </a:cxn>
              <a:cxn ang="0">
                <a:pos x="24" y="60"/>
              </a:cxn>
              <a:cxn ang="0">
                <a:pos x="26" y="53"/>
              </a:cxn>
              <a:cxn ang="0">
                <a:pos x="6" y="53"/>
              </a:cxn>
              <a:cxn ang="0">
                <a:pos x="0" y="47"/>
              </a:cxn>
              <a:cxn ang="0">
                <a:pos x="0" y="6"/>
              </a:cxn>
              <a:cxn ang="0">
                <a:pos x="6" y="0"/>
              </a:cxn>
              <a:cxn ang="0">
                <a:pos x="67" y="0"/>
              </a:cxn>
              <a:cxn ang="0">
                <a:pos x="73" y="6"/>
              </a:cxn>
              <a:cxn ang="0">
                <a:pos x="73" y="47"/>
              </a:cxn>
              <a:cxn ang="0">
                <a:pos x="68" y="6"/>
              </a:cxn>
              <a:cxn ang="0">
                <a:pos x="67" y="5"/>
              </a:cxn>
              <a:cxn ang="0">
                <a:pos x="6" y="5"/>
              </a:cxn>
              <a:cxn ang="0">
                <a:pos x="5" y="6"/>
              </a:cxn>
              <a:cxn ang="0">
                <a:pos x="5" y="37"/>
              </a:cxn>
              <a:cxn ang="0">
                <a:pos x="6" y="39"/>
              </a:cxn>
              <a:cxn ang="0">
                <a:pos x="67" y="39"/>
              </a:cxn>
              <a:cxn ang="0">
                <a:pos x="68" y="37"/>
              </a:cxn>
              <a:cxn ang="0">
                <a:pos x="68" y="6"/>
              </a:cxn>
            </a:cxnLst>
            <a:rect l="0" t="0" r="r" b="b"/>
            <a:pathLst>
              <a:path w="73" h="63">
                <a:moveTo>
                  <a:pt x="73" y="47"/>
                </a:moveTo>
                <a:cubicBezTo>
                  <a:pt x="73" y="50"/>
                  <a:pt x="70" y="53"/>
                  <a:pt x="67" y="53"/>
                </a:cubicBezTo>
                <a:cubicBezTo>
                  <a:pt x="46" y="53"/>
                  <a:pt x="46" y="53"/>
                  <a:pt x="46" y="53"/>
                </a:cubicBezTo>
                <a:cubicBezTo>
                  <a:pt x="46" y="56"/>
                  <a:pt x="48" y="59"/>
                  <a:pt x="48" y="60"/>
                </a:cubicBezTo>
                <a:cubicBezTo>
                  <a:pt x="48" y="62"/>
                  <a:pt x="47" y="63"/>
                  <a:pt x="46" y="63"/>
                </a:cubicBezTo>
                <a:cubicBezTo>
                  <a:pt x="26" y="63"/>
                  <a:pt x="26" y="63"/>
                  <a:pt x="26" y="63"/>
                </a:cubicBezTo>
                <a:cubicBezTo>
                  <a:pt x="25" y="63"/>
                  <a:pt x="24" y="62"/>
                  <a:pt x="24" y="60"/>
                </a:cubicBezTo>
                <a:cubicBezTo>
                  <a:pt x="24" y="59"/>
                  <a:pt x="26" y="56"/>
                  <a:pt x="26" y="53"/>
                </a:cubicBezTo>
                <a:cubicBezTo>
                  <a:pt x="6" y="53"/>
                  <a:pt x="6" y="53"/>
                  <a:pt x="6" y="53"/>
                </a:cubicBezTo>
                <a:cubicBezTo>
                  <a:pt x="2" y="53"/>
                  <a:pt x="0" y="50"/>
                  <a:pt x="0" y="47"/>
                </a:cubicBezTo>
                <a:cubicBezTo>
                  <a:pt x="0" y="6"/>
                  <a:pt x="0" y="6"/>
                  <a:pt x="0" y="6"/>
                </a:cubicBezTo>
                <a:cubicBezTo>
                  <a:pt x="0" y="2"/>
                  <a:pt x="2" y="0"/>
                  <a:pt x="6" y="0"/>
                </a:cubicBezTo>
                <a:cubicBezTo>
                  <a:pt x="67" y="0"/>
                  <a:pt x="67" y="0"/>
                  <a:pt x="67" y="0"/>
                </a:cubicBezTo>
                <a:cubicBezTo>
                  <a:pt x="70" y="0"/>
                  <a:pt x="73" y="2"/>
                  <a:pt x="73" y="6"/>
                </a:cubicBezTo>
                <a:lnTo>
                  <a:pt x="73" y="47"/>
                </a:lnTo>
                <a:close/>
                <a:moveTo>
                  <a:pt x="68" y="6"/>
                </a:moveTo>
                <a:cubicBezTo>
                  <a:pt x="68" y="5"/>
                  <a:pt x="67" y="5"/>
                  <a:pt x="67" y="5"/>
                </a:cubicBezTo>
                <a:cubicBezTo>
                  <a:pt x="6" y="5"/>
                  <a:pt x="6" y="5"/>
                  <a:pt x="6" y="5"/>
                </a:cubicBezTo>
                <a:cubicBezTo>
                  <a:pt x="5" y="5"/>
                  <a:pt x="5" y="5"/>
                  <a:pt x="5" y="6"/>
                </a:cubicBezTo>
                <a:cubicBezTo>
                  <a:pt x="5" y="37"/>
                  <a:pt x="5" y="37"/>
                  <a:pt x="5" y="37"/>
                </a:cubicBezTo>
                <a:cubicBezTo>
                  <a:pt x="5" y="38"/>
                  <a:pt x="5" y="39"/>
                  <a:pt x="6" y="39"/>
                </a:cubicBezTo>
                <a:cubicBezTo>
                  <a:pt x="67" y="39"/>
                  <a:pt x="67" y="39"/>
                  <a:pt x="67" y="39"/>
                </a:cubicBezTo>
                <a:cubicBezTo>
                  <a:pt x="67" y="39"/>
                  <a:pt x="68" y="38"/>
                  <a:pt x="68" y="37"/>
                </a:cubicBezTo>
                <a:lnTo>
                  <a:pt x="68" y="6"/>
                </a:lnTo>
                <a:close/>
              </a:path>
            </a:pathLst>
          </a:custGeom>
          <a:solidFill>
            <a:srgbClr val="33333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/>
          </a:p>
        </p:txBody>
      </p:sp>
      <p:grpSp>
        <p:nvGrpSpPr>
          <p:cNvPr id="28" name="组合 27"/>
          <p:cNvGrpSpPr/>
          <p:nvPr/>
        </p:nvGrpSpPr>
        <p:grpSpPr>
          <a:xfrm>
            <a:off x="630171" y="2061265"/>
            <a:ext cx="2801722" cy="663825"/>
            <a:chOff x="1626835" y="2349127"/>
            <a:chExt cx="2492110" cy="590467"/>
          </a:xfrm>
        </p:grpSpPr>
        <p:sp>
          <p:nvSpPr>
            <p:cNvPr id="29" name="文本框 28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Purpose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Handle dependencies</a:t>
              </a: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659331" y="3577238"/>
            <a:ext cx="2801722" cy="856230"/>
            <a:chOff x="1626835" y="2349127"/>
            <a:chExt cx="2492110" cy="761610"/>
          </a:xfrm>
        </p:grpSpPr>
        <p:sp>
          <p:nvSpPr>
            <p:cNvPr id="32" name="文本框 31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Best For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Project work, code builds, complex workflows</a:t>
              </a: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38701" y="5093211"/>
            <a:ext cx="2801722" cy="856230"/>
            <a:chOff x="1626835" y="2349127"/>
            <a:chExt cx="2492110" cy="761610"/>
          </a:xfrm>
        </p:grpSpPr>
        <p:sp>
          <p:nvSpPr>
            <p:cNvPr id="35" name="文本框 34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Use Case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Task 3 depends on Task 1 – finish in right order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8950960" y="2110105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How it works</a:t>
            </a:r>
          </a:p>
        </p:txBody>
      </p:sp>
      <p:sp>
        <p:nvSpPr>
          <p:cNvPr id="42" name="文本框 41"/>
          <p:cNvSpPr txBox="1"/>
          <p:nvPr/>
        </p:nvSpPr>
        <p:spPr>
          <a:xfrm>
            <a:off x="8790940" y="3531235"/>
            <a:ext cx="2801620" cy="4756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Orders tasks so that no task is done before its prerequisites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790940" y="5068570"/>
            <a:ext cx="2801620" cy="283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Uses in-degree and adjacency list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0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500"/>
                            </p:stCondLst>
                            <p:childTnLst>
                              <p:par>
                                <p:cTn id="6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500"/>
                            </p:stCondLst>
                            <p:childTnLst>
                              <p:par>
                                <p:cTn id="9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9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95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E24CB-9BA9-DD63-3214-5F06EBD27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>
            <a:extLst>
              <a:ext uri="{FF2B5EF4-FFF2-40B4-BE49-F238E27FC236}">
                <a16:creationId xmlns:a16="http://schemas.microsoft.com/office/drawing/2014/main" id="{E11148D4-A8AB-520C-D610-149BE2EFD556}"/>
              </a:ext>
            </a:extLst>
          </p:cNvPr>
          <p:cNvCxnSpPr/>
          <p:nvPr/>
        </p:nvCxnSpPr>
        <p:spPr>
          <a:xfrm flipH="1">
            <a:off x="1793809" y="125608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EEF72549-ACF0-F218-EB61-3B5F37C663B0}"/>
              </a:ext>
            </a:extLst>
          </p:cNvPr>
          <p:cNvSpPr txBox="1"/>
          <p:nvPr/>
        </p:nvSpPr>
        <p:spPr>
          <a:xfrm>
            <a:off x="1406058" y="427371"/>
            <a:ext cx="5327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Topological Snippets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62A9224-661B-20F0-9C6B-84213E251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97" y="213635"/>
            <a:ext cx="1152113" cy="1152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98F8666-21B3-DCA5-D520-903770C88034}"/>
              </a:ext>
            </a:extLst>
          </p:cNvPr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BFA4E-3600-EBD7-D661-E105DAB703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36" y="1559491"/>
            <a:ext cx="3343024" cy="495028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96D5E7B-C404-A99F-EAE2-7BF5E686F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91431"/>
            <a:ext cx="4159802" cy="418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591429" y="1255448"/>
            <a:ext cx="6212840" cy="2540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1336" y="417492"/>
            <a:ext cx="62884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All Algorithms Compared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422" y="213635"/>
            <a:ext cx="1152112" cy="1152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PA_椭圆 5"/>
          <p:cNvSpPr/>
          <p:nvPr>
            <p:custDataLst>
              <p:tags r:id="rId1"/>
            </p:custDataLst>
          </p:nvPr>
        </p:nvSpPr>
        <p:spPr>
          <a:xfrm>
            <a:off x="5190988" y="3214542"/>
            <a:ext cx="1819196" cy="1819195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PA_任意多边形 44"/>
          <p:cNvSpPr/>
          <p:nvPr>
            <p:custDataLst>
              <p:tags r:id="rId2"/>
            </p:custDataLst>
          </p:nvPr>
        </p:nvSpPr>
        <p:spPr>
          <a:xfrm>
            <a:off x="1498105" y="2324462"/>
            <a:ext cx="4455643" cy="1664656"/>
          </a:xfrm>
          <a:custGeom>
            <a:avLst/>
            <a:gdLst>
              <a:gd name="connsiteX0" fmla="*/ 206207 w 5225694"/>
              <a:gd name="connsiteY0" fmla="*/ 0 h 1952352"/>
              <a:gd name="connsiteX1" fmla="*/ 5019487 w 5225694"/>
              <a:gd name="connsiteY1" fmla="*/ 0 h 1952352"/>
              <a:gd name="connsiteX2" fmla="*/ 5225694 w 5225694"/>
              <a:gd name="connsiteY2" fmla="*/ 206207 h 1952352"/>
              <a:gd name="connsiteX3" fmla="*/ 5225694 w 5225694"/>
              <a:gd name="connsiteY3" fmla="*/ 825272 h 1952352"/>
              <a:gd name="connsiteX4" fmla="*/ 5136284 w 5225694"/>
              <a:gd name="connsiteY4" fmla="*/ 838917 h 1952352"/>
              <a:gd name="connsiteX5" fmla="*/ 4126117 w 5225694"/>
              <a:gd name="connsiteY5" fmla="*/ 1849083 h 1952352"/>
              <a:gd name="connsiteX6" fmla="*/ 4115707 w 5225694"/>
              <a:gd name="connsiteY6" fmla="*/ 1952352 h 1952352"/>
              <a:gd name="connsiteX7" fmla="*/ 206207 w 5225694"/>
              <a:gd name="connsiteY7" fmla="*/ 1952352 h 1952352"/>
              <a:gd name="connsiteX8" fmla="*/ 0 w 5225694"/>
              <a:gd name="connsiteY8" fmla="*/ 1746145 h 1952352"/>
              <a:gd name="connsiteX9" fmla="*/ 0 w 5225694"/>
              <a:gd name="connsiteY9" fmla="*/ 206207 h 1952352"/>
              <a:gd name="connsiteX10" fmla="*/ 206207 w 5225694"/>
              <a:gd name="connsiteY10" fmla="*/ 0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694" h="1952352">
                <a:moveTo>
                  <a:pt x="20620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825272"/>
                </a:lnTo>
                <a:lnTo>
                  <a:pt x="5136284" y="838917"/>
                </a:lnTo>
                <a:cubicBezTo>
                  <a:pt x="4629239" y="942674"/>
                  <a:pt x="4229874" y="1342039"/>
                  <a:pt x="4126117" y="1849083"/>
                </a:cubicBezTo>
                <a:lnTo>
                  <a:pt x="4115707" y="1952352"/>
                </a:ln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PA_任意多边形 45"/>
          <p:cNvSpPr/>
          <p:nvPr>
            <p:custDataLst>
              <p:tags r:id="rId3"/>
            </p:custDataLst>
          </p:nvPr>
        </p:nvSpPr>
        <p:spPr>
          <a:xfrm>
            <a:off x="6247423" y="2324462"/>
            <a:ext cx="4455643" cy="1664656"/>
          </a:xfrm>
          <a:custGeom>
            <a:avLst/>
            <a:gdLst>
              <a:gd name="connsiteX0" fmla="*/ 206207 w 5225694"/>
              <a:gd name="connsiteY0" fmla="*/ 0 h 1952352"/>
              <a:gd name="connsiteX1" fmla="*/ 5019487 w 5225694"/>
              <a:gd name="connsiteY1" fmla="*/ 0 h 1952352"/>
              <a:gd name="connsiteX2" fmla="*/ 5225694 w 5225694"/>
              <a:gd name="connsiteY2" fmla="*/ 206207 h 1952352"/>
              <a:gd name="connsiteX3" fmla="*/ 5225694 w 5225694"/>
              <a:gd name="connsiteY3" fmla="*/ 1746145 h 1952352"/>
              <a:gd name="connsiteX4" fmla="*/ 5019487 w 5225694"/>
              <a:gd name="connsiteY4" fmla="*/ 1952352 h 1952352"/>
              <a:gd name="connsiteX5" fmla="*/ 1109988 w 5225694"/>
              <a:gd name="connsiteY5" fmla="*/ 1952352 h 1952352"/>
              <a:gd name="connsiteX6" fmla="*/ 1099577 w 5225694"/>
              <a:gd name="connsiteY6" fmla="*/ 1849083 h 1952352"/>
              <a:gd name="connsiteX7" fmla="*/ 89411 w 5225694"/>
              <a:gd name="connsiteY7" fmla="*/ 838917 h 1952352"/>
              <a:gd name="connsiteX8" fmla="*/ 0 w 5225694"/>
              <a:gd name="connsiteY8" fmla="*/ 825272 h 1952352"/>
              <a:gd name="connsiteX9" fmla="*/ 0 w 5225694"/>
              <a:gd name="connsiteY9" fmla="*/ 206207 h 1952352"/>
              <a:gd name="connsiteX10" fmla="*/ 206207 w 5225694"/>
              <a:gd name="connsiteY10" fmla="*/ 0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694" h="1952352">
                <a:moveTo>
                  <a:pt x="20620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1109988" y="1952352"/>
                </a:lnTo>
                <a:lnTo>
                  <a:pt x="1099577" y="1849083"/>
                </a:lnTo>
                <a:cubicBezTo>
                  <a:pt x="995821" y="1342039"/>
                  <a:pt x="596456" y="942674"/>
                  <a:pt x="89411" y="838917"/>
                </a:cubicBezTo>
                <a:lnTo>
                  <a:pt x="0" y="825272"/>
                </a:ln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PA_任意多边形 47"/>
          <p:cNvSpPr/>
          <p:nvPr>
            <p:custDataLst>
              <p:tags r:id="rId4"/>
            </p:custDataLst>
          </p:nvPr>
        </p:nvSpPr>
        <p:spPr>
          <a:xfrm>
            <a:off x="1498105" y="4259162"/>
            <a:ext cx="4455643" cy="1664656"/>
          </a:xfrm>
          <a:custGeom>
            <a:avLst/>
            <a:gdLst>
              <a:gd name="connsiteX0" fmla="*/ 206207 w 5225694"/>
              <a:gd name="connsiteY0" fmla="*/ 0 h 1952352"/>
              <a:gd name="connsiteX1" fmla="*/ 4115707 w 5225694"/>
              <a:gd name="connsiteY1" fmla="*/ 0 h 1952352"/>
              <a:gd name="connsiteX2" fmla="*/ 4126117 w 5225694"/>
              <a:gd name="connsiteY2" fmla="*/ 103268 h 1952352"/>
              <a:gd name="connsiteX3" fmla="*/ 5136284 w 5225694"/>
              <a:gd name="connsiteY3" fmla="*/ 1113434 h 1952352"/>
              <a:gd name="connsiteX4" fmla="*/ 5225694 w 5225694"/>
              <a:gd name="connsiteY4" fmla="*/ 1127080 h 1952352"/>
              <a:gd name="connsiteX5" fmla="*/ 5225694 w 5225694"/>
              <a:gd name="connsiteY5" fmla="*/ 1746145 h 1952352"/>
              <a:gd name="connsiteX6" fmla="*/ 5019487 w 5225694"/>
              <a:gd name="connsiteY6" fmla="*/ 1952352 h 1952352"/>
              <a:gd name="connsiteX7" fmla="*/ 206207 w 5225694"/>
              <a:gd name="connsiteY7" fmla="*/ 1952352 h 1952352"/>
              <a:gd name="connsiteX8" fmla="*/ 0 w 5225694"/>
              <a:gd name="connsiteY8" fmla="*/ 1746145 h 1952352"/>
              <a:gd name="connsiteX9" fmla="*/ 0 w 5225694"/>
              <a:gd name="connsiteY9" fmla="*/ 206207 h 1952352"/>
              <a:gd name="connsiteX10" fmla="*/ 206207 w 5225694"/>
              <a:gd name="connsiteY10" fmla="*/ 0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25694" h="1952352">
                <a:moveTo>
                  <a:pt x="206207" y="0"/>
                </a:moveTo>
                <a:lnTo>
                  <a:pt x="4115707" y="0"/>
                </a:lnTo>
                <a:lnTo>
                  <a:pt x="4126117" y="103268"/>
                </a:lnTo>
                <a:cubicBezTo>
                  <a:pt x="4229874" y="610313"/>
                  <a:pt x="4629239" y="1009678"/>
                  <a:pt x="5136284" y="1113434"/>
                </a:cubicBezTo>
                <a:lnTo>
                  <a:pt x="5225694" y="1127080"/>
                </a:ln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206207"/>
                </a:lnTo>
                <a:cubicBezTo>
                  <a:pt x="0" y="92322"/>
                  <a:pt x="92322" y="0"/>
                  <a:pt x="206207" y="0"/>
                </a:cubicBez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PA_任意多边形 46"/>
          <p:cNvSpPr/>
          <p:nvPr>
            <p:custDataLst>
              <p:tags r:id="rId5"/>
            </p:custDataLst>
          </p:nvPr>
        </p:nvSpPr>
        <p:spPr>
          <a:xfrm>
            <a:off x="6247423" y="4259162"/>
            <a:ext cx="4455643" cy="1664656"/>
          </a:xfrm>
          <a:custGeom>
            <a:avLst/>
            <a:gdLst>
              <a:gd name="connsiteX0" fmla="*/ 1109987 w 5225694"/>
              <a:gd name="connsiteY0" fmla="*/ 0 h 1952352"/>
              <a:gd name="connsiteX1" fmla="*/ 5019487 w 5225694"/>
              <a:gd name="connsiteY1" fmla="*/ 0 h 1952352"/>
              <a:gd name="connsiteX2" fmla="*/ 5225694 w 5225694"/>
              <a:gd name="connsiteY2" fmla="*/ 206207 h 1952352"/>
              <a:gd name="connsiteX3" fmla="*/ 5225694 w 5225694"/>
              <a:gd name="connsiteY3" fmla="*/ 1746145 h 1952352"/>
              <a:gd name="connsiteX4" fmla="*/ 5019487 w 5225694"/>
              <a:gd name="connsiteY4" fmla="*/ 1952352 h 1952352"/>
              <a:gd name="connsiteX5" fmla="*/ 206207 w 5225694"/>
              <a:gd name="connsiteY5" fmla="*/ 1952352 h 1952352"/>
              <a:gd name="connsiteX6" fmla="*/ 0 w 5225694"/>
              <a:gd name="connsiteY6" fmla="*/ 1746145 h 1952352"/>
              <a:gd name="connsiteX7" fmla="*/ 0 w 5225694"/>
              <a:gd name="connsiteY7" fmla="*/ 1127080 h 1952352"/>
              <a:gd name="connsiteX8" fmla="*/ 89411 w 5225694"/>
              <a:gd name="connsiteY8" fmla="*/ 1113434 h 1952352"/>
              <a:gd name="connsiteX9" fmla="*/ 1099577 w 5225694"/>
              <a:gd name="connsiteY9" fmla="*/ 103268 h 195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225694" h="1952352">
                <a:moveTo>
                  <a:pt x="1109987" y="0"/>
                </a:moveTo>
                <a:lnTo>
                  <a:pt x="5019487" y="0"/>
                </a:lnTo>
                <a:cubicBezTo>
                  <a:pt x="5133372" y="0"/>
                  <a:pt x="5225694" y="92322"/>
                  <a:pt x="5225694" y="206207"/>
                </a:cubicBezTo>
                <a:lnTo>
                  <a:pt x="5225694" y="1746145"/>
                </a:lnTo>
                <a:cubicBezTo>
                  <a:pt x="5225694" y="1860030"/>
                  <a:pt x="5133372" y="1952352"/>
                  <a:pt x="5019487" y="1952352"/>
                </a:cubicBezTo>
                <a:lnTo>
                  <a:pt x="206207" y="1952352"/>
                </a:lnTo>
                <a:cubicBezTo>
                  <a:pt x="92322" y="1952352"/>
                  <a:pt x="0" y="1860030"/>
                  <a:pt x="0" y="1746145"/>
                </a:cubicBezTo>
                <a:lnTo>
                  <a:pt x="0" y="1127080"/>
                </a:lnTo>
                <a:lnTo>
                  <a:pt x="89411" y="1113434"/>
                </a:lnTo>
                <a:cubicBezTo>
                  <a:pt x="596456" y="1009678"/>
                  <a:pt x="995821" y="610313"/>
                  <a:pt x="1099577" y="103268"/>
                </a:cubicBez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PA_文本框 19"/>
          <p:cNvSpPr txBox="1"/>
          <p:nvPr>
            <p:custDataLst>
              <p:tags r:id="rId6"/>
            </p:custDataLst>
          </p:nvPr>
        </p:nvSpPr>
        <p:spPr>
          <a:xfrm>
            <a:off x="5522195" y="3606054"/>
            <a:ext cx="1156781" cy="11074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Over</a:t>
            </a:r>
            <a:b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</a:br>
            <a:r>
              <a:rPr lang="en-US" altLang="zh-CN" sz="3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View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7304202" y="2639386"/>
            <a:ext cx="2801722" cy="1048635"/>
            <a:chOff x="1626835" y="2349127"/>
            <a:chExt cx="2492110" cy="932753"/>
          </a:xfrm>
        </p:grpSpPr>
        <p:sp>
          <p:nvSpPr>
            <p:cNvPr id="15" name="文本框 14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Greedy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26835" y="2687681"/>
              <a:ext cx="24921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Greedy is one of the fastest algorithms. But it can not handle dependencies or it’s not optimal either.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095248" y="2557536"/>
            <a:ext cx="2801722" cy="1048635"/>
            <a:chOff x="1626835" y="2349127"/>
            <a:chExt cx="2492110" cy="932753"/>
          </a:xfrm>
        </p:grpSpPr>
        <p:sp>
          <p:nvSpPr>
            <p:cNvPr id="18" name="文本框 17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Knapsack DP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26835" y="2687681"/>
              <a:ext cx="24921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It’s not as fast as the other algorithms. But it’s optimal.</a:t>
              </a:r>
              <a:b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</a:b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Knapsack can not h</a:t>
              </a: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andle dependencies.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304202" y="4481542"/>
            <a:ext cx="2801722" cy="1048635"/>
            <a:chOff x="1626835" y="2349127"/>
            <a:chExt cx="2492110" cy="932753"/>
          </a:xfrm>
        </p:grpSpPr>
        <p:sp>
          <p:nvSpPr>
            <p:cNvPr id="21" name="文本框 20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Use Case Match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26835" y="2687681"/>
              <a:ext cx="24921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Knapsack: Prioritize best outcome</a:t>
              </a:r>
            </a:p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Greedy: Emergency quick scheduling</a:t>
              </a:r>
            </a:p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Topological: Complex workflows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2049736" y="4481542"/>
            <a:ext cx="2801722" cy="1048635"/>
            <a:chOff x="1626835" y="2349127"/>
            <a:chExt cx="2492110" cy="932753"/>
          </a:xfrm>
        </p:grpSpPr>
        <p:sp>
          <p:nvSpPr>
            <p:cNvPr id="24" name="文本框 23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Topological Sort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626835" y="2687681"/>
              <a:ext cx="2492110" cy="59419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Only topological sort is fast and can handle dependencies.But the drawback is it’s not optimal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AA690-FA79-F2EE-7E29-C18321942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>
            <a:extLst>
              <a:ext uri="{FF2B5EF4-FFF2-40B4-BE49-F238E27FC236}">
                <a16:creationId xmlns:a16="http://schemas.microsoft.com/office/drawing/2014/main" id="{B4D5EE5A-058D-A390-FC19-A9DC3F63312C}"/>
              </a:ext>
            </a:extLst>
          </p:cNvPr>
          <p:cNvCxnSpPr/>
          <p:nvPr/>
        </p:nvCxnSpPr>
        <p:spPr>
          <a:xfrm flipH="1">
            <a:off x="1591429" y="1255448"/>
            <a:ext cx="6212840" cy="2540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1ABEACE1-6291-5A69-88E5-7DCB554F8A22}"/>
              </a:ext>
            </a:extLst>
          </p:cNvPr>
          <p:cNvSpPr txBox="1"/>
          <p:nvPr/>
        </p:nvSpPr>
        <p:spPr>
          <a:xfrm>
            <a:off x="1206940" y="413179"/>
            <a:ext cx="86855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All Algorithms Compared- Console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28129CD-82FF-3BD7-75A8-33AE6C279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22" y="213635"/>
            <a:ext cx="1152112" cy="115214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E6B7EE0-7FFF-5D6C-5036-4860E8CB9EC6}"/>
              </a:ext>
            </a:extLst>
          </p:cNvPr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EBD6C39-D71D-C7F1-869E-9F1836F1F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98" y="2208047"/>
            <a:ext cx="5078756" cy="296954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05875D9-4101-E604-F838-F1CD8E3A4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473" y="1615857"/>
            <a:ext cx="4973692" cy="474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15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145186" y="2506891"/>
            <a:ext cx="4904253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  <a:endParaRPr lang="zh-CN" altLang="en-US" sz="54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cxnSp>
        <p:nvCxnSpPr>
          <p:cNvPr id="7" name="直接连接符 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5689153" y="4071428"/>
            <a:ext cx="5796000" cy="2"/>
          </a:xfrm>
          <a:prstGeom prst="line">
            <a:avLst/>
          </a:prstGeom>
          <a:ln w="1905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809" y="1728241"/>
            <a:ext cx="3924981" cy="35627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452" y="1151675"/>
            <a:ext cx="4643692" cy="4643815"/>
          </a:xfrm>
          <a:prstGeom prst="rect">
            <a:avLst/>
          </a:prstGeom>
        </p:spPr>
      </p:pic>
      <p:sp>
        <p:nvSpPr>
          <p:cNvPr id="10" name="文本框 9" descr="e7d195523061f1c0deeec63e560781cfd59afb0ea006f2a87ABB68BF51EA6619813959095094C18C62A12F549504892A4AAA8C1554C6663626E05CA27F281A14E6983772AFC3FB97135759321DEA3D704CB8FFD9D2544D20427D00997056F5C96BEB36E87B176A9A2B0208D5F0253CAA64F289E16775627845AD05F6A8DA43D217D906D92F737DD9"/>
          <p:cNvSpPr txBox="1"/>
          <p:nvPr/>
        </p:nvSpPr>
        <p:spPr>
          <a:xfrm>
            <a:off x="920115" y="3416300"/>
            <a:ext cx="4496435" cy="64516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cxnSp>
        <p:nvCxnSpPr>
          <p:cNvPr id="15" name="直接连接符 14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7773985" y="1969315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7773985" y="314584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7773985" y="4304081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7773985" y="548447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7997438" y="1284322"/>
            <a:ext cx="328358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0/1 Knapsack (DP)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935332" y="2545892"/>
            <a:ext cx="14077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Greedy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8159212" y="3657750"/>
            <a:ext cx="2961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Topological Sort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8327265" y="4889753"/>
            <a:ext cx="26255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28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Comparing All</a:t>
            </a: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 rotWithShape="1">
          <a:blip r:embed="rId3"/>
          <a:srcRect r="65386"/>
          <a:stretch>
            <a:fillRect/>
          </a:stretch>
        </p:blipFill>
        <p:spPr>
          <a:xfrm rot="16200000">
            <a:off x="7175970" y="1224477"/>
            <a:ext cx="288000" cy="83206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 rotWithShape="1">
          <a:blip r:embed="rId3"/>
          <a:srcRect r="65386"/>
          <a:stretch>
            <a:fillRect/>
          </a:stretch>
        </p:blipFill>
        <p:spPr>
          <a:xfrm rot="16200000">
            <a:off x="7175968" y="2382713"/>
            <a:ext cx="288000" cy="832066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3"/>
          <a:srcRect r="65386"/>
          <a:stretch>
            <a:fillRect/>
          </a:stretch>
        </p:blipFill>
        <p:spPr>
          <a:xfrm rot="16200000">
            <a:off x="7202554" y="3559239"/>
            <a:ext cx="288000" cy="83206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 rotWithShape="1">
          <a:blip r:embed="rId3"/>
          <a:srcRect r="65386"/>
          <a:stretch>
            <a:fillRect/>
          </a:stretch>
        </p:blipFill>
        <p:spPr>
          <a:xfrm rot="16200000">
            <a:off x="7202552" y="4717475"/>
            <a:ext cx="288000" cy="832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793809" y="125608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77059"/>
            <a:ext cx="1188720" cy="11887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20915" y="417492"/>
            <a:ext cx="314579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Introduction</a:t>
            </a:r>
            <a:endParaRPr lang="zh-CN" altLang="en-US" sz="4000" b="1" dirty="0">
              <a:solidFill>
                <a:srgbClr val="33333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PA_任意多边形 12"/>
          <p:cNvSpPr/>
          <p:nvPr>
            <p:custDataLst>
              <p:tags r:id="rId1"/>
            </p:custDataLst>
          </p:nvPr>
        </p:nvSpPr>
        <p:spPr bwMode="auto">
          <a:xfrm>
            <a:off x="3623688" y="4156901"/>
            <a:ext cx="1935163" cy="2719387"/>
          </a:xfrm>
          <a:custGeom>
            <a:avLst/>
            <a:gdLst>
              <a:gd name="T0" fmla="*/ 2757 w 2757"/>
              <a:gd name="T1" fmla="*/ 3864 h 3864"/>
              <a:gd name="T2" fmla="*/ 2757 w 2757"/>
              <a:gd name="T3" fmla="*/ 3056 h 3864"/>
              <a:gd name="T4" fmla="*/ 1462 w 2757"/>
              <a:gd name="T5" fmla="*/ 661 h 3864"/>
              <a:gd name="T6" fmla="*/ 722 w 2757"/>
              <a:gd name="T7" fmla="*/ 202 h 3864"/>
              <a:gd name="T8" fmla="*/ 805 w 2757"/>
              <a:gd name="T9" fmla="*/ 67 h 3864"/>
              <a:gd name="T10" fmla="*/ 759 w 2757"/>
              <a:gd name="T11" fmla="*/ 2 h 3864"/>
              <a:gd name="T12" fmla="*/ 51 w 2757"/>
              <a:gd name="T13" fmla="*/ 34 h 3864"/>
              <a:gd name="T14" fmla="*/ 12 w 2757"/>
              <a:gd name="T15" fmla="*/ 97 h 3864"/>
              <a:gd name="T16" fmla="*/ 307 w 2757"/>
              <a:gd name="T17" fmla="*/ 737 h 3864"/>
              <a:gd name="T18" fmla="*/ 384 w 2757"/>
              <a:gd name="T19" fmla="*/ 752 h 3864"/>
              <a:gd name="T20" fmla="*/ 480 w 2757"/>
              <a:gd name="T21" fmla="*/ 595 h 3864"/>
              <a:gd name="T22" fmla="*/ 1161 w 2757"/>
              <a:gd name="T23" fmla="*/ 1018 h 3864"/>
              <a:gd name="T24" fmla="*/ 2295 w 2757"/>
              <a:gd name="T25" fmla="*/ 3002 h 3864"/>
              <a:gd name="T26" fmla="*/ 2295 w 2757"/>
              <a:gd name="T27" fmla="*/ 3864 h 3864"/>
              <a:gd name="T28" fmla="*/ 2757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2757" y="3864"/>
                </a:moveTo>
                <a:lnTo>
                  <a:pt x="2757" y="3056"/>
                </a:lnTo>
                <a:cubicBezTo>
                  <a:pt x="2757" y="2031"/>
                  <a:pt x="2444" y="1270"/>
                  <a:pt x="1462" y="661"/>
                </a:cubicBezTo>
                <a:lnTo>
                  <a:pt x="722" y="202"/>
                </a:lnTo>
                <a:lnTo>
                  <a:pt x="805" y="67"/>
                </a:lnTo>
                <a:cubicBezTo>
                  <a:pt x="825" y="36"/>
                  <a:pt x="802" y="0"/>
                  <a:pt x="759" y="2"/>
                </a:cubicBezTo>
                <a:lnTo>
                  <a:pt x="51" y="34"/>
                </a:lnTo>
                <a:cubicBezTo>
                  <a:pt x="22" y="35"/>
                  <a:pt x="0" y="71"/>
                  <a:pt x="12" y="97"/>
                </a:cubicBezTo>
                <a:lnTo>
                  <a:pt x="307" y="737"/>
                </a:lnTo>
                <a:cubicBezTo>
                  <a:pt x="322" y="770"/>
                  <a:pt x="364" y="785"/>
                  <a:pt x="384" y="752"/>
                </a:cubicBezTo>
                <a:lnTo>
                  <a:pt x="480" y="595"/>
                </a:lnTo>
                <a:lnTo>
                  <a:pt x="1161" y="1018"/>
                </a:lnTo>
                <a:cubicBezTo>
                  <a:pt x="1976" y="1522"/>
                  <a:pt x="2295" y="2037"/>
                  <a:pt x="2295" y="3002"/>
                </a:cubicBezTo>
                <a:lnTo>
                  <a:pt x="2295" y="3864"/>
                </a:lnTo>
                <a:lnTo>
                  <a:pt x="2757" y="3864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" name="PA_任意多边形 13"/>
          <p:cNvSpPr/>
          <p:nvPr>
            <p:custDataLst>
              <p:tags r:id="rId2"/>
            </p:custDataLst>
          </p:nvPr>
        </p:nvSpPr>
        <p:spPr bwMode="auto">
          <a:xfrm>
            <a:off x="4811138" y="3102801"/>
            <a:ext cx="1216025" cy="3773487"/>
          </a:xfrm>
          <a:custGeom>
            <a:avLst/>
            <a:gdLst>
              <a:gd name="T0" fmla="*/ 1270 w 1732"/>
              <a:gd name="T1" fmla="*/ 5362 h 5362"/>
              <a:gd name="T2" fmla="*/ 1732 w 1732"/>
              <a:gd name="T3" fmla="*/ 5362 h 5362"/>
              <a:gd name="T4" fmla="*/ 1732 w 1732"/>
              <a:gd name="T5" fmla="*/ 4676 h 5362"/>
              <a:gd name="T6" fmla="*/ 1128 w 1732"/>
              <a:gd name="T7" fmla="*/ 1513 h 5362"/>
              <a:gd name="T8" fmla="*/ 647 w 1732"/>
              <a:gd name="T9" fmla="*/ 526 h 5362"/>
              <a:gd name="T10" fmla="*/ 791 w 1732"/>
              <a:gd name="T11" fmla="*/ 459 h 5362"/>
              <a:gd name="T12" fmla="*/ 789 w 1732"/>
              <a:gd name="T13" fmla="*/ 379 h 5362"/>
              <a:gd name="T14" fmla="*/ 181 w 1732"/>
              <a:gd name="T15" fmla="*/ 14 h 5362"/>
              <a:gd name="T16" fmla="*/ 114 w 1732"/>
              <a:gd name="T17" fmla="*/ 45 h 5362"/>
              <a:gd name="T18" fmla="*/ 5 w 1732"/>
              <a:gd name="T19" fmla="*/ 742 h 5362"/>
              <a:gd name="T20" fmla="*/ 61 w 1732"/>
              <a:gd name="T21" fmla="*/ 797 h 5362"/>
              <a:gd name="T22" fmla="*/ 227 w 1732"/>
              <a:gd name="T23" fmla="*/ 720 h 5362"/>
              <a:gd name="T24" fmla="*/ 734 w 1732"/>
              <a:gd name="T25" fmla="*/ 1758 h 5362"/>
              <a:gd name="T26" fmla="*/ 1270 w 1732"/>
              <a:gd name="T27" fmla="*/ 4472 h 5362"/>
              <a:gd name="T28" fmla="*/ 1270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1270" y="5362"/>
                </a:moveTo>
                <a:lnTo>
                  <a:pt x="1732" y="5362"/>
                </a:lnTo>
                <a:lnTo>
                  <a:pt x="1732" y="4676"/>
                </a:lnTo>
                <a:cubicBezTo>
                  <a:pt x="1732" y="3345"/>
                  <a:pt x="1631" y="2545"/>
                  <a:pt x="1128" y="1513"/>
                </a:cubicBezTo>
                <a:lnTo>
                  <a:pt x="647" y="526"/>
                </a:lnTo>
                <a:lnTo>
                  <a:pt x="791" y="459"/>
                </a:lnTo>
                <a:cubicBezTo>
                  <a:pt x="825" y="443"/>
                  <a:pt x="825" y="401"/>
                  <a:pt x="789" y="379"/>
                </a:cubicBezTo>
                <a:lnTo>
                  <a:pt x="181" y="14"/>
                </a:lnTo>
                <a:cubicBezTo>
                  <a:pt x="156" y="0"/>
                  <a:pt x="118" y="17"/>
                  <a:pt x="114" y="45"/>
                </a:cubicBezTo>
                <a:lnTo>
                  <a:pt x="5" y="742"/>
                </a:lnTo>
                <a:cubicBezTo>
                  <a:pt x="0" y="777"/>
                  <a:pt x="26" y="813"/>
                  <a:pt x="61" y="797"/>
                </a:cubicBezTo>
                <a:lnTo>
                  <a:pt x="227" y="720"/>
                </a:lnTo>
                <a:lnTo>
                  <a:pt x="734" y="1758"/>
                </a:lnTo>
                <a:cubicBezTo>
                  <a:pt x="1167" y="2647"/>
                  <a:pt x="1270" y="3321"/>
                  <a:pt x="1270" y="4472"/>
                </a:cubicBezTo>
                <a:lnTo>
                  <a:pt x="1270" y="5362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" name="PA_任意多边形 14"/>
          <p:cNvSpPr/>
          <p:nvPr>
            <p:custDataLst>
              <p:tags r:id="rId3"/>
            </p:custDataLst>
          </p:nvPr>
        </p:nvSpPr>
        <p:spPr bwMode="auto">
          <a:xfrm>
            <a:off x="6676451" y="4156901"/>
            <a:ext cx="1933575" cy="2719387"/>
          </a:xfrm>
          <a:custGeom>
            <a:avLst/>
            <a:gdLst>
              <a:gd name="T0" fmla="*/ 0 w 2757"/>
              <a:gd name="T1" fmla="*/ 3864 h 3864"/>
              <a:gd name="T2" fmla="*/ 0 w 2757"/>
              <a:gd name="T3" fmla="*/ 3056 h 3864"/>
              <a:gd name="T4" fmla="*/ 1295 w 2757"/>
              <a:gd name="T5" fmla="*/ 661 h 3864"/>
              <a:gd name="T6" fmla="*/ 2035 w 2757"/>
              <a:gd name="T7" fmla="*/ 202 h 3864"/>
              <a:gd name="T8" fmla="*/ 1952 w 2757"/>
              <a:gd name="T9" fmla="*/ 67 h 3864"/>
              <a:gd name="T10" fmla="*/ 1998 w 2757"/>
              <a:gd name="T11" fmla="*/ 2 h 3864"/>
              <a:gd name="T12" fmla="*/ 2706 w 2757"/>
              <a:gd name="T13" fmla="*/ 34 h 3864"/>
              <a:gd name="T14" fmla="*/ 2745 w 2757"/>
              <a:gd name="T15" fmla="*/ 97 h 3864"/>
              <a:gd name="T16" fmla="*/ 2450 w 2757"/>
              <a:gd name="T17" fmla="*/ 737 h 3864"/>
              <a:gd name="T18" fmla="*/ 2373 w 2757"/>
              <a:gd name="T19" fmla="*/ 752 h 3864"/>
              <a:gd name="T20" fmla="*/ 2277 w 2757"/>
              <a:gd name="T21" fmla="*/ 595 h 3864"/>
              <a:gd name="T22" fmla="*/ 1596 w 2757"/>
              <a:gd name="T23" fmla="*/ 1018 h 3864"/>
              <a:gd name="T24" fmla="*/ 462 w 2757"/>
              <a:gd name="T25" fmla="*/ 3002 h 3864"/>
              <a:gd name="T26" fmla="*/ 462 w 2757"/>
              <a:gd name="T27" fmla="*/ 3864 h 3864"/>
              <a:gd name="T28" fmla="*/ 0 w 2757"/>
              <a:gd name="T29" fmla="*/ 3864 h 3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57" h="3864">
                <a:moveTo>
                  <a:pt x="0" y="3864"/>
                </a:moveTo>
                <a:lnTo>
                  <a:pt x="0" y="3056"/>
                </a:lnTo>
                <a:cubicBezTo>
                  <a:pt x="0" y="2031"/>
                  <a:pt x="313" y="1270"/>
                  <a:pt x="1295" y="661"/>
                </a:cubicBezTo>
                <a:lnTo>
                  <a:pt x="2035" y="202"/>
                </a:lnTo>
                <a:lnTo>
                  <a:pt x="1952" y="67"/>
                </a:lnTo>
                <a:cubicBezTo>
                  <a:pt x="1933" y="36"/>
                  <a:pt x="1955" y="0"/>
                  <a:pt x="1998" y="2"/>
                </a:cubicBezTo>
                <a:lnTo>
                  <a:pt x="2706" y="34"/>
                </a:lnTo>
                <a:cubicBezTo>
                  <a:pt x="2735" y="35"/>
                  <a:pt x="2757" y="71"/>
                  <a:pt x="2745" y="97"/>
                </a:cubicBezTo>
                <a:lnTo>
                  <a:pt x="2450" y="737"/>
                </a:lnTo>
                <a:cubicBezTo>
                  <a:pt x="2435" y="770"/>
                  <a:pt x="2394" y="785"/>
                  <a:pt x="2373" y="752"/>
                </a:cubicBezTo>
                <a:lnTo>
                  <a:pt x="2277" y="595"/>
                </a:lnTo>
                <a:lnTo>
                  <a:pt x="1596" y="1018"/>
                </a:lnTo>
                <a:cubicBezTo>
                  <a:pt x="781" y="1522"/>
                  <a:pt x="462" y="2037"/>
                  <a:pt x="462" y="3002"/>
                </a:cubicBezTo>
                <a:lnTo>
                  <a:pt x="462" y="3864"/>
                </a:lnTo>
                <a:lnTo>
                  <a:pt x="0" y="3864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0" name="PA_任意多边形 15"/>
          <p:cNvSpPr/>
          <p:nvPr>
            <p:custDataLst>
              <p:tags r:id="rId4"/>
            </p:custDataLst>
          </p:nvPr>
        </p:nvSpPr>
        <p:spPr bwMode="auto">
          <a:xfrm>
            <a:off x="6208138" y="3102801"/>
            <a:ext cx="1214438" cy="3773487"/>
          </a:xfrm>
          <a:custGeom>
            <a:avLst/>
            <a:gdLst>
              <a:gd name="T0" fmla="*/ 462 w 1732"/>
              <a:gd name="T1" fmla="*/ 5362 h 5362"/>
              <a:gd name="T2" fmla="*/ 0 w 1732"/>
              <a:gd name="T3" fmla="*/ 5362 h 5362"/>
              <a:gd name="T4" fmla="*/ 0 w 1732"/>
              <a:gd name="T5" fmla="*/ 4676 h 5362"/>
              <a:gd name="T6" fmla="*/ 604 w 1732"/>
              <a:gd name="T7" fmla="*/ 1513 h 5362"/>
              <a:gd name="T8" fmla="*/ 1086 w 1732"/>
              <a:gd name="T9" fmla="*/ 526 h 5362"/>
              <a:gd name="T10" fmla="*/ 941 w 1732"/>
              <a:gd name="T11" fmla="*/ 459 h 5362"/>
              <a:gd name="T12" fmla="*/ 944 w 1732"/>
              <a:gd name="T13" fmla="*/ 379 h 5362"/>
              <a:gd name="T14" fmla="*/ 1552 w 1732"/>
              <a:gd name="T15" fmla="*/ 14 h 5362"/>
              <a:gd name="T16" fmla="*/ 1618 w 1732"/>
              <a:gd name="T17" fmla="*/ 45 h 5362"/>
              <a:gd name="T18" fmla="*/ 1727 w 1732"/>
              <a:gd name="T19" fmla="*/ 742 h 5362"/>
              <a:gd name="T20" fmla="*/ 1671 w 1732"/>
              <a:gd name="T21" fmla="*/ 797 h 5362"/>
              <a:gd name="T22" fmla="*/ 1505 w 1732"/>
              <a:gd name="T23" fmla="*/ 720 h 5362"/>
              <a:gd name="T24" fmla="*/ 999 w 1732"/>
              <a:gd name="T25" fmla="*/ 1758 h 5362"/>
              <a:gd name="T26" fmla="*/ 462 w 1732"/>
              <a:gd name="T27" fmla="*/ 4472 h 5362"/>
              <a:gd name="T28" fmla="*/ 462 w 1732"/>
              <a:gd name="T29" fmla="*/ 5362 h 53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32" h="5362">
                <a:moveTo>
                  <a:pt x="462" y="5362"/>
                </a:moveTo>
                <a:lnTo>
                  <a:pt x="0" y="5362"/>
                </a:lnTo>
                <a:lnTo>
                  <a:pt x="0" y="4676"/>
                </a:lnTo>
                <a:cubicBezTo>
                  <a:pt x="0" y="3345"/>
                  <a:pt x="101" y="2545"/>
                  <a:pt x="604" y="1513"/>
                </a:cubicBezTo>
                <a:lnTo>
                  <a:pt x="1086" y="526"/>
                </a:lnTo>
                <a:lnTo>
                  <a:pt x="941" y="459"/>
                </a:lnTo>
                <a:cubicBezTo>
                  <a:pt x="908" y="443"/>
                  <a:pt x="907" y="401"/>
                  <a:pt x="944" y="379"/>
                </a:cubicBezTo>
                <a:lnTo>
                  <a:pt x="1552" y="14"/>
                </a:lnTo>
                <a:cubicBezTo>
                  <a:pt x="1576" y="0"/>
                  <a:pt x="1614" y="17"/>
                  <a:pt x="1618" y="45"/>
                </a:cubicBezTo>
                <a:lnTo>
                  <a:pt x="1727" y="742"/>
                </a:lnTo>
                <a:cubicBezTo>
                  <a:pt x="1732" y="777"/>
                  <a:pt x="1706" y="813"/>
                  <a:pt x="1671" y="797"/>
                </a:cubicBezTo>
                <a:lnTo>
                  <a:pt x="1505" y="720"/>
                </a:lnTo>
                <a:lnTo>
                  <a:pt x="999" y="1758"/>
                </a:lnTo>
                <a:cubicBezTo>
                  <a:pt x="565" y="2647"/>
                  <a:pt x="462" y="3321"/>
                  <a:pt x="462" y="4472"/>
                </a:cubicBezTo>
                <a:lnTo>
                  <a:pt x="462" y="5362"/>
                </a:lnTo>
                <a:close/>
              </a:path>
            </a:pathLst>
          </a:custGeom>
          <a:noFill/>
          <a:ln w="38100">
            <a:solidFill>
              <a:srgbClr val="33333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2183157" y="2320680"/>
            <a:ext cx="2801620" cy="782320"/>
            <a:chOff x="1643984" y="2349127"/>
            <a:chExt cx="2492019" cy="695867"/>
          </a:xfrm>
        </p:grpSpPr>
        <p:sp>
          <p:nvSpPr>
            <p:cNvPr id="12" name="文本框 11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Goal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643984" y="2588614"/>
              <a:ext cx="2492019" cy="456380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 Prioritize and order tasks within time constraints</a:t>
              </a:r>
            </a:p>
            <a:p>
              <a:pPr algn="ctr">
                <a:lnSpc>
                  <a:spcPct val="114000"/>
                </a:lnSpc>
              </a:pPr>
              <a:endPara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endPara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7254283" y="2354626"/>
            <a:ext cx="2801722" cy="552481"/>
            <a:chOff x="1643984" y="2349127"/>
            <a:chExt cx="2492110" cy="491427"/>
          </a:xfrm>
        </p:grpSpPr>
        <p:sp>
          <p:nvSpPr>
            <p:cNvPr id="15" name="文本框 14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Solution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643984" y="258864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 Algorithm-powered scheduler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655144" y="3820681"/>
            <a:ext cx="2801620" cy="888366"/>
            <a:chOff x="1643984" y="2349127"/>
            <a:chExt cx="2492019" cy="790194"/>
          </a:xfrm>
        </p:grpSpPr>
        <p:sp>
          <p:nvSpPr>
            <p:cNvPr id="18" name="文本框 17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Real-life use case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643984" y="2588614"/>
              <a:ext cx="2492019" cy="550707"/>
            </a:xfrm>
            <a:prstGeom prst="rect">
              <a:avLst/>
            </a:prstGeom>
            <a:noFill/>
          </p:spPr>
          <p:txBody>
            <a:bodyPr wrap="square" rtlCol="0">
              <a:no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I'm always busy — this tool helps me decide what to do, when, and how.</a:t>
              </a:r>
            </a:p>
            <a:p>
              <a:pPr algn="ctr">
                <a:lnSpc>
                  <a:spcPct val="114000"/>
                </a:lnSpc>
              </a:pPr>
              <a:endPara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  <a:p>
              <a:pPr algn="ctr">
                <a:lnSpc>
                  <a:spcPct val="114000"/>
                </a:lnSpc>
              </a:pPr>
              <a:endPara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27810" y="3820681"/>
            <a:ext cx="2801722" cy="552481"/>
            <a:chOff x="1643984" y="2349127"/>
            <a:chExt cx="2492110" cy="491427"/>
          </a:xfrm>
        </p:grpSpPr>
        <p:sp>
          <p:nvSpPr>
            <p:cNvPr id="21" name="文本框 20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Problem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643984" y="258864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Managing tasks in a busy schedule</a:t>
              </a:r>
            </a:p>
          </p:txBody>
        </p:sp>
      </p:grpSp>
      <p:sp>
        <p:nvSpPr>
          <p:cNvPr id="23" name="矩形 22"/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793809" y="125608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59"/>
            <a:ext cx="1188720" cy="11887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27507" y="417492"/>
            <a:ext cx="433260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Project Objective</a:t>
            </a:r>
          </a:p>
        </p:txBody>
      </p:sp>
      <p:sp>
        <p:nvSpPr>
          <p:cNvPr id="7" name="矩形 6"/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Hexagon 8"/>
          <p:cNvSpPr/>
          <p:nvPr/>
        </p:nvSpPr>
        <p:spPr>
          <a:xfrm rot="16200000">
            <a:off x="7822066" y="3673244"/>
            <a:ext cx="1356953" cy="1169787"/>
          </a:xfrm>
          <a:prstGeom prst="hexagon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 10"/>
          <p:cNvSpPr>
            <a:spLocks noEditPoints="1"/>
          </p:cNvSpPr>
          <p:nvPr/>
        </p:nvSpPr>
        <p:spPr bwMode="auto">
          <a:xfrm>
            <a:off x="8295476" y="3988376"/>
            <a:ext cx="410133" cy="463842"/>
          </a:xfrm>
          <a:custGeom>
            <a:avLst/>
            <a:gdLst>
              <a:gd name="T0" fmla="*/ 20 w 78"/>
              <a:gd name="T1" fmla="*/ 7 h 88"/>
              <a:gd name="T2" fmla="*/ 20 w 78"/>
              <a:gd name="T3" fmla="*/ 11 h 88"/>
              <a:gd name="T4" fmla="*/ 5 w 78"/>
              <a:gd name="T5" fmla="*/ 6 h 88"/>
              <a:gd name="T6" fmla="*/ 1 w 78"/>
              <a:gd name="T7" fmla="*/ 8 h 88"/>
              <a:gd name="T8" fmla="*/ 0 w 78"/>
              <a:gd name="T9" fmla="*/ 20 h 88"/>
              <a:gd name="T10" fmla="*/ 3 w 78"/>
              <a:gd name="T11" fmla="*/ 38 h 88"/>
              <a:gd name="T12" fmla="*/ 17 w 78"/>
              <a:gd name="T13" fmla="*/ 49 h 88"/>
              <a:gd name="T14" fmla="*/ 20 w 78"/>
              <a:gd name="T15" fmla="*/ 50 h 88"/>
              <a:gd name="T16" fmla="*/ 20 w 78"/>
              <a:gd name="T17" fmla="*/ 49 h 88"/>
              <a:gd name="T18" fmla="*/ 31 w 78"/>
              <a:gd name="T19" fmla="*/ 52 h 88"/>
              <a:gd name="T20" fmla="*/ 31 w 78"/>
              <a:gd name="T21" fmla="*/ 64 h 88"/>
              <a:gd name="T22" fmla="*/ 27 w 78"/>
              <a:gd name="T23" fmla="*/ 64 h 88"/>
              <a:gd name="T24" fmla="*/ 27 w 78"/>
              <a:gd name="T25" fmla="*/ 68 h 88"/>
              <a:gd name="T26" fmla="*/ 15 w 78"/>
              <a:gd name="T27" fmla="*/ 68 h 88"/>
              <a:gd name="T28" fmla="*/ 15 w 78"/>
              <a:gd name="T29" fmla="*/ 88 h 88"/>
              <a:gd name="T30" fmla="*/ 64 w 78"/>
              <a:gd name="T31" fmla="*/ 88 h 88"/>
              <a:gd name="T32" fmla="*/ 64 w 78"/>
              <a:gd name="T33" fmla="*/ 68 h 88"/>
              <a:gd name="T34" fmla="*/ 52 w 78"/>
              <a:gd name="T35" fmla="*/ 68 h 88"/>
              <a:gd name="T36" fmla="*/ 52 w 78"/>
              <a:gd name="T37" fmla="*/ 64 h 88"/>
              <a:gd name="T38" fmla="*/ 47 w 78"/>
              <a:gd name="T39" fmla="*/ 64 h 88"/>
              <a:gd name="T40" fmla="*/ 47 w 78"/>
              <a:gd name="T41" fmla="*/ 52 h 88"/>
              <a:gd name="T42" fmla="*/ 58 w 78"/>
              <a:gd name="T43" fmla="*/ 49 h 88"/>
              <a:gd name="T44" fmla="*/ 58 w 78"/>
              <a:gd name="T45" fmla="*/ 50 h 88"/>
              <a:gd name="T46" fmla="*/ 61 w 78"/>
              <a:gd name="T47" fmla="*/ 49 h 88"/>
              <a:gd name="T48" fmla="*/ 75 w 78"/>
              <a:gd name="T49" fmla="*/ 38 h 88"/>
              <a:gd name="T50" fmla="*/ 78 w 78"/>
              <a:gd name="T51" fmla="*/ 20 h 88"/>
              <a:gd name="T52" fmla="*/ 77 w 78"/>
              <a:gd name="T53" fmla="*/ 8 h 88"/>
              <a:gd name="T54" fmla="*/ 73 w 78"/>
              <a:gd name="T55" fmla="*/ 6 h 88"/>
              <a:gd name="T56" fmla="*/ 58 w 78"/>
              <a:gd name="T57" fmla="*/ 11 h 88"/>
              <a:gd name="T58" fmla="*/ 58 w 78"/>
              <a:gd name="T59" fmla="*/ 7 h 88"/>
              <a:gd name="T60" fmla="*/ 60 w 78"/>
              <a:gd name="T61" fmla="*/ 7 h 88"/>
              <a:gd name="T62" fmla="*/ 60 w 78"/>
              <a:gd name="T63" fmla="*/ 0 h 88"/>
              <a:gd name="T64" fmla="*/ 17 w 78"/>
              <a:gd name="T65" fmla="*/ 0 h 88"/>
              <a:gd name="T66" fmla="*/ 17 w 78"/>
              <a:gd name="T67" fmla="*/ 7 h 88"/>
              <a:gd name="T68" fmla="*/ 20 w 78"/>
              <a:gd name="T69" fmla="*/ 7 h 88"/>
              <a:gd name="T70" fmla="*/ 63 w 78"/>
              <a:gd name="T71" fmla="*/ 42 h 88"/>
              <a:gd name="T72" fmla="*/ 59 w 78"/>
              <a:gd name="T73" fmla="*/ 20 h 88"/>
              <a:gd name="T74" fmla="*/ 61 w 78"/>
              <a:gd name="T75" fmla="*/ 22 h 88"/>
              <a:gd name="T76" fmla="*/ 66 w 78"/>
              <a:gd name="T77" fmla="*/ 18 h 88"/>
              <a:gd name="T78" fmla="*/ 64 w 78"/>
              <a:gd name="T79" fmla="*/ 16 h 88"/>
              <a:gd name="T80" fmla="*/ 71 w 78"/>
              <a:gd name="T81" fmla="*/ 13 h 88"/>
              <a:gd name="T82" fmla="*/ 72 w 78"/>
              <a:gd name="T83" fmla="*/ 20 h 88"/>
              <a:gd name="T84" fmla="*/ 69 w 78"/>
              <a:gd name="T85" fmla="*/ 36 h 88"/>
              <a:gd name="T86" fmla="*/ 63 w 78"/>
              <a:gd name="T87" fmla="*/ 42 h 88"/>
              <a:gd name="T88" fmla="*/ 19 w 78"/>
              <a:gd name="T89" fmla="*/ 20 h 88"/>
              <a:gd name="T90" fmla="*/ 15 w 78"/>
              <a:gd name="T91" fmla="*/ 42 h 88"/>
              <a:gd name="T92" fmla="*/ 9 w 78"/>
              <a:gd name="T93" fmla="*/ 36 h 88"/>
              <a:gd name="T94" fmla="*/ 6 w 78"/>
              <a:gd name="T95" fmla="*/ 20 h 88"/>
              <a:gd name="T96" fmla="*/ 7 w 78"/>
              <a:gd name="T97" fmla="*/ 13 h 88"/>
              <a:gd name="T98" fmla="*/ 14 w 78"/>
              <a:gd name="T99" fmla="*/ 16 h 88"/>
              <a:gd name="T100" fmla="*/ 12 w 78"/>
              <a:gd name="T101" fmla="*/ 18 h 88"/>
              <a:gd name="T102" fmla="*/ 17 w 78"/>
              <a:gd name="T103" fmla="*/ 22 h 88"/>
              <a:gd name="T104" fmla="*/ 19 w 78"/>
              <a:gd name="T105" fmla="*/ 20 h 88"/>
              <a:gd name="T106" fmla="*/ 32 w 78"/>
              <a:gd name="T107" fmla="*/ 10 h 88"/>
              <a:gd name="T108" fmla="*/ 32 w 78"/>
              <a:gd name="T109" fmla="*/ 45 h 88"/>
              <a:gd name="T110" fmla="*/ 25 w 78"/>
              <a:gd name="T111" fmla="*/ 41 h 88"/>
              <a:gd name="T112" fmla="*/ 28 w 78"/>
              <a:gd name="T113" fmla="*/ 14 h 88"/>
              <a:gd name="T114" fmla="*/ 28 w 78"/>
              <a:gd name="T115" fmla="*/ 10 h 88"/>
              <a:gd name="T116" fmla="*/ 32 w 78"/>
              <a:gd name="T117" fmla="*/ 10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8" h="88">
                <a:moveTo>
                  <a:pt x="20" y="7"/>
                </a:moveTo>
                <a:cubicBezTo>
                  <a:pt x="20" y="8"/>
                  <a:pt x="21" y="10"/>
                  <a:pt x="20" y="11"/>
                </a:cubicBezTo>
                <a:cubicBezTo>
                  <a:pt x="5" y="6"/>
                  <a:pt x="5" y="6"/>
                  <a:pt x="5" y="6"/>
                </a:cubicBezTo>
                <a:cubicBezTo>
                  <a:pt x="1" y="8"/>
                  <a:pt x="1" y="8"/>
                  <a:pt x="1" y="8"/>
                </a:cubicBezTo>
                <a:cubicBezTo>
                  <a:pt x="0" y="11"/>
                  <a:pt x="0" y="16"/>
                  <a:pt x="0" y="20"/>
                </a:cubicBezTo>
                <a:cubicBezTo>
                  <a:pt x="0" y="26"/>
                  <a:pt x="1" y="33"/>
                  <a:pt x="3" y="38"/>
                </a:cubicBezTo>
                <a:cubicBezTo>
                  <a:pt x="6" y="44"/>
                  <a:pt x="10" y="48"/>
                  <a:pt x="17" y="49"/>
                </a:cubicBezTo>
                <a:cubicBezTo>
                  <a:pt x="18" y="50"/>
                  <a:pt x="19" y="50"/>
                  <a:pt x="20" y="50"/>
                </a:cubicBezTo>
                <a:cubicBezTo>
                  <a:pt x="20" y="49"/>
                  <a:pt x="20" y="49"/>
                  <a:pt x="20" y="49"/>
                </a:cubicBezTo>
                <a:cubicBezTo>
                  <a:pt x="22" y="51"/>
                  <a:pt x="26" y="52"/>
                  <a:pt x="31" y="52"/>
                </a:cubicBezTo>
                <a:cubicBezTo>
                  <a:pt x="31" y="64"/>
                  <a:pt x="31" y="64"/>
                  <a:pt x="31" y="64"/>
                </a:cubicBezTo>
                <a:cubicBezTo>
                  <a:pt x="27" y="64"/>
                  <a:pt x="27" y="64"/>
                  <a:pt x="27" y="64"/>
                </a:cubicBezTo>
                <a:cubicBezTo>
                  <a:pt x="27" y="68"/>
                  <a:pt x="27" y="68"/>
                  <a:pt x="27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88"/>
                  <a:pt x="15" y="88"/>
                  <a:pt x="15" y="88"/>
                </a:cubicBezTo>
                <a:cubicBezTo>
                  <a:pt x="64" y="88"/>
                  <a:pt x="64" y="88"/>
                  <a:pt x="64" y="88"/>
                </a:cubicBezTo>
                <a:cubicBezTo>
                  <a:pt x="64" y="68"/>
                  <a:pt x="64" y="68"/>
                  <a:pt x="64" y="68"/>
                </a:cubicBezTo>
                <a:cubicBezTo>
                  <a:pt x="52" y="68"/>
                  <a:pt x="52" y="68"/>
                  <a:pt x="52" y="68"/>
                </a:cubicBezTo>
                <a:cubicBezTo>
                  <a:pt x="52" y="64"/>
                  <a:pt x="52" y="64"/>
                  <a:pt x="52" y="64"/>
                </a:cubicBezTo>
                <a:cubicBezTo>
                  <a:pt x="47" y="64"/>
                  <a:pt x="47" y="64"/>
                  <a:pt x="47" y="64"/>
                </a:cubicBezTo>
                <a:cubicBezTo>
                  <a:pt x="47" y="52"/>
                  <a:pt x="47" y="52"/>
                  <a:pt x="47" y="52"/>
                </a:cubicBezTo>
                <a:cubicBezTo>
                  <a:pt x="52" y="52"/>
                  <a:pt x="56" y="51"/>
                  <a:pt x="58" y="49"/>
                </a:cubicBezTo>
                <a:cubicBezTo>
                  <a:pt x="58" y="50"/>
                  <a:pt x="58" y="50"/>
                  <a:pt x="58" y="50"/>
                </a:cubicBezTo>
                <a:cubicBezTo>
                  <a:pt x="59" y="50"/>
                  <a:pt x="60" y="50"/>
                  <a:pt x="61" y="49"/>
                </a:cubicBezTo>
                <a:cubicBezTo>
                  <a:pt x="68" y="48"/>
                  <a:pt x="72" y="44"/>
                  <a:pt x="75" y="38"/>
                </a:cubicBezTo>
                <a:cubicBezTo>
                  <a:pt x="77" y="33"/>
                  <a:pt x="78" y="26"/>
                  <a:pt x="78" y="20"/>
                </a:cubicBezTo>
                <a:cubicBezTo>
                  <a:pt x="78" y="16"/>
                  <a:pt x="78" y="11"/>
                  <a:pt x="77" y="8"/>
                </a:cubicBezTo>
                <a:cubicBezTo>
                  <a:pt x="73" y="6"/>
                  <a:pt x="73" y="6"/>
                  <a:pt x="73" y="6"/>
                </a:cubicBezTo>
                <a:cubicBezTo>
                  <a:pt x="58" y="11"/>
                  <a:pt x="58" y="11"/>
                  <a:pt x="58" y="11"/>
                </a:cubicBezTo>
                <a:cubicBezTo>
                  <a:pt x="57" y="10"/>
                  <a:pt x="58" y="8"/>
                  <a:pt x="58" y="7"/>
                </a:cubicBezTo>
                <a:cubicBezTo>
                  <a:pt x="60" y="7"/>
                  <a:pt x="60" y="7"/>
                  <a:pt x="60" y="7"/>
                </a:cubicBezTo>
                <a:cubicBezTo>
                  <a:pt x="60" y="0"/>
                  <a:pt x="60" y="0"/>
                  <a:pt x="60" y="0"/>
                </a:cubicBezTo>
                <a:cubicBezTo>
                  <a:pt x="17" y="0"/>
                  <a:pt x="17" y="0"/>
                  <a:pt x="17" y="0"/>
                </a:cubicBezTo>
                <a:cubicBezTo>
                  <a:pt x="17" y="7"/>
                  <a:pt x="17" y="7"/>
                  <a:pt x="17" y="7"/>
                </a:cubicBezTo>
                <a:cubicBezTo>
                  <a:pt x="20" y="7"/>
                  <a:pt x="20" y="7"/>
                  <a:pt x="20" y="7"/>
                </a:cubicBezTo>
                <a:close/>
                <a:moveTo>
                  <a:pt x="63" y="42"/>
                </a:moveTo>
                <a:cubicBezTo>
                  <a:pt x="64" y="36"/>
                  <a:pt x="60" y="28"/>
                  <a:pt x="59" y="20"/>
                </a:cubicBezTo>
                <a:cubicBezTo>
                  <a:pt x="61" y="22"/>
                  <a:pt x="61" y="22"/>
                  <a:pt x="61" y="22"/>
                </a:cubicBezTo>
                <a:cubicBezTo>
                  <a:pt x="66" y="18"/>
                  <a:pt x="66" y="18"/>
                  <a:pt x="66" y="18"/>
                </a:cubicBezTo>
                <a:cubicBezTo>
                  <a:pt x="64" y="16"/>
                  <a:pt x="64" y="16"/>
                  <a:pt x="64" y="16"/>
                </a:cubicBezTo>
                <a:cubicBezTo>
                  <a:pt x="71" y="13"/>
                  <a:pt x="71" y="13"/>
                  <a:pt x="71" y="13"/>
                </a:cubicBezTo>
                <a:cubicBezTo>
                  <a:pt x="72" y="15"/>
                  <a:pt x="72" y="18"/>
                  <a:pt x="72" y="20"/>
                </a:cubicBezTo>
                <a:cubicBezTo>
                  <a:pt x="71" y="26"/>
                  <a:pt x="71" y="31"/>
                  <a:pt x="69" y="36"/>
                </a:cubicBezTo>
                <a:cubicBezTo>
                  <a:pt x="67" y="39"/>
                  <a:pt x="65" y="41"/>
                  <a:pt x="63" y="42"/>
                </a:cubicBezTo>
                <a:close/>
                <a:moveTo>
                  <a:pt x="19" y="20"/>
                </a:moveTo>
                <a:cubicBezTo>
                  <a:pt x="17" y="28"/>
                  <a:pt x="14" y="36"/>
                  <a:pt x="15" y="42"/>
                </a:cubicBezTo>
                <a:cubicBezTo>
                  <a:pt x="13" y="41"/>
                  <a:pt x="11" y="39"/>
                  <a:pt x="9" y="36"/>
                </a:cubicBezTo>
                <a:cubicBezTo>
                  <a:pt x="7" y="31"/>
                  <a:pt x="6" y="26"/>
                  <a:pt x="6" y="20"/>
                </a:cubicBezTo>
                <a:cubicBezTo>
                  <a:pt x="6" y="18"/>
                  <a:pt x="6" y="15"/>
                  <a:pt x="7" y="13"/>
                </a:cubicBezTo>
                <a:cubicBezTo>
                  <a:pt x="14" y="16"/>
                  <a:pt x="14" y="16"/>
                  <a:pt x="14" y="16"/>
                </a:cubicBezTo>
                <a:cubicBezTo>
                  <a:pt x="12" y="18"/>
                  <a:pt x="12" y="18"/>
                  <a:pt x="12" y="18"/>
                </a:cubicBezTo>
                <a:cubicBezTo>
                  <a:pt x="17" y="22"/>
                  <a:pt x="17" y="22"/>
                  <a:pt x="17" y="22"/>
                </a:cubicBezTo>
                <a:cubicBezTo>
                  <a:pt x="19" y="20"/>
                  <a:pt x="19" y="20"/>
                  <a:pt x="19" y="20"/>
                </a:cubicBezTo>
                <a:close/>
                <a:moveTo>
                  <a:pt x="32" y="10"/>
                </a:moveTo>
                <a:cubicBezTo>
                  <a:pt x="32" y="45"/>
                  <a:pt x="32" y="45"/>
                  <a:pt x="32" y="45"/>
                </a:cubicBezTo>
                <a:cubicBezTo>
                  <a:pt x="32" y="45"/>
                  <a:pt x="27" y="45"/>
                  <a:pt x="25" y="41"/>
                </a:cubicBezTo>
                <a:cubicBezTo>
                  <a:pt x="24" y="37"/>
                  <a:pt x="28" y="16"/>
                  <a:pt x="28" y="14"/>
                </a:cubicBezTo>
                <a:cubicBezTo>
                  <a:pt x="28" y="13"/>
                  <a:pt x="28" y="10"/>
                  <a:pt x="28" y="10"/>
                </a:cubicBezTo>
                <a:lnTo>
                  <a:pt x="32" y="1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8" name="Hexagon 7"/>
          <p:cNvSpPr/>
          <p:nvPr/>
        </p:nvSpPr>
        <p:spPr>
          <a:xfrm rot="16200000">
            <a:off x="6483463" y="3673244"/>
            <a:ext cx="1356953" cy="1169787"/>
          </a:xfrm>
          <a:prstGeom prst="hexagon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form 11"/>
          <p:cNvSpPr>
            <a:spLocks noEditPoints="1"/>
          </p:cNvSpPr>
          <p:nvPr/>
        </p:nvSpPr>
        <p:spPr bwMode="auto">
          <a:xfrm>
            <a:off x="6933899" y="3971288"/>
            <a:ext cx="468724" cy="498019"/>
          </a:xfrm>
          <a:custGeom>
            <a:avLst/>
            <a:gdLst>
              <a:gd name="T0" fmla="*/ 75 w 89"/>
              <a:gd name="T1" fmla="*/ 22 h 95"/>
              <a:gd name="T2" fmla="*/ 89 w 89"/>
              <a:gd name="T3" fmla="*/ 53 h 95"/>
              <a:gd name="T4" fmla="*/ 78 w 89"/>
              <a:gd name="T5" fmla="*/ 80 h 95"/>
              <a:gd name="T6" fmla="*/ 47 w 89"/>
              <a:gd name="T7" fmla="*/ 53 h 95"/>
              <a:gd name="T8" fmla="*/ 75 w 89"/>
              <a:gd name="T9" fmla="*/ 22 h 95"/>
              <a:gd name="T10" fmla="*/ 76 w 89"/>
              <a:gd name="T11" fmla="*/ 83 h 95"/>
              <a:gd name="T12" fmla="*/ 69 w 89"/>
              <a:gd name="T13" fmla="*/ 88 h 95"/>
              <a:gd name="T14" fmla="*/ 74 w 89"/>
              <a:gd name="T15" fmla="*/ 81 h 95"/>
              <a:gd name="T16" fmla="*/ 76 w 89"/>
              <a:gd name="T17" fmla="*/ 83 h 95"/>
              <a:gd name="T18" fmla="*/ 64 w 89"/>
              <a:gd name="T19" fmla="*/ 92 h 95"/>
              <a:gd name="T20" fmla="*/ 72 w 89"/>
              <a:gd name="T21" fmla="*/ 79 h 95"/>
              <a:gd name="T22" fmla="*/ 70 w 89"/>
              <a:gd name="T23" fmla="*/ 77 h 95"/>
              <a:gd name="T24" fmla="*/ 60 w 89"/>
              <a:gd name="T25" fmla="*/ 94 h 95"/>
              <a:gd name="T26" fmla="*/ 64 w 89"/>
              <a:gd name="T27" fmla="*/ 92 h 95"/>
              <a:gd name="T28" fmla="*/ 58 w 89"/>
              <a:gd name="T29" fmla="*/ 91 h 95"/>
              <a:gd name="T30" fmla="*/ 67 w 89"/>
              <a:gd name="T31" fmla="*/ 75 h 95"/>
              <a:gd name="T32" fmla="*/ 65 w 89"/>
              <a:gd name="T33" fmla="*/ 74 h 95"/>
              <a:gd name="T34" fmla="*/ 57 w 89"/>
              <a:gd name="T35" fmla="*/ 88 h 95"/>
              <a:gd name="T36" fmla="*/ 58 w 89"/>
              <a:gd name="T37" fmla="*/ 91 h 95"/>
              <a:gd name="T38" fmla="*/ 56 w 89"/>
              <a:gd name="T39" fmla="*/ 84 h 95"/>
              <a:gd name="T40" fmla="*/ 63 w 89"/>
              <a:gd name="T41" fmla="*/ 72 h 95"/>
              <a:gd name="T42" fmla="*/ 61 w 89"/>
              <a:gd name="T43" fmla="*/ 70 h 95"/>
              <a:gd name="T44" fmla="*/ 55 w 89"/>
              <a:gd name="T45" fmla="*/ 81 h 95"/>
              <a:gd name="T46" fmla="*/ 56 w 89"/>
              <a:gd name="T47" fmla="*/ 84 h 95"/>
              <a:gd name="T48" fmla="*/ 53 w 89"/>
              <a:gd name="T49" fmla="*/ 78 h 95"/>
              <a:gd name="T50" fmla="*/ 59 w 89"/>
              <a:gd name="T51" fmla="*/ 68 h 95"/>
              <a:gd name="T52" fmla="*/ 57 w 89"/>
              <a:gd name="T53" fmla="*/ 66 h 95"/>
              <a:gd name="T54" fmla="*/ 52 w 89"/>
              <a:gd name="T55" fmla="*/ 75 h 95"/>
              <a:gd name="T56" fmla="*/ 53 w 89"/>
              <a:gd name="T57" fmla="*/ 78 h 95"/>
              <a:gd name="T58" fmla="*/ 51 w 89"/>
              <a:gd name="T59" fmla="*/ 71 h 95"/>
              <a:gd name="T60" fmla="*/ 55 w 89"/>
              <a:gd name="T61" fmla="*/ 64 h 95"/>
              <a:gd name="T62" fmla="*/ 53 w 89"/>
              <a:gd name="T63" fmla="*/ 62 h 95"/>
              <a:gd name="T64" fmla="*/ 50 w 89"/>
              <a:gd name="T65" fmla="*/ 68 h 95"/>
              <a:gd name="T66" fmla="*/ 51 w 89"/>
              <a:gd name="T67" fmla="*/ 71 h 95"/>
              <a:gd name="T68" fmla="*/ 48 w 89"/>
              <a:gd name="T69" fmla="*/ 65 h 95"/>
              <a:gd name="T70" fmla="*/ 51 w 89"/>
              <a:gd name="T71" fmla="*/ 61 h 95"/>
              <a:gd name="T72" fmla="*/ 49 w 89"/>
              <a:gd name="T73" fmla="*/ 59 h 95"/>
              <a:gd name="T74" fmla="*/ 47 w 89"/>
              <a:gd name="T75" fmla="*/ 61 h 95"/>
              <a:gd name="T76" fmla="*/ 48 w 89"/>
              <a:gd name="T77" fmla="*/ 65 h 95"/>
              <a:gd name="T78" fmla="*/ 46 w 89"/>
              <a:gd name="T79" fmla="*/ 58 h 95"/>
              <a:gd name="T80" fmla="*/ 45 w 89"/>
              <a:gd name="T81" fmla="*/ 55 h 95"/>
              <a:gd name="T82" fmla="*/ 47 w 89"/>
              <a:gd name="T83" fmla="*/ 57 h 95"/>
              <a:gd name="T84" fmla="*/ 46 w 89"/>
              <a:gd name="T85" fmla="*/ 58 h 95"/>
              <a:gd name="T86" fmla="*/ 59 w 89"/>
              <a:gd name="T87" fmla="*/ 17 h 95"/>
              <a:gd name="T88" fmla="*/ 41 w 89"/>
              <a:gd name="T89" fmla="*/ 54 h 95"/>
              <a:gd name="T90" fmla="*/ 36 w 89"/>
              <a:gd name="T91" fmla="*/ 13 h 95"/>
              <a:gd name="T92" fmla="*/ 0 w 89"/>
              <a:gd name="T93" fmla="*/ 54 h 95"/>
              <a:gd name="T94" fmla="*/ 41 w 89"/>
              <a:gd name="T95" fmla="*/ 95 h 95"/>
              <a:gd name="T96" fmla="*/ 55 w 89"/>
              <a:gd name="T97" fmla="*/ 93 h 95"/>
              <a:gd name="T98" fmla="*/ 41 w 89"/>
              <a:gd name="T99" fmla="*/ 54 h 95"/>
              <a:gd name="T100" fmla="*/ 68 w 89"/>
              <a:gd name="T101" fmla="*/ 23 h 95"/>
              <a:gd name="T102" fmla="*/ 59 w 89"/>
              <a:gd name="T103" fmla="*/ 17 h 95"/>
              <a:gd name="T104" fmla="*/ 43 w 89"/>
              <a:gd name="T105" fmla="*/ 0 h 95"/>
              <a:gd name="T106" fmla="*/ 38 w 89"/>
              <a:gd name="T107" fmla="*/ 0 h 95"/>
              <a:gd name="T108" fmla="*/ 43 w 89"/>
              <a:gd name="T109" fmla="*/ 41 h 95"/>
              <a:gd name="T110" fmla="*/ 61 w 89"/>
              <a:gd name="T111" fmla="*/ 4 h 95"/>
              <a:gd name="T112" fmla="*/ 43 w 89"/>
              <a:gd name="T113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89" h="95">
                <a:moveTo>
                  <a:pt x="75" y="22"/>
                </a:moveTo>
                <a:cubicBezTo>
                  <a:pt x="83" y="29"/>
                  <a:pt x="89" y="40"/>
                  <a:pt x="89" y="53"/>
                </a:cubicBezTo>
                <a:cubicBezTo>
                  <a:pt x="89" y="63"/>
                  <a:pt x="85" y="73"/>
                  <a:pt x="78" y="80"/>
                </a:cubicBezTo>
                <a:cubicBezTo>
                  <a:pt x="47" y="53"/>
                  <a:pt x="47" y="53"/>
                  <a:pt x="47" y="53"/>
                </a:cubicBezTo>
                <a:cubicBezTo>
                  <a:pt x="75" y="22"/>
                  <a:pt x="75" y="22"/>
                  <a:pt x="75" y="22"/>
                </a:cubicBezTo>
                <a:close/>
                <a:moveTo>
                  <a:pt x="76" y="83"/>
                </a:moveTo>
                <a:cubicBezTo>
                  <a:pt x="74" y="85"/>
                  <a:pt x="72" y="87"/>
                  <a:pt x="69" y="88"/>
                </a:cubicBezTo>
                <a:cubicBezTo>
                  <a:pt x="74" y="81"/>
                  <a:pt x="74" y="81"/>
                  <a:pt x="74" y="81"/>
                </a:cubicBezTo>
                <a:cubicBezTo>
                  <a:pt x="76" y="83"/>
                  <a:pt x="76" y="83"/>
                  <a:pt x="76" y="83"/>
                </a:cubicBezTo>
                <a:close/>
                <a:moveTo>
                  <a:pt x="64" y="92"/>
                </a:moveTo>
                <a:cubicBezTo>
                  <a:pt x="72" y="79"/>
                  <a:pt x="72" y="79"/>
                  <a:pt x="72" y="79"/>
                </a:cubicBezTo>
                <a:cubicBezTo>
                  <a:pt x="70" y="77"/>
                  <a:pt x="70" y="77"/>
                  <a:pt x="70" y="77"/>
                </a:cubicBezTo>
                <a:cubicBezTo>
                  <a:pt x="60" y="94"/>
                  <a:pt x="60" y="94"/>
                  <a:pt x="60" y="94"/>
                </a:cubicBezTo>
                <a:cubicBezTo>
                  <a:pt x="61" y="93"/>
                  <a:pt x="63" y="92"/>
                  <a:pt x="64" y="92"/>
                </a:cubicBezTo>
                <a:close/>
                <a:moveTo>
                  <a:pt x="58" y="91"/>
                </a:moveTo>
                <a:cubicBezTo>
                  <a:pt x="67" y="75"/>
                  <a:pt x="67" y="75"/>
                  <a:pt x="67" y="75"/>
                </a:cubicBezTo>
                <a:cubicBezTo>
                  <a:pt x="65" y="74"/>
                  <a:pt x="65" y="74"/>
                  <a:pt x="65" y="74"/>
                </a:cubicBezTo>
                <a:cubicBezTo>
                  <a:pt x="57" y="88"/>
                  <a:pt x="57" y="88"/>
                  <a:pt x="57" y="88"/>
                </a:cubicBezTo>
                <a:cubicBezTo>
                  <a:pt x="58" y="91"/>
                  <a:pt x="58" y="91"/>
                  <a:pt x="58" y="91"/>
                </a:cubicBezTo>
                <a:close/>
                <a:moveTo>
                  <a:pt x="56" y="84"/>
                </a:moveTo>
                <a:cubicBezTo>
                  <a:pt x="63" y="72"/>
                  <a:pt x="63" y="72"/>
                  <a:pt x="63" y="72"/>
                </a:cubicBezTo>
                <a:cubicBezTo>
                  <a:pt x="61" y="70"/>
                  <a:pt x="61" y="70"/>
                  <a:pt x="61" y="70"/>
                </a:cubicBezTo>
                <a:cubicBezTo>
                  <a:pt x="55" y="81"/>
                  <a:pt x="55" y="81"/>
                  <a:pt x="55" y="81"/>
                </a:cubicBezTo>
                <a:cubicBezTo>
                  <a:pt x="56" y="84"/>
                  <a:pt x="56" y="84"/>
                  <a:pt x="56" y="84"/>
                </a:cubicBezTo>
                <a:close/>
                <a:moveTo>
                  <a:pt x="53" y="78"/>
                </a:moveTo>
                <a:cubicBezTo>
                  <a:pt x="59" y="68"/>
                  <a:pt x="59" y="68"/>
                  <a:pt x="59" y="68"/>
                </a:cubicBezTo>
                <a:cubicBezTo>
                  <a:pt x="57" y="66"/>
                  <a:pt x="57" y="66"/>
                  <a:pt x="57" y="66"/>
                </a:cubicBezTo>
                <a:cubicBezTo>
                  <a:pt x="52" y="75"/>
                  <a:pt x="52" y="75"/>
                  <a:pt x="52" y="75"/>
                </a:cubicBezTo>
                <a:cubicBezTo>
                  <a:pt x="53" y="78"/>
                  <a:pt x="53" y="78"/>
                  <a:pt x="53" y="78"/>
                </a:cubicBezTo>
                <a:close/>
                <a:moveTo>
                  <a:pt x="51" y="71"/>
                </a:moveTo>
                <a:cubicBezTo>
                  <a:pt x="55" y="64"/>
                  <a:pt x="55" y="64"/>
                  <a:pt x="55" y="64"/>
                </a:cubicBezTo>
                <a:cubicBezTo>
                  <a:pt x="53" y="62"/>
                  <a:pt x="53" y="62"/>
                  <a:pt x="53" y="62"/>
                </a:cubicBezTo>
                <a:cubicBezTo>
                  <a:pt x="50" y="68"/>
                  <a:pt x="50" y="68"/>
                  <a:pt x="50" y="68"/>
                </a:cubicBezTo>
                <a:cubicBezTo>
                  <a:pt x="51" y="71"/>
                  <a:pt x="51" y="71"/>
                  <a:pt x="51" y="71"/>
                </a:cubicBezTo>
                <a:close/>
                <a:moveTo>
                  <a:pt x="48" y="65"/>
                </a:moveTo>
                <a:cubicBezTo>
                  <a:pt x="51" y="61"/>
                  <a:pt x="51" y="61"/>
                  <a:pt x="51" y="61"/>
                </a:cubicBezTo>
                <a:cubicBezTo>
                  <a:pt x="49" y="59"/>
                  <a:pt x="49" y="59"/>
                  <a:pt x="49" y="59"/>
                </a:cubicBezTo>
                <a:cubicBezTo>
                  <a:pt x="47" y="61"/>
                  <a:pt x="47" y="61"/>
                  <a:pt x="47" y="61"/>
                </a:cubicBezTo>
                <a:cubicBezTo>
                  <a:pt x="48" y="65"/>
                  <a:pt x="48" y="65"/>
                  <a:pt x="48" y="65"/>
                </a:cubicBezTo>
                <a:close/>
                <a:moveTo>
                  <a:pt x="46" y="58"/>
                </a:moveTo>
                <a:cubicBezTo>
                  <a:pt x="45" y="55"/>
                  <a:pt x="45" y="55"/>
                  <a:pt x="45" y="55"/>
                </a:cubicBezTo>
                <a:cubicBezTo>
                  <a:pt x="47" y="57"/>
                  <a:pt x="47" y="57"/>
                  <a:pt x="47" y="57"/>
                </a:cubicBezTo>
                <a:cubicBezTo>
                  <a:pt x="46" y="58"/>
                  <a:pt x="46" y="58"/>
                  <a:pt x="46" y="58"/>
                </a:cubicBezTo>
                <a:close/>
                <a:moveTo>
                  <a:pt x="59" y="17"/>
                </a:moveTo>
                <a:cubicBezTo>
                  <a:pt x="41" y="54"/>
                  <a:pt x="41" y="54"/>
                  <a:pt x="41" y="54"/>
                </a:cubicBezTo>
                <a:cubicBezTo>
                  <a:pt x="41" y="54"/>
                  <a:pt x="38" y="28"/>
                  <a:pt x="36" y="13"/>
                </a:cubicBezTo>
                <a:cubicBezTo>
                  <a:pt x="16" y="15"/>
                  <a:pt x="0" y="33"/>
                  <a:pt x="0" y="54"/>
                </a:cubicBezTo>
                <a:cubicBezTo>
                  <a:pt x="0" y="77"/>
                  <a:pt x="18" y="95"/>
                  <a:pt x="41" y="95"/>
                </a:cubicBezTo>
                <a:cubicBezTo>
                  <a:pt x="46" y="95"/>
                  <a:pt x="51" y="94"/>
                  <a:pt x="55" y="93"/>
                </a:cubicBezTo>
                <a:cubicBezTo>
                  <a:pt x="41" y="54"/>
                  <a:pt x="41" y="54"/>
                  <a:pt x="41" y="54"/>
                </a:cubicBezTo>
                <a:cubicBezTo>
                  <a:pt x="68" y="23"/>
                  <a:pt x="68" y="23"/>
                  <a:pt x="68" y="23"/>
                </a:cubicBezTo>
                <a:cubicBezTo>
                  <a:pt x="66" y="20"/>
                  <a:pt x="63" y="18"/>
                  <a:pt x="59" y="17"/>
                </a:cubicBezTo>
                <a:close/>
                <a:moveTo>
                  <a:pt x="43" y="0"/>
                </a:moveTo>
                <a:cubicBezTo>
                  <a:pt x="41" y="0"/>
                  <a:pt x="40" y="0"/>
                  <a:pt x="38" y="0"/>
                </a:cubicBezTo>
                <a:cubicBezTo>
                  <a:pt x="40" y="15"/>
                  <a:pt x="43" y="41"/>
                  <a:pt x="43" y="41"/>
                </a:cubicBezTo>
                <a:cubicBezTo>
                  <a:pt x="61" y="4"/>
                  <a:pt x="61" y="4"/>
                  <a:pt x="61" y="4"/>
                </a:cubicBezTo>
                <a:cubicBezTo>
                  <a:pt x="56" y="1"/>
                  <a:pt x="49" y="0"/>
                  <a:pt x="43" y="0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0" name="Hexagon 5"/>
          <p:cNvSpPr/>
          <p:nvPr/>
        </p:nvSpPr>
        <p:spPr>
          <a:xfrm rot="16200000">
            <a:off x="5144860" y="3673244"/>
            <a:ext cx="1356953" cy="1169787"/>
          </a:xfrm>
          <a:prstGeom prst="hexagon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Freeform 12"/>
          <p:cNvSpPr>
            <a:spLocks noEditPoints="1"/>
          </p:cNvSpPr>
          <p:nvPr/>
        </p:nvSpPr>
        <p:spPr bwMode="auto">
          <a:xfrm>
            <a:off x="5536488" y="3993600"/>
            <a:ext cx="573698" cy="463842"/>
          </a:xfrm>
          <a:custGeom>
            <a:avLst/>
            <a:gdLst>
              <a:gd name="T0" fmla="*/ 86 w 109"/>
              <a:gd name="T1" fmla="*/ 88 h 88"/>
              <a:gd name="T2" fmla="*/ 84 w 109"/>
              <a:gd name="T3" fmla="*/ 44 h 88"/>
              <a:gd name="T4" fmla="*/ 80 w 109"/>
              <a:gd name="T5" fmla="*/ 71 h 88"/>
              <a:gd name="T6" fmla="*/ 109 w 109"/>
              <a:gd name="T7" fmla="*/ 0 h 88"/>
              <a:gd name="T8" fmla="*/ 92 w 109"/>
              <a:gd name="T9" fmla="*/ 33 h 88"/>
              <a:gd name="T10" fmla="*/ 80 w 109"/>
              <a:gd name="T11" fmla="*/ 25 h 88"/>
              <a:gd name="T12" fmla="*/ 67 w 109"/>
              <a:gd name="T13" fmla="*/ 68 h 88"/>
              <a:gd name="T14" fmla="*/ 37 w 109"/>
              <a:gd name="T15" fmla="*/ 73 h 88"/>
              <a:gd name="T16" fmla="*/ 19 w 109"/>
              <a:gd name="T17" fmla="*/ 63 h 88"/>
              <a:gd name="T18" fmla="*/ 0 w 109"/>
              <a:gd name="T19" fmla="*/ 56 h 88"/>
              <a:gd name="T20" fmla="*/ 25 w 109"/>
              <a:gd name="T21" fmla="*/ 48 h 88"/>
              <a:gd name="T22" fmla="*/ 30 w 109"/>
              <a:gd name="T23" fmla="*/ 57 h 88"/>
              <a:gd name="T24" fmla="*/ 44 w 109"/>
              <a:gd name="T25" fmla="*/ 29 h 88"/>
              <a:gd name="T26" fmla="*/ 66 w 109"/>
              <a:gd name="T27" fmla="*/ 50 h 88"/>
              <a:gd name="T28" fmla="*/ 68 w 109"/>
              <a:gd name="T29" fmla="*/ 18 h 88"/>
              <a:gd name="T30" fmla="*/ 78 w 109"/>
              <a:gd name="T31" fmla="*/ 12 h 88"/>
              <a:gd name="T32" fmla="*/ 90 w 109"/>
              <a:gd name="T33" fmla="*/ 1 h 88"/>
              <a:gd name="T34" fmla="*/ 22 w 109"/>
              <a:gd name="T35" fmla="*/ 88 h 88"/>
              <a:gd name="T36" fmla="*/ 29 w 109"/>
              <a:gd name="T37" fmla="*/ 80 h 88"/>
              <a:gd name="T38" fmla="*/ 22 w 109"/>
              <a:gd name="T39" fmla="*/ 79 h 88"/>
              <a:gd name="T40" fmla="*/ 11 w 109"/>
              <a:gd name="T41" fmla="*/ 88 h 88"/>
              <a:gd name="T42" fmla="*/ 17 w 109"/>
              <a:gd name="T43" fmla="*/ 71 h 88"/>
              <a:gd name="T44" fmla="*/ 11 w 109"/>
              <a:gd name="T45" fmla="*/ 73 h 88"/>
              <a:gd name="T46" fmla="*/ 34 w 109"/>
              <a:gd name="T47" fmla="*/ 88 h 88"/>
              <a:gd name="T48" fmla="*/ 40 w 109"/>
              <a:gd name="T49" fmla="*/ 79 h 88"/>
              <a:gd name="T50" fmla="*/ 34 w 109"/>
              <a:gd name="T51" fmla="*/ 80 h 88"/>
              <a:gd name="T52" fmla="*/ 45 w 109"/>
              <a:gd name="T53" fmla="*/ 88 h 88"/>
              <a:gd name="T54" fmla="*/ 52 w 109"/>
              <a:gd name="T55" fmla="*/ 63 h 88"/>
              <a:gd name="T56" fmla="*/ 45 w 109"/>
              <a:gd name="T57" fmla="*/ 69 h 88"/>
              <a:gd name="T58" fmla="*/ 57 w 109"/>
              <a:gd name="T59" fmla="*/ 88 h 88"/>
              <a:gd name="T60" fmla="*/ 63 w 109"/>
              <a:gd name="T61" fmla="*/ 73 h 88"/>
              <a:gd name="T62" fmla="*/ 57 w 109"/>
              <a:gd name="T63" fmla="*/ 88 h 88"/>
              <a:gd name="T64" fmla="*/ 75 w 109"/>
              <a:gd name="T65" fmla="*/ 88 h 88"/>
              <a:gd name="T66" fmla="*/ 68 w 109"/>
              <a:gd name="T67" fmla="*/ 75 h 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09" h="88">
                <a:moveTo>
                  <a:pt x="80" y="88"/>
                </a:moveTo>
                <a:cubicBezTo>
                  <a:pt x="86" y="88"/>
                  <a:pt x="86" y="88"/>
                  <a:pt x="86" y="88"/>
                </a:cubicBezTo>
                <a:cubicBezTo>
                  <a:pt x="86" y="44"/>
                  <a:pt x="86" y="44"/>
                  <a:pt x="86" y="44"/>
                </a:cubicBezTo>
                <a:cubicBezTo>
                  <a:pt x="84" y="44"/>
                  <a:pt x="84" y="44"/>
                  <a:pt x="84" y="44"/>
                </a:cubicBezTo>
                <a:cubicBezTo>
                  <a:pt x="82" y="70"/>
                  <a:pt x="82" y="70"/>
                  <a:pt x="82" y="70"/>
                </a:cubicBezTo>
                <a:cubicBezTo>
                  <a:pt x="80" y="71"/>
                  <a:pt x="80" y="71"/>
                  <a:pt x="80" y="71"/>
                </a:cubicBezTo>
                <a:cubicBezTo>
                  <a:pt x="80" y="88"/>
                  <a:pt x="80" y="88"/>
                  <a:pt x="80" y="88"/>
                </a:cubicBezTo>
                <a:close/>
                <a:moveTo>
                  <a:pt x="109" y="0"/>
                </a:moveTo>
                <a:cubicBezTo>
                  <a:pt x="100" y="17"/>
                  <a:pt x="100" y="17"/>
                  <a:pt x="100" y="17"/>
                </a:cubicBezTo>
                <a:cubicBezTo>
                  <a:pt x="92" y="33"/>
                  <a:pt x="92" y="33"/>
                  <a:pt x="92" y="33"/>
                </a:cubicBezTo>
                <a:cubicBezTo>
                  <a:pt x="84" y="22"/>
                  <a:pt x="84" y="22"/>
                  <a:pt x="84" y="22"/>
                </a:cubicBezTo>
                <a:cubicBezTo>
                  <a:pt x="80" y="25"/>
                  <a:pt x="80" y="25"/>
                  <a:pt x="80" y="25"/>
                </a:cubicBezTo>
                <a:cubicBezTo>
                  <a:pt x="77" y="64"/>
                  <a:pt x="77" y="64"/>
                  <a:pt x="77" y="64"/>
                </a:cubicBezTo>
                <a:cubicBezTo>
                  <a:pt x="67" y="68"/>
                  <a:pt x="67" y="68"/>
                  <a:pt x="67" y="68"/>
                </a:cubicBezTo>
                <a:cubicBezTo>
                  <a:pt x="48" y="50"/>
                  <a:pt x="48" y="50"/>
                  <a:pt x="48" y="50"/>
                </a:cubicBezTo>
                <a:cubicBezTo>
                  <a:pt x="37" y="73"/>
                  <a:pt x="37" y="73"/>
                  <a:pt x="37" y="73"/>
                </a:cubicBezTo>
                <a:cubicBezTo>
                  <a:pt x="26" y="73"/>
                  <a:pt x="26" y="73"/>
                  <a:pt x="26" y="73"/>
                </a:cubicBezTo>
                <a:cubicBezTo>
                  <a:pt x="19" y="63"/>
                  <a:pt x="19" y="63"/>
                  <a:pt x="19" y="63"/>
                </a:cubicBezTo>
                <a:cubicBezTo>
                  <a:pt x="4" y="67"/>
                  <a:pt x="4" y="67"/>
                  <a:pt x="4" y="67"/>
                </a:cubicBezTo>
                <a:cubicBezTo>
                  <a:pt x="0" y="56"/>
                  <a:pt x="0" y="56"/>
                  <a:pt x="0" y="56"/>
                </a:cubicBezTo>
                <a:cubicBezTo>
                  <a:pt x="20" y="50"/>
                  <a:pt x="20" y="50"/>
                  <a:pt x="20" y="50"/>
                </a:cubicBezTo>
                <a:cubicBezTo>
                  <a:pt x="25" y="48"/>
                  <a:pt x="25" y="48"/>
                  <a:pt x="25" y="48"/>
                </a:cubicBezTo>
                <a:cubicBezTo>
                  <a:pt x="27" y="52"/>
                  <a:pt x="27" y="52"/>
                  <a:pt x="27" y="52"/>
                </a:cubicBezTo>
                <a:cubicBezTo>
                  <a:pt x="30" y="57"/>
                  <a:pt x="30" y="57"/>
                  <a:pt x="30" y="57"/>
                </a:cubicBezTo>
                <a:cubicBezTo>
                  <a:pt x="40" y="37"/>
                  <a:pt x="40" y="37"/>
                  <a:pt x="40" y="37"/>
                </a:cubicBezTo>
                <a:cubicBezTo>
                  <a:pt x="44" y="29"/>
                  <a:pt x="44" y="29"/>
                  <a:pt x="44" y="29"/>
                </a:cubicBezTo>
                <a:cubicBezTo>
                  <a:pt x="50" y="35"/>
                  <a:pt x="50" y="35"/>
                  <a:pt x="50" y="35"/>
                </a:cubicBezTo>
                <a:cubicBezTo>
                  <a:pt x="66" y="50"/>
                  <a:pt x="66" y="50"/>
                  <a:pt x="66" y="50"/>
                </a:cubicBezTo>
                <a:cubicBezTo>
                  <a:pt x="68" y="21"/>
                  <a:pt x="68" y="21"/>
                  <a:pt x="68" y="21"/>
                </a:cubicBezTo>
                <a:cubicBezTo>
                  <a:pt x="68" y="18"/>
                  <a:pt x="68" y="18"/>
                  <a:pt x="68" y="18"/>
                </a:cubicBezTo>
                <a:cubicBezTo>
                  <a:pt x="71" y="16"/>
                  <a:pt x="71" y="16"/>
                  <a:pt x="71" y="16"/>
                </a:cubicBezTo>
                <a:cubicBezTo>
                  <a:pt x="78" y="12"/>
                  <a:pt x="78" y="12"/>
                  <a:pt x="78" y="12"/>
                </a:cubicBezTo>
                <a:cubicBezTo>
                  <a:pt x="72" y="2"/>
                  <a:pt x="72" y="2"/>
                  <a:pt x="72" y="2"/>
                </a:cubicBezTo>
                <a:cubicBezTo>
                  <a:pt x="90" y="1"/>
                  <a:pt x="90" y="1"/>
                  <a:pt x="90" y="1"/>
                </a:cubicBezTo>
                <a:cubicBezTo>
                  <a:pt x="109" y="0"/>
                  <a:pt x="109" y="0"/>
                  <a:pt x="109" y="0"/>
                </a:cubicBezTo>
                <a:close/>
                <a:moveTo>
                  <a:pt x="22" y="88"/>
                </a:moveTo>
                <a:cubicBezTo>
                  <a:pt x="24" y="88"/>
                  <a:pt x="27" y="88"/>
                  <a:pt x="29" y="88"/>
                </a:cubicBezTo>
                <a:cubicBezTo>
                  <a:pt x="29" y="80"/>
                  <a:pt x="29" y="80"/>
                  <a:pt x="29" y="80"/>
                </a:cubicBezTo>
                <a:cubicBezTo>
                  <a:pt x="23" y="81"/>
                  <a:pt x="23" y="81"/>
                  <a:pt x="23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2" y="88"/>
                  <a:pt x="22" y="88"/>
                  <a:pt x="22" y="88"/>
                </a:cubicBezTo>
                <a:close/>
                <a:moveTo>
                  <a:pt x="11" y="88"/>
                </a:moveTo>
                <a:cubicBezTo>
                  <a:pt x="17" y="88"/>
                  <a:pt x="17" y="88"/>
                  <a:pt x="17" y="88"/>
                </a:cubicBezTo>
                <a:cubicBezTo>
                  <a:pt x="17" y="71"/>
                  <a:pt x="17" y="71"/>
                  <a:pt x="17" y="71"/>
                </a:cubicBezTo>
                <a:cubicBezTo>
                  <a:pt x="17" y="71"/>
                  <a:pt x="17" y="71"/>
                  <a:pt x="17" y="71"/>
                </a:cubicBezTo>
                <a:cubicBezTo>
                  <a:pt x="11" y="73"/>
                  <a:pt x="11" y="73"/>
                  <a:pt x="11" y="73"/>
                </a:cubicBezTo>
                <a:cubicBezTo>
                  <a:pt x="11" y="88"/>
                  <a:pt x="11" y="88"/>
                  <a:pt x="11" y="88"/>
                </a:cubicBezTo>
                <a:close/>
                <a:moveTo>
                  <a:pt x="34" y="88"/>
                </a:moveTo>
                <a:cubicBezTo>
                  <a:pt x="36" y="88"/>
                  <a:pt x="38" y="88"/>
                  <a:pt x="40" y="88"/>
                </a:cubicBezTo>
                <a:cubicBezTo>
                  <a:pt x="40" y="79"/>
                  <a:pt x="40" y="79"/>
                  <a:pt x="40" y="79"/>
                </a:cubicBezTo>
                <a:cubicBezTo>
                  <a:pt x="40" y="80"/>
                  <a:pt x="40" y="80"/>
                  <a:pt x="40" y="80"/>
                </a:cubicBezTo>
                <a:cubicBezTo>
                  <a:pt x="34" y="80"/>
                  <a:pt x="34" y="80"/>
                  <a:pt x="34" y="80"/>
                </a:cubicBezTo>
                <a:cubicBezTo>
                  <a:pt x="34" y="88"/>
                  <a:pt x="34" y="88"/>
                  <a:pt x="34" y="88"/>
                </a:cubicBezTo>
                <a:close/>
                <a:moveTo>
                  <a:pt x="45" y="88"/>
                </a:moveTo>
                <a:cubicBezTo>
                  <a:pt x="47" y="88"/>
                  <a:pt x="50" y="88"/>
                  <a:pt x="52" y="88"/>
                </a:cubicBezTo>
                <a:cubicBezTo>
                  <a:pt x="52" y="63"/>
                  <a:pt x="52" y="63"/>
                  <a:pt x="52" y="63"/>
                </a:cubicBezTo>
                <a:cubicBezTo>
                  <a:pt x="49" y="60"/>
                  <a:pt x="49" y="60"/>
                  <a:pt x="49" y="60"/>
                </a:cubicBezTo>
                <a:cubicBezTo>
                  <a:pt x="45" y="69"/>
                  <a:pt x="45" y="69"/>
                  <a:pt x="45" y="69"/>
                </a:cubicBezTo>
                <a:cubicBezTo>
                  <a:pt x="45" y="88"/>
                  <a:pt x="45" y="88"/>
                  <a:pt x="45" y="88"/>
                </a:cubicBezTo>
                <a:close/>
                <a:moveTo>
                  <a:pt x="57" y="88"/>
                </a:moveTo>
                <a:cubicBezTo>
                  <a:pt x="59" y="88"/>
                  <a:pt x="61" y="88"/>
                  <a:pt x="63" y="88"/>
                </a:cubicBezTo>
                <a:cubicBezTo>
                  <a:pt x="63" y="73"/>
                  <a:pt x="63" y="73"/>
                  <a:pt x="63" y="73"/>
                </a:cubicBezTo>
                <a:cubicBezTo>
                  <a:pt x="57" y="67"/>
                  <a:pt x="57" y="67"/>
                  <a:pt x="57" y="67"/>
                </a:cubicBezTo>
                <a:cubicBezTo>
                  <a:pt x="57" y="88"/>
                  <a:pt x="57" y="88"/>
                  <a:pt x="57" y="88"/>
                </a:cubicBezTo>
                <a:close/>
                <a:moveTo>
                  <a:pt x="68" y="88"/>
                </a:moveTo>
                <a:cubicBezTo>
                  <a:pt x="70" y="88"/>
                  <a:pt x="73" y="88"/>
                  <a:pt x="75" y="88"/>
                </a:cubicBezTo>
                <a:cubicBezTo>
                  <a:pt x="75" y="72"/>
                  <a:pt x="75" y="72"/>
                  <a:pt x="75" y="72"/>
                </a:cubicBezTo>
                <a:cubicBezTo>
                  <a:pt x="68" y="75"/>
                  <a:pt x="68" y="75"/>
                  <a:pt x="68" y="75"/>
                </a:cubicBezTo>
                <a:lnTo>
                  <a:pt x="68" y="8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2" name="Hexagon 4"/>
          <p:cNvSpPr/>
          <p:nvPr/>
        </p:nvSpPr>
        <p:spPr>
          <a:xfrm rot="16200000">
            <a:off x="3806258" y="3673244"/>
            <a:ext cx="1356953" cy="1169787"/>
          </a:xfrm>
          <a:prstGeom prst="hexagon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Freeform 13"/>
          <p:cNvSpPr>
            <a:spLocks noEditPoints="1"/>
          </p:cNvSpPr>
          <p:nvPr/>
        </p:nvSpPr>
        <p:spPr bwMode="auto">
          <a:xfrm>
            <a:off x="4293095" y="3977389"/>
            <a:ext cx="383279" cy="561493"/>
          </a:xfrm>
          <a:custGeom>
            <a:avLst/>
            <a:gdLst>
              <a:gd name="T0" fmla="*/ 16 w 73"/>
              <a:gd name="T1" fmla="*/ 77 h 107"/>
              <a:gd name="T2" fmla="*/ 57 w 73"/>
              <a:gd name="T3" fmla="*/ 77 h 107"/>
              <a:gd name="T4" fmla="*/ 52 w 73"/>
              <a:gd name="T5" fmla="*/ 101 h 107"/>
              <a:gd name="T6" fmla="*/ 45 w 73"/>
              <a:gd name="T7" fmla="*/ 101 h 107"/>
              <a:gd name="T8" fmla="*/ 37 w 73"/>
              <a:gd name="T9" fmla="*/ 107 h 107"/>
              <a:gd name="T10" fmla="*/ 29 w 73"/>
              <a:gd name="T11" fmla="*/ 101 h 107"/>
              <a:gd name="T12" fmla="*/ 21 w 73"/>
              <a:gd name="T13" fmla="*/ 101 h 107"/>
              <a:gd name="T14" fmla="*/ 16 w 73"/>
              <a:gd name="T15" fmla="*/ 77 h 107"/>
              <a:gd name="T16" fmla="*/ 51 w 73"/>
              <a:gd name="T17" fmla="*/ 29 h 107"/>
              <a:gd name="T18" fmla="*/ 52 w 73"/>
              <a:gd name="T19" fmla="*/ 35 h 107"/>
              <a:gd name="T20" fmla="*/ 51 w 73"/>
              <a:gd name="T21" fmla="*/ 37 h 107"/>
              <a:gd name="T22" fmla="*/ 53 w 73"/>
              <a:gd name="T23" fmla="*/ 38 h 107"/>
              <a:gd name="T24" fmla="*/ 52 w 73"/>
              <a:gd name="T25" fmla="*/ 42 h 107"/>
              <a:gd name="T26" fmla="*/ 50 w 73"/>
              <a:gd name="T27" fmla="*/ 42 h 107"/>
              <a:gd name="T28" fmla="*/ 52 w 73"/>
              <a:gd name="T29" fmla="*/ 44 h 107"/>
              <a:gd name="T30" fmla="*/ 51 w 73"/>
              <a:gd name="T31" fmla="*/ 47 h 107"/>
              <a:gd name="T32" fmla="*/ 50 w 73"/>
              <a:gd name="T33" fmla="*/ 48 h 107"/>
              <a:gd name="T34" fmla="*/ 51 w 73"/>
              <a:gd name="T35" fmla="*/ 49 h 107"/>
              <a:gd name="T36" fmla="*/ 50 w 73"/>
              <a:gd name="T37" fmla="*/ 53 h 107"/>
              <a:gd name="T38" fmla="*/ 47 w 73"/>
              <a:gd name="T39" fmla="*/ 54 h 107"/>
              <a:gd name="T40" fmla="*/ 29 w 73"/>
              <a:gd name="T41" fmla="*/ 49 h 107"/>
              <a:gd name="T42" fmla="*/ 21 w 73"/>
              <a:gd name="T43" fmla="*/ 49 h 107"/>
              <a:gd name="T44" fmla="*/ 21 w 73"/>
              <a:gd name="T45" fmla="*/ 32 h 107"/>
              <a:gd name="T46" fmla="*/ 28 w 73"/>
              <a:gd name="T47" fmla="*/ 31 h 107"/>
              <a:gd name="T48" fmla="*/ 42 w 73"/>
              <a:gd name="T49" fmla="*/ 16 h 107"/>
              <a:gd name="T50" fmla="*/ 38 w 73"/>
              <a:gd name="T51" fmla="*/ 30 h 107"/>
              <a:gd name="T52" fmla="*/ 51 w 73"/>
              <a:gd name="T53" fmla="*/ 29 h 107"/>
              <a:gd name="T54" fmla="*/ 15 w 73"/>
              <a:gd name="T55" fmla="*/ 71 h 107"/>
              <a:gd name="T56" fmla="*/ 25 w 73"/>
              <a:gd name="T57" fmla="*/ 71 h 107"/>
              <a:gd name="T58" fmla="*/ 17 w 73"/>
              <a:gd name="T59" fmla="*/ 48 h 107"/>
              <a:gd name="T60" fmla="*/ 11 w 73"/>
              <a:gd name="T61" fmla="*/ 29 h 107"/>
              <a:gd name="T62" fmla="*/ 23 w 73"/>
              <a:gd name="T63" fmla="*/ 13 h 107"/>
              <a:gd name="T64" fmla="*/ 37 w 73"/>
              <a:gd name="T65" fmla="*/ 11 h 107"/>
              <a:gd name="T66" fmla="*/ 50 w 73"/>
              <a:gd name="T67" fmla="*/ 14 h 107"/>
              <a:gd name="T68" fmla="*/ 62 w 73"/>
              <a:gd name="T69" fmla="*/ 29 h 107"/>
              <a:gd name="T70" fmla="*/ 56 w 73"/>
              <a:gd name="T71" fmla="*/ 48 h 107"/>
              <a:gd name="T72" fmla="*/ 48 w 73"/>
              <a:gd name="T73" fmla="*/ 71 h 107"/>
              <a:gd name="T74" fmla="*/ 58 w 73"/>
              <a:gd name="T75" fmla="*/ 71 h 107"/>
              <a:gd name="T76" fmla="*/ 65 w 73"/>
              <a:gd name="T77" fmla="*/ 52 h 107"/>
              <a:gd name="T78" fmla="*/ 71 w 73"/>
              <a:gd name="T79" fmla="*/ 27 h 107"/>
              <a:gd name="T80" fmla="*/ 55 w 73"/>
              <a:gd name="T81" fmla="*/ 5 h 107"/>
              <a:gd name="T82" fmla="*/ 37 w 73"/>
              <a:gd name="T83" fmla="*/ 1 h 107"/>
              <a:gd name="T84" fmla="*/ 19 w 73"/>
              <a:gd name="T85" fmla="*/ 5 h 107"/>
              <a:gd name="T86" fmla="*/ 2 w 73"/>
              <a:gd name="T87" fmla="*/ 27 h 107"/>
              <a:gd name="T88" fmla="*/ 8 w 73"/>
              <a:gd name="T89" fmla="*/ 53 h 107"/>
              <a:gd name="T90" fmla="*/ 15 w 73"/>
              <a:gd name="T91" fmla="*/ 71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</a:cxnLst>
            <a:rect l="0" t="0" r="r" b="b"/>
            <a:pathLst>
              <a:path w="73" h="107">
                <a:moveTo>
                  <a:pt x="16" y="77"/>
                </a:moveTo>
                <a:cubicBezTo>
                  <a:pt x="57" y="77"/>
                  <a:pt x="57" y="77"/>
                  <a:pt x="57" y="77"/>
                </a:cubicBezTo>
                <a:cubicBezTo>
                  <a:pt x="52" y="101"/>
                  <a:pt x="52" y="101"/>
                  <a:pt x="52" y="101"/>
                </a:cubicBezTo>
                <a:cubicBezTo>
                  <a:pt x="45" y="101"/>
                  <a:pt x="45" y="101"/>
                  <a:pt x="45" y="101"/>
                </a:cubicBezTo>
                <a:cubicBezTo>
                  <a:pt x="44" y="104"/>
                  <a:pt x="41" y="107"/>
                  <a:pt x="37" y="107"/>
                </a:cubicBezTo>
                <a:cubicBezTo>
                  <a:pt x="33" y="107"/>
                  <a:pt x="30" y="104"/>
                  <a:pt x="29" y="101"/>
                </a:cubicBezTo>
                <a:cubicBezTo>
                  <a:pt x="21" y="101"/>
                  <a:pt x="21" y="101"/>
                  <a:pt x="21" y="101"/>
                </a:cubicBezTo>
                <a:cubicBezTo>
                  <a:pt x="16" y="77"/>
                  <a:pt x="16" y="77"/>
                  <a:pt x="16" y="77"/>
                </a:cubicBezTo>
                <a:close/>
                <a:moveTo>
                  <a:pt x="51" y="29"/>
                </a:moveTo>
                <a:cubicBezTo>
                  <a:pt x="52" y="35"/>
                  <a:pt x="52" y="35"/>
                  <a:pt x="52" y="35"/>
                </a:cubicBezTo>
                <a:cubicBezTo>
                  <a:pt x="51" y="37"/>
                  <a:pt x="51" y="37"/>
                  <a:pt x="51" y="37"/>
                </a:cubicBezTo>
                <a:cubicBezTo>
                  <a:pt x="53" y="38"/>
                  <a:pt x="53" y="38"/>
                  <a:pt x="53" y="38"/>
                </a:cubicBezTo>
                <a:cubicBezTo>
                  <a:pt x="52" y="42"/>
                  <a:pt x="52" y="42"/>
                  <a:pt x="52" y="42"/>
                </a:cubicBezTo>
                <a:cubicBezTo>
                  <a:pt x="50" y="42"/>
                  <a:pt x="50" y="42"/>
                  <a:pt x="50" y="42"/>
                </a:cubicBezTo>
                <a:cubicBezTo>
                  <a:pt x="52" y="44"/>
                  <a:pt x="52" y="44"/>
                  <a:pt x="52" y="44"/>
                </a:cubicBezTo>
                <a:cubicBezTo>
                  <a:pt x="51" y="47"/>
                  <a:pt x="51" y="47"/>
                  <a:pt x="51" y="47"/>
                </a:cubicBezTo>
                <a:cubicBezTo>
                  <a:pt x="50" y="48"/>
                  <a:pt x="50" y="48"/>
                  <a:pt x="50" y="48"/>
                </a:cubicBezTo>
                <a:cubicBezTo>
                  <a:pt x="51" y="49"/>
                  <a:pt x="51" y="49"/>
                  <a:pt x="51" y="49"/>
                </a:cubicBezTo>
                <a:cubicBezTo>
                  <a:pt x="50" y="53"/>
                  <a:pt x="50" y="53"/>
                  <a:pt x="50" y="53"/>
                </a:cubicBezTo>
                <a:cubicBezTo>
                  <a:pt x="47" y="54"/>
                  <a:pt x="47" y="54"/>
                  <a:pt x="47" y="54"/>
                </a:cubicBezTo>
                <a:cubicBezTo>
                  <a:pt x="29" y="49"/>
                  <a:pt x="29" y="49"/>
                  <a:pt x="29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32"/>
                  <a:pt x="21" y="32"/>
                  <a:pt x="21" y="32"/>
                </a:cubicBezTo>
                <a:cubicBezTo>
                  <a:pt x="28" y="31"/>
                  <a:pt x="28" y="31"/>
                  <a:pt x="28" y="31"/>
                </a:cubicBezTo>
                <a:cubicBezTo>
                  <a:pt x="42" y="16"/>
                  <a:pt x="42" y="16"/>
                  <a:pt x="42" y="16"/>
                </a:cubicBezTo>
                <a:cubicBezTo>
                  <a:pt x="50" y="21"/>
                  <a:pt x="43" y="27"/>
                  <a:pt x="38" y="30"/>
                </a:cubicBezTo>
                <a:cubicBezTo>
                  <a:pt x="51" y="29"/>
                  <a:pt x="51" y="29"/>
                  <a:pt x="51" y="29"/>
                </a:cubicBezTo>
                <a:close/>
                <a:moveTo>
                  <a:pt x="15" y="71"/>
                </a:moveTo>
                <a:cubicBezTo>
                  <a:pt x="25" y="71"/>
                  <a:pt x="25" y="71"/>
                  <a:pt x="25" y="71"/>
                </a:cubicBezTo>
                <a:cubicBezTo>
                  <a:pt x="24" y="62"/>
                  <a:pt x="20" y="55"/>
                  <a:pt x="17" y="48"/>
                </a:cubicBezTo>
                <a:cubicBezTo>
                  <a:pt x="13" y="41"/>
                  <a:pt x="10" y="34"/>
                  <a:pt x="11" y="29"/>
                </a:cubicBezTo>
                <a:cubicBezTo>
                  <a:pt x="13" y="21"/>
                  <a:pt x="17" y="16"/>
                  <a:pt x="23" y="13"/>
                </a:cubicBezTo>
                <a:cubicBezTo>
                  <a:pt x="27" y="11"/>
                  <a:pt x="32" y="10"/>
                  <a:pt x="37" y="11"/>
                </a:cubicBezTo>
                <a:cubicBezTo>
                  <a:pt x="42" y="11"/>
                  <a:pt x="46" y="12"/>
                  <a:pt x="50" y="14"/>
                </a:cubicBezTo>
                <a:cubicBezTo>
                  <a:pt x="56" y="17"/>
                  <a:pt x="60" y="22"/>
                  <a:pt x="62" y="29"/>
                </a:cubicBezTo>
                <a:cubicBezTo>
                  <a:pt x="63" y="34"/>
                  <a:pt x="59" y="41"/>
                  <a:pt x="56" y="48"/>
                </a:cubicBezTo>
                <a:cubicBezTo>
                  <a:pt x="53" y="55"/>
                  <a:pt x="49" y="62"/>
                  <a:pt x="48" y="71"/>
                </a:cubicBezTo>
                <a:cubicBezTo>
                  <a:pt x="58" y="71"/>
                  <a:pt x="58" y="71"/>
                  <a:pt x="58" y="71"/>
                </a:cubicBezTo>
                <a:cubicBezTo>
                  <a:pt x="59" y="64"/>
                  <a:pt x="62" y="58"/>
                  <a:pt x="65" y="52"/>
                </a:cubicBezTo>
                <a:cubicBezTo>
                  <a:pt x="69" y="44"/>
                  <a:pt x="73" y="36"/>
                  <a:pt x="71" y="27"/>
                </a:cubicBezTo>
                <a:cubicBezTo>
                  <a:pt x="70" y="17"/>
                  <a:pt x="63" y="9"/>
                  <a:pt x="55" y="5"/>
                </a:cubicBezTo>
                <a:cubicBezTo>
                  <a:pt x="49" y="2"/>
                  <a:pt x="43" y="1"/>
                  <a:pt x="37" y="1"/>
                </a:cubicBezTo>
                <a:cubicBezTo>
                  <a:pt x="31" y="0"/>
                  <a:pt x="24" y="2"/>
                  <a:pt x="19" y="5"/>
                </a:cubicBezTo>
                <a:cubicBezTo>
                  <a:pt x="10" y="9"/>
                  <a:pt x="4" y="16"/>
                  <a:pt x="2" y="27"/>
                </a:cubicBezTo>
                <a:cubicBezTo>
                  <a:pt x="0" y="36"/>
                  <a:pt x="4" y="44"/>
                  <a:pt x="8" y="53"/>
                </a:cubicBezTo>
                <a:cubicBezTo>
                  <a:pt x="11" y="58"/>
                  <a:pt x="13" y="64"/>
                  <a:pt x="15" y="71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4" name="Hexagon 3"/>
          <p:cNvSpPr/>
          <p:nvPr/>
        </p:nvSpPr>
        <p:spPr>
          <a:xfrm rot="16200000">
            <a:off x="2467655" y="3673244"/>
            <a:ext cx="1356953" cy="1169787"/>
          </a:xfrm>
          <a:prstGeom prst="hexagon">
            <a:avLst/>
          </a:prstGeom>
          <a:noFill/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Freeform 14"/>
          <p:cNvSpPr>
            <a:spLocks noEditPoints="1"/>
          </p:cNvSpPr>
          <p:nvPr/>
        </p:nvSpPr>
        <p:spPr bwMode="auto">
          <a:xfrm>
            <a:off x="2930079" y="4046966"/>
            <a:ext cx="432106" cy="422342"/>
          </a:xfrm>
          <a:custGeom>
            <a:avLst/>
            <a:gdLst>
              <a:gd name="T0" fmla="*/ 74 w 82"/>
              <a:gd name="T1" fmla="*/ 6 h 80"/>
              <a:gd name="T2" fmla="*/ 67 w 82"/>
              <a:gd name="T3" fmla="*/ 27 h 80"/>
              <a:gd name="T4" fmla="*/ 65 w 82"/>
              <a:gd name="T5" fmla="*/ 30 h 80"/>
              <a:gd name="T6" fmla="*/ 75 w 82"/>
              <a:gd name="T7" fmla="*/ 71 h 80"/>
              <a:gd name="T8" fmla="*/ 66 w 82"/>
              <a:gd name="T9" fmla="*/ 80 h 80"/>
              <a:gd name="T10" fmla="*/ 44 w 82"/>
              <a:gd name="T11" fmla="*/ 50 h 80"/>
              <a:gd name="T12" fmla="*/ 36 w 82"/>
              <a:gd name="T13" fmla="*/ 57 h 80"/>
              <a:gd name="T14" fmla="*/ 39 w 82"/>
              <a:gd name="T15" fmla="*/ 70 h 80"/>
              <a:gd name="T16" fmla="*/ 34 w 82"/>
              <a:gd name="T17" fmla="*/ 75 h 80"/>
              <a:gd name="T18" fmla="*/ 26 w 82"/>
              <a:gd name="T19" fmla="*/ 61 h 80"/>
              <a:gd name="T20" fmla="*/ 21 w 82"/>
              <a:gd name="T21" fmla="*/ 67 h 80"/>
              <a:gd name="T22" fmla="*/ 16 w 82"/>
              <a:gd name="T23" fmla="*/ 62 h 80"/>
              <a:gd name="T24" fmla="*/ 21 w 82"/>
              <a:gd name="T25" fmla="*/ 57 h 80"/>
              <a:gd name="T26" fmla="*/ 7 w 82"/>
              <a:gd name="T27" fmla="*/ 50 h 80"/>
              <a:gd name="T28" fmla="*/ 12 w 82"/>
              <a:gd name="T29" fmla="*/ 44 h 80"/>
              <a:gd name="T30" fmla="*/ 25 w 82"/>
              <a:gd name="T31" fmla="*/ 47 h 80"/>
              <a:gd name="T32" fmla="*/ 32 w 82"/>
              <a:gd name="T33" fmla="*/ 39 h 80"/>
              <a:gd name="T34" fmla="*/ 0 w 82"/>
              <a:gd name="T35" fmla="*/ 18 h 80"/>
              <a:gd name="T36" fmla="*/ 9 w 82"/>
              <a:gd name="T37" fmla="*/ 8 h 80"/>
              <a:gd name="T38" fmla="*/ 51 w 82"/>
              <a:gd name="T39" fmla="*/ 16 h 80"/>
              <a:gd name="T40" fmla="*/ 53 w 82"/>
              <a:gd name="T41" fmla="*/ 13 h 80"/>
              <a:gd name="T42" fmla="*/ 74 w 82"/>
              <a:gd name="T43" fmla="*/ 6 h 80"/>
              <a:gd name="T44" fmla="*/ 82 w 82"/>
              <a:gd name="T45" fmla="*/ 50 h 80"/>
              <a:gd name="T46" fmla="*/ 74 w 82"/>
              <a:gd name="T47" fmla="*/ 42 h 80"/>
              <a:gd name="T48" fmla="*/ 72 w 82"/>
              <a:gd name="T49" fmla="*/ 44 h 80"/>
              <a:gd name="T50" fmla="*/ 76 w 82"/>
              <a:gd name="T51" fmla="*/ 57 h 80"/>
              <a:gd name="T52" fmla="*/ 82 w 82"/>
              <a:gd name="T53" fmla="*/ 50 h 80"/>
              <a:gd name="T54" fmla="*/ 29 w 82"/>
              <a:gd name="T55" fmla="*/ 0 h 80"/>
              <a:gd name="T56" fmla="*/ 23 w 82"/>
              <a:gd name="T57" fmla="*/ 7 h 80"/>
              <a:gd name="T58" fmla="*/ 36 w 82"/>
              <a:gd name="T59" fmla="*/ 10 h 80"/>
              <a:gd name="T60" fmla="*/ 37 w 82"/>
              <a:gd name="T61" fmla="*/ 8 h 80"/>
              <a:gd name="T62" fmla="*/ 29 w 82"/>
              <a:gd name="T63" fmla="*/ 0 h 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82" h="80">
                <a:moveTo>
                  <a:pt x="74" y="6"/>
                </a:moveTo>
                <a:cubicBezTo>
                  <a:pt x="76" y="15"/>
                  <a:pt x="74" y="21"/>
                  <a:pt x="67" y="27"/>
                </a:cubicBezTo>
                <a:cubicBezTo>
                  <a:pt x="65" y="30"/>
                  <a:pt x="65" y="30"/>
                  <a:pt x="65" y="30"/>
                </a:cubicBezTo>
                <a:cubicBezTo>
                  <a:pt x="75" y="71"/>
                  <a:pt x="75" y="71"/>
                  <a:pt x="75" y="71"/>
                </a:cubicBezTo>
                <a:cubicBezTo>
                  <a:pt x="66" y="80"/>
                  <a:pt x="66" y="80"/>
                  <a:pt x="66" y="80"/>
                </a:cubicBezTo>
                <a:cubicBezTo>
                  <a:pt x="44" y="50"/>
                  <a:pt x="44" y="50"/>
                  <a:pt x="44" y="50"/>
                </a:cubicBezTo>
                <a:cubicBezTo>
                  <a:pt x="36" y="57"/>
                  <a:pt x="36" y="57"/>
                  <a:pt x="36" y="57"/>
                </a:cubicBezTo>
                <a:cubicBezTo>
                  <a:pt x="39" y="70"/>
                  <a:pt x="39" y="70"/>
                  <a:pt x="39" y="70"/>
                </a:cubicBezTo>
                <a:cubicBezTo>
                  <a:pt x="34" y="75"/>
                  <a:pt x="34" y="75"/>
                  <a:pt x="34" y="75"/>
                </a:cubicBezTo>
                <a:cubicBezTo>
                  <a:pt x="26" y="61"/>
                  <a:pt x="26" y="61"/>
                  <a:pt x="26" y="61"/>
                </a:cubicBezTo>
                <a:cubicBezTo>
                  <a:pt x="21" y="67"/>
                  <a:pt x="21" y="67"/>
                  <a:pt x="21" y="67"/>
                </a:cubicBezTo>
                <a:cubicBezTo>
                  <a:pt x="16" y="62"/>
                  <a:pt x="16" y="62"/>
                  <a:pt x="16" y="62"/>
                </a:cubicBezTo>
                <a:cubicBezTo>
                  <a:pt x="21" y="57"/>
                  <a:pt x="21" y="57"/>
                  <a:pt x="21" y="57"/>
                </a:cubicBezTo>
                <a:cubicBezTo>
                  <a:pt x="7" y="50"/>
                  <a:pt x="7" y="50"/>
                  <a:pt x="7" y="50"/>
                </a:cubicBezTo>
                <a:cubicBezTo>
                  <a:pt x="12" y="44"/>
                  <a:pt x="12" y="44"/>
                  <a:pt x="12" y="44"/>
                </a:cubicBezTo>
                <a:cubicBezTo>
                  <a:pt x="25" y="47"/>
                  <a:pt x="25" y="47"/>
                  <a:pt x="25" y="47"/>
                </a:cubicBezTo>
                <a:cubicBezTo>
                  <a:pt x="32" y="39"/>
                  <a:pt x="32" y="39"/>
                  <a:pt x="32" y="39"/>
                </a:cubicBezTo>
                <a:cubicBezTo>
                  <a:pt x="0" y="18"/>
                  <a:pt x="0" y="18"/>
                  <a:pt x="0" y="18"/>
                </a:cubicBezTo>
                <a:cubicBezTo>
                  <a:pt x="9" y="8"/>
                  <a:pt x="9" y="8"/>
                  <a:pt x="9" y="8"/>
                </a:cubicBezTo>
                <a:cubicBezTo>
                  <a:pt x="51" y="16"/>
                  <a:pt x="51" y="16"/>
                  <a:pt x="51" y="16"/>
                </a:cubicBezTo>
                <a:cubicBezTo>
                  <a:pt x="53" y="13"/>
                  <a:pt x="53" y="13"/>
                  <a:pt x="53" y="13"/>
                </a:cubicBezTo>
                <a:cubicBezTo>
                  <a:pt x="60" y="5"/>
                  <a:pt x="67" y="4"/>
                  <a:pt x="74" y="6"/>
                </a:cubicBezTo>
                <a:close/>
                <a:moveTo>
                  <a:pt x="82" y="50"/>
                </a:moveTo>
                <a:cubicBezTo>
                  <a:pt x="74" y="42"/>
                  <a:pt x="74" y="42"/>
                  <a:pt x="74" y="42"/>
                </a:cubicBezTo>
                <a:cubicBezTo>
                  <a:pt x="72" y="44"/>
                  <a:pt x="72" y="44"/>
                  <a:pt x="72" y="44"/>
                </a:cubicBezTo>
                <a:cubicBezTo>
                  <a:pt x="76" y="57"/>
                  <a:pt x="76" y="57"/>
                  <a:pt x="76" y="57"/>
                </a:cubicBezTo>
                <a:cubicBezTo>
                  <a:pt x="82" y="50"/>
                  <a:pt x="82" y="50"/>
                  <a:pt x="82" y="50"/>
                </a:cubicBezTo>
                <a:close/>
                <a:moveTo>
                  <a:pt x="29" y="0"/>
                </a:moveTo>
                <a:cubicBezTo>
                  <a:pt x="23" y="7"/>
                  <a:pt x="23" y="7"/>
                  <a:pt x="23" y="7"/>
                </a:cubicBezTo>
                <a:cubicBezTo>
                  <a:pt x="36" y="10"/>
                  <a:pt x="36" y="10"/>
                  <a:pt x="36" y="10"/>
                </a:cubicBezTo>
                <a:cubicBezTo>
                  <a:pt x="37" y="8"/>
                  <a:pt x="37" y="8"/>
                  <a:pt x="37" y="8"/>
                </a:cubicBezTo>
                <a:lnTo>
                  <a:pt x="29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grpSp>
        <p:nvGrpSpPr>
          <p:cNvPr id="46" name="Group 24"/>
          <p:cNvGrpSpPr/>
          <p:nvPr/>
        </p:nvGrpSpPr>
        <p:grpSpPr>
          <a:xfrm>
            <a:off x="4489691" y="5096876"/>
            <a:ext cx="748752" cy="956924"/>
            <a:chOff x="7258929" y="1631852"/>
            <a:chExt cx="1674056" cy="464234"/>
          </a:xfrm>
        </p:grpSpPr>
        <p:cxnSp>
          <p:nvCxnSpPr>
            <p:cNvPr id="47" name="Straight Connector 25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26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33"/>
          <p:cNvGrpSpPr/>
          <p:nvPr/>
        </p:nvGrpSpPr>
        <p:grpSpPr>
          <a:xfrm flipH="1" flipV="1">
            <a:off x="4676373" y="2940935"/>
            <a:ext cx="1146962" cy="505248"/>
            <a:chOff x="7258929" y="1631852"/>
            <a:chExt cx="1674056" cy="464234"/>
          </a:xfrm>
        </p:grpSpPr>
        <p:cxnSp>
          <p:nvCxnSpPr>
            <p:cNvPr id="50" name="Straight Connector 34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35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39"/>
          <p:cNvGrpSpPr/>
          <p:nvPr/>
        </p:nvGrpSpPr>
        <p:grpSpPr>
          <a:xfrm flipV="1">
            <a:off x="7158480" y="2938044"/>
            <a:ext cx="757169" cy="505248"/>
            <a:chOff x="7258929" y="1631852"/>
            <a:chExt cx="1674056" cy="464234"/>
          </a:xfrm>
        </p:grpSpPr>
        <p:cxnSp>
          <p:nvCxnSpPr>
            <p:cNvPr id="53" name="Straight Connector 40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41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48"/>
          <p:cNvGrpSpPr/>
          <p:nvPr/>
        </p:nvGrpSpPr>
        <p:grpSpPr>
          <a:xfrm flipH="1" flipV="1">
            <a:off x="8525326" y="3443292"/>
            <a:ext cx="1131181" cy="505248"/>
            <a:chOff x="7258929" y="1631852"/>
            <a:chExt cx="1674056" cy="464234"/>
          </a:xfrm>
        </p:grpSpPr>
        <p:cxnSp>
          <p:nvCxnSpPr>
            <p:cNvPr id="56" name="Straight Connector 49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0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/>
          <p:cNvSpPr txBox="1"/>
          <p:nvPr/>
        </p:nvSpPr>
        <p:spPr>
          <a:xfrm>
            <a:off x="1866900" y="2776855"/>
            <a:ext cx="2801620" cy="283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Maximize important task coverage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7971155" y="2776855"/>
            <a:ext cx="2801620" cy="283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Compare algorithmic strategies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084945" y="4046855"/>
            <a:ext cx="2801620" cy="283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Choose the best strategy for my schedule</a:t>
            </a:r>
          </a:p>
        </p:txBody>
      </p:sp>
      <p:sp>
        <p:nvSpPr>
          <p:cNvPr id="69" name="文本框 68"/>
          <p:cNvSpPr txBox="1"/>
          <p:nvPr/>
        </p:nvSpPr>
        <p:spPr>
          <a:xfrm>
            <a:off x="5393690" y="5842000"/>
            <a:ext cx="2211070" cy="283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Handle task dependencies</a:t>
            </a:r>
          </a:p>
        </p:txBody>
      </p:sp>
      <p:sp>
        <p:nvSpPr>
          <p:cNvPr id="72" name="文本框 71"/>
          <p:cNvSpPr txBox="1"/>
          <p:nvPr/>
        </p:nvSpPr>
        <p:spPr>
          <a:xfrm>
            <a:off x="128270" y="5498465"/>
            <a:ext cx="2801620" cy="2832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14000"/>
              </a:lnSpc>
            </a:pPr>
            <a:r>
              <a:rPr lang="en-US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Schedule tasks within a fixed time limit</a:t>
            </a:r>
          </a:p>
        </p:txBody>
      </p:sp>
      <p:grpSp>
        <p:nvGrpSpPr>
          <p:cNvPr id="73" name="Group 48"/>
          <p:cNvGrpSpPr/>
          <p:nvPr/>
        </p:nvGrpSpPr>
        <p:grpSpPr>
          <a:xfrm rot="16200000">
            <a:off x="2421315" y="5217915"/>
            <a:ext cx="870308" cy="505248"/>
            <a:chOff x="7258929" y="1631852"/>
            <a:chExt cx="1674056" cy="464234"/>
          </a:xfrm>
        </p:grpSpPr>
        <p:cxnSp>
          <p:nvCxnSpPr>
            <p:cNvPr id="74" name="Straight Connector 49"/>
            <p:cNvCxnSpPr/>
            <p:nvPr/>
          </p:nvCxnSpPr>
          <p:spPr>
            <a:xfrm>
              <a:off x="7258929" y="2096086"/>
              <a:ext cx="1674056" cy="0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50"/>
            <p:cNvCxnSpPr/>
            <p:nvPr/>
          </p:nvCxnSpPr>
          <p:spPr>
            <a:xfrm flipV="1">
              <a:off x="7263620" y="1631852"/>
              <a:ext cx="0" cy="464234"/>
            </a:xfrm>
            <a:prstGeom prst="line">
              <a:avLst/>
            </a:prstGeom>
            <a:ln>
              <a:solidFill>
                <a:schemeClr val="tx2">
                  <a:lumMod val="40000"/>
                  <a:lumOff val="60000"/>
                </a:schemeClr>
              </a:solidFill>
              <a:prstDash val="sysDash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92CC2-117B-683B-5BCA-FA6B668DF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>
            <a:extLst>
              <a:ext uri="{FF2B5EF4-FFF2-40B4-BE49-F238E27FC236}">
                <a16:creationId xmlns:a16="http://schemas.microsoft.com/office/drawing/2014/main" id="{7E502E8F-AC37-CE3F-D898-7A7614F01E8C}"/>
              </a:ext>
            </a:extLst>
          </p:cNvPr>
          <p:cNvCxnSpPr/>
          <p:nvPr/>
        </p:nvCxnSpPr>
        <p:spPr>
          <a:xfrm flipH="1">
            <a:off x="1793809" y="125608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D38C431E-F415-1BE7-F96D-1E17D5A2F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59"/>
            <a:ext cx="1188720" cy="11887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0786404-A816-C96F-C151-314D7EDB9F2E}"/>
              </a:ext>
            </a:extLst>
          </p:cNvPr>
          <p:cNvSpPr txBox="1"/>
          <p:nvPr/>
        </p:nvSpPr>
        <p:spPr>
          <a:xfrm>
            <a:off x="1259570" y="426619"/>
            <a:ext cx="5081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Opening Dashboard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8C68543-94D5-F842-E829-E2589AA4EA4B}"/>
              </a:ext>
            </a:extLst>
          </p:cNvPr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49602-9B34-FEA2-F476-879BF0889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570" y="1894553"/>
            <a:ext cx="9029178" cy="3913738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5646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2052889" y="124592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597687" y="334307"/>
            <a:ext cx="4615815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0/1 Knapsack (DP)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" y="213635"/>
            <a:ext cx="1152112" cy="1152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Group 27"/>
          <p:cNvGrpSpPr/>
          <p:nvPr/>
        </p:nvGrpSpPr>
        <p:grpSpPr>
          <a:xfrm>
            <a:off x="2721394" y="2518213"/>
            <a:ext cx="5748512" cy="0"/>
            <a:chOff x="1374601" y="2292350"/>
            <a:chExt cx="5748512" cy="0"/>
          </a:xfrm>
        </p:grpSpPr>
        <p:sp>
          <p:nvSpPr>
            <p:cNvPr id="9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33333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333333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1" name="Group 38"/>
          <p:cNvGrpSpPr/>
          <p:nvPr/>
        </p:nvGrpSpPr>
        <p:grpSpPr>
          <a:xfrm>
            <a:off x="2721394" y="3543738"/>
            <a:ext cx="5748512" cy="0"/>
            <a:chOff x="1374601" y="2292350"/>
            <a:chExt cx="5748512" cy="0"/>
          </a:xfrm>
        </p:grpSpPr>
        <p:sp>
          <p:nvSpPr>
            <p:cNvPr id="12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33333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333333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4" name="Group 44"/>
          <p:cNvGrpSpPr/>
          <p:nvPr/>
        </p:nvGrpSpPr>
        <p:grpSpPr>
          <a:xfrm>
            <a:off x="2721394" y="4569263"/>
            <a:ext cx="5748512" cy="0"/>
            <a:chOff x="1374601" y="2292350"/>
            <a:chExt cx="5748512" cy="0"/>
          </a:xfrm>
        </p:grpSpPr>
        <p:sp>
          <p:nvSpPr>
            <p:cNvPr id="15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33333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333333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grpSp>
        <p:nvGrpSpPr>
          <p:cNvPr id="17" name="Group 50"/>
          <p:cNvGrpSpPr/>
          <p:nvPr/>
        </p:nvGrpSpPr>
        <p:grpSpPr>
          <a:xfrm>
            <a:off x="2721394" y="5594788"/>
            <a:ext cx="5748512" cy="0"/>
            <a:chOff x="1374601" y="2292350"/>
            <a:chExt cx="5748512" cy="0"/>
          </a:xfrm>
        </p:grpSpPr>
        <p:sp>
          <p:nvSpPr>
            <p:cNvPr id="18" name="Line 23"/>
            <p:cNvSpPr>
              <a:spLocks noChangeShapeType="1"/>
            </p:cNvSpPr>
            <p:nvPr/>
          </p:nvSpPr>
          <p:spPr bwMode="auto">
            <a:xfrm flipH="1">
              <a:off x="1374601" y="2292350"/>
              <a:ext cx="180975" cy="0"/>
            </a:xfrm>
            <a:prstGeom prst="line">
              <a:avLst/>
            </a:prstGeom>
            <a:noFill/>
            <a:ln w="25400" cap="rnd">
              <a:solidFill>
                <a:srgbClr val="333333"/>
              </a:solidFill>
              <a:prstDash val="solid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Line 6"/>
            <p:cNvSpPr>
              <a:spLocks noChangeShapeType="1"/>
            </p:cNvSpPr>
            <p:nvPr/>
          </p:nvSpPr>
          <p:spPr bwMode="auto">
            <a:xfrm>
              <a:off x="1550988" y="2292350"/>
              <a:ext cx="5572125" cy="0"/>
            </a:xfrm>
            <a:prstGeom prst="line">
              <a:avLst/>
            </a:prstGeom>
            <a:noFill/>
            <a:ln w="3175" cap="flat">
              <a:solidFill>
                <a:srgbClr val="333333"/>
              </a:solidFill>
              <a:prstDash val="dash"/>
              <a:miter lim="800000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0" name="Freeform 17"/>
          <p:cNvSpPr/>
          <p:nvPr/>
        </p:nvSpPr>
        <p:spPr bwMode="auto">
          <a:xfrm>
            <a:off x="8093670" y="1976667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33333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TextBox 13"/>
          <p:cNvSpPr txBox="1"/>
          <p:nvPr/>
        </p:nvSpPr>
        <p:spPr>
          <a:xfrm>
            <a:off x="8114307" y="2510840"/>
            <a:ext cx="17653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</a:rPr>
              <a:t>Purpose</a:t>
            </a:r>
          </a:p>
        </p:txBody>
      </p:sp>
      <p:sp>
        <p:nvSpPr>
          <p:cNvPr id="22" name="Freeform 10"/>
          <p:cNvSpPr>
            <a:spLocks noEditPoints="1"/>
          </p:cNvSpPr>
          <p:nvPr/>
        </p:nvSpPr>
        <p:spPr bwMode="auto">
          <a:xfrm>
            <a:off x="2005607" y="4231941"/>
            <a:ext cx="447675" cy="460375"/>
          </a:xfrm>
          <a:custGeom>
            <a:avLst/>
            <a:gdLst>
              <a:gd name="T0" fmla="*/ 119 w 141"/>
              <a:gd name="T1" fmla="*/ 92 h 145"/>
              <a:gd name="T2" fmla="*/ 120 w 141"/>
              <a:gd name="T3" fmla="*/ 92 h 145"/>
              <a:gd name="T4" fmla="*/ 119 w 141"/>
              <a:gd name="T5" fmla="*/ 91 h 145"/>
              <a:gd name="T6" fmla="*/ 99 w 141"/>
              <a:gd name="T7" fmla="*/ 78 h 145"/>
              <a:gd name="T8" fmla="*/ 83 w 141"/>
              <a:gd name="T9" fmla="*/ 69 h 145"/>
              <a:gd name="T10" fmla="*/ 78 w 141"/>
              <a:gd name="T11" fmla="*/ 65 h 145"/>
              <a:gd name="T12" fmla="*/ 76 w 141"/>
              <a:gd name="T13" fmla="*/ 59 h 145"/>
              <a:gd name="T14" fmla="*/ 81 w 141"/>
              <a:gd name="T15" fmla="*/ 47 h 145"/>
              <a:gd name="T16" fmla="*/ 86 w 141"/>
              <a:gd name="T17" fmla="*/ 37 h 145"/>
              <a:gd name="T18" fmla="*/ 84 w 141"/>
              <a:gd name="T19" fmla="*/ 34 h 145"/>
              <a:gd name="T20" fmla="*/ 81 w 141"/>
              <a:gd name="T21" fmla="*/ 12 h 145"/>
              <a:gd name="T22" fmla="*/ 67 w 141"/>
              <a:gd name="T23" fmla="*/ 2 h 145"/>
              <a:gd name="T24" fmla="*/ 62 w 141"/>
              <a:gd name="T25" fmla="*/ 1 h 145"/>
              <a:gd name="T26" fmla="*/ 55 w 141"/>
              <a:gd name="T27" fmla="*/ 0 h 145"/>
              <a:gd name="T28" fmla="*/ 56 w 141"/>
              <a:gd name="T29" fmla="*/ 2 h 145"/>
              <a:gd name="T30" fmla="*/ 42 w 141"/>
              <a:gd name="T31" fmla="*/ 12 h 145"/>
              <a:gd name="T32" fmla="*/ 39 w 141"/>
              <a:gd name="T33" fmla="*/ 34 h 145"/>
              <a:gd name="T34" fmla="*/ 37 w 141"/>
              <a:gd name="T35" fmla="*/ 37 h 145"/>
              <a:gd name="T36" fmla="*/ 42 w 141"/>
              <a:gd name="T37" fmla="*/ 47 h 145"/>
              <a:gd name="T38" fmla="*/ 47 w 141"/>
              <a:gd name="T39" fmla="*/ 59 h 145"/>
              <a:gd name="T40" fmla="*/ 45 w 141"/>
              <a:gd name="T41" fmla="*/ 65 h 145"/>
              <a:gd name="T42" fmla="*/ 40 w 141"/>
              <a:gd name="T43" fmla="*/ 69 h 145"/>
              <a:gd name="T44" fmla="*/ 25 w 141"/>
              <a:gd name="T45" fmla="*/ 78 h 145"/>
              <a:gd name="T46" fmla="*/ 4 w 141"/>
              <a:gd name="T47" fmla="*/ 91 h 145"/>
              <a:gd name="T48" fmla="*/ 0 w 141"/>
              <a:gd name="T49" fmla="*/ 124 h 145"/>
              <a:gd name="T50" fmla="*/ 0 w 141"/>
              <a:gd name="T51" fmla="*/ 126 h 145"/>
              <a:gd name="T52" fmla="*/ 0 w 141"/>
              <a:gd name="T53" fmla="*/ 126 h 145"/>
              <a:gd name="T54" fmla="*/ 62 w 141"/>
              <a:gd name="T55" fmla="*/ 142 h 145"/>
              <a:gd name="T56" fmla="*/ 92 w 141"/>
              <a:gd name="T57" fmla="*/ 139 h 145"/>
              <a:gd name="T58" fmla="*/ 88 w 141"/>
              <a:gd name="T59" fmla="*/ 123 h 145"/>
              <a:gd name="T60" fmla="*/ 119 w 141"/>
              <a:gd name="T61" fmla="*/ 92 h 145"/>
              <a:gd name="T62" fmla="*/ 122 w 141"/>
              <a:gd name="T63" fmla="*/ 100 h 145"/>
              <a:gd name="T64" fmla="*/ 119 w 141"/>
              <a:gd name="T65" fmla="*/ 100 h 145"/>
              <a:gd name="T66" fmla="*/ 96 w 141"/>
              <a:gd name="T67" fmla="*/ 123 h 145"/>
              <a:gd name="T68" fmla="*/ 101 w 141"/>
              <a:gd name="T69" fmla="*/ 136 h 145"/>
              <a:gd name="T70" fmla="*/ 119 w 141"/>
              <a:gd name="T71" fmla="*/ 145 h 145"/>
              <a:gd name="T72" fmla="*/ 141 w 141"/>
              <a:gd name="T73" fmla="*/ 123 h 145"/>
              <a:gd name="T74" fmla="*/ 122 w 141"/>
              <a:gd name="T75" fmla="*/ 100 h 145"/>
              <a:gd name="T76" fmla="*/ 133 w 141"/>
              <a:gd name="T77" fmla="*/ 125 h 145"/>
              <a:gd name="T78" fmla="*/ 122 w 141"/>
              <a:gd name="T79" fmla="*/ 125 h 145"/>
              <a:gd name="T80" fmla="*/ 122 w 141"/>
              <a:gd name="T81" fmla="*/ 137 h 145"/>
              <a:gd name="T82" fmla="*/ 116 w 141"/>
              <a:gd name="T83" fmla="*/ 137 h 145"/>
              <a:gd name="T84" fmla="*/ 116 w 141"/>
              <a:gd name="T85" fmla="*/ 125 h 145"/>
              <a:gd name="T86" fmla="*/ 104 w 141"/>
              <a:gd name="T87" fmla="*/ 125 h 145"/>
              <a:gd name="T88" fmla="*/ 104 w 141"/>
              <a:gd name="T89" fmla="*/ 120 h 145"/>
              <a:gd name="T90" fmla="*/ 116 w 141"/>
              <a:gd name="T91" fmla="*/ 120 h 145"/>
              <a:gd name="T92" fmla="*/ 116 w 141"/>
              <a:gd name="T93" fmla="*/ 108 h 145"/>
              <a:gd name="T94" fmla="*/ 122 w 141"/>
              <a:gd name="T95" fmla="*/ 108 h 145"/>
              <a:gd name="T96" fmla="*/ 122 w 141"/>
              <a:gd name="T97" fmla="*/ 120 h 145"/>
              <a:gd name="T98" fmla="*/ 133 w 141"/>
              <a:gd name="T99" fmla="*/ 120 h 145"/>
              <a:gd name="T100" fmla="*/ 133 w 141"/>
              <a:gd name="T101" fmla="*/ 12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41" h="145">
                <a:moveTo>
                  <a:pt x="119" y="92"/>
                </a:moveTo>
                <a:cubicBezTo>
                  <a:pt x="119" y="92"/>
                  <a:pt x="119" y="92"/>
                  <a:pt x="120" y="92"/>
                </a:cubicBezTo>
                <a:cubicBezTo>
                  <a:pt x="120" y="92"/>
                  <a:pt x="120" y="91"/>
                  <a:pt x="119" y="91"/>
                </a:cubicBezTo>
                <a:cubicBezTo>
                  <a:pt x="115" y="79"/>
                  <a:pt x="102" y="79"/>
                  <a:pt x="99" y="78"/>
                </a:cubicBezTo>
                <a:cubicBezTo>
                  <a:pt x="89" y="75"/>
                  <a:pt x="85" y="74"/>
                  <a:pt x="83" y="69"/>
                </a:cubicBezTo>
                <a:cubicBezTo>
                  <a:pt x="81" y="65"/>
                  <a:pt x="78" y="65"/>
                  <a:pt x="78" y="65"/>
                </a:cubicBezTo>
                <a:cubicBezTo>
                  <a:pt x="77" y="63"/>
                  <a:pt x="77" y="61"/>
                  <a:pt x="76" y="59"/>
                </a:cubicBezTo>
                <a:cubicBezTo>
                  <a:pt x="80" y="54"/>
                  <a:pt x="81" y="47"/>
                  <a:pt x="81" y="47"/>
                </a:cubicBezTo>
                <a:cubicBezTo>
                  <a:pt x="85" y="46"/>
                  <a:pt x="86" y="40"/>
                  <a:pt x="86" y="37"/>
                </a:cubicBezTo>
                <a:cubicBezTo>
                  <a:pt x="86" y="35"/>
                  <a:pt x="84" y="34"/>
                  <a:pt x="84" y="34"/>
                </a:cubicBezTo>
                <a:cubicBezTo>
                  <a:pt x="84" y="34"/>
                  <a:pt x="87" y="20"/>
                  <a:pt x="81" y="12"/>
                </a:cubicBezTo>
                <a:cubicBezTo>
                  <a:pt x="76" y="3"/>
                  <a:pt x="67" y="2"/>
                  <a:pt x="67" y="2"/>
                </a:cubicBezTo>
                <a:cubicBezTo>
                  <a:pt x="62" y="1"/>
                  <a:pt x="62" y="1"/>
                  <a:pt x="62" y="1"/>
                </a:cubicBezTo>
                <a:cubicBezTo>
                  <a:pt x="62" y="1"/>
                  <a:pt x="56" y="1"/>
                  <a:pt x="55" y="0"/>
                </a:cubicBezTo>
                <a:cubicBezTo>
                  <a:pt x="55" y="0"/>
                  <a:pt x="55" y="2"/>
                  <a:pt x="56" y="2"/>
                </a:cubicBezTo>
                <a:cubicBezTo>
                  <a:pt x="56" y="2"/>
                  <a:pt x="47" y="3"/>
                  <a:pt x="42" y="12"/>
                </a:cubicBezTo>
                <a:cubicBezTo>
                  <a:pt x="36" y="20"/>
                  <a:pt x="39" y="34"/>
                  <a:pt x="39" y="34"/>
                </a:cubicBezTo>
                <a:cubicBezTo>
                  <a:pt x="39" y="34"/>
                  <a:pt x="37" y="35"/>
                  <a:pt x="37" y="37"/>
                </a:cubicBezTo>
                <a:cubicBezTo>
                  <a:pt x="37" y="40"/>
                  <a:pt x="38" y="46"/>
                  <a:pt x="42" y="47"/>
                </a:cubicBezTo>
                <a:cubicBezTo>
                  <a:pt x="42" y="47"/>
                  <a:pt x="43" y="54"/>
                  <a:pt x="47" y="59"/>
                </a:cubicBezTo>
                <a:cubicBezTo>
                  <a:pt x="46" y="61"/>
                  <a:pt x="46" y="63"/>
                  <a:pt x="45" y="65"/>
                </a:cubicBezTo>
                <a:cubicBezTo>
                  <a:pt x="45" y="65"/>
                  <a:pt x="43" y="65"/>
                  <a:pt x="40" y="69"/>
                </a:cubicBezTo>
                <a:cubicBezTo>
                  <a:pt x="38" y="74"/>
                  <a:pt x="35" y="75"/>
                  <a:pt x="25" y="78"/>
                </a:cubicBezTo>
                <a:cubicBezTo>
                  <a:pt x="21" y="79"/>
                  <a:pt x="9" y="79"/>
                  <a:pt x="4" y="91"/>
                </a:cubicBezTo>
                <a:cubicBezTo>
                  <a:pt x="1" y="97"/>
                  <a:pt x="0" y="111"/>
                  <a:pt x="0" y="124"/>
                </a:cubicBezTo>
                <a:cubicBezTo>
                  <a:pt x="0" y="124"/>
                  <a:pt x="0" y="125"/>
                  <a:pt x="0" y="126"/>
                </a:cubicBezTo>
                <a:cubicBezTo>
                  <a:pt x="0" y="126"/>
                  <a:pt x="0" y="126"/>
                  <a:pt x="0" y="126"/>
                </a:cubicBezTo>
                <a:cubicBezTo>
                  <a:pt x="12" y="134"/>
                  <a:pt x="31" y="142"/>
                  <a:pt x="62" y="142"/>
                </a:cubicBezTo>
                <a:cubicBezTo>
                  <a:pt x="73" y="142"/>
                  <a:pt x="84" y="141"/>
                  <a:pt x="92" y="139"/>
                </a:cubicBezTo>
                <a:cubicBezTo>
                  <a:pt x="90" y="134"/>
                  <a:pt x="88" y="129"/>
                  <a:pt x="88" y="123"/>
                </a:cubicBezTo>
                <a:cubicBezTo>
                  <a:pt x="88" y="106"/>
                  <a:pt x="102" y="92"/>
                  <a:pt x="119" y="92"/>
                </a:cubicBezTo>
                <a:close/>
                <a:moveTo>
                  <a:pt x="122" y="100"/>
                </a:moveTo>
                <a:cubicBezTo>
                  <a:pt x="121" y="100"/>
                  <a:pt x="120" y="100"/>
                  <a:pt x="119" y="100"/>
                </a:cubicBezTo>
                <a:cubicBezTo>
                  <a:pt x="106" y="100"/>
                  <a:pt x="96" y="110"/>
                  <a:pt x="96" y="123"/>
                </a:cubicBezTo>
                <a:cubicBezTo>
                  <a:pt x="96" y="128"/>
                  <a:pt x="98" y="133"/>
                  <a:pt x="101" y="136"/>
                </a:cubicBezTo>
                <a:cubicBezTo>
                  <a:pt x="105" y="142"/>
                  <a:pt x="112" y="145"/>
                  <a:pt x="119" y="145"/>
                </a:cubicBezTo>
                <a:cubicBezTo>
                  <a:pt x="131" y="145"/>
                  <a:pt x="141" y="135"/>
                  <a:pt x="141" y="123"/>
                </a:cubicBezTo>
                <a:cubicBezTo>
                  <a:pt x="141" y="111"/>
                  <a:pt x="133" y="102"/>
                  <a:pt x="122" y="100"/>
                </a:cubicBezTo>
                <a:close/>
                <a:moveTo>
                  <a:pt x="133" y="125"/>
                </a:moveTo>
                <a:cubicBezTo>
                  <a:pt x="122" y="125"/>
                  <a:pt x="122" y="125"/>
                  <a:pt x="122" y="125"/>
                </a:cubicBezTo>
                <a:cubicBezTo>
                  <a:pt x="122" y="137"/>
                  <a:pt x="122" y="137"/>
                  <a:pt x="122" y="137"/>
                </a:cubicBezTo>
                <a:cubicBezTo>
                  <a:pt x="116" y="137"/>
                  <a:pt x="116" y="137"/>
                  <a:pt x="116" y="137"/>
                </a:cubicBezTo>
                <a:cubicBezTo>
                  <a:pt x="116" y="125"/>
                  <a:pt x="116" y="125"/>
                  <a:pt x="116" y="125"/>
                </a:cubicBezTo>
                <a:cubicBezTo>
                  <a:pt x="104" y="125"/>
                  <a:pt x="104" y="125"/>
                  <a:pt x="104" y="125"/>
                </a:cubicBezTo>
                <a:cubicBezTo>
                  <a:pt x="104" y="120"/>
                  <a:pt x="104" y="120"/>
                  <a:pt x="104" y="120"/>
                </a:cubicBezTo>
                <a:cubicBezTo>
                  <a:pt x="116" y="120"/>
                  <a:pt x="116" y="120"/>
                  <a:pt x="116" y="120"/>
                </a:cubicBezTo>
                <a:cubicBezTo>
                  <a:pt x="116" y="108"/>
                  <a:pt x="116" y="108"/>
                  <a:pt x="116" y="108"/>
                </a:cubicBezTo>
                <a:cubicBezTo>
                  <a:pt x="122" y="108"/>
                  <a:pt x="122" y="108"/>
                  <a:pt x="122" y="108"/>
                </a:cubicBezTo>
                <a:cubicBezTo>
                  <a:pt x="122" y="120"/>
                  <a:pt x="122" y="120"/>
                  <a:pt x="122" y="120"/>
                </a:cubicBezTo>
                <a:cubicBezTo>
                  <a:pt x="133" y="120"/>
                  <a:pt x="133" y="120"/>
                  <a:pt x="133" y="120"/>
                </a:cubicBezTo>
                <a:lnTo>
                  <a:pt x="133" y="125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Freeform 11"/>
          <p:cNvSpPr>
            <a:spLocks noEditPoints="1"/>
          </p:cNvSpPr>
          <p:nvPr/>
        </p:nvSpPr>
        <p:spPr bwMode="auto">
          <a:xfrm>
            <a:off x="2015132" y="5282865"/>
            <a:ext cx="428625" cy="476250"/>
          </a:xfrm>
          <a:custGeom>
            <a:avLst/>
            <a:gdLst>
              <a:gd name="T0" fmla="*/ 74 w 135"/>
              <a:gd name="T1" fmla="*/ 84 h 150"/>
              <a:gd name="T2" fmla="*/ 74 w 135"/>
              <a:gd name="T3" fmla="*/ 83 h 150"/>
              <a:gd name="T4" fmla="*/ 74 w 135"/>
              <a:gd name="T5" fmla="*/ 53 h 150"/>
              <a:gd name="T6" fmla="*/ 68 w 135"/>
              <a:gd name="T7" fmla="*/ 47 h 150"/>
              <a:gd name="T8" fmla="*/ 62 w 135"/>
              <a:gd name="T9" fmla="*/ 53 h 150"/>
              <a:gd name="T10" fmla="*/ 62 w 135"/>
              <a:gd name="T11" fmla="*/ 83 h 150"/>
              <a:gd name="T12" fmla="*/ 68 w 135"/>
              <a:gd name="T13" fmla="*/ 89 h 150"/>
              <a:gd name="T14" fmla="*/ 69 w 135"/>
              <a:gd name="T15" fmla="*/ 89 h 150"/>
              <a:gd name="T16" fmla="*/ 96 w 135"/>
              <a:gd name="T17" fmla="*/ 116 h 150"/>
              <a:gd name="T18" fmla="*/ 98 w 135"/>
              <a:gd name="T19" fmla="*/ 117 h 150"/>
              <a:gd name="T20" fmla="*/ 101 w 135"/>
              <a:gd name="T21" fmla="*/ 116 h 150"/>
              <a:gd name="T22" fmla="*/ 101 w 135"/>
              <a:gd name="T23" fmla="*/ 111 h 150"/>
              <a:gd name="T24" fmla="*/ 74 w 135"/>
              <a:gd name="T25" fmla="*/ 84 h 150"/>
              <a:gd name="T26" fmla="*/ 110 w 135"/>
              <a:gd name="T27" fmla="*/ 30 h 150"/>
              <a:gd name="T28" fmla="*/ 113 w 135"/>
              <a:gd name="T29" fmla="*/ 24 h 150"/>
              <a:gd name="T30" fmla="*/ 115 w 135"/>
              <a:gd name="T31" fmla="*/ 25 h 150"/>
              <a:gd name="T32" fmla="*/ 118 w 135"/>
              <a:gd name="T33" fmla="*/ 25 h 150"/>
              <a:gd name="T34" fmla="*/ 121 w 135"/>
              <a:gd name="T35" fmla="*/ 23 h 150"/>
              <a:gd name="T36" fmla="*/ 123 w 135"/>
              <a:gd name="T37" fmla="*/ 18 h 150"/>
              <a:gd name="T38" fmla="*/ 122 w 135"/>
              <a:gd name="T39" fmla="*/ 13 h 150"/>
              <a:gd name="T40" fmla="*/ 103 w 135"/>
              <a:gd name="T41" fmla="*/ 1 h 150"/>
              <a:gd name="T42" fmla="*/ 97 w 135"/>
              <a:gd name="T43" fmla="*/ 3 h 150"/>
              <a:gd name="T44" fmla="*/ 95 w 135"/>
              <a:gd name="T45" fmla="*/ 8 h 150"/>
              <a:gd name="T46" fmla="*/ 94 w 135"/>
              <a:gd name="T47" fmla="*/ 11 h 150"/>
              <a:gd name="T48" fmla="*/ 96 w 135"/>
              <a:gd name="T49" fmla="*/ 14 h 150"/>
              <a:gd name="T50" fmla="*/ 97 w 135"/>
              <a:gd name="T51" fmla="*/ 14 h 150"/>
              <a:gd name="T52" fmla="*/ 94 w 135"/>
              <a:gd name="T53" fmla="*/ 21 h 150"/>
              <a:gd name="T54" fmla="*/ 68 w 135"/>
              <a:gd name="T55" fmla="*/ 16 h 150"/>
              <a:gd name="T56" fmla="*/ 42 w 135"/>
              <a:gd name="T57" fmla="*/ 21 h 150"/>
              <a:gd name="T58" fmla="*/ 38 w 135"/>
              <a:gd name="T59" fmla="*/ 14 h 150"/>
              <a:gd name="T60" fmla="*/ 40 w 135"/>
              <a:gd name="T61" fmla="*/ 14 h 150"/>
              <a:gd name="T62" fmla="*/ 41 w 135"/>
              <a:gd name="T63" fmla="*/ 11 h 150"/>
              <a:gd name="T64" fmla="*/ 41 w 135"/>
              <a:gd name="T65" fmla="*/ 8 h 150"/>
              <a:gd name="T66" fmla="*/ 38 w 135"/>
              <a:gd name="T67" fmla="*/ 3 h 150"/>
              <a:gd name="T68" fmla="*/ 32 w 135"/>
              <a:gd name="T69" fmla="*/ 1 h 150"/>
              <a:gd name="T70" fmla="*/ 14 w 135"/>
              <a:gd name="T71" fmla="*/ 13 h 150"/>
              <a:gd name="T72" fmla="*/ 12 w 135"/>
              <a:gd name="T73" fmla="*/ 18 h 150"/>
              <a:gd name="T74" fmla="*/ 15 w 135"/>
              <a:gd name="T75" fmla="*/ 23 h 150"/>
              <a:gd name="T76" fmla="*/ 18 w 135"/>
              <a:gd name="T77" fmla="*/ 25 h 150"/>
              <a:gd name="T78" fmla="*/ 21 w 135"/>
              <a:gd name="T79" fmla="*/ 25 h 150"/>
              <a:gd name="T80" fmla="*/ 22 w 135"/>
              <a:gd name="T81" fmla="*/ 24 h 150"/>
              <a:gd name="T82" fmla="*/ 26 w 135"/>
              <a:gd name="T83" fmla="*/ 30 h 150"/>
              <a:gd name="T84" fmla="*/ 0 w 135"/>
              <a:gd name="T85" fmla="*/ 83 h 150"/>
              <a:gd name="T86" fmla="*/ 68 w 135"/>
              <a:gd name="T87" fmla="*/ 150 h 150"/>
              <a:gd name="T88" fmla="*/ 135 w 135"/>
              <a:gd name="T89" fmla="*/ 83 h 150"/>
              <a:gd name="T90" fmla="*/ 110 w 135"/>
              <a:gd name="T91" fmla="*/ 30 h 150"/>
              <a:gd name="T92" fmla="*/ 68 w 135"/>
              <a:gd name="T93" fmla="*/ 138 h 150"/>
              <a:gd name="T94" fmla="*/ 13 w 135"/>
              <a:gd name="T95" fmla="*/ 83 h 150"/>
              <a:gd name="T96" fmla="*/ 68 w 135"/>
              <a:gd name="T97" fmla="*/ 29 h 150"/>
              <a:gd name="T98" fmla="*/ 122 w 135"/>
              <a:gd name="T99" fmla="*/ 83 h 150"/>
              <a:gd name="T100" fmla="*/ 68 w 135"/>
              <a:gd name="T101" fmla="*/ 138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35" h="150">
                <a:moveTo>
                  <a:pt x="74" y="84"/>
                </a:moveTo>
                <a:cubicBezTo>
                  <a:pt x="74" y="84"/>
                  <a:pt x="74" y="83"/>
                  <a:pt x="74" y="83"/>
                </a:cubicBezTo>
                <a:cubicBezTo>
                  <a:pt x="74" y="53"/>
                  <a:pt x="74" y="53"/>
                  <a:pt x="74" y="53"/>
                </a:cubicBezTo>
                <a:cubicBezTo>
                  <a:pt x="74" y="50"/>
                  <a:pt x="71" y="47"/>
                  <a:pt x="68" y="47"/>
                </a:cubicBezTo>
                <a:cubicBezTo>
                  <a:pt x="65" y="47"/>
                  <a:pt x="62" y="50"/>
                  <a:pt x="62" y="53"/>
                </a:cubicBezTo>
                <a:cubicBezTo>
                  <a:pt x="62" y="83"/>
                  <a:pt x="62" y="83"/>
                  <a:pt x="62" y="83"/>
                </a:cubicBezTo>
                <a:cubicBezTo>
                  <a:pt x="62" y="86"/>
                  <a:pt x="65" y="89"/>
                  <a:pt x="68" y="89"/>
                </a:cubicBezTo>
                <a:cubicBezTo>
                  <a:pt x="68" y="89"/>
                  <a:pt x="68" y="89"/>
                  <a:pt x="69" y="89"/>
                </a:cubicBezTo>
                <a:cubicBezTo>
                  <a:pt x="96" y="116"/>
                  <a:pt x="96" y="116"/>
                  <a:pt x="96" y="116"/>
                </a:cubicBezTo>
                <a:cubicBezTo>
                  <a:pt x="96" y="117"/>
                  <a:pt x="97" y="117"/>
                  <a:pt x="98" y="117"/>
                </a:cubicBezTo>
                <a:cubicBezTo>
                  <a:pt x="99" y="117"/>
                  <a:pt x="100" y="117"/>
                  <a:pt x="101" y="116"/>
                </a:cubicBezTo>
                <a:cubicBezTo>
                  <a:pt x="102" y="114"/>
                  <a:pt x="102" y="112"/>
                  <a:pt x="101" y="111"/>
                </a:cubicBezTo>
                <a:lnTo>
                  <a:pt x="74" y="84"/>
                </a:lnTo>
                <a:close/>
                <a:moveTo>
                  <a:pt x="110" y="30"/>
                </a:moveTo>
                <a:cubicBezTo>
                  <a:pt x="113" y="24"/>
                  <a:pt x="113" y="24"/>
                  <a:pt x="113" y="24"/>
                </a:cubicBezTo>
                <a:cubicBezTo>
                  <a:pt x="115" y="25"/>
                  <a:pt x="115" y="25"/>
                  <a:pt x="115" y="25"/>
                </a:cubicBezTo>
                <a:cubicBezTo>
                  <a:pt x="116" y="25"/>
                  <a:pt x="117" y="25"/>
                  <a:pt x="118" y="25"/>
                </a:cubicBezTo>
                <a:cubicBezTo>
                  <a:pt x="119" y="25"/>
                  <a:pt x="120" y="24"/>
                  <a:pt x="121" y="23"/>
                </a:cubicBezTo>
                <a:cubicBezTo>
                  <a:pt x="123" y="18"/>
                  <a:pt x="123" y="18"/>
                  <a:pt x="123" y="18"/>
                </a:cubicBezTo>
                <a:cubicBezTo>
                  <a:pt x="125" y="16"/>
                  <a:pt x="124" y="14"/>
                  <a:pt x="122" y="13"/>
                </a:cubicBezTo>
                <a:cubicBezTo>
                  <a:pt x="103" y="1"/>
                  <a:pt x="103" y="1"/>
                  <a:pt x="103" y="1"/>
                </a:cubicBezTo>
                <a:cubicBezTo>
                  <a:pt x="101" y="0"/>
                  <a:pt x="99" y="1"/>
                  <a:pt x="97" y="3"/>
                </a:cubicBezTo>
                <a:cubicBezTo>
                  <a:pt x="95" y="8"/>
                  <a:pt x="95" y="8"/>
                  <a:pt x="95" y="8"/>
                </a:cubicBezTo>
                <a:cubicBezTo>
                  <a:pt x="94" y="9"/>
                  <a:pt x="94" y="10"/>
                  <a:pt x="94" y="11"/>
                </a:cubicBezTo>
                <a:cubicBezTo>
                  <a:pt x="94" y="12"/>
                  <a:pt x="95" y="13"/>
                  <a:pt x="96" y="14"/>
                </a:cubicBezTo>
                <a:cubicBezTo>
                  <a:pt x="97" y="14"/>
                  <a:pt x="97" y="14"/>
                  <a:pt x="97" y="14"/>
                </a:cubicBezTo>
                <a:cubicBezTo>
                  <a:pt x="94" y="21"/>
                  <a:pt x="94" y="21"/>
                  <a:pt x="94" y="21"/>
                </a:cubicBezTo>
                <a:cubicBezTo>
                  <a:pt x="86" y="18"/>
                  <a:pt x="77" y="16"/>
                  <a:pt x="68" y="16"/>
                </a:cubicBezTo>
                <a:cubicBezTo>
                  <a:pt x="59" y="16"/>
                  <a:pt x="50" y="18"/>
                  <a:pt x="42" y="21"/>
                </a:cubicBezTo>
                <a:cubicBezTo>
                  <a:pt x="38" y="14"/>
                  <a:pt x="38" y="14"/>
                  <a:pt x="38" y="14"/>
                </a:cubicBezTo>
                <a:cubicBezTo>
                  <a:pt x="40" y="14"/>
                  <a:pt x="40" y="14"/>
                  <a:pt x="40" y="14"/>
                </a:cubicBezTo>
                <a:cubicBezTo>
                  <a:pt x="40" y="13"/>
                  <a:pt x="41" y="12"/>
                  <a:pt x="41" y="11"/>
                </a:cubicBezTo>
                <a:cubicBezTo>
                  <a:pt x="42" y="10"/>
                  <a:pt x="42" y="9"/>
                  <a:pt x="41" y="8"/>
                </a:cubicBezTo>
                <a:cubicBezTo>
                  <a:pt x="38" y="3"/>
                  <a:pt x="38" y="3"/>
                  <a:pt x="38" y="3"/>
                </a:cubicBezTo>
                <a:cubicBezTo>
                  <a:pt x="37" y="1"/>
                  <a:pt x="34" y="0"/>
                  <a:pt x="32" y="1"/>
                </a:cubicBezTo>
                <a:cubicBezTo>
                  <a:pt x="14" y="13"/>
                  <a:pt x="14" y="13"/>
                  <a:pt x="14" y="13"/>
                </a:cubicBezTo>
                <a:cubicBezTo>
                  <a:pt x="12" y="14"/>
                  <a:pt x="11" y="16"/>
                  <a:pt x="12" y="18"/>
                </a:cubicBezTo>
                <a:cubicBezTo>
                  <a:pt x="15" y="23"/>
                  <a:pt x="15" y="23"/>
                  <a:pt x="15" y="23"/>
                </a:cubicBezTo>
                <a:cubicBezTo>
                  <a:pt x="16" y="24"/>
                  <a:pt x="16" y="25"/>
                  <a:pt x="18" y="25"/>
                </a:cubicBezTo>
                <a:cubicBezTo>
                  <a:pt x="19" y="25"/>
                  <a:pt x="20" y="25"/>
                  <a:pt x="21" y="25"/>
                </a:cubicBezTo>
                <a:cubicBezTo>
                  <a:pt x="22" y="24"/>
                  <a:pt x="22" y="24"/>
                  <a:pt x="22" y="24"/>
                </a:cubicBezTo>
                <a:cubicBezTo>
                  <a:pt x="26" y="30"/>
                  <a:pt x="26" y="30"/>
                  <a:pt x="26" y="30"/>
                </a:cubicBezTo>
                <a:cubicBezTo>
                  <a:pt x="10" y="43"/>
                  <a:pt x="0" y="62"/>
                  <a:pt x="0" y="83"/>
                </a:cubicBezTo>
                <a:cubicBezTo>
                  <a:pt x="0" y="120"/>
                  <a:pt x="31" y="150"/>
                  <a:pt x="68" y="150"/>
                </a:cubicBezTo>
                <a:cubicBezTo>
                  <a:pt x="105" y="150"/>
                  <a:pt x="135" y="120"/>
                  <a:pt x="135" y="83"/>
                </a:cubicBezTo>
                <a:cubicBezTo>
                  <a:pt x="135" y="62"/>
                  <a:pt x="125" y="43"/>
                  <a:pt x="110" y="30"/>
                </a:cubicBezTo>
                <a:close/>
                <a:moveTo>
                  <a:pt x="68" y="138"/>
                </a:moveTo>
                <a:cubicBezTo>
                  <a:pt x="38" y="138"/>
                  <a:pt x="13" y="113"/>
                  <a:pt x="13" y="83"/>
                </a:cubicBezTo>
                <a:cubicBezTo>
                  <a:pt x="13" y="53"/>
                  <a:pt x="38" y="29"/>
                  <a:pt x="68" y="29"/>
                </a:cubicBezTo>
                <a:cubicBezTo>
                  <a:pt x="98" y="29"/>
                  <a:pt x="122" y="53"/>
                  <a:pt x="122" y="83"/>
                </a:cubicBezTo>
                <a:cubicBezTo>
                  <a:pt x="122" y="113"/>
                  <a:pt x="98" y="138"/>
                  <a:pt x="68" y="138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12"/>
          <p:cNvSpPr>
            <a:spLocks noEditPoints="1"/>
          </p:cNvSpPr>
          <p:nvPr/>
        </p:nvSpPr>
        <p:spPr bwMode="auto">
          <a:xfrm>
            <a:off x="2053231" y="3209590"/>
            <a:ext cx="355600" cy="514350"/>
          </a:xfrm>
          <a:custGeom>
            <a:avLst/>
            <a:gdLst>
              <a:gd name="T0" fmla="*/ 32 w 112"/>
              <a:gd name="T1" fmla="*/ 141 h 162"/>
              <a:gd name="T2" fmla="*/ 33 w 112"/>
              <a:gd name="T3" fmla="*/ 149 h 162"/>
              <a:gd name="T4" fmla="*/ 41 w 112"/>
              <a:gd name="T5" fmla="*/ 153 h 162"/>
              <a:gd name="T6" fmla="*/ 42 w 112"/>
              <a:gd name="T7" fmla="*/ 158 h 162"/>
              <a:gd name="T8" fmla="*/ 56 w 112"/>
              <a:gd name="T9" fmla="*/ 162 h 162"/>
              <a:gd name="T10" fmla="*/ 70 w 112"/>
              <a:gd name="T11" fmla="*/ 158 h 162"/>
              <a:gd name="T12" fmla="*/ 70 w 112"/>
              <a:gd name="T13" fmla="*/ 153 h 162"/>
              <a:gd name="T14" fmla="*/ 78 w 112"/>
              <a:gd name="T15" fmla="*/ 149 h 162"/>
              <a:gd name="T16" fmla="*/ 79 w 112"/>
              <a:gd name="T17" fmla="*/ 141 h 162"/>
              <a:gd name="T18" fmla="*/ 56 w 112"/>
              <a:gd name="T19" fmla="*/ 144 h 162"/>
              <a:gd name="T20" fmla="*/ 32 w 112"/>
              <a:gd name="T21" fmla="*/ 141 h 162"/>
              <a:gd name="T22" fmla="*/ 56 w 112"/>
              <a:gd name="T23" fmla="*/ 0 h 162"/>
              <a:gd name="T24" fmla="*/ 0 w 112"/>
              <a:gd name="T25" fmla="*/ 56 h 162"/>
              <a:gd name="T26" fmla="*/ 27 w 112"/>
              <a:gd name="T27" fmla="*/ 104 h 162"/>
              <a:gd name="T28" fmla="*/ 29 w 112"/>
              <a:gd name="T29" fmla="*/ 118 h 162"/>
              <a:gd name="T30" fmla="*/ 56 w 112"/>
              <a:gd name="T31" fmla="*/ 123 h 162"/>
              <a:gd name="T32" fmla="*/ 83 w 112"/>
              <a:gd name="T33" fmla="*/ 118 h 162"/>
              <a:gd name="T34" fmla="*/ 85 w 112"/>
              <a:gd name="T35" fmla="*/ 104 h 162"/>
              <a:gd name="T36" fmla="*/ 112 w 112"/>
              <a:gd name="T37" fmla="*/ 56 h 162"/>
              <a:gd name="T38" fmla="*/ 56 w 112"/>
              <a:gd name="T39" fmla="*/ 0 h 162"/>
              <a:gd name="T40" fmla="*/ 76 w 112"/>
              <a:gd name="T41" fmla="*/ 97 h 162"/>
              <a:gd name="T42" fmla="*/ 75 w 112"/>
              <a:gd name="T43" fmla="*/ 110 h 162"/>
              <a:gd name="T44" fmla="*/ 56 w 112"/>
              <a:gd name="T45" fmla="*/ 113 h 162"/>
              <a:gd name="T46" fmla="*/ 37 w 112"/>
              <a:gd name="T47" fmla="*/ 110 h 162"/>
              <a:gd name="T48" fmla="*/ 35 w 112"/>
              <a:gd name="T49" fmla="*/ 97 h 162"/>
              <a:gd name="T50" fmla="*/ 10 w 112"/>
              <a:gd name="T51" fmla="*/ 56 h 162"/>
              <a:gd name="T52" fmla="*/ 56 w 112"/>
              <a:gd name="T53" fmla="*/ 10 h 162"/>
              <a:gd name="T54" fmla="*/ 102 w 112"/>
              <a:gd name="T55" fmla="*/ 56 h 162"/>
              <a:gd name="T56" fmla="*/ 76 w 112"/>
              <a:gd name="T57" fmla="*/ 97 h 162"/>
              <a:gd name="T58" fmla="*/ 30 w 112"/>
              <a:gd name="T59" fmla="*/ 125 h 162"/>
              <a:gd name="T60" fmla="*/ 31 w 112"/>
              <a:gd name="T61" fmla="*/ 133 h 162"/>
              <a:gd name="T62" fmla="*/ 56 w 112"/>
              <a:gd name="T63" fmla="*/ 138 h 162"/>
              <a:gd name="T64" fmla="*/ 80 w 112"/>
              <a:gd name="T65" fmla="*/ 133 h 162"/>
              <a:gd name="T66" fmla="*/ 82 w 112"/>
              <a:gd name="T67" fmla="*/ 125 h 162"/>
              <a:gd name="T68" fmla="*/ 56 w 112"/>
              <a:gd name="T69" fmla="*/ 130 h 162"/>
              <a:gd name="T70" fmla="*/ 30 w 112"/>
              <a:gd name="T71" fmla="*/ 125 h 162"/>
              <a:gd name="T72" fmla="*/ 56 w 112"/>
              <a:gd name="T73" fmla="*/ 23 h 162"/>
              <a:gd name="T74" fmla="*/ 59 w 112"/>
              <a:gd name="T75" fmla="*/ 20 h 162"/>
              <a:gd name="T76" fmla="*/ 56 w 112"/>
              <a:gd name="T77" fmla="*/ 17 h 162"/>
              <a:gd name="T78" fmla="*/ 17 w 112"/>
              <a:gd name="T79" fmla="*/ 56 h 162"/>
              <a:gd name="T80" fmla="*/ 20 w 112"/>
              <a:gd name="T81" fmla="*/ 59 h 162"/>
              <a:gd name="T82" fmla="*/ 23 w 112"/>
              <a:gd name="T83" fmla="*/ 56 h 162"/>
              <a:gd name="T84" fmla="*/ 56 w 112"/>
              <a:gd name="T85" fmla="*/ 23 h 162"/>
              <a:gd name="T86" fmla="*/ 68 w 112"/>
              <a:gd name="T87" fmla="*/ 77 h 162"/>
              <a:gd name="T88" fmla="*/ 56 w 112"/>
              <a:gd name="T89" fmla="*/ 54 h 162"/>
              <a:gd name="T90" fmla="*/ 43 w 112"/>
              <a:gd name="T91" fmla="*/ 77 h 162"/>
              <a:gd name="T92" fmla="*/ 38 w 112"/>
              <a:gd name="T93" fmla="*/ 66 h 162"/>
              <a:gd name="T94" fmla="*/ 30 w 112"/>
              <a:gd name="T95" fmla="*/ 69 h 162"/>
              <a:gd name="T96" fmla="*/ 43 w 112"/>
              <a:gd name="T97" fmla="*/ 96 h 162"/>
              <a:gd name="T98" fmla="*/ 56 w 112"/>
              <a:gd name="T99" fmla="*/ 72 h 162"/>
              <a:gd name="T100" fmla="*/ 69 w 112"/>
              <a:gd name="T101" fmla="*/ 96 h 162"/>
              <a:gd name="T102" fmla="*/ 81 w 112"/>
              <a:gd name="T103" fmla="*/ 69 h 162"/>
              <a:gd name="T104" fmla="*/ 73 w 112"/>
              <a:gd name="T105" fmla="*/ 66 h 162"/>
              <a:gd name="T106" fmla="*/ 68 w 112"/>
              <a:gd name="T107" fmla="*/ 77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12" h="162">
                <a:moveTo>
                  <a:pt x="32" y="141"/>
                </a:moveTo>
                <a:cubicBezTo>
                  <a:pt x="33" y="149"/>
                  <a:pt x="33" y="149"/>
                  <a:pt x="33" y="149"/>
                </a:cubicBezTo>
                <a:cubicBezTo>
                  <a:pt x="33" y="149"/>
                  <a:pt x="35" y="152"/>
                  <a:pt x="41" y="153"/>
                </a:cubicBezTo>
                <a:cubicBezTo>
                  <a:pt x="42" y="158"/>
                  <a:pt x="42" y="158"/>
                  <a:pt x="42" y="158"/>
                </a:cubicBezTo>
                <a:cubicBezTo>
                  <a:pt x="42" y="158"/>
                  <a:pt x="45" y="162"/>
                  <a:pt x="56" y="162"/>
                </a:cubicBezTo>
                <a:cubicBezTo>
                  <a:pt x="67" y="162"/>
                  <a:pt x="70" y="158"/>
                  <a:pt x="70" y="158"/>
                </a:cubicBezTo>
                <a:cubicBezTo>
                  <a:pt x="70" y="153"/>
                  <a:pt x="70" y="153"/>
                  <a:pt x="70" y="153"/>
                </a:cubicBezTo>
                <a:cubicBezTo>
                  <a:pt x="76" y="152"/>
                  <a:pt x="78" y="149"/>
                  <a:pt x="78" y="149"/>
                </a:cubicBezTo>
                <a:cubicBezTo>
                  <a:pt x="79" y="141"/>
                  <a:pt x="79" y="141"/>
                  <a:pt x="79" y="141"/>
                </a:cubicBezTo>
                <a:cubicBezTo>
                  <a:pt x="72" y="143"/>
                  <a:pt x="64" y="144"/>
                  <a:pt x="56" y="144"/>
                </a:cubicBezTo>
                <a:cubicBezTo>
                  <a:pt x="47" y="144"/>
                  <a:pt x="39" y="143"/>
                  <a:pt x="32" y="141"/>
                </a:cubicBezTo>
                <a:close/>
                <a:moveTo>
                  <a:pt x="56" y="0"/>
                </a:moveTo>
                <a:cubicBezTo>
                  <a:pt x="25" y="0"/>
                  <a:pt x="0" y="25"/>
                  <a:pt x="0" y="56"/>
                </a:cubicBezTo>
                <a:cubicBezTo>
                  <a:pt x="0" y="76"/>
                  <a:pt x="11" y="94"/>
                  <a:pt x="27" y="104"/>
                </a:cubicBezTo>
                <a:cubicBezTo>
                  <a:pt x="29" y="118"/>
                  <a:pt x="29" y="118"/>
                  <a:pt x="29" y="118"/>
                </a:cubicBezTo>
                <a:cubicBezTo>
                  <a:pt x="37" y="121"/>
                  <a:pt x="46" y="123"/>
                  <a:pt x="56" y="123"/>
                </a:cubicBezTo>
                <a:cubicBezTo>
                  <a:pt x="66" y="123"/>
                  <a:pt x="75" y="121"/>
                  <a:pt x="83" y="118"/>
                </a:cubicBezTo>
                <a:cubicBezTo>
                  <a:pt x="85" y="104"/>
                  <a:pt x="85" y="104"/>
                  <a:pt x="85" y="104"/>
                </a:cubicBezTo>
                <a:cubicBezTo>
                  <a:pt x="101" y="94"/>
                  <a:pt x="112" y="76"/>
                  <a:pt x="112" y="56"/>
                </a:cubicBezTo>
                <a:cubicBezTo>
                  <a:pt x="112" y="25"/>
                  <a:pt x="87" y="0"/>
                  <a:pt x="56" y="0"/>
                </a:cubicBezTo>
                <a:close/>
                <a:moveTo>
                  <a:pt x="76" y="97"/>
                </a:moveTo>
                <a:cubicBezTo>
                  <a:pt x="75" y="110"/>
                  <a:pt x="75" y="110"/>
                  <a:pt x="75" y="110"/>
                </a:cubicBezTo>
                <a:cubicBezTo>
                  <a:pt x="75" y="110"/>
                  <a:pt x="70" y="113"/>
                  <a:pt x="56" y="113"/>
                </a:cubicBezTo>
                <a:cubicBezTo>
                  <a:pt x="42" y="113"/>
                  <a:pt x="37" y="110"/>
                  <a:pt x="37" y="110"/>
                </a:cubicBezTo>
                <a:cubicBezTo>
                  <a:pt x="35" y="97"/>
                  <a:pt x="35" y="97"/>
                  <a:pt x="35" y="97"/>
                </a:cubicBezTo>
                <a:cubicBezTo>
                  <a:pt x="20" y="89"/>
                  <a:pt x="10" y="74"/>
                  <a:pt x="10" y="56"/>
                </a:cubicBezTo>
                <a:cubicBezTo>
                  <a:pt x="10" y="31"/>
                  <a:pt x="30" y="10"/>
                  <a:pt x="56" y="10"/>
                </a:cubicBezTo>
                <a:cubicBezTo>
                  <a:pt x="81" y="10"/>
                  <a:pt x="102" y="31"/>
                  <a:pt x="102" y="56"/>
                </a:cubicBezTo>
                <a:cubicBezTo>
                  <a:pt x="102" y="74"/>
                  <a:pt x="91" y="89"/>
                  <a:pt x="76" y="97"/>
                </a:cubicBezTo>
                <a:close/>
                <a:moveTo>
                  <a:pt x="30" y="125"/>
                </a:moveTo>
                <a:cubicBezTo>
                  <a:pt x="31" y="133"/>
                  <a:pt x="31" y="133"/>
                  <a:pt x="31" y="133"/>
                </a:cubicBezTo>
                <a:cubicBezTo>
                  <a:pt x="38" y="136"/>
                  <a:pt x="47" y="138"/>
                  <a:pt x="56" y="138"/>
                </a:cubicBezTo>
                <a:cubicBezTo>
                  <a:pt x="65" y="138"/>
                  <a:pt x="73" y="136"/>
                  <a:pt x="80" y="133"/>
                </a:cubicBezTo>
                <a:cubicBezTo>
                  <a:pt x="82" y="125"/>
                  <a:pt x="82" y="125"/>
                  <a:pt x="82" y="125"/>
                </a:cubicBezTo>
                <a:cubicBezTo>
                  <a:pt x="74" y="128"/>
                  <a:pt x="65" y="130"/>
                  <a:pt x="56" y="130"/>
                </a:cubicBezTo>
                <a:cubicBezTo>
                  <a:pt x="46" y="130"/>
                  <a:pt x="38" y="128"/>
                  <a:pt x="30" y="125"/>
                </a:cubicBezTo>
                <a:close/>
                <a:moveTo>
                  <a:pt x="56" y="23"/>
                </a:moveTo>
                <a:cubicBezTo>
                  <a:pt x="57" y="23"/>
                  <a:pt x="59" y="22"/>
                  <a:pt x="59" y="20"/>
                </a:cubicBezTo>
                <a:cubicBezTo>
                  <a:pt x="59" y="18"/>
                  <a:pt x="57" y="17"/>
                  <a:pt x="56" y="17"/>
                </a:cubicBezTo>
                <a:cubicBezTo>
                  <a:pt x="34" y="17"/>
                  <a:pt x="17" y="35"/>
                  <a:pt x="17" y="56"/>
                </a:cubicBezTo>
                <a:cubicBezTo>
                  <a:pt x="17" y="58"/>
                  <a:pt x="18" y="59"/>
                  <a:pt x="20" y="59"/>
                </a:cubicBezTo>
                <a:cubicBezTo>
                  <a:pt x="22" y="59"/>
                  <a:pt x="23" y="58"/>
                  <a:pt x="23" y="56"/>
                </a:cubicBezTo>
                <a:cubicBezTo>
                  <a:pt x="23" y="38"/>
                  <a:pt x="38" y="23"/>
                  <a:pt x="56" y="23"/>
                </a:cubicBezTo>
                <a:close/>
                <a:moveTo>
                  <a:pt x="68" y="77"/>
                </a:moveTo>
                <a:cubicBezTo>
                  <a:pt x="56" y="54"/>
                  <a:pt x="56" y="54"/>
                  <a:pt x="56" y="54"/>
                </a:cubicBezTo>
                <a:cubicBezTo>
                  <a:pt x="43" y="77"/>
                  <a:pt x="43" y="77"/>
                  <a:pt x="43" y="77"/>
                </a:cubicBezTo>
                <a:cubicBezTo>
                  <a:pt x="38" y="66"/>
                  <a:pt x="38" y="66"/>
                  <a:pt x="38" y="66"/>
                </a:cubicBezTo>
                <a:cubicBezTo>
                  <a:pt x="30" y="69"/>
                  <a:pt x="30" y="69"/>
                  <a:pt x="30" y="69"/>
                </a:cubicBezTo>
                <a:cubicBezTo>
                  <a:pt x="43" y="96"/>
                  <a:pt x="43" y="96"/>
                  <a:pt x="43" y="96"/>
                </a:cubicBezTo>
                <a:cubicBezTo>
                  <a:pt x="56" y="72"/>
                  <a:pt x="56" y="72"/>
                  <a:pt x="56" y="72"/>
                </a:cubicBezTo>
                <a:cubicBezTo>
                  <a:pt x="69" y="96"/>
                  <a:pt x="69" y="96"/>
                  <a:pt x="69" y="96"/>
                </a:cubicBezTo>
                <a:cubicBezTo>
                  <a:pt x="81" y="69"/>
                  <a:pt x="81" y="69"/>
                  <a:pt x="81" y="69"/>
                </a:cubicBezTo>
                <a:cubicBezTo>
                  <a:pt x="73" y="66"/>
                  <a:pt x="73" y="66"/>
                  <a:pt x="73" y="66"/>
                </a:cubicBezTo>
                <a:lnTo>
                  <a:pt x="68" y="77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Freeform 13"/>
          <p:cNvSpPr>
            <a:spLocks noEditPoints="1"/>
          </p:cNvSpPr>
          <p:nvPr/>
        </p:nvSpPr>
        <p:spPr bwMode="auto">
          <a:xfrm>
            <a:off x="1996082" y="2196766"/>
            <a:ext cx="466725" cy="396875"/>
          </a:xfrm>
          <a:custGeom>
            <a:avLst/>
            <a:gdLst>
              <a:gd name="T0" fmla="*/ 6 w 147"/>
              <a:gd name="T1" fmla="*/ 120 h 125"/>
              <a:gd name="T2" fmla="*/ 12 w 147"/>
              <a:gd name="T3" fmla="*/ 125 h 125"/>
              <a:gd name="T4" fmla="*/ 39 w 147"/>
              <a:gd name="T5" fmla="*/ 125 h 125"/>
              <a:gd name="T6" fmla="*/ 39 w 147"/>
              <a:gd name="T7" fmla="*/ 68 h 125"/>
              <a:gd name="T8" fmla="*/ 6 w 147"/>
              <a:gd name="T9" fmla="*/ 101 h 125"/>
              <a:gd name="T10" fmla="*/ 6 w 147"/>
              <a:gd name="T11" fmla="*/ 120 h 125"/>
              <a:gd name="T12" fmla="*/ 52 w 147"/>
              <a:gd name="T13" fmla="*/ 81 h 125"/>
              <a:gd name="T14" fmla="*/ 52 w 147"/>
              <a:gd name="T15" fmla="*/ 125 h 125"/>
              <a:gd name="T16" fmla="*/ 85 w 147"/>
              <a:gd name="T17" fmla="*/ 125 h 125"/>
              <a:gd name="T18" fmla="*/ 85 w 147"/>
              <a:gd name="T19" fmla="*/ 86 h 125"/>
              <a:gd name="T20" fmla="*/ 71 w 147"/>
              <a:gd name="T21" fmla="*/ 100 h 125"/>
              <a:gd name="T22" fmla="*/ 52 w 147"/>
              <a:gd name="T23" fmla="*/ 81 h 125"/>
              <a:gd name="T24" fmla="*/ 118 w 147"/>
              <a:gd name="T25" fmla="*/ 2 h 125"/>
              <a:gd name="T26" fmla="*/ 113 w 147"/>
              <a:gd name="T27" fmla="*/ 9 h 125"/>
              <a:gd name="T28" fmla="*/ 119 w 147"/>
              <a:gd name="T29" fmla="*/ 14 h 125"/>
              <a:gd name="T30" fmla="*/ 125 w 147"/>
              <a:gd name="T31" fmla="*/ 13 h 125"/>
              <a:gd name="T32" fmla="*/ 71 w 147"/>
              <a:gd name="T33" fmla="*/ 68 h 125"/>
              <a:gd name="T34" fmla="*/ 39 w 147"/>
              <a:gd name="T35" fmla="*/ 36 h 125"/>
              <a:gd name="T36" fmla="*/ 2 w 147"/>
              <a:gd name="T37" fmla="*/ 73 h 125"/>
              <a:gd name="T38" fmla="*/ 2 w 147"/>
              <a:gd name="T39" fmla="*/ 81 h 125"/>
              <a:gd name="T40" fmla="*/ 10 w 147"/>
              <a:gd name="T41" fmla="*/ 81 h 125"/>
              <a:gd name="T42" fmla="*/ 39 w 147"/>
              <a:gd name="T43" fmla="*/ 53 h 125"/>
              <a:gd name="T44" fmla="*/ 71 w 147"/>
              <a:gd name="T45" fmla="*/ 85 h 125"/>
              <a:gd name="T46" fmla="*/ 134 w 147"/>
              <a:gd name="T47" fmla="*/ 22 h 125"/>
              <a:gd name="T48" fmla="*/ 133 w 147"/>
              <a:gd name="T49" fmla="*/ 28 h 125"/>
              <a:gd name="T50" fmla="*/ 138 w 147"/>
              <a:gd name="T51" fmla="*/ 35 h 125"/>
              <a:gd name="T52" fmla="*/ 139 w 147"/>
              <a:gd name="T53" fmla="*/ 35 h 125"/>
              <a:gd name="T54" fmla="*/ 145 w 147"/>
              <a:gd name="T55" fmla="*/ 29 h 125"/>
              <a:gd name="T56" fmla="*/ 147 w 147"/>
              <a:gd name="T57" fmla="*/ 0 h 125"/>
              <a:gd name="T58" fmla="*/ 118 w 147"/>
              <a:gd name="T59" fmla="*/ 2 h 125"/>
              <a:gd name="T60" fmla="*/ 98 w 147"/>
              <a:gd name="T61" fmla="*/ 73 h 125"/>
              <a:gd name="T62" fmla="*/ 98 w 147"/>
              <a:gd name="T63" fmla="*/ 125 h 125"/>
              <a:gd name="T64" fmla="*/ 126 w 147"/>
              <a:gd name="T65" fmla="*/ 125 h 125"/>
              <a:gd name="T66" fmla="*/ 131 w 147"/>
              <a:gd name="T67" fmla="*/ 120 h 125"/>
              <a:gd name="T68" fmla="*/ 131 w 147"/>
              <a:gd name="T69" fmla="*/ 40 h 125"/>
              <a:gd name="T70" fmla="*/ 103 w 147"/>
              <a:gd name="T71" fmla="*/ 68 h 125"/>
              <a:gd name="T72" fmla="*/ 98 w 147"/>
              <a:gd name="T73" fmla="*/ 7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147" h="125">
                <a:moveTo>
                  <a:pt x="6" y="120"/>
                </a:moveTo>
                <a:cubicBezTo>
                  <a:pt x="6" y="123"/>
                  <a:pt x="9" y="125"/>
                  <a:pt x="12" y="125"/>
                </a:cubicBezTo>
                <a:cubicBezTo>
                  <a:pt x="39" y="125"/>
                  <a:pt x="39" y="125"/>
                  <a:pt x="39" y="125"/>
                </a:cubicBezTo>
                <a:cubicBezTo>
                  <a:pt x="39" y="68"/>
                  <a:pt x="39" y="68"/>
                  <a:pt x="39" y="68"/>
                </a:cubicBezTo>
                <a:cubicBezTo>
                  <a:pt x="6" y="101"/>
                  <a:pt x="6" y="101"/>
                  <a:pt x="6" y="101"/>
                </a:cubicBezTo>
                <a:lnTo>
                  <a:pt x="6" y="120"/>
                </a:lnTo>
                <a:close/>
                <a:moveTo>
                  <a:pt x="52" y="81"/>
                </a:moveTo>
                <a:cubicBezTo>
                  <a:pt x="52" y="125"/>
                  <a:pt x="52" y="125"/>
                  <a:pt x="52" y="125"/>
                </a:cubicBezTo>
                <a:cubicBezTo>
                  <a:pt x="85" y="125"/>
                  <a:pt x="85" y="125"/>
                  <a:pt x="85" y="125"/>
                </a:cubicBezTo>
                <a:cubicBezTo>
                  <a:pt x="85" y="86"/>
                  <a:pt x="85" y="86"/>
                  <a:pt x="85" y="86"/>
                </a:cubicBezTo>
                <a:cubicBezTo>
                  <a:pt x="71" y="100"/>
                  <a:pt x="71" y="100"/>
                  <a:pt x="71" y="100"/>
                </a:cubicBezTo>
                <a:lnTo>
                  <a:pt x="52" y="81"/>
                </a:lnTo>
                <a:close/>
                <a:moveTo>
                  <a:pt x="118" y="2"/>
                </a:moveTo>
                <a:cubicBezTo>
                  <a:pt x="115" y="3"/>
                  <a:pt x="112" y="5"/>
                  <a:pt x="113" y="9"/>
                </a:cubicBezTo>
                <a:cubicBezTo>
                  <a:pt x="113" y="12"/>
                  <a:pt x="116" y="14"/>
                  <a:pt x="119" y="14"/>
                </a:cubicBezTo>
                <a:cubicBezTo>
                  <a:pt x="125" y="13"/>
                  <a:pt x="125" y="13"/>
                  <a:pt x="125" y="13"/>
                </a:cubicBezTo>
                <a:cubicBezTo>
                  <a:pt x="71" y="68"/>
                  <a:pt x="71" y="68"/>
                  <a:pt x="71" y="68"/>
                </a:cubicBezTo>
                <a:cubicBezTo>
                  <a:pt x="39" y="36"/>
                  <a:pt x="39" y="36"/>
                  <a:pt x="39" y="36"/>
                </a:cubicBezTo>
                <a:cubicBezTo>
                  <a:pt x="2" y="73"/>
                  <a:pt x="2" y="73"/>
                  <a:pt x="2" y="73"/>
                </a:cubicBezTo>
                <a:cubicBezTo>
                  <a:pt x="0" y="75"/>
                  <a:pt x="0" y="79"/>
                  <a:pt x="2" y="81"/>
                </a:cubicBezTo>
                <a:cubicBezTo>
                  <a:pt x="4" y="84"/>
                  <a:pt x="8" y="84"/>
                  <a:pt x="10" y="81"/>
                </a:cubicBezTo>
                <a:cubicBezTo>
                  <a:pt x="39" y="53"/>
                  <a:pt x="39" y="53"/>
                  <a:pt x="39" y="53"/>
                </a:cubicBezTo>
                <a:cubicBezTo>
                  <a:pt x="71" y="85"/>
                  <a:pt x="71" y="85"/>
                  <a:pt x="71" y="85"/>
                </a:cubicBezTo>
                <a:cubicBezTo>
                  <a:pt x="134" y="22"/>
                  <a:pt x="134" y="22"/>
                  <a:pt x="134" y="22"/>
                </a:cubicBezTo>
                <a:cubicBezTo>
                  <a:pt x="133" y="28"/>
                  <a:pt x="133" y="28"/>
                  <a:pt x="133" y="28"/>
                </a:cubicBezTo>
                <a:cubicBezTo>
                  <a:pt x="133" y="31"/>
                  <a:pt x="135" y="34"/>
                  <a:pt x="138" y="35"/>
                </a:cubicBezTo>
                <a:cubicBezTo>
                  <a:pt x="139" y="35"/>
                  <a:pt x="139" y="35"/>
                  <a:pt x="139" y="35"/>
                </a:cubicBezTo>
                <a:cubicBezTo>
                  <a:pt x="142" y="35"/>
                  <a:pt x="145" y="32"/>
                  <a:pt x="145" y="29"/>
                </a:cubicBezTo>
                <a:cubicBezTo>
                  <a:pt x="147" y="0"/>
                  <a:pt x="147" y="0"/>
                  <a:pt x="147" y="0"/>
                </a:cubicBezTo>
                <a:lnTo>
                  <a:pt x="118" y="2"/>
                </a:lnTo>
                <a:close/>
                <a:moveTo>
                  <a:pt x="98" y="73"/>
                </a:moveTo>
                <a:cubicBezTo>
                  <a:pt x="98" y="125"/>
                  <a:pt x="98" y="125"/>
                  <a:pt x="98" y="125"/>
                </a:cubicBezTo>
                <a:cubicBezTo>
                  <a:pt x="126" y="125"/>
                  <a:pt x="126" y="125"/>
                  <a:pt x="126" y="125"/>
                </a:cubicBezTo>
                <a:cubicBezTo>
                  <a:pt x="129" y="125"/>
                  <a:pt x="131" y="123"/>
                  <a:pt x="131" y="120"/>
                </a:cubicBezTo>
                <a:cubicBezTo>
                  <a:pt x="131" y="40"/>
                  <a:pt x="131" y="40"/>
                  <a:pt x="131" y="40"/>
                </a:cubicBezTo>
                <a:cubicBezTo>
                  <a:pt x="103" y="68"/>
                  <a:pt x="103" y="68"/>
                  <a:pt x="103" y="68"/>
                </a:cubicBezTo>
                <a:lnTo>
                  <a:pt x="98" y="73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14"/>
          <p:cNvSpPr/>
          <p:nvPr/>
        </p:nvSpPr>
        <p:spPr bwMode="auto">
          <a:xfrm>
            <a:off x="8093670" y="3002192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33333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7" name="TextBox 54"/>
          <p:cNvSpPr txBox="1"/>
          <p:nvPr/>
        </p:nvSpPr>
        <p:spPr>
          <a:xfrm>
            <a:off x="8114307" y="3536365"/>
            <a:ext cx="17653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</a:rPr>
              <a:t>Process</a:t>
            </a:r>
          </a:p>
        </p:txBody>
      </p:sp>
      <p:sp>
        <p:nvSpPr>
          <p:cNvPr id="28" name="Freeform 15"/>
          <p:cNvSpPr/>
          <p:nvPr/>
        </p:nvSpPr>
        <p:spPr bwMode="auto">
          <a:xfrm>
            <a:off x="8093670" y="4027717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33333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9" name="TextBox 55"/>
          <p:cNvSpPr txBox="1"/>
          <p:nvPr/>
        </p:nvSpPr>
        <p:spPr>
          <a:xfrm>
            <a:off x="8114307" y="4561890"/>
            <a:ext cx="17653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</a:rPr>
              <a:t>Best For</a:t>
            </a:r>
          </a:p>
        </p:txBody>
      </p:sp>
      <p:sp>
        <p:nvSpPr>
          <p:cNvPr id="30" name="Freeform 16"/>
          <p:cNvSpPr/>
          <p:nvPr/>
        </p:nvSpPr>
        <p:spPr bwMode="auto">
          <a:xfrm>
            <a:off x="8093670" y="5053242"/>
            <a:ext cx="1744663" cy="1260475"/>
          </a:xfrm>
          <a:custGeom>
            <a:avLst/>
            <a:gdLst>
              <a:gd name="T0" fmla="*/ 1099 w 1099"/>
              <a:gd name="T1" fmla="*/ 340 h 794"/>
              <a:gd name="T2" fmla="*/ 549 w 1099"/>
              <a:gd name="T3" fmla="*/ 794 h 794"/>
              <a:gd name="T4" fmla="*/ 0 w 1099"/>
              <a:gd name="T5" fmla="*/ 340 h 794"/>
              <a:gd name="T6" fmla="*/ 237 w 1099"/>
              <a:gd name="T7" fmla="*/ 340 h 794"/>
              <a:gd name="T8" fmla="*/ 237 w 1099"/>
              <a:gd name="T9" fmla="*/ 0 h 794"/>
              <a:gd name="T10" fmla="*/ 549 w 1099"/>
              <a:gd name="T11" fmla="*/ 258 h 794"/>
              <a:gd name="T12" fmla="*/ 863 w 1099"/>
              <a:gd name="T13" fmla="*/ 0 h 794"/>
              <a:gd name="T14" fmla="*/ 863 w 1099"/>
              <a:gd name="T15" fmla="*/ 340 h 794"/>
              <a:gd name="T16" fmla="*/ 1099 w 1099"/>
              <a:gd name="T17" fmla="*/ 340 h 7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99" h="794">
                <a:moveTo>
                  <a:pt x="1099" y="340"/>
                </a:moveTo>
                <a:lnTo>
                  <a:pt x="549" y="794"/>
                </a:lnTo>
                <a:lnTo>
                  <a:pt x="0" y="340"/>
                </a:lnTo>
                <a:lnTo>
                  <a:pt x="237" y="340"/>
                </a:lnTo>
                <a:lnTo>
                  <a:pt x="237" y="0"/>
                </a:lnTo>
                <a:lnTo>
                  <a:pt x="549" y="258"/>
                </a:lnTo>
                <a:lnTo>
                  <a:pt x="863" y="0"/>
                </a:lnTo>
                <a:lnTo>
                  <a:pt x="863" y="340"/>
                </a:lnTo>
                <a:lnTo>
                  <a:pt x="1099" y="340"/>
                </a:lnTo>
                <a:close/>
              </a:path>
            </a:pathLst>
          </a:custGeom>
          <a:solidFill>
            <a:srgbClr val="FFFFFF"/>
          </a:solidFill>
          <a:ln w="38100">
            <a:solidFill>
              <a:srgbClr val="333333"/>
            </a:solidFill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1" name="TextBox 56"/>
          <p:cNvSpPr txBox="1"/>
          <p:nvPr/>
        </p:nvSpPr>
        <p:spPr>
          <a:xfrm>
            <a:off x="8114307" y="5587415"/>
            <a:ext cx="1765300" cy="27686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>
                <a:solidFill>
                  <a:srgbClr val="333333"/>
                </a:solidFill>
              </a:rPr>
              <a:t>Use Case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3395980" y="1976755"/>
            <a:ext cx="3390900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Maximize total priority within time limit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902585" y="2873375"/>
            <a:ext cx="5203825" cy="58229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indent="0">
              <a:lnSpc>
                <a:spcPct val="114000"/>
              </a:lnSpc>
              <a:buNone/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1. Chooses combination of tasks giving highest total priority</a:t>
            </a:r>
            <a:b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</a:b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2. Considers all subsets (via DP table)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3112770" y="3996055"/>
            <a:ext cx="4632325" cy="396240"/>
          </a:xfrm>
          <a:prstGeom prst="rect">
            <a:avLst/>
          </a:prstGeom>
          <a:noFill/>
        </p:spPr>
        <p:txBody>
          <a:bodyPr wrap="square" rtlCol="0">
            <a:no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When total impact matters and time is limited</a:t>
            </a:r>
          </a:p>
          <a:p>
            <a:pPr>
              <a:lnSpc>
                <a:spcPct val="114000"/>
              </a:lnSpc>
            </a:pPr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j-ea"/>
            </a:endParaRPr>
          </a:p>
          <a:p>
            <a:pPr>
              <a:lnSpc>
                <a:spcPct val="114000"/>
              </a:lnSpc>
            </a:pPr>
            <a:endParaRPr lang="en-US" altLang="en-US" sz="14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+mj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3113077" y="4972723"/>
            <a:ext cx="4632091" cy="33655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14000"/>
              </a:lnSpc>
            </a:pPr>
            <a:r>
              <a:rPr lang="en-US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+mj-ea"/>
              </a:rPr>
              <a:t>I want to finish the most important set of tasks today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07AD3-35A1-282E-1E74-72EC2CA9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>
            <a:extLst>
              <a:ext uri="{FF2B5EF4-FFF2-40B4-BE49-F238E27FC236}">
                <a16:creationId xmlns:a16="http://schemas.microsoft.com/office/drawing/2014/main" id="{3FC06FF5-581C-4774-A7C3-5EEAD7444EA4}"/>
              </a:ext>
            </a:extLst>
          </p:cNvPr>
          <p:cNvCxnSpPr/>
          <p:nvPr/>
        </p:nvCxnSpPr>
        <p:spPr>
          <a:xfrm flipH="1">
            <a:off x="1717794" y="1231318"/>
            <a:ext cx="6766560" cy="19685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B25D4B4C-1382-B6DD-1E5A-2F21CFA0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59"/>
            <a:ext cx="1188720" cy="118875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5CB9E28-0DEF-31E2-E6B1-D259796DF0C6}"/>
              </a:ext>
            </a:extLst>
          </p:cNvPr>
          <p:cNvSpPr txBox="1"/>
          <p:nvPr/>
        </p:nvSpPr>
        <p:spPr>
          <a:xfrm>
            <a:off x="2264589" y="387012"/>
            <a:ext cx="5484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Knapsack – Snippets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5EBF2E-A00F-8135-F0CF-4338F84D80A0}"/>
              </a:ext>
            </a:extLst>
          </p:cNvPr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0EBD57-CA8D-0054-22BA-E9FB0FAE4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487" y="1701258"/>
            <a:ext cx="3913529" cy="47697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5823EA-94B8-4D05-2B59-6DFE4C45C4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63" y="1701259"/>
            <a:ext cx="6017916" cy="4769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249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717794" y="1231318"/>
            <a:ext cx="6766560" cy="19685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059"/>
            <a:ext cx="1188720" cy="1188752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91412" y="387012"/>
            <a:ext cx="5030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Knapsack – Result</a:t>
            </a:r>
          </a:p>
        </p:txBody>
      </p:sp>
      <p:sp>
        <p:nvSpPr>
          <p:cNvPr id="7" name="矩形 6"/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ïs1ïďè"/>
          <p:cNvSpPr/>
          <p:nvPr/>
        </p:nvSpPr>
        <p:spPr>
          <a:xfrm>
            <a:off x="3010425" y="3551953"/>
            <a:ext cx="3149094" cy="1574547"/>
          </a:xfrm>
          <a:prstGeom prst="diamond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0" name="îŝ1iďè"/>
          <p:cNvSpPr/>
          <p:nvPr/>
        </p:nvSpPr>
        <p:spPr>
          <a:xfrm>
            <a:off x="3010425" y="3404023"/>
            <a:ext cx="3149094" cy="1574547"/>
          </a:xfrm>
          <a:prstGeom prst="diamond">
            <a:avLst/>
          </a:prstGeom>
          <a:solidFill>
            <a:schemeClr val="bg2">
              <a:lumMod val="25000"/>
            </a:schemeClr>
          </a:solidFill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/>
              <a:t>Result Console Shows</a:t>
            </a:r>
          </a:p>
        </p:txBody>
      </p:sp>
      <p:sp>
        <p:nvSpPr>
          <p:cNvPr id="13" name="ïṩliḍê"/>
          <p:cNvSpPr/>
          <p:nvPr/>
        </p:nvSpPr>
        <p:spPr>
          <a:xfrm>
            <a:off x="6320099" y="4707018"/>
            <a:ext cx="3149094" cy="1574547"/>
          </a:xfrm>
          <a:prstGeom prst="diamond">
            <a:avLst/>
          </a:prstGeom>
          <a:pattFill prst="ltUp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/>
          </a:p>
        </p:txBody>
      </p:sp>
      <p:sp>
        <p:nvSpPr>
          <p:cNvPr id="14" name="ïṩļiḑe"/>
          <p:cNvSpPr/>
          <p:nvPr/>
        </p:nvSpPr>
        <p:spPr>
          <a:xfrm>
            <a:off x="6320099" y="4549563"/>
            <a:ext cx="3149094" cy="1574547"/>
          </a:xfrm>
          <a:prstGeom prst="diamond">
            <a:avLst/>
          </a:prstGeom>
          <a:solidFill>
            <a:schemeClr val="tx1"/>
          </a:solidFill>
          <a:ln w="38100">
            <a:solidFill>
              <a:srgbClr val="3333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en-US"/>
              <a:t>Drawback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361950" y="4979035"/>
            <a:ext cx="2336800" cy="64516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Optimal selected tasks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673735" y="2303145"/>
            <a:ext cx="2336800" cy="3695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Time Used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436110" y="2304415"/>
            <a:ext cx="3134360" cy="36830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Total priority &amp; used time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441575" y="2787015"/>
            <a:ext cx="914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5443855" y="2766695"/>
            <a:ext cx="788035" cy="878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2698750" y="4707255"/>
            <a:ext cx="889000" cy="6972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8827770" y="3878580"/>
            <a:ext cx="1030605" cy="828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Rectangles 30"/>
          <p:cNvSpPr/>
          <p:nvPr/>
        </p:nvSpPr>
        <p:spPr>
          <a:xfrm>
            <a:off x="8543290" y="2869565"/>
            <a:ext cx="3124835" cy="852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>
                <a:solidFill>
                  <a:schemeClr val="tx1"/>
                </a:solidFill>
              </a:rPr>
              <a:t>Slow if tasks or time range is huge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 descr="e7d195523061f1c0deeec63e560781cfd59afb0ea006f2a87ABB68BF51EA6619813959095094C18C62A12F549504892A4AAA8C1554C6663626E05CA27F281A14E6983772AFC3FB97135759321DEA3D7047B2D20B121D4E05A6D0F227958A32026FEBB3ABD36322023181A2FF8EA235E789B1C6FF9A70CDD2C90B48B40EB7806F7806DF616AB3CE63"/>
          <p:cNvCxnSpPr/>
          <p:nvPr/>
        </p:nvCxnSpPr>
        <p:spPr>
          <a:xfrm flipH="1">
            <a:off x="1793809" y="1256083"/>
            <a:ext cx="3600000" cy="2"/>
          </a:xfrm>
          <a:prstGeom prst="line">
            <a:avLst/>
          </a:prstGeom>
          <a:ln w="63500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469735" y="417492"/>
            <a:ext cx="424815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en-US" sz="4000" b="1" dirty="0">
                <a:solidFill>
                  <a:srgbClr val="33333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Greedy Heuristic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4" y="213635"/>
            <a:ext cx="1152112" cy="115214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470809" y="-2156254"/>
            <a:ext cx="970486" cy="1731477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Freeform 150"/>
          <p:cNvSpPr>
            <a:spLocks noEditPoints="1"/>
          </p:cNvSpPr>
          <p:nvPr/>
        </p:nvSpPr>
        <p:spPr bwMode="auto">
          <a:xfrm>
            <a:off x="4556126" y="2583628"/>
            <a:ext cx="3079750" cy="3079750"/>
          </a:xfrm>
          <a:custGeom>
            <a:avLst/>
            <a:gdLst>
              <a:gd name="T0" fmla="*/ 485 w 970"/>
              <a:gd name="T1" fmla="*/ 970 h 970"/>
              <a:gd name="T2" fmla="*/ 439 w 970"/>
              <a:gd name="T3" fmla="*/ 968 h 970"/>
              <a:gd name="T4" fmla="*/ 3 w 970"/>
              <a:gd name="T5" fmla="*/ 531 h 970"/>
              <a:gd name="T6" fmla="*/ 3 w 970"/>
              <a:gd name="T7" fmla="*/ 440 h 970"/>
              <a:gd name="T8" fmla="*/ 439 w 970"/>
              <a:gd name="T9" fmla="*/ 3 h 970"/>
              <a:gd name="T10" fmla="*/ 531 w 970"/>
              <a:gd name="T11" fmla="*/ 3 h 970"/>
              <a:gd name="T12" fmla="*/ 967 w 970"/>
              <a:gd name="T13" fmla="*/ 440 h 970"/>
              <a:gd name="T14" fmla="*/ 967 w 970"/>
              <a:gd name="T15" fmla="*/ 531 h 970"/>
              <a:gd name="T16" fmla="*/ 531 w 970"/>
              <a:gd name="T17" fmla="*/ 968 h 970"/>
              <a:gd name="T18" fmla="*/ 485 w 970"/>
              <a:gd name="T19" fmla="*/ 970 h 970"/>
              <a:gd name="T20" fmla="*/ 485 w 970"/>
              <a:gd name="T21" fmla="*/ 25 h 970"/>
              <a:gd name="T22" fmla="*/ 442 w 970"/>
              <a:gd name="T23" fmla="*/ 27 h 970"/>
              <a:gd name="T24" fmla="*/ 27 w 970"/>
              <a:gd name="T25" fmla="*/ 442 h 970"/>
              <a:gd name="T26" fmla="*/ 27 w 970"/>
              <a:gd name="T27" fmla="*/ 529 h 970"/>
              <a:gd name="T28" fmla="*/ 442 w 970"/>
              <a:gd name="T29" fmla="*/ 944 h 970"/>
              <a:gd name="T30" fmla="*/ 528 w 970"/>
              <a:gd name="T31" fmla="*/ 944 h 970"/>
              <a:gd name="T32" fmla="*/ 943 w 970"/>
              <a:gd name="T33" fmla="*/ 529 h 970"/>
              <a:gd name="T34" fmla="*/ 943 w 970"/>
              <a:gd name="T35" fmla="*/ 442 h 970"/>
              <a:gd name="T36" fmla="*/ 528 w 970"/>
              <a:gd name="T37" fmla="*/ 27 h 970"/>
              <a:gd name="T38" fmla="*/ 485 w 970"/>
              <a:gd name="T39" fmla="*/ 25 h 9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70" h="970">
                <a:moveTo>
                  <a:pt x="485" y="970"/>
                </a:moveTo>
                <a:cubicBezTo>
                  <a:pt x="470" y="970"/>
                  <a:pt x="455" y="969"/>
                  <a:pt x="439" y="968"/>
                </a:cubicBezTo>
                <a:cubicBezTo>
                  <a:pt x="208" y="946"/>
                  <a:pt x="25" y="762"/>
                  <a:pt x="3" y="531"/>
                </a:cubicBezTo>
                <a:cubicBezTo>
                  <a:pt x="0" y="501"/>
                  <a:pt x="0" y="470"/>
                  <a:pt x="3" y="440"/>
                </a:cubicBezTo>
                <a:cubicBezTo>
                  <a:pt x="25" y="209"/>
                  <a:pt x="208" y="25"/>
                  <a:pt x="439" y="3"/>
                </a:cubicBezTo>
                <a:cubicBezTo>
                  <a:pt x="470" y="0"/>
                  <a:pt x="500" y="0"/>
                  <a:pt x="531" y="3"/>
                </a:cubicBezTo>
                <a:cubicBezTo>
                  <a:pt x="762" y="25"/>
                  <a:pt x="945" y="209"/>
                  <a:pt x="967" y="440"/>
                </a:cubicBezTo>
                <a:cubicBezTo>
                  <a:pt x="970" y="470"/>
                  <a:pt x="970" y="501"/>
                  <a:pt x="967" y="531"/>
                </a:cubicBezTo>
                <a:cubicBezTo>
                  <a:pt x="945" y="762"/>
                  <a:pt x="762" y="946"/>
                  <a:pt x="531" y="968"/>
                </a:cubicBezTo>
                <a:cubicBezTo>
                  <a:pt x="515" y="969"/>
                  <a:pt x="500" y="970"/>
                  <a:pt x="485" y="970"/>
                </a:cubicBezTo>
                <a:close/>
                <a:moveTo>
                  <a:pt x="485" y="25"/>
                </a:moveTo>
                <a:cubicBezTo>
                  <a:pt x="471" y="25"/>
                  <a:pt x="456" y="26"/>
                  <a:pt x="442" y="27"/>
                </a:cubicBezTo>
                <a:cubicBezTo>
                  <a:pt x="222" y="48"/>
                  <a:pt x="47" y="222"/>
                  <a:pt x="27" y="442"/>
                </a:cubicBezTo>
                <a:cubicBezTo>
                  <a:pt x="24" y="471"/>
                  <a:pt x="24" y="500"/>
                  <a:pt x="27" y="529"/>
                </a:cubicBezTo>
                <a:cubicBezTo>
                  <a:pt x="47" y="748"/>
                  <a:pt x="222" y="923"/>
                  <a:pt x="442" y="944"/>
                </a:cubicBezTo>
                <a:cubicBezTo>
                  <a:pt x="470" y="946"/>
                  <a:pt x="500" y="946"/>
                  <a:pt x="528" y="944"/>
                </a:cubicBezTo>
                <a:cubicBezTo>
                  <a:pt x="748" y="923"/>
                  <a:pt x="923" y="748"/>
                  <a:pt x="943" y="529"/>
                </a:cubicBezTo>
                <a:cubicBezTo>
                  <a:pt x="946" y="500"/>
                  <a:pt x="946" y="471"/>
                  <a:pt x="943" y="442"/>
                </a:cubicBezTo>
                <a:cubicBezTo>
                  <a:pt x="923" y="222"/>
                  <a:pt x="748" y="48"/>
                  <a:pt x="528" y="27"/>
                </a:cubicBezTo>
                <a:cubicBezTo>
                  <a:pt x="514" y="26"/>
                  <a:pt x="499" y="25"/>
                  <a:pt x="485" y="25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9" name="Freeform 154"/>
          <p:cNvSpPr>
            <a:spLocks noEditPoints="1"/>
          </p:cNvSpPr>
          <p:nvPr/>
        </p:nvSpPr>
        <p:spPr bwMode="auto">
          <a:xfrm>
            <a:off x="4086226" y="3501203"/>
            <a:ext cx="1866900" cy="1244600"/>
          </a:xfrm>
          <a:custGeom>
            <a:avLst/>
            <a:gdLst>
              <a:gd name="T0" fmla="*/ 196 w 588"/>
              <a:gd name="T1" fmla="*/ 392 h 392"/>
              <a:gd name="T2" fmla="*/ 0 w 588"/>
              <a:gd name="T3" fmla="*/ 196 h 392"/>
              <a:gd name="T4" fmla="*/ 196 w 588"/>
              <a:gd name="T5" fmla="*/ 0 h 392"/>
              <a:gd name="T6" fmla="*/ 290 w 588"/>
              <a:gd name="T7" fmla="*/ 24 h 392"/>
              <a:gd name="T8" fmla="*/ 299 w 588"/>
              <a:gd name="T9" fmla="*/ 29 h 392"/>
              <a:gd name="T10" fmla="*/ 588 w 588"/>
              <a:gd name="T11" fmla="*/ 196 h 392"/>
              <a:gd name="T12" fmla="*/ 290 w 588"/>
              <a:gd name="T13" fmla="*/ 369 h 392"/>
              <a:gd name="T14" fmla="*/ 196 w 588"/>
              <a:gd name="T15" fmla="*/ 392 h 392"/>
              <a:gd name="T16" fmla="*/ 196 w 588"/>
              <a:gd name="T17" fmla="*/ 12 h 392"/>
              <a:gd name="T18" fmla="*/ 12 w 588"/>
              <a:gd name="T19" fmla="*/ 196 h 392"/>
              <a:gd name="T20" fmla="*/ 196 w 588"/>
              <a:gd name="T21" fmla="*/ 380 h 392"/>
              <a:gd name="T22" fmla="*/ 284 w 588"/>
              <a:gd name="T23" fmla="*/ 358 h 392"/>
              <a:gd name="T24" fmla="*/ 292 w 588"/>
              <a:gd name="T25" fmla="*/ 354 h 392"/>
              <a:gd name="T26" fmla="*/ 564 w 588"/>
              <a:gd name="T27" fmla="*/ 196 h 392"/>
              <a:gd name="T28" fmla="*/ 284 w 588"/>
              <a:gd name="T29" fmla="*/ 35 h 392"/>
              <a:gd name="T30" fmla="*/ 196 w 588"/>
              <a:gd name="T31" fmla="*/ 12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88" h="392">
                <a:moveTo>
                  <a:pt x="196" y="392"/>
                </a:moveTo>
                <a:cubicBezTo>
                  <a:pt x="88" y="392"/>
                  <a:pt x="0" y="304"/>
                  <a:pt x="0" y="196"/>
                </a:cubicBezTo>
                <a:cubicBezTo>
                  <a:pt x="0" y="88"/>
                  <a:pt x="88" y="0"/>
                  <a:pt x="196" y="0"/>
                </a:cubicBezTo>
                <a:cubicBezTo>
                  <a:pt x="229" y="0"/>
                  <a:pt x="261" y="9"/>
                  <a:pt x="290" y="24"/>
                </a:cubicBezTo>
                <a:cubicBezTo>
                  <a:pt x="299" y="29"/>
                  <a:pt x="299" y="29"/>
                  <a:pt x="299" y="29"/>
                </a:cubicBezTo>
                <a:cubicBezTo>
                  <a:pt x="588" y="196"/>
                  <a:pt x="588" y="196"/>
                  <a:pt x="588" y="196"/>
                </a:cubicBezTo>
                <a:cubicBezTo>
                  <a:pt x="290" y="369"/>
                  <a:pt x="290" y="369"/>
                  <a:pt x="290" y="369"/>
                </a:cubicBezTo>
                <a:cubicBezTo>
                  <a:pt x="261" y="384"/>
                  <a:pt x="229" y="392"/>
                  <a:pt x="196" y="392"/>
                </a:cubicBezTo>
                <a:close/>
                <a:moveTo>
                  <a:pt x="196" y="12"/>
                </a:moveTo>
                <a:cubicBezTo>
                  <a:pt x="95" y="12"/>
                  <a:pt x="12" y="95"/>
                  <a:pt x="12" y="196"/>
                </a:cubicBezTo>
                <a:cubicBezTo>
                  <a:pt x="12" y="298"/>
                  <a:pt x="95" y="380"/>
                  <a:pt x="196" y="380"/>
                </a:cubicBezTo>
                <a:cubicBezTo>
                  <a:pt x="227" y="380"/>
                  <a:pt x="257" y="373"/>
                  <a:pt x="284" y="358"/>
                </a:cubicBezTo>
                <a:cubicBezTo>
                  <a:pt x="292" y="354"/>
                  <a:pt x="292" y="354"/>
                  <a:pt x="292" y="354"/>
                </a:cubicBezTo>
                <a:cubicBezTo>
                  <a:pt x="564" y="196"/>
                  <a:pt x="564" y="196"/>
                  <a:pt x="564" y="196"/>
                </a:cubicBezTo>
                <a:cubicBezTo>
                  <a:pt x="284" y="35"/>
                  <a:pt x="284" y="35"/>
                  <a:pt x="284" y="35"/>
                </a:cubicBezTo>
                <a:cubicBezTo>
                  <a:pt x="257" y="20"/>
                  <a:pt x="227" y="12"/>
                  <a:pt x="196" y="12"/>
                </a:cubicBez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56"/>
          <p:cNvSpPr>
            <a:spLocks noEditPoints="1"/>
          </p:cNvSpPr>
          <p:nvPr/>
        </p:nvSpPr>
        <p:spPr bwMode="auto">
          <a:xfrm>
            <a:off x="4692651" y="4247328"/>
            <a:ext cx="1333500" cy="1701800"/>
          </a:xfrm>
          <a:custGeom>
            <a:avLst/>
            <a:gdLst>
              <a:gd name="T0" fmla="*/ 224 w 420"/>
              <a:gd name="T1" fmla="*/ 536 h 536"/>
              <a:gd name="T2" fmla="*/ 126 w 420"/>
              <a:gd name="T3" fmla="*/ 509 h 536"/>
              <a:gd name="T4" fmla="*/ 54 w 420"/>
              <a:gd name="T5" fmla="*/ 241 h 536"/>
              <a:gd name="T6" fmla="*/ 121 w 420"/>
              <a:gd name="T7" fmla="*/ 172 h 536"/>
              <a:gd name="T8" fmla="*/ 130 w 420"/>
              <a:gd name="T9" fmla="*/ 167 h 536"/>
              <a:gd name="T10" fmla="*/ 420 w 420"/>
              <a:gd name="T11" fmla="*/ 0 h 536"/>
              <a:gd name="T12" fmla="*/ 420 w 420"/>
              <a:gd name="T13" fmla="*/ 345 h 536"/>
              <a:gd name="T14" fmla="*/ 393 w 420"/>
              <a:gd name="T15" fmla="*/ 438 h 536"/>
              <a:gd name="T16" fmla="*/ 224 w 420"/>
              <a:gd name="T17" fmla="*/ 536 h 536"/>
              <a:gd name="T18" fmla="*/ 135 w 420"/>
              <a:gd name="T19" fmla="*/ 178 h 536"/>
              <a:gd name="T20" fmla="*/ 127 w 420"/>
              <a:gd name="T21" fmla="*/ 183 h 536"/>
              <a:gd name="T22" fmla="*/ 64 w 420"/>
              <a:gd name="T23" fmla="*/ 247 h 536"/>
              <a:gd name="T24" fmla="*/ 132 w 420"/>
              <a:gd name="T25" fmla="*/ 499 h 536"/>
              <a:gd name="T26" fmla="*/ 224 w 420"/>
              <a:gd name="T27" fmla="*/ 524 h 536"/>
              <a:gd name="T28" fmla="*/ 383 w 420"/>
              <a:gd name="T29" fmla="*/ 432 h 536"/>
              <a:gd name="T30" fmla="*/ 408 w 420"/>
              <a:gd name="T31" fmla="*/ 344 h 536"/>
              <a:gd name="T32" fmla="*/ 408 w 420"/>
              <a:gd name="T33" fmla="*/ 335 h 536"/>
              <a:gd name="T34" fmla="*/ 408 w 420"/>
              <a:gd name="T35" fmla="*/ 335 h 536"/>
              <a:gd name="T36" fmla="*/ 408 w 420"/>
              <a:gd name="T37" fmla="*/ 21 h 536"/>
              <a:gd name="T38" fmla="*/ 135 w 420"/>
              <a:gd name="T39" fmla="*/ 17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420" h="536">
                <a:moveTo>
                  <a:pt x="224" y="536"/>
                </a:moveTo>
                <a:cubicBezTo>
                  <a:pt x="189" y="536"/>
                  <a:pt x="155" y="526"/>
                  <a:pt x="126" y="509"/>
                </a:cubicBezTo>
                <a:cubicBezTo>
                  <a:pt x="32" y="455"/>
                  <a:pt x="0" y="335"/>
                  <a:pt x="54" y="241"/>
                </a:cubicBezTo>
                <a:cubicBezTo>
                  <a:pt x="70" y="213"/>
                  <a:pt x="94" y="189"/>
                  <a:pt x="121" y="172"/>
                </a:cubicBezTo>
                <a:cubicBezTo>
                  <a:pt x="130" y="167"/>
                  <a:pt x="130" y="167"/>
                  <a:pt x="130" y="167"/>
                </a:cubicBezTo>
                <a:cubicBezTo>
                  <a:pt x="420" y="0"/>
                  <a:pt x="420" y="0"/>
                  <a:pt x="420" y="0"/>
                </a:cubicBezTo>
                <a:cubicBezTo>
                  <a:pt x="420" y="345"/>
                  <a:pt x="420" y="345"/>
                  <a:pt x="420" y="345"/>
                </a:cubicBezTo>
                <a:cubicBezTo>
                  <a:pt x="419" y="377"/>
                  <a:pt x="410" y="409"/>
                  <a:pt x="393" y="438"/>
                </a:cubicBezTo>
                <a:cubicBezTo>
                  <a:pt x="359" y="498"/>
                  <a:pt x="293" y="536"/>
                  <a:pt x="224" y="536"/>
                </a:cubicBezTo>
                <a:close/>
                <a:moveTo>
                  <a:pt x="135" y="178"/>
                </a:moveTo>
                <a:cubicBezTo>
                  <a:pt x="127" y="183"/>
                  <a:pt x="127" y="183"/>
                  <a:pt x="127" y="183"/>
                </a:cubicBezTo>
                <a:cubicBezTo>
                  <a:pt x="101" y="198"/>
                  <a:pt x="80" y="221"/>
                  <a:pt x="64" y="247"/>
                </a:cubicBezTo>
                <a:cubicBezTo>
                  <a:pt x="14" y="335"/>
                  <a:pt x="44" y="448"/>
                  <a:pt x="132" y="499"/>
                </a:cubicBezTo>
                <a:cubicBezTo>
                  <a:pt x="160" y="515"/>
                  <a:pt x="191" y="524"/>
                  <a:pt x="224" y="524"/>
                </a:cubicBezTo>
                <a:cubicBezTo>
                  <a:pt x="289" y="524"/>
                  <a:pt x="350" y="488"/>
                  <a:pt x="383" y="432"/>
                </a:cubicBezTo>
                <a:cubicBezTo>
                  <a:pt x="398" y="405"/>
                  <a:pt x="407" y="375"/>
                  <a:pt x="408" y="344"/>
                </a:cubicBezTo>
                <a:cubicBezTo>
                  <a:pt x="408" y="335"/>
                  <a:pt x="408" y="335"/>
                  <a:pt x="408" y="335"/>
                </a:cubicBezTo>
                <a:cubicBezTo>
                  <a:pt x="408" y="335"/>
                  <a:pt x="408" y="335"/>
                  <a:pt x="408" y="335"/>
                </a:cubicBezTo>
                <a:cubicBezTo>
                  <a:pt x="408" y="21"/>
                  <a:pt x="408" y="21"/>
                  <a:pt x="408" y="21"/>
                </a:cubicBezTo>
                <a:lnTo>
                  <a:pt x="135" y="17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158"/>
          <p:cNvSpPr>
            <a:spLocks noEditPoints="1"/>
          </p:cNvSpPr>
          <p:nvPr/>
        </p:nvSpPr>
        <p:spPr bwMode="auto">
          <a:xfrm>
            <a:off x="6165851" y="4247328"/>
            <a:ext cx="1333500" cy="1701800"/>
          </a:xfrm>
          <a:custGeom>
            <a:avLst/>
            <a:gdLst>
              <a:gd name="T0" fmla="*/ 196 w 420"/>
              <a:gd name="T1" fmla="*/ 536 h 536"/>
              <a:gd name="T2" fmla="*/ 27 w 420"/>
              <a:gd name="T3" fmla="*/ 438 h 536"/>
              <a:gd name="T4" fmla="*/ 0 w 420"/>
              <a:gd name="T5" fmla="*/ 345 h 536"/>
              <a:gd name="T6" fmla="*/ 0 w 420"/>
              <a:gd name="T7" fmla="*/ 335 h 536"/>
              <a:gd name="T8" fmla="*/ 0 w 420"/>
              <a:gd name="T9" fmla="*/ 335 h 536"/>
              <a:gd name="T10" fmla="*/ 0 w 420"/>
              <a:gd name="T11" fmla="*/ 0 h 536"/>
              <a:gd name="T12" fmla="*/ 299 w 420"/>
              <a:gd name="T13" fmla="*/ 172 h 536"/>
              <a:gd name="T14" fmla="*/ 366 w 420"/>
              <a:gd name="T15" fmla="*/ 241 h 536"/>
              <a:gd name="T16" fmla="*/ 294 w 420"/>
              <a:gd name="T17" fmla="*/ 509 h 536"/>
              <a:gd name="T18" fmla="*/ 196 w 420"/>
              <a:gd name="T19" fmla="*/ 536 h 536"/>
              <a:gd name="T20" fmla="*/ 12 w 420"/>
              <a:gd name="T21" fmla="*/ 336 h 536"/>
              <a:gd name="T22" fmla="*/ 12 w 420"/>
              <a:gd name="T23" fmla="*/ 344 h 536"/>
              <a:gd name="T24" fmla="*/ 37 w 420"/>
              <a:gd name="T25" fmla="*/ 432 h 536"/>
              <a:gd name="T26" fmla="*/ 196 w 420"/>
              <a:gd name="T27" fmla="*/ 524 h 536"/>
              <a:gd name="T28" fmla="*/ 288 w 420"/>
              <a:gd name="T29" fmla="*/ 499 h 536"/>
              <a:gd name="T30" fmla="*/ 356 w 420"/>
              <a:gd name="T31" fmla="*/ 247 h 536"/>
              <a:gd name="T32" fmla="*/ 293 w 420"/>
              <a:gd name="T33" fmla="*/ 183 h 536"/>
              <a:gd name="T34" fmla="*/ 285 w 420"/>
              <a:gd name="T35" fmla="*/ 178 h 536"/>
              <a:gd name="T36" fmla="*/ 12 w 420"/>
              <a:gd name="T37" fmla="*/ 21 h 536"/>
              <a:gd name="T38" fmla="*/ 12 w 420"/>
              <a:gd name="T39" fmla="*/ 335 h 536"/>
              <a:gd name="T40" fmla="*/ 12 w 420"/>
              <a:gd name="T41" fmla="*/ 33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420" h="536">
                <a:moveTo>
                  <a:pt x="196" y="536"/>
                </a:moveTo>
                <a:cubicBezTo>
                  <a:pt x="127" y="536"/>
                  <a:pt x="61" y="498"/>
                  <a:pt x="27" y="438"/>
                </a:cubicBezTo>
                <a:cubicBezTo>
                  <a:pt x="10" y="409"/>
                  <a:pt x="1" y="377"/>
                  <a:pt x="0" y="345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335"/>
                  <a:pt x="0" y="335"/>
                  <a:pt x="0" y="335"/>
                </a:cubicBezTo>
                <a:cubicBezTo>
                  <a:pt x="0" y="0"/>
                  <a:pt x="0" y="0"/>
                  <a:pt x="0" y="0"/>
                </a:cubicBezTo>
                <a:cubicBezTo>
                  <a:pt x="299" y="172"/>
                  <a:pt x="299" y="172"/>
                  <a:pt x="299" y="172"/>
                </a:cubicBezTo>
                <a:cubicBezTo>
                  <a:pt x="326" y="189"/>
                  <a:pt x="350" y="213"/>
                  <a:pt x="366" y="241"/>
                </a:cubicBezTo>
                <a:cubicBezTo>
                  <a:pt x="420" y="335"/>
                  <a:pt x="388" y="455"/>
                  <a:pt x="294" y="509"/>
                </a:cubicBezTo>
                <a:cubicBezTo>
                  <a:pt x="265" y="526"/>
                  <a:pt x="231" y="536"/>
                  <a:pt x="196" y="536"/>
                </a:cubicBezTo>
                <a:close/>
                <a:moveTo>
                  <a:pt x="12" y="336"/>
                </a:moveTo>
                <a:cubicBezTo>
                  <a:pt x="12" y="344"/>
                  <a:pt x="12" y="344"/>
                  <a:pt x="12" y="344"/>
                </a:cubicBezTo>
                <a:cubicBezTo>
                  <a:pt x="13" y="375"/>
                  <a:pt x="22" y="405"/>
                  <a:pt x="37" y="432"/>
                </a:cubicBezTo>
                <a:cubicBezTo>
                  <a:pt x="70" y="488"/>
                  <a:pt x="131" y="524"/>
                  <a:pt x="196" y="524"/>
                </a:cubicBezTo>
                <a:cubicBezTo>
                  <a:pt x="229" y="524"/>
                  <a:pt x="260" y="515"/>
                  <a:pt x="288" y="499"/>
                </a:cubicBezTo>
                <a:cubicBezTo>
                  <a:pt x="376" y="448"/>
                  <a:pt x="406" y="335"/>
                  <a:pt x="356" y="247"/>
                </a:cubicBezTo>
                <a:cubicBezTo>
                  <a:pt x="340" y="221"/>
                  <a:pt x="319" y="198"/>
                  <a:pt x="293" y="183"/>
                </a:cubicBezTo>
                <a:cubicBezTo>
                  <a:pt x="285" y="178"/>
                  <a:pt x="285" y="178"/>
                  <a:pt x="285" y="178"/>
                </a:cubicBezTo>
                <a:cubicBezTo>
                  <a:pt x="12" y="21"/>
                  <a:pt x="12" y="21"/>
                  <a:pt x="12" y="21"/>
                </a:cubicBezTo>
                <a:cubicBezTo>
                  <a:pt x="12" y="335"/>
                  <a:pt x="12" y="335"/>
                  <a:pt x="12" y="335"/>
                </a:cubicBezTo>
                <a:lnTo>
                  <a:pt x="12" y="336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160"/>
          <p:cNvSpPr>
            <a:spLocks noEditPoints="1"/>
          </p:cNvSpPr>
          <p:nvPr/>
        </p:nvSpPr>
        <p:spPr bwMode="auto">
          <a:xfrm>
            <a:off x="6238876" y="3501203"/>
            <a:ext cx="1866900" cy="1244600"/>
          </a:xfrm>
          <a:custGeom>
            <a:avLst/>
            <a:gdLst>
              <a:gd name="T0" fmla="*/ 392 w 588"/>
              <a:gd name="T1" fmla="*/ 392 h 392"/>
              <a:gd name="T2" fmla="*/ 392 w 588"/>
              <a:gd name="T3" fmla="*/ 392 h 392"/>
              <a:gd name="T4" fmla="*/ 298 w 588"/>
              <a:gd name="T5" fmla="*/ 369 h 392"/>
              <a:gd name="T6" fmla="*/ 289 w 588"/>
              <a:gd name="T7" fmla="*/ 364 h 392"/>
              <a:gd name="T8" fmla="*/ 0 w 588"/>
              <a:gd name="T9" fmla="*/ 196 h 392"/>
              <a:gd name="T10" fmla="*/ 298 w 588"/>
              <a:gd name="T11" fmla="*/ 24 h 392"/>
              <a:gd name="T12" fmla="*/ 392 w 588"/>
              <a:gd name="T13" fmla="*/ 0 h 392"/>
              <a:gd name="T14" fmla="*/ 530 w 588"/>
              <a:gd name="T15" fmla="*/ 58 h 392"/>
              <a:gd name="T16" fmla="*/ 588 w 588"/>
              <a:gd name="T17" fmla="*/ 196 h 392"/>
              <a:gd name="T18" fmla="*/ 392 w 588"/>
              <a:gd name="T19" fmla="*/ 392 h 392"/>
              <a:gd name="T20" fmla="*/ 296 w 588"/>
              <a:gd name="T21" fmla="*/ 354 h 392"/>
              <a:gd name="T22" fmla="*/ 304 w 588"/>
              <a:gd name="T23" fmla="*/ 358 h 392"/>
              <a:gd name="T24" fmla="*/ 392 w 588"/>
              <a:gd name="T25" fmla="*/ 380 h 392"/>
              <a:gd name="T26" fmla="*/ 576 w 588"/>
              <a:gd name="T27" fmla="*/ 196 h 392"/>
              <a:gd name="T28" fmla="*/ 522 w 588"/>
              <a:gd name="T29" fmla="*/ 66 h 392"/>
              <a:gd name="T30" fmla="*/ 392 w 588"/>
              <a:gd name="T31" fmla="*/ 12 h 392"/>
              <a:gd name="T32" fmla="*/ 304 w 588"/>
              <a:gd name="T33" fmla="*/ 35 h 392"/>
              <a:gd name="T34" fmla="*/ 296 w 588"/>
              <a:gd name="T35" fmla="*/ 39 h 392"/>
              <a:gd name="T36" fmla="*/ 24 w 588"/>
              <a:gd name="T37" fmla="*/ 196 h 392"/>
              <a:gd name="T38" fmla="*/ 296 w 588"/>
              <a:gd name="T39" fmla="*/ 354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88" h="392">
                <a:moveTo>
                  <a:pt x="392" y="392"/>
                </a:moveTo>
                <a:cubicBezTo>
                  <a:pt x="392" y="392"/>
                  <a:pt x="392" y="392"/>
                  <a:pt x="392" y="392"/>
                </a:cubicBezTo>
                <a:cubicBezTo>
                  <a:pt x="359" y="392"/>
                  <a:pt x="327" y="384"/>
                  <a:pt x="298" y="369"/>
                </a:cubicBezTo>
                <a:cubicBezTo>
                  <a:pt x="289" y="364"/>
                  <a:pt x="289" y="364"/>
                  <a:pt x="289" y="364"/>
                </a:cubicBezTo>
                <a:cubicBezTo>
                  <a:pt x="0" y="196"/>
                  <a:pt x="0" y="196"/>
                  <a:pt x="0" y="196"/>
                </a:cubicBezTo>
                <a:cubicBezTo>
                  <a:pt x="298" y="24"/>
                  <a:pt x="298" y="24"/>
                  <a:pt x="298" y="24"/>
                </a:cubicBezTo>
                <a:cubicBezTo>
                  <a:pt x="327" y="9"/>
                  <a:pt x="359" y="0"/>
                  <a:pt x="392" y="0"/>
                </a:cubicBezTo>
                <a:cubicBezTo>
                  <a:pt x="444" y="0"/>
                  <a:pt x="493" y="21"/>
                  <a:pt x="530" y="58"/>
                </a:cubicBezTo>
                <a:cubicBezTo>
                  <a:pt x="567" y="95"/>
                  <a:pt x="588" y="144"/>
                  <a:pt x="588" y="196"/>
                </a:cubicBezTo>
                <a:cubicBezTo>
                  <a:pt x="588" y="304"/>
                  <a:pt x="500" y="392"/>
                  <a:pt x="392" y="392"/>
                </a:cubicBezTo>
                <a:close/>
                <a:moveTo>
                  <a:pt x="296" y="354"/>
                </a:moveTo>
                <a:cubicBezTo>
                  <a:pt x="304" y="358"/>
                  <a:pt x="304" y="358"/>
                  <a:pt x="304" y="358"/>
                </a:cubicBezTo>
                <a:cubicBezTo>
                  <a:pt x="331" y="373"/>
                  <a:pt x="361" y="380"/>
                  <a:pt x="392" y="380"/>
                </a:cubicBezTo>
                <a:cubicBezTo>
                  <a:pt x="493" y="380"/>
                  <a:pt x="576" y="298"/>
                  <a:pt x="576" y="196"/>
                </a:cubicBezTo>
                <a:cubicBezTo>
                  <a:pt x="576" y="147"/>
                  <a:pt x="556" y="101"/>
                  <a:pt x="522" y="66"/>
                </a:cubicBezTo>
                <a:cubicBezTo>
                  <a:pt x="487" y="31"/>
                  <a:pt x="441" y="12"/>
                  <a:pt x="392" y="12"/>
                </a:cubicBezTo>
                <a:cubicBezTo>
                  <a:pt x="361" y="12"/>
                  <a:pt x="331" y="20"/>
                  <a:pt x="304" y="35"/>
                </a:cubicBezTo>
                <a:cubicBezTo>
                  <a:pt x="296" y="39"/>
                  <a:pt x="296" y="39"/>
                  <a:pt x="296" y="39"/>
                </a:cubicBezTo>
                <a:cubicBezTo>
                  <a:pt x="24" y="196"/>
                  <a:pt x="24" y="196"/>
                  <a:pt x="24" y="196"/>
                </a:cubicBezTo>
                <a:lnTo>
                  <a:pt x="296" y="354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3" name="Freeform 162"/>
          <p:cNvSpPr>
            <a:spLocks noEditPoints="1"/>
          </p:cNvSpPr>
          <p:nvPr/>
        </p:nvSpPr>
        <p:spPr bwMode="auto">
          <a:xfrm>
            <a:off x="6165851" y="2301053"/>
            <a:ext cx="1333500" cy="1701800"/>
          </a:xfrm>
          <a:custGeom>
            <a:avLst/>
            <a:gdLst>
              <a:gd name="T0" fmla="*/ 0 w 420"/>
              <a:gd name="T1" fmla="*/ 536 h 536"/>
              <a:gd name="T2" fmla="*/ 0 w 420"/>
              <a:gd name="T3" fmla="*/ 191 h 536"/>
              <a:gd name="T4" fmla="*/ 27 w 420"/>
              <a:gd name="T5" fmla="*/ 98 h 536"/>
              <a:gd name="T6" fmla="*/ 196 w 420"/>
              <a:gd name="T7" fmla="*/ 0 h 536"/>
              <a:gd name="T8" fmla="*/ 294 w 420"/>
              <a:gd name="T9" fmla="*/ 27 h 536"/>
              <a:gd name="T10" fmla="*/ 366 w 420"/>
              <a:gd name="T11" fmla="*/ 294 h 536"/>
              <a:gd name="T12" fmla="*/ 299 w 420"/>
              <a:gd name="T13" fmla="*/ 363 h 536"/>
              <a:gd name="T14" fmla="*/ 290 w 420"/>
              <a:gd name="T15" fmla="*/ 369 h 536"/>
              <a:gd name="T16" fmla="*/ 0 w 420"/>
              <a:gd name="T17" fmla="*/ 536 h 536"/>
              <a:gd name="T18" fmla="*/ 12 w 420"/>
              <a:gd name="T19" fmla="*/ 200 h 536"/>
              <a:gd name="T20" fmla="*/ 12 w 420"/>
              <a:gd name="T21" fmla="*/ 201 h 536"/>
              <a:gd name="T22" fmla="*/ 12 w 420"/>
              <a:gd name="T23" fmla="*/ 515 h 536"/>
              <a:gd name="T24" fmla="*/ 293 w 420"/>
              <a:gd name="T25" fmla="*/ 353 h 536"/>
              <a:gd name="T26" fmla="*/ 356 w 420"/>
              <a:gd name="T27" fmla="*/ 288 h 536"/>
              <a:gd name="T28" fmla="*/ 288 w 420"/>
              <a:gd name="T29" fmla="*/ 37 h 536"/>
              <a:gd name="T30" fmla="*/ 196 w 420"/>
              <a:gd name="T31" fmla="*/ 12 h 536"/>
              <a:gd name="T32" fmla="*/ 37 w 420"/>
              <a:gd name="T33" fmla="*/ 104 h 536"/>
              <a:gd name="T34" fmla="*/ 12 w 420"/>
              <a:gd name="T35" fmla="*/ 191 h 536"/>
              <a:gd name="T36" fmla="*/ 12 w 420"/>
              <a:gd name="T37" fmla="*/ 200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420" h="536">
                <a:moveTo>
                  <a:pt x="0" y="536"/>
                </a:moveTo>
                <a:cubicBezTo>
                  <a:pt x="0" y="191"/>
                  <a:pt x="0" y="191"/>
                  <a:pt x="0" y="191"/>
                </a:cubicBezTo>
                <a:cubicBezTo>
                  <a:pt x="1" y="159"/>
                  <a:pt x="10" y="127"/>
                  <a:pt x="27" y="98"/>
                </a:cubicBezTo>
                <a:cubicBezTo>
                  <a:pt x="61" y="38"/>
                  <a:pt x="127" y="0"/>
                  <a:pt x="196" y="0"/>
                </a:cubicBezTo>
                <a:cubicBezTo>
                  <a:pt x="231" y="0"/>
                  <a:pt x="265" y="9"/>
                  <a:pt x="294" y="27"/>
                </a:cubicBezTo>
                <a:cubicBezTo>
                  <a:pt x="388" y="81"/>
                  <a:pt x="420" y="201"/>
                  <a:pt x="366" y="294"/>
                </a:cubicBezTo>
                <a:cubicBezTo>
                  <a:pt x="350" y="323"/>
                  <a:pt x="326" y="346"/>
                  <a:pt x="299" y="363"/>
                </a:cubicBezTo>
                <a:cubicBezTo>
                  <a:pt x="290" y="369"/>
                  <a:pt x="290" y="369"/>
                  <a:pt x="290" y="369"/>
                </a:cubicBezTo>
                <a:lnTo>
                  <a:pt x="0" y="536"/>
                </a:lnTo>
                <a:close/>
                <a:moveTo>
                  <a:pt x="12" y="200"/>
                </a:moveTo>
                <a:cubicBezTo>
                  <a:pt x="12" y="201"/>
                  <a:pt x="12" y="201"/>
                  <a:pt x="12" y="201"/>
                </a:cubicBezTo>
                <a:cubicBezTo>
                  <a:pt x="12" y="515"/>
                  <a:pt x="12" y="515"/>
                  <a:pt x="12" y="515"/>
                </a:cubicBezTo>
                <a:cubicBezTo>
                  <a:pt x="293" y="353"/>
                  <a:pt x="293" y="353"/>
                  <a:pt x="293" y="353"/>
                </a:cubicBezTo>
                <a:cubicBezTo>
                  <a:pt x="319" y="337"/>
                  <a:pt x="340" y="315"/>
                  <a:pt x="356" y="288"/>
                </a:cubicBezTo>
                <a:cubicBezTo>
                  <a:pt x="406" y="200"/>
                  <a:pt x="376" y="88"/>
                  <a:pt x="288" y="37"/>
                </a:cubicBezTo>
                <a:cubicBezTo>
                  <a:pt x="260" y="21"/>
                  <a:pt x="229" y="12"/>
                  <a:pt x="196" y="12"/>
                </a:cubicBezTo>
                <a:cubicBezTo>
                  <a:pt x="131" y="12"/>
                  <a:pt x="70" y="47"/>
                  <a:pt x="37" y="104"/>
                </a:cubicBezTo>
                <a:cubicBezTo>
                  <a:pt x="22" y="131"/>
                  <a:pt x="13" y="161"/>
                  <a:pt x="12" y="191"/>
                </a:cubicBezTo>
                <a:lnTo>
                  <a:pt x="12" y="20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Freeform 164"/>
          <p:cNvSpPr>
            <a:spLocks noEditPoints="1"/>
          </p:cNvSpPr>
          <p:nvPr/>
        </p:nvSpPr>
        <p:spPr bwMode="auto">
          <a:xfrm>
            <a:off x="4759327" y="2301053"/>
            <a:ext cx="1266825" cy="1701800"/>
          </a:xfrm>
          <a:custGeom>
            <a:avLst/>
            <a:gdLst>
              <a:gd name="T0" fmla="*/ 399 w 399"/>
              <a:gd name="T1" fmla="*/ 536 h 536"/>
              <a:gd name="T2" fmla="*/ 100 w 399"/>
              <a:gd name="T3" fmla="*/ 364 h 536"/>
              <a:gd name="T4" fmla="*/ 33 w 399"/>
              <a:gd name="T5" fmla="*/ 294 h 536"/>
              <a:gd name="T6" fmla="*/ 13 w 399"/>
              <a:gd name="T7" fmla="*/ 146 h 536"/>
              <a:gd name="T8" fmla="*/ 105 w 399"/>
              <a:gd name="T9" fmla="*/ 27 h 536"/>
              <a:gd name="T10" fmla="*/ 203 w 399"/>
              <a:gd name="T11" fmla="*/ 0 h 536"/>
              <a:gd name="T12" fmla="*/ 372 w 399"/>
              <a:gd name="T13" fmla="*/ 98 h 536"/>
              <a:gd name="T14" fmla="*/ 399 w 399"/>
              <a:gd name="T15" fmla="*/ 191 h 536"/>
              <a:gd name="T16" fmla="*/ 399 w 399"/>
              <a:gd name="T17" fmla="*/ 200 h 536"/>
              <a:gd name="T18" fmla="*/ 399 w 399"/>
              <a:gd name="T19" fmla="*/ 201 h 536"/>
              <a:gd name="T20" fmla="*/ 399 w 399"/>
              <a:gd name="T21" fmla="*/ 536 h 536"/>
              <a:gd name="T22" fmla="*/ 114 w 399"/>
              <a:gd name="T23" fmla="*/ 358 h 536"/>
              <a:gd name="T24" fmla="*/ 115 w 399"/>
              <a:gd name="T25" fmla="*/ 358 h 536"/>
              <a:gd name="T26" fmla="*/ 387 w 399"/>
              <a:gd name="T27" fmla="*/ 515 h 536"/>
              <a:gd name="T28" fmla="*/ 387 w 399"/>
              <a:gd name="T29" fmla="*/ 201 h 536"/>
              <a:gd name="T30" fmla="*/ 387 w 399"/>
              <a:gd name="T31" fmla="*/ 200 h 536"/>
              <a:gd name="T32" fmla="*/ 387 w 399"/>
              <a:gd name="T33" fmla="*/ 191 h 536"/>
              <a:gd name="T34" fmla="*/ 362 w 399"/>
              <a:gd name="T35" fmla="*/ 104 h 536"/>
              <a:gd name="T36" fmla="*/ 203 w 399"/>
              <a:gd name="T37" fmla="*/ 12 h 536"/>
              <a:gd name="T38" fmla="*/ 111 w 399"/>
              <a:gd name="T39" fmla="*/ 37 h 536"/>
              <a:gd name="T40" fmla="*/ 25 w 399"/>
              <a:gd name="T41" fmla="*/ 149 h 536"/>
              <a:gd name="T42" fmla="*/ 43 w 399"/>
              <a:gd name="T43" fmla="*/ 288 h 536"/>
              <a:gd name="T44" fmla="*/ 106 w 399"/>
              <a:gd name="T45" fmla="*/ 353 h 536"/>
              <a:gd name="T46" fmla="*/ 114 w 399"/>
              <a:gd name="T47" fmla="*/ 358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9" h="536">
                <a:moveTo>
                  <a:pt x="399" y="536"/>
                </a:moveTo>
                <a:cubicBezTo>
                  <a:pt x="100" y="364"/>
                  <a:pt x="100" y="364"/>
                  <a:pt x="100" y="364"/>
                </a:cubicBezTo>
                <a:cubicBezTo>
                  <a:pt x="73" y="346"/>
                  <a:pt x="49" y="323"/>
                  <a:pt x="33" y="294"/>
                </a:cubicBezTo>
                <a:cubicBezTo>
                  <a:pt x="7" y="249"/>
                  <a:pt x="0" y="196"/>
                  <a:pt x="13" y="146"/>
                </a:cubicBezTo>
                <a:cubicBezTo>
                  <a:pt x="27" y="95"/>
                  <a:pt x="59" y="53"/>
                  <a:pt x="105" y="27"/>
                </a:cubicBezTo>
                <a:cubicBezTo>
                  <a:pt x="134" y="9"/>
                  <a:pt x="168" y="0"/>
                  <a:pt x="203" y="0"/>
                </a:cubicBezTo>
                <a:cubicBezTo>
                  <a:pt x="272" y="0"/>
                  <a:pt x="338" y="38"/>
                  <a:pt x="372" y="98"/>
                </a:cubicBezTo>
                <a:cubicBezTo>
                  <a:pt x="389" y="127"/>
                  <a:pt x="398" y="159"/>
                  <a:pt x="399" y="191"/>
                </a:cubicBezTo>
                <a:cubicBezTo>
                  <a:pt x="399" y="200"/>
                  <a:pt x="399" y="200"/>
                  <a:pt x="399" y="200"/>
                </a:cubicBezTo>
                <a:cubicBezTo>
                  <a:pt x="399" y="201"/>
                  <a:pt x="399" y="201"/>
                  <a:pt x="399" y="201"/>
                </a:cubicBezTo>
                <a:lnTo>
                  <a:pt x="399" y="536"/>
                </a:lnTo>
                <a:close/>
                <a:moveTo>
                  <a:pt x="114" y="358"/>
                </a:moveTo>
                <a:cubicBezTo>
                  <a:pt x="115" y="358"/>
                  <a:pt x="115" y="358"/>
                  <a:pt x="115" y="358"/>
                </a:cubicBezTo>
                <a:cubicBezTo>
                  <a:pt x="387" y="515"/>
                  <a:pt x="387" y="515"/>
                  <a:pt x="387" y="515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0"/>
                  <a:pt x="387" y="200"/>
                  <a:pt x="387" y="200"/>
                </a:cubicBezTo>
                <a:cubicBezTo>
                  <a:pt x="387" y="191"/>
                  <a:pt x="387" y="191"/>
                  <a:pt x="387" y="191"/>
                </a:cubicBezTo>
                <a:cubicBezTo>
                  <a:pt x="386" y="161"/>
                  <a:pt x="377" y="131"/>
                  <a:pt x="362" y="104"/>
                </a:cubicBezTo>
                <a:cubicBezTo>
                  <a:pt x="329" y="47"/>
                  <a:pt x="268" y="12"/>
                  <a:pt x="203" y="12"/>
                </a:cubicBezTo>
                <a:cubicBezTo>
                  <a:pt x="170" y="12"/>
                  <a:pt x="139" y="21"/>
                  <a:pt x="111" y="37"/>
                </a:cubicBezTo>
                <a:cubicBezTo>
                  <a:pt x="68" y="61"/>
                  <a:pt x="38" y="101"/>
                  <a:pt x="25" y="149"/>
                </a:cubicBezTo>
                <a:cubicBezTo>
                  <a:pt x="12" y="196"/>
                  <a:pt x="19" y="246"/>
                  <a:pt x="43" y="288"/>
                </a:cubicBezTo>
                <a:cubicBezTo>
                  <a:pt x="59" y="315"/>
                  <a:pt x="80" y="337"/>
                  <a:pt x="106" y="353"/>
                </a:cubicBezTo>
                <a:lnTo>
                  <a:pt x="114" y="358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5" name="Oval 165"/>
          <p:cNvSpPr>
            <a:spLocks noChangeArrowheads="1"/>
          </p:cNvSpPr>
          <p:nvPr/>
        </p:nvSpPr>
        <p:spPr bwMode="auto">
          <a:xfrm>
            <a:off x="6410326" y="4949003"/>
            <a:ext cx="755650" cy="75565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6" name="Freeform 166"/>
          <p:cNvSpPr>
            <a:spLocks noEditPoints="1"/>
          </p:cNvSpPr>
          <p:nvPr/>
        </p:nvSpPr>
        <p:spPr bwMode="auto">
          <a:xfrm>
            <a:off x="6651626" y="5123629"/>
            <a:ext cx="323850" cy="396875"/>
          </a:xfrm>
          <a:custGeom>
            <a:avLst/>
            <a:gdLst>
              <a:gd name="T0" fmla="*/ 5 w 102"/>
              <a:gd name="T1" fmla="*/ 9 h 125"/>
              <a:gd name="T2" fmla="*/ 0 w 102"/>
              <a:gd name="T3" fmla="*/ 14 h 125"/>
              <a:gd name="T4" fmla="*/ 0 w 102"/>
              <a:gd name="T5" fmla="*/ 120 h 125"/>
              <a:gd name="T6" fmla="*/ 5 w 102"/>
              <a:gd name="T7" fmla="*/ 125 h 125"/>
              <a:gd name="T8" fmla="*/ 11 w 102"/>
              <a:gd name="T9" fmla="*/ 120 h 125"/>
              <a:gd name="T10" fmla="*/ 11 w 102"/>
              <a:gd name="T11" fmla="*/ 14 h 125"/>
              <a:gd name="T12" fmla="*/ 5 w 102"/>
              <a:gd name="T13" fmla="*/ 9 h 125"/>
              <a:gd name="T14" fmla="*/ 59 w 102"/>
              <a:gd name="T15" fmla="*/ 15 h 125"/>
              <a:gd name="T16" fmla="*/ 15 w 102"/>
              <a:gd name="T17" fmla="*/ 16 h 125"/>
              <a:gd name="T18" fmla="*/ 15 w 102"/>
              <a:gd name="T19" fmla="*/ 72 h 125"/>
              <a:gd name="T20" fmla="*/ 59 w 102"/>
              <a:gd name="T21" fmla="*/ 71 h 125"/>
              <a:gd name="T22" fmla="*/ 102 w 102"/>
              <a:gd name="T23" fmla="*/ 68 h 125"/>
              <a:gd name="T24" fmla="*/ 102 w 102"/>
              <a:gd name="T25" fmla="*/ 12 h 125"/>
              <a:gd name="T26" fmla="*/ 59 w 102"/>
              <a:gd name="T27" fmla="*/ 15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02" h="125">
                <a:moveTo>
                  <a:pt x="5" y="9"/>
                </a:moveTo>
                <a:cubicBezTo>
                  <a:pt x="3" y="9"/>
                  <a:pt x="0" y="11"/>
                  <a:pt x="0" y="14"/>
                </a:cubicBezTo>
                <a:cubicBezTo>
                  <a:pt x="0" y="120"/>
                  <a:pt x="0" y="120"/>
                  <a:pt x="0" y="120"/>
                </a:cubicBezTo>
                <a:cubicBezTo>
                  <a:pt x="0" y="122"/>
                  <a:pt x="3" y="125"/>
                  <a:pt x="5" y="125"/>
                </a:cubicBezTo>
                <a:cubicBezTo>
                  <a:pt x="8" y="125"/>
                  <a:pt x="11" y="122"/>
                  <a:pt x="11" y="120"/>
                </a:cubicBezTo>
                <a:cubicBezTo>
                  <a:pt x="11" y="14"/>
                  <a:pt x="11" y="14"/>
                  <a:pt x="11" y="14"/>
                </a:cubicBezTo>
                <a:cubicBezTo>
                  <a:pt x="11" y="11"/>
                  <a:pt x="8" y="9"/>
                  <a:pt x="5" y="9"/>
                </a:cubicBezTo>
                <a:close/>
                <a:moveTo>
                  <a:pt x="59" y="15"/>
                </a:moveTo>
                <a:cubicBezTo>
                  <a:pt x="30" y="0"/>
                  <a:pt x="15" y="16"/>
                  <a:pt x="15" y="16"/>
                </a:cubicBezTo>
                <a:cubicBezTo>
                  <a:pt x="15" y="72"/>
                  <a:pt x="15" y="72"/>
                  <a:pt x="15" y="72"/>
                </a:cubicBezTo>
                <a:cubicBezTo>
                  <a:pt x="15" y="72"/>
                  <a:pt x="30" y="56"/>
                  <a:pt x="59" y="71"/>
                </a:cubicBezTo>
                <a:cubicBezTo>
                  <a:pt x="88" y="86"/>
                  <a:pt x="102" y="68"/>
                  <a:pt x="102" y="68"/>
                </a:cubicBezTo>
                <a:cubicBezTo>
                  <a:pt x="102" y="12"/>
                  <a:pt x="102" y="12"/>
                  <a:pt x="102" y="12"/>
                </a:cubicBezTo>
                <a:cubicBezTo>
                  <a:pt x="102" y="12"/>
                  <a:pt x="88" y="30"/>
                  <a:pt x="59" y="1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7" name="Oval 167"/>
          <p:cNvSpPr>
            <a:spLocks noChangeArrowheads="1"/>
          </p:cNvSpPr>
          <p:nvPr/>
        </p:nvSpPr>
        <p:spPr bwMode="auto">
          <a:xfrm>
            <a:off x="5026026" y="4949003"/>
            <a:ext cx="755650" cy="75565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8" name="Freeform 168"/>
          <p:cNvSpPr>
            <a:spLocks noEditPoints="1"/>
          </p:cNvSpPr>
          <p:nvPr/>
        </p:nvSpPr>
        <p:spPr bwMode="auto">
          <a:xfrm>
            <a:off x="5248276" y="5129978"/>
            <a:ext cx="311150" cy="393700"/>
          </a:xfrm>
          <a:custGeom>
            <a:avLst/>
            <a:gdLst>
              <a:gd name="T0" fmla="*/ 142 w 196"/>
              <a:gd name="T1" fmla="*/ 72 h 248"/>
              <a:gd name="T2" fmla="*/ 34 w 196"/>
              <a:gd name="T3" fmla="*/ 72 h 248"/>
              <a:gd name="T4" fmla="*/ 34 w 196"/>
              <a:gd name="T5" fmla="*/ 88 h 248"/>
              <a:gd name="T6" fmla="*/ 142 w 196"/>
              <a:gd name="T7" fmla="*/ 88 h 248"/>
              <a:gd name="T8" fmla="*/ 142 w 196"/>
              <a:gd name="T9" fmla="*/ 72 h 248"/>
              <a:gd name="T10" fmla="*/ 142 w 196"/>
              <a:gd name="T11" fmla="*/ 42 h 248"/>
              <a:gd name="T12" fmla="*/ 34 w 196"/>
              <a:gd name="T13" fmla="*/ 42 h 248"/>
              <a:gd name="T14" fmla="*/ 34 w 196"/>
              <a:gd name="T15" fmla="*/ 56 h 248"/>
              <a:gd name="T16" fmla="*/ 142 w 196"/>
              <a:gd name="T17" fmla="*/ 56 h 248"/>
              <a:gd name="T18" fmla="*/ 142 w 196"/>
              <a:gd name="T19" fmla="*/ 42 h 248"/>
              <a:gd name="T20" fmla="*/ 34 w 196"/>
              <a:gd name="T21" fmla="*/ 148 h 248"/>
              <a:gd name="T22" fmla="*/ 88 w 196"/>
              <a:gd name="T23" fmla="*/ 148 h 248"/>
              <a:gd name="T24" fmla="*/ 88 w 196"/>
              <a:gd name="T25" fmla="*/ 132 h 248"/>
              <a:gd name="T26" fmla="*/ 34 w 196"/>
              <a:gd name="T27" fmla="*/ 132 h 248"/>
              <a:gd name="T28" fmla="*/ 34 w 196"/>
              <a:gd name="T29" fmla="*/ 148 h 248"/>
              <a:gd name="T30" fmla="*/ 176 w 196"/>
              <a:gd name="T31" fmla="*/ 22 h 248"/>
              <a:gd name="T32" fmla="*/ 176 w 196"/>
              <a:gd name="T33" fmla="*/ 0 h 248"/>
              <a:gd name="T34" fmla="*/ 0 w 196"/>
              <a:gd name="T35" fmla="*/ 0 h 248"/>
              <a:gd name="T36" fmla="*/ 0 w 196"/>
              <a:gd name="T37" fmla="*/ 226 h 248"/>
              <a:gd name="T38" fmla="*/ 22 w 196"/>
              <a:gd name="T39" fmla="*/ 226 h 248"/>
              <a:gd name="T40" fmla="*/ 22 w 196"/>
              <a:gd name="T41" fmla="*/ 248 h 248"/>
              <a:gd name="T42" fmla="*/ 140 w 196"/>
              <a:gd name="T43" fmla="*/ 248 h 248"/>
              <a:gd name="T44" fmla="*/ 196 w 196"/>
              <a:gd name="T45" fmla="*/ 248 h 248"/>
              <a:gd name="T46" fmla="*/ 196 w 196"/>
              <a:gd name="T47" fmla="*/ 190 h 248"/>
              <a:gd name="T48" fmla="*/ 196 w 196"/>
              <a:gd name="T49" fmla="*/ 22 h 248"/>
              <a:gd name="T50" fmla="*/ 176 w 196"/>
              <a:gd name="T51" fmla="*/ 22 h 248"/>
              <a:gd name="T52" fmla="*/ 12 w 196"/>
              <a:gd name="T53" fmla="*/ 214 h 248"/>
              <a:gd name="T54" fmla="*/ 12 w 196"/>
              <a:gd name="T55" fmla="*/ 12 h 248"/>
              <a:gd name="T56" fmla="*/ 162 w 196"/>
              <a:gd name="T57" fmla="*/ 12 h 248"/>
              <a:gd name="T58" fmla="*/ 162 w 196"/>
              <a:gd name="T59" fmla="*/ 164 h 248"/>
              <a:gd name="T60" fmla="*/ 112 w 196"/>
              <a:gd name="T61" fmla="*/ 164 h 248"/>
              <a:gd name="T62" fmla="*/ 112 w 196"/>
              <a:gd name="T63" fmla="*/ 214 h 248"/>
              <a:gd name="T64" fmla="*/ 12 w 196"/>
              <a:gd name="T65" fmla="*/ 214 h 248"/>
              <a:gd name="T66" fmla="*/ 184 w 196"/>
              <a:gd name="T67" fmla="*/ 184 h 248"/>
              <a:gd name="T68" fmla="*/ 184 w 196"/>
              <a:gd name="T69" fmla="*/ 236 h 248"/>
              <a:gd name="T70" fmla="*/ 134 w 196"/>
              <a:gd name="T71" fmla="*/ 236 h 248"/>
              <a:gd name="T72" fmla="*/ 34 w 196"/>
              <a:gd name="T73" fmla="*/ 236 h 248"/>
              <a:gd name="T74" fmla="*/ 34 w 196"/>
              <a:gd name="T75" fmla="*/ 226 h 248"/>
              <a:gd name="T76" fmla="*/ 118 w 196"/>
              <a:gd name="T77" fmla="*/ 226 h 248"/>
              <a:gd name="T78" fmla="*/ 176 w 196"/>
              <a:gd name="T79" fmla="*/ 170 h 248"/>
              <a:gd name="T80" fmla="*/ 176 w 196"/>
              <a:gd name="T81" fmla="*/ 34 h 248"/>
              <a:gd name="T82" fmla="*/ 184 w 196"/>
              <a:gd name="T83" fmla="*/ 34 h 248"/>
              <a:gd name="T84" fmla="*/ 184 w 196"/>
              <a:gd name="T85" fmla="*/ 184 h 248"/>
              <a:gd name="T86" fmla="*/ 142 w 196"/>
              <a:gd name="T87" fmla="*/ 102 h 248"/>
              <a:gd name="T88" fmla="*/ 34 w 196"/>
              <a:gd name="T89" fmla="*/ 102 h 248"/>
              <a:gd name="T90" fmla="*/ 34 w 196"/>
              <a:gd name="T91" fmla="*/ 118 h 248"/>
              <a:gd name="T92" fmla="*/ 142 w 196"/>
              <a:gd name="T93" fmla="*/ 118 h 248"/>
              <a:gd name="T94" fmla="*/ 142 w 196"/>
              <a:gd name="T95" fmla="*/ 102 h 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96" h="248">
                <a:moveTo>
                  <a:pt x="142" y="72"/>
                </a:moveTo>
                <a:lnTo>
                  <a:pt x="34" y="72"/>
                </a:lnTo>
                <a:lnTo>
                  <a:pt x="34" y="88"/>
                </a:lnTo>
                <a:lnTo>
                  <a:pt x="142" y="88"/>
                </a:lnTo>
                <a:lnTo>
                  <a:pt x="142" y="72"/>
                </a:lnTo>
                <a:close/>
                <a:moveTo>
                  <a:pt x="142" y="42"/>
                </a:moveTo>
                <a:lnTo>
                  <a:pt x="34" y="42"/>
                </a:lnTo>
                <a:lnTo>
                  <a:pt x="34" y="56"/>
                </a:lnTo>
                <a:lnTo>
                  <a:pt x="142" y="56"/>
                </a:lnTo>
                <a:lnTo>
                  <a:pt x="142" y="42"/>
                </a:lnTo>
                <a:close/>
                <a:moveTo>
                  <a:pt x="34" y="148"/>
                </a:moveTo>
                <a:lnTo>
                  <a:pt x="88" y="148"/>
                </a:lnTo>
                <a:lnTo>
                  <a:pt x="88" y="132"/>
                </a:lnTo>
                <a:lnTo>
                  <a:pt x="34" y="132"/>
                </a:lnTo>
                <a:lnTo>
                  <a:pt x="34" y="148"/>
                </a:lnTo>
                <a:close/>
                <a:moveTo>
                  <a:pt x="176" y="22"/>
                </a:moveTo>
                <a:lnTo>
                  <a:pt x="176" y="0"/>
                </a:lnTo>
                <a:lnTo>
                  <a:pt x="0" y="0"/>
                </a:lnTo>
                <a:lnTo>
                  <a:pt x="0" y="226"/>
                </a:lnTo>
                <a:lnTo>
                  <a:pt x="22" y="226"/>
                </a:lnTo>
                <a:lnTo>
                  <a:pt x="22" y="248"/>
                </a:lnTo>
                <a:lnTo>
                  <a:pt x="140" y="248"/>
                </a:lnTo>
                <a:lnTo>
                  <a:pt x="196" y="248"/>
                </a:lnTo>
                <a:lnTo>
                  <a:pt x="196" y="190"/>
                </a:lnTo>
                <a:lnTo>
                  <a:pt x="196" y="22"/>
                </a:lnTo>
                <a:lnTo>
                  <a:pt x="176" y="22"/>
                </a:lnTo>
                <a:close/>
                <a:moveTo>
                  <a:pt x="12" y="214"/>
                </a:moveTo>
                <a:lnTo>
                  <a:pt x="12" y="12"/>
                </a:lnTo>
                <a:lnTo>
                  <a:pt x="162" y="12"/>
                </a:lnTo>
                <a:lnTo>
                  <a:pt x="162" y="164"/>
                </a:lnTo>
                <a:lnTo>
                  <a:pt x="112" y="164"/>
                </a:lnTo>
                <a:lnTo>
                  <a:pt x="112" y="214"/>
                </a:lnTo>
                <a:lnTo>
                  <a:pt x="12" y="214"/>
                </a:lnTo>
                <a:close/>
                <a:moveTo>
                  <a:pt x="184" y="184"/>
                </a:moveTo>
                <a:lnTo>
                  <a:pt x="184" y="236"/>
                </a:lnTo>
                <a:lnTo>
                  <a:pt x="134" y="236"/>
                </a:lnTo>
                <a:lnTo>
                  <a:pt x="34" y="236"/>
                </a:lnTo>
                <a:lnTo>
                  <a:pt x="34" y="226"/>
                </a:lnTo>
                <a:lnTo>
                  <a:pt x="118" y="226"/>
                </a:lnTo>
                <a:lnTo>
                  <a:pt x="176" y="170"/>
                </a:lnTo>
                <a:lnTo>
                  <a:pt x="176" y="34"/>
                </a:lnTo>
                <a:lnTo>
                  <a:pt x="184" y="34"/>
                </a:lnTo>
                <a:lnTo>
                  <a:pt x="184" y="184"/>
                </a:lnTo>
                <a:close/>
                <a:moveTo>
                  <a:pt x="142" y="102"/>
                </a:moveTo>
                <a:lnTo>
                  <a:pt x="34" y="102"/>
                </a:lnTo>
                <a:lnTo>
                  <a:pt x="34" y="118"/>
                </a:lnTo>
                <a:lnTo>
                  <a:pt x="142" y="118"/>
                </a:lnTo>
                <a:lnTo>
                  <a:pt x="142" y="1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9" name="Oval 169"/>
          <p:cNvSpPr>
            <a:spLocks noChangeArrowheads="1"/>
          </p:cNvSpPr>
          <p:nvPr/>
        </p:nvSpPr>
        <p:spPr bwMode="auto">
          <a:xfrm>
            <a:off x="4330701" y="3745678"/>
            <a:ext cx="755650" cy="75565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0" name="Freeform 170"/>
          <p:cNvSpPr>
            <a:spLocks noEditPoints="1"/>
          </p:cNvSpPr>
          <p:nvPr/>
        </p:nvSpPr>
        <p:spPr bwMode="auto">
          <a:xfrm>
            <a:off x="4502152" y="3955229"/>
            <a:ext cx="403225" cy="339725"/>
          </a:xfrm>
          <a:custGeom>
            <a:avLst/>
            <a:gdLst>
              <a:gd name="T0" fmla="*/ 6 w 127"/>
              <a:gd name="T1" fmla="*/ 102 h 107"/>
              <a:gd name="T2" fmla="*/ 11 w 127"/>
              <a:gd name="T3" fmla="*/ 107 h 107"/>
              <a:gd name="T4" fmla="*/ 34 w 127"/>
              <a:gd name="T5" fmla="*/ 107 h 107"/>
              <a:gd name="T6" fmla="*/ 34 w 127"/>
              <a:gd name="T7" fmla="*/ 58 h 107"/>
              <a:gd name="T8" fmla="*/ 6 w 127"/>
              <a:gd name="T9" fmla="*/ 86 h 107"/>
              <a:gd name="T10" fmla="*/ 6 w 127"/>
              <a:gd name="T11" fmla="*/ 102 h 107"/>
              <a:gd name="T12" fmla="*/ 45 w 127"/>
              <a:gd name="T13" fmla="*/ 69 h 107"/>
              <a:gd name="T14" fmla="*/ 45 w 127"/>
              <a:gd name="T15" fmla="*/ 107 h 107"/>
              <a:gd name="T16" fmla="*/ 74 w 127"/>
              <a:gd name="T17" fmla="*/ 107 h 107"/>
              <a:gd name="T18" fmla="*/ 74 w 127"/>
              <a:gd name="T19" fmla="*/ 73 h 107"/>
              <a:gd name="T20" fmla="*/ 62 w 127"/>
              <a:gd name="T21" fmla="*/ 86 h 107"/>
              <a:gd name="T22" fmla="*/ 45 w 127"/>
              <a:gd name="T23" fmla="*/ 69 h 107"/>
              <a:gd name="T24" fmla="*/ 85 w 127"/>
              <a:gd name="T25" fmla="*/ 62 h 107"/>
              <a:gd name="T26" fmla="*/ 85 w 127"/>
              <a:gd name="T27" fmla="*/ 107 h 107"/>
              <a:gd name="T28" fmla="*/ 108 w 127"/>
              <a:gd name="T29" fmla="*/ 107 h 107"/>
              <a:gd name="T30" fmla="*/ 113 w 127"/>
              <a:gd name="T31" fmla="*/ 102 h 107"/>
              <a:gd name="T32" fmla="*/ 113 w 127"/>
              <a:gd name="T33" fmla="*/ 58 h 107"/>
              <a:gd name="T34" fmla="*/ 113 w 127"/>
              <a:gd name="T35" fmla="*/ 34 h 107"/>
              <a:gd name="T36" fmla="*/ 89 w 127"/>
              <a:gd name="T37" fmla="*/ 58 h 107"/>
              <a:gd name="T38" fmla="*/ 85 w 127"/>
              <a:gd name="T39" fmla="*/ 62 h 107"/>
              <a:gd name="T40" fmla="*/ 102 w 127"/>
              <a:gd name="T41" fmla="*/ 2 h 107"/>
              <a:gd name="T42" fmla="*/ 97 w 127"/>
              <a:gd name="T43" fmla="*/ 7 h 107"/>
              <a:gd name="T44" fmla="*/ 103 w 127"/>
              <a:gd name="T45" fmla="*/ 12 h 107"/>
              <a:gd name="T46" fmla="*/ 108 w 127"/>
              <a:gd name="T47" fmla="*/ 11 h 107"/>
              <a:gd name="T48" fmla="*/ 62 w 127"/>
              <a:gd name="T49" fmla="*/ 58 h 107"/>
              <a:gd name="T50" fmla="*/ 34 w 127"/>
              <a:gd name="T51" fmla="*/ 31 h 107"/>
              <a:gd name="T52" fmla="*/ 2 w 127"/>
              <a:gd name="T53" fmla="*/ 63 h 107"/>
              <a:gd name="T54" fmla="*/ 2 w 127"/>
              <a:gd name="T55" fmla="*/ 70 h 107"/>
              <a:gd name="T56" fmla="*/ 9 w 127"/>
              <a:gd name="T57" fmla="*/ 70 h 107"/>
              <a:gd name="T58" fmla="*/ 34 w 127"/>
              <a:gd name="T59" fmla="*/ 45 h 107"/>
              <a:gd name="T60" fmla="*/ 62 w 127"/>
              <a:gd name="T61" fmla="*/ 72 h 107"/>
              <a:gd name="T62" fmla="*/ 115 w 127"/>
              <a:gd name="T63" fmla="*/ 19 h 107"/>
              <a:gd name="T64" fmla="*/ 115 w 127"/>
              <a:gd name="T65" fmla="*/ 24 h 107"/>
              <a:gd name="T66" fmla="*/ 120 w 127"/>
              <a:gd name="T67" fmla="*/ 29 h 107"/>
              <a:gd name="T68" fmla="*/ 120 w 127"/>
              <a:gd name="T69" fmla="*/ 29 h 107"/>
              <a:gd name="T70" fmla="*/ 125 w 127"/>
              <a:gd name="T71" fmla="*/ 25 h 107"/>
              <a:gd name="T72" fmla="*/ 127 w 127"/>
              <a:gd name="T73" fmla="*/ 0 h 107"/>
              <a:gd name="T74" fmla="*/ 102 w 127"/>
              <a:gd name="T75" fmla="*/ 2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7" h="107">
                <a:moveTo>
                  <a:pt x="6" y="102"/>
                </a:moveTo>
                <a:cubicBezTo>
                  <a:pt x="6" y="105"/>
                  <a:pt x="8" y="107"/>
                  <a:pt x="11" y="107"/>
                </a:cubicBezTo>
                <a:cubicBezTo>
                  <a:pt x="34" y="107"/>
                  <a:pt x="34" y="107"/>
                  <a:pt x="34" y="107"/>
                </a:cubicBezTo>
                <a:cubicBezTo>
                  <a:pt x="34" y="58"/>
                  <a:pt x="34" y="58"/>
                  <a:pt x="34" y="58"/>
                </a:cubicBezTo>
                <a:cubicBezTo>
                  <a:pt x="6" y="86"/>
                  <a:pt x="6" y="86"/>
                  <a:pt x="6" y="86"/>
                </a:cubicBezTo>
                <a:lnTo>
                  <a:pt x="6" y="102"/>
                </a:lnTo>
                <a:close/>
                <a:moveTo>
                  <a:pt x="45" y="69"/>
                </a:moveTo>
                <a:cubicBezTo>
                  <a:pt x="45" y="107"/>
                  <a:pt x="45" y="107"/>
                  <a:pt x="45" y="107"/>
                </a:cubicBezTo>
                <a:cubicBezTo>
                  <a:pt x="74" y="107"/>
                  <a:pt x="74" y="107"/>
                  <a:pt x="74" y="107"/>
                </a:cubicBezTo>
                <a:cubicBezTo>
                  <a:pt x="74" y="73"/>
                  <a:pt x="74" y="73"/>
                  <a:pt x="74" y="73"/>
                </a:cubicBezTo>
                <a:cubicBezTo>
                  <a:pt x="62" y="86"/>
                  <a:pt x="62" y="86"/>
                  <a:pt x="62" y="86"/>
                </a:cubicBezTo>
                <a:lnTo>
                  <a:pt x="45" y="69"/>
                </a:lnTo>
                <a:close/>
                <a:moveTo>
                  <a:pt x="85" y="62"/>
                </a:moveTo>
                <a:cubicBezTo>
                  <a:pt x="85" y="107"/>
                  <a:pt x="85" y="107"/>
                  <a:pt x="85" y="107"/>
                </a:cubicBezTo>
                <a:cubicBezTo>
                  <a:pt x="108" y="107"/>
                  <a:pt x="108" y="107"/>
                  <a:pt x="108" y="107"/>
                </a:cubicBezTo>
                <a:cubicBezTo>
                  <a:pt x="111" y="107"/>
                  <a:pt x="113" y="105"/>
                  <a:pt x="113" y="102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3" y="34"/>
                  <a:pt x="113" y="34"/>
                  <a:pt x="113" y="34"/>
                </a:cubicBezTo>
                <a:cubicBezTo>
                  <a:pt x="89" y="58"/>
                  <a:pt x="89" y="58"/>
                  <a:pt x="89" y="58"/>
                </a:cubicBezTo>
                <a:lnTo>
                  <a:pt x="85" y="62"/>
                </a:lnTo>
                <a:close/>
                <a:moveTo>
                  <a:pt x="102" y="2"/>
                </a:moveTo>
                <a:cubicBezTo>
                  <a:pt x="99" y="2"/>
                  <a:pt x="97" y="4"/>
                  <a:pt x="97" y="7"/>
                </a:cubicBezTo>
                <a:cubicBezTo>
                  <a:pt x="98" y="10"/>
                  <a:pt x="100" y="12"/>
                  <a:pt x="103" y="12"/>
                </a:cubicBezTo>
                <a:cubicBezTo>
                  <a:pt x="108" y="11"/>
                  <a:pt x="108" y="11"/>
                  <a:pt x="108" y="11"/>
                </a:cubicBezTo>
                <a:cubicBezTo>
                  <a:pt x="62" y="58"/>
                  <a:pt x="62" y="58"/>
                  <a:pt x="62" y="58"/>
                </a:cubicBezTo>
                <a:cubicBezTo>
                  <a:pt x="34" y="31"/>
                  <a:pt x="34" y="31"/>
                  <a:pt x="34" y="31"/>
                </a:cubicBezTo>
                <a:cubicBezTo>
                  <a:pt x="2" y="63"/>
                  <a:pt x="2" y="63"/>
                  <a:pt x="2" y="63"/>
                </a:cubicBezTo>
                <a:cubicBezTo>
                  <a:pt x="0" y="65"/>
                  <a:pt x="0" y="68"/>
                  <a:pt x="2" y="70"/>
                </a:cubicBezTo>
                <a:cubicBezTo>
                  <a:pt x="4" y="72"/>
                  <a:pt x="8" y="72"/>
                  <a:pt x="9" y="70"/>
                </a:cubicBezTo>
                <a:cubicBezTo>
                  <a:pt x="34" y="45"/>
                  <a:pt x="34" y="45"/>
                  <a:pt x="34" y="45"/>
                </a:cubicBezTo>
                <a:cubicBezTo>
                  <a:pt x="62" y="72"/>
                  <a:pt x="62" y="72"/>
                  <a:pt x="62" y="72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115" y="24"/>
                  <a:pt x="115" y="24"/>
                  <a:pt x="115" y="24"/>
                </a:cubicBezTo>
                <a:cubicBezTo>
                  <a:pt x="115" y="27"/>
                  <a:pt x="117" y="29"/>
                  <a:pt x="120" y="29"/>
                </a:cubicBezTo>
                <a:cubicBezTo>
                  <a:pt x="120" y="29"/>
                  <a:pt x="120" y="29"/>
                  <a:pt x="120" y="29"/>
                </a:cubicBezTo>
                <a:cubicBezTo>
                  <a:pt x="123" y="29"/>
                  <a:pt x="125" y="27"/>
                  <a:pt x="125" y="25"/>
                </a:cubicBezTo>
                <a:cubicBezTo>
                  <a:pt x="127" y="0"/>
                  <a:pt x="127" y="0"/>
                  <a:pt x="127" y="0"/>
                </a:cubicBezTo>
                <a:lnTo>
                  <a:pt x="102" y="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1" name="Oval 171"/>
          <p:cNvSpPr>
            <a:spLocks noChangeArrowheads="1"/>
          </p:cNvSpPr>
          <p:nvPr/>
        </p:nvSpPr>
        <p:spPr bwMode="auto">
          <a:xfrm>
            <a:off x="5026026" y="2545528"/>
            <a:ext cx="755650" cy="75565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2" name="Freeform 172"/>
          <p:cNvSpPr>
            <a:spLocks noEditPoints="1"/>
          </p:cNvSpPr>
          <p:nvPr/>
        </p:nvSpPr>
        <p:spPr bwMode="auto">
          <a:xfrm>
            <a:off x="5248277" y="2707454"/>
            <a:ext cx="301625" cy="434975"/>
          </a:xfrm>
          <a:custGeom>
            <a:avLst/>
            <a:gdLst>
              <a:gd name="T0" fmla="*/ 28 w 95"/>
              <a:gd name="T1" fmla="*/ 118 h 137"/>
              <a:gd name="T2" fmla="*/ 29 w 95"/>
              <a:gd name="T3" fmla="*/ 126 h 137"/>
              <a:gd name="T4" fmla="*/ 35 w 95"/>
              <a:gd name="T5" fmla="*/ 129 h 137"/>
              <a:gd name="T6" fmla="*/ 36 w 95"/>
              <a:gd name="T7" fmla="*/ 133 h 137"/>
              <a:gd name="T8" fmla="*/ 47 w 95"/>
              <a:gd name="T9" fmla="*/ 137 h 137"/>
              <a:gd name="T10" fmla="*/ 59 w 95"/>
              <a:gd name="T11" fmla="*/ 133 h 137"/>
              <a:gd name="T12" fmla="*/ 60 w 95"/>
              <a:gd name="T13" fmla="*/ 129 h 137"/>
              <a:gd name="T14" fmla="*/ 66 w 95"/>
              <a:gd name="T15" fmla="*/ 126 h 137"/>
              <a:gd name="T16" fmla="*/ 67 w 95"/>
              <a:gd name="T17" fmla="*/ 118 h 137"/>
              <a:gd name="T18" fmla="*/ 47 w 95"/>
              <a:gd name="T19" fmla="*/ 122 h 137"/>
              <a:gd name="T20" fmla="*/ 28 w 95"/>
              <a:gd name="T21" fmla="*/ 118 h 137"/>
              <a:gd name="T22" fmla="*/ 26 w 95"/>
              <a:gd name="T23" fmla="*/ 105 h 137"/>
              <a:gd name="T24" fmla="*/ 27 w 95"/>
              <a:gd name="T25" fmla="*/ 112 h 137"/>
              <a:gd name="T26" fmla="*/ 47 w 95"/>
              <a:gd name="T27" fmla="*/ 116 h 137"/>
              <a:gd name="T28" fmla="*/ 68 w 95"/>
              <a:gd name="T29" fmla="*/ 112 h 137"/>
              <a:gd name="T30" fmla="*/ 69 w 95"/>
              <a:gd name="T31" fmla="*/ 105 h 137"/>
              <a:gd name="T32" fmla="*/ 47 w 95"/>
              <a:gd name="T33" fmla="*/ 109 h 137"/>
              <a:gd name="T34" fmla="*/ 26 w 95"/>
              <a:gd name="T35" fmla="*/ 105 h 137"/>
              <a:gd name="T36" fmla="*/ 47 w 95"/>
              <a:gd name="T37" fmla="*/ 0 h 137"/>
              <a:gd name="T38" fmla="*/ 0 w 95"/>
              <a:gd name="T39" fmla="*/ 47 h 137"/>
              <a:gd name="T40" fmla="*/ 23 w 95"/>
              <a:gd name="T41" fmla="*/ 87 h 137"/>
              <a:gd name="T42" fmla="*/ 25 w 95"/>
              <a:gd name="T43" fmla="*/ 99 h 137"/>
              <a:gd name="T44" fmla="*/ 47 w 95"/>
              <a:gd name="T45" fmla="*/ 103 h 137"/>
              <a:gd name="T46" fmla="*/ 70 w 95"/>
              <a:gd name="T47" fmla="*/ 99 h 137"/>
              <a:gd name="T48" fmla="*/ 72 w 95"/>
              <a:gd name="T49" fmla="*/ 87 h 137"/>
              <a:gd name="T50" fmla="*/ 95 w 95"/>
              <a:gd name="T51" fmla="*/ 47 h 137"/>
              <a:gd name="T52" fmla="*/ 47 w 95"/>
              <a:gd name="T53" fmla="*/ 0 h 137"/>
              <a:gd name="T54" fmla="*/ 65 w 95"/>
              <a:gd name="T55" fmla="*/ 81 h 137"/>
              <a:gd name="T56" fmla="*/ 64 w 95"/>
              <a:gd name="T57" fmla="*/ 93 h 137"/>
              <a:gd name="T58" fmla="*/ 47 w 95"/>
              <a:gd name="T59" fmla="*/ 95 h 137"/>
              <a:gd name="T60" fmla="*/ 31 w 95"/>
              <a:gd name="T61" fmla="*/ 93 h 137"/>
              <a:gd name="T62" fmla="*/ 30 w 95"/>
              <a:gd name="T63" fmla="*/ 81 h 137"/>
              <a:gd name="T64" fmla="*/ 9 w 95"/>
              <a:gd name="T65" fmla="*/ 47 h 137"/>
              <a:gd name="T66" fmla="*/ 47 w 95"/>
              <a:gd name="T67" fmla="*/ 8 h 137"/>
              <a:gd name="T68" fmla="*/ 86 w 95"/>
              <a:gd name="T69" fmla="*/ 47 h 137"/>
              <a:gd name="T70" fmla="*/ 65 w 95"/>
              <a:gd name="T71" fmla="*/ 81 h 137"/>
              <a:gd name="T72" fmla="*/ 47 w 95"/>
              <a:gd name="T73" fmla="*/ 19 h 137"/>
              <a:gd name="T74" fmla="*/ 50 w 95"/>
              <a:gd name="T75" fmla="*/ 17 h 137"/>
              <a:gd name="T76" fmla="*/ 47 w 95"/>
              <a:gd name="T77" fmla="*/ 14 h 137"/>
              <a:gd name="T78" fmla="*/ 15 w 95"/>
              <a:gd name="T79" fmla="*/ 47 h 137"/>
              <a:gd name="T80" fmla="*/ 17 w 95"/>
              <a:gd name="T81" fmla="*/ 49 h 137"/>
              <a:gd name="T82" fmla="*/ 20 w 95"/>
              <a:gd name="T83" fmla="*/ 47 h 137"/>
              <a:gd name="T84" fmla="*/ 47 w 95"/>
              <a:gd name="T85" fmla="*/ 19 h 137"/>
              <a:gd name="T86" fmla="*/ 58 w 95"/>
              <a:gd name="T87" fmla="*/ 64 h 137"/>
              <a:gd name="T88" fmla="*/ 47 w 95"/>
              <a:gd name="T89" fmla="*/ 45 h 137"/>
              <a:gd name="T90" fmla="*/ 37 w 95"/>
              <a:gd name="T91" fmla="*/ 64 h 137"/>
              <a:gd name="T92" fmla="*/ 33 w 95"/>
              <a:gd name="T93" fmla="*/ 55 h 137"/>
              <a:gd name="T94" fmla="*/ 26 w 95"/>
              <a:gd name="T95" fmla="*/ 58 h 137"/>
              <a:gd name="T96" fmla="*/ 36 w 95"/>
              <a:gd name="T97" fmla="*/ 80 h 137"/>
              <a:gd name="T98" fmla="*/ 47 w 95"/>
              <a:gd name="T99" fmla="*/ 60 h 137"/>
              <a:gd name="T100" fmla="*/ 58 w 95"/>
              <a:gd name="T101" fmla="*/ 80 h 137"/>
              <a:gd name="T102" fmla="*/ 69 w 95"/>
              <a:gd name="T103" fmla="*/ 58 h 137"/>
              <a:gd name="T104" fmla="*/ 62 w 95"/>
              <a:gd name="T105" fmla="*/ 55 h 137"/>
              <a:gd name="T106" fmla="*/ 58 w 95"/>
              <a:gd name="T107" fmla="*/ 64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95" h="137">
                <a:moveTo>
                  <a:pt x="28" y="118"/>
                </a:moveTo>
                <a:cubicBezTo>
                  <a:pt x="29" y="126"/>
                  <a:pt x="29" y="126"/>
                  <a:pt x="29" y="126"/>
                </a:cubicBezTo>
                <a:cubicBezTo>
                  <a:pt x="29" y="126"/>
                  <a:pt x="30" y="128"/>
                  <a:pt x="35" y="129"/>
                </a:cubicBezTo>
                <a:cubicBezTo>
                  <a:pt x="36" y="133"/>
                  <a:pt x="36" y="133"/>
                  <a:pt x="36" y="133"/>
                </a:cubicBezTo>
                <a:cubicBezTo>
                  <a:pt x="36" y="133"/>
                  <a:pt x="38" y="137"/>
                  <a:pt x="47" y="137"/>
                </a:cubicBezTo>
                <a:cubicBezTo>
                  <a:pt x="57" y="137"/>
                  <a:pt x="59" y="133"/>
                  <a:pt x="59" y="133"/>
                </a:cubicBezTo>
                <a:cubicBezTo>
                  <a:pt x="60" y="129"/>
                  <a:pt x="60" y="129"/>
                  <a:pt x="60" y="129"/>
                </a:cubicBezTo>
                <a:cubicBezTo>
                  <a:pt x="65" y="128"/>
                  <a:pt x="66" y="126"/>
                  <a:pt x="66" y="126"/>
                </a:cubicBezTo>
                <a:cubicBezTo>
                  <a:pt x="67" y="118"/>
                  <a:pt x="67" y="118"/>
                  <a:pt x="67" y="118"/>
                </a:cubicBezTo>
                <a:cubicBezTo>
                  <a:pt x="61" y="120"/>
                  <a:pt x="55" y="122"/>
                  <a:pt x="47" y="122"/>
                </a:cubicBezTo>
                <a:cubicBezTo>
                  <a:pt x="40" y="122"/>
                  <a:pt x="34" y="120"/>
                  <a:pt x="28" y="118"/>
                </a:cubicBezTo>
                <a:close/>
                <a:moveTo>
                  <a:pt x="26" y="105"/>
                </a:moveTo>
                <a:cubicBezTo>
                  <a:pt x="27" y="112"/>
                  <a:pt x="27" y="112"/>
                  <a:pt x="27" y="112"/>
                </a:cubicBezTo>
                <a:cubicBezTo>
                  <a:pt x="33" y="115"/>
                  <a:pt x="40" y="116"/>
                  <a:pt x="47" y="116"/>
                </a:cubicBezTo>
                <a:cubicBezTo>
                  <a:pt x="55" y="116"/>
                  <a:pt x="62" y="115"/>
                  <a:pt x="68" y="112"/>
                </a:cubicBezTo>
                <a:cubicBezTo>
                  <a:pt x="69" y="105"/>
                  <a:pt x="69" y="105"/>
                  <a:pt x="69" y="105"/>
                </a:cubicBezTo>
                <a:cubicBezTo>
                  <a:pt x="63" y="108"/>
                  <a:pt x="55" y="109"/>
                  <a:pt x="47" y="109"/>
                </a:cubicBezTo>
                <a:cubicBezTo>
                  <a:pt x="40" y="109"/>
                  <a:pt x="32" y="108"/>
                  <a:pt x="26" y="105"/>
                </a:cubicBezTo>
                <a:close/>
                <a:moveTo>
                  <a:pt x="47" y="0"/>
                </a:moveTo>
                <a:cubicBezTo>
                  <a:pt x="21" y="0"/>
                  <a:pt x="0" y="21"/>
                  <a:pt x="0" y="47"/>
                </a:cubicBezTo>
                <a:cubicBezTo>
                  <a:pt x="0" y="64"/>
                  <a:pt x="9" y="79"/>
                  <a:pt x="23" y="87"/>
                </a:cubicBezTo>
                <a:cubicBezTo>
                  <a:pt x="25" y="99"/>
                  <a:pt x="25" y="99"/>
                  <a:pt x="25" y="99"/>
                </a:cubicBezTo>
                <a:cubicBezTo>
                  <a:pt x="31" y="102"/>
                  <a:pt x="39" y="103"/>
                  <a:pt x="47" y="103"/>
                </a:cubicBezTo>
                <a:cubicBezTo>
                  <a:pt x="56" y="103"/>
                  <a:pt x="64" y="102"/>
                  <a:pt x="70" y="99"/>
                </a:cubicBezTo>
                <a:cubicBezTo>
                  <a:pt x="72" y="87"/>
                  <a:pt x="72" y="87"/>
                  <a:pt x="72" y="87"/>
                </a:cubicBezTo>
                <a:cubicBezTo>
                  <a:pt x="85" y="79"/>
                  <a:pt x="95" y="64"/>
                  <a:pt x="95" y="47"/>
                </a:cubicBezTo>
                <a:cubicBezTo>
                  <a:pt x="95" y="21"/>
                  <a:pt x="73" y="0"/>
                  <a:pt x="47" y="0"/>
                </a:cubicBezTo>
                <a:close/>
                <a:moveTo>
                  <a:pt x="65" y="81"/>
                </a:moveTo>
                <a:cubicBezTo>
                  <a:pt x="64" y="93"/>
                  <a:pt x="64" y="93"/>
                  <a:pt x="64" y="93"/>
                </a:cubicBezTo>
                <a:cubicBezTo>
                  <a:pt x="64" y="93"/>
                  <a:pt x="59" y="95"/>
                  <a:pt x="47" y="95"/>
                </a:cubicBezTo>
                <a:cubicBezTo>
                  <a:pt x="36" y="95"/>
                  <a:pt x="31" y="93"/>
                  <a:pt x="31" y="93"/>
                </a:cubicBezTo>
                <a:cubicBezTo>
                  <a:pt x="30" y="81"/>
                  <a:pt x="30" y="81"/>
                  <a:pt x="30" y="81"/>
                </a:cubicBezTo>
                <a:cubicBezTo>
                  <a:pt x="17" y="75"/>
                  <a:pt x="9" y="62"/>
                  <a:pt x="9" y="47"/>
                </a:cubicBezTo>
                <a:cubicBezTo>
                  <a:pt x="9" y="25"/>
                  <a:pt x="26" y="8"/>
                  <a:pt x="47" y="8"/>
                </a:cubicBezTo>
                <a:cubicBezTo>
                  <a:pt x="69" y="8"/>
                  <a:pt x="86" y="25"/>
                  <a:pt x="86" y="47"/>
                </a:cubicBezTo>
                <a:cubicBezTo>
                  <a:pt x="86" y="62"/>
                  <a:pt x="78" y="75"/>
                  <a:pt x="65" y="81"/>
                </a:cubicBezTo>
                <a:close/>
                <a:moveTo>
                  <a:pt x="47" y="19"/>
                </a:moveTo>
                <a:cubicBezTo>
                  <a:pt x="49" y="19"/>
                  <a:pt x="50" y="18"/>
                  <a:pt x="50" y="17"/>
                </a:cubicBezTo>
                <a:cubicBezTo>
                  <a:pt x="50" y="15"/>
                  <a:pt x="49" y="14"/>
                  <a:pt x="47" y="14"/>
                </a:cubicBezTo>
                <a:cubicBezTo>
                  <a:pt x="29" y="14"/>
                  <a:pt x="15" y="29"/>
                  <a:pt x="15" y="47"/>
                </a:cubicBezTo>
                <a:cubicBezTo>
                  <a:pt x="15" y="48"/>
                  <a:pt x="16" y="49"/>
                  <a:pt x="17" y="49"/>
                </a:cubicBezTo>
                <a:cubicBezTo>
                  <a:pt x="19" y="49"/>
                  <a:pt x="20" y="48"/>
                  <a:pt x="20" y="47"/>
                </a:cubicBezTo>
                <a:cubicBezTo>
                  <a:pt x="20" y="31"/>
                  <a:pt x="32" y="19"/>
                  <a:pt x="47" y="19"/>
                </a:cubicBezTo>
                <a:close/>
                <a:moveTo>
                  <a:pt x="58" y="64"/>
                </a:moveTo>
                <a:cubicBezTo>
                  <a:pt x="47" y="45"/>
                  <a:pt x="47" y="45"/>
                  <a:pt x="47" y="45"/>
                </a:cubicBezTo>
                <a:cubicBezTo>
                  <a:pt x="37" y="64"/>
                  <a:pt x="37" y="64"/>
                  <a:pt x="37" y="64"/>
                </a:cubicBezTo>
                <a:cubicBezTo>
                  <a:pt x="33" y="55"/>
                  <a:pt x="33" y="55"/>
                  <a:pt x="33" y="55"/>
                </a:cubicBezTo>
                <a:cubicBezTo>
                  <a:pt x="26" y="58"/>
                  <a:pt x="26" y="58"/>
                  <a:pt x="26" y="58"/>
                </a:cubicBezTo>
                <a:cubicBezTo>
                  <a:pt x="36" y="80"/>
                  <a:pt x="36" y="80"/>
                  <a:pt x="36" y="80"/>
                </a:cubicBezTo>
                <a:cubicBezTo>
                  <a:pt x="47" y="60"/>
                  <a:pt x="47" y="60"/>
                  <a:pt x="47" y="60"/>
                </a:cubicBezTo>
                <a:cubicBezTo>
                  <a:pt x="58" y="80"/>
                  <a:pt x="58" y="80"/>
                  <a:pt x="58" y="80"/>
                </a:cubicBezTo>
                <a:cubicBezTo>
                  <a:pt x="69" y="58"/>
                  <a:pt x="69" y="58"/>
                  <a:pt x="69" y="58"/>
                </a:cubicBezTo>
                <a:cubicBezTo>
                  <a:pt x="62" y="55"/>
                  <a:pt x="62" y="55"/>
                  <a:pt x="62" y="55"/>
                </a:cubicBezTo>
                <a:lnTo>
                  <a:pt x="58" y="6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3" name="Oval 173"/>
          <p:cNvSpPr>
            <a:spLocks noChangeArrowheads="1"/>
          </p:cNvSpPr>
          <p:nvPr/>
        </p:nvSpPr>
        <p:spPr bwMode="auto">
          <a:xfrm>
            <a:off x="6410326" y="2545528"/>
            <a:ext cx="755650" cy="75565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4" name="Freeform 174"/>
          <p:cNvSpPr>
            <a:spLocks noEditPoints="1"/>
          </p:cNvSpPr>
          <p:nvPr/>
        </p:nvSpPr>
        <p:spPr bwMode="auto">
          <a:xfrm>
            <a:off x="6594477" y="2707454"/>
            <a:ext cx="396875" cy="441325"/>
          </a:xfrm>
          <a:custGeom>
            <a:avLst/>
            <a:gdLst>
              <a:gd name="T0" fmla="*/ 101 w 125"/>
              <a:gd name="T1" fmla="*/ 28 h 139"/>
              <a:gd name="T2" fmla="*/ 105 w 125"/>
              <a:gd name="T3" fmla="*/ 21 h 139"/>
              <a:gd name="T4" fmla="*/ 106 w 125"/>
              <a:gd name="T5" fmla="*/ 22 h 139"/>
              <a:gd name="T6" fmla="*/ 109 w 125"/>
              <a:gd name="T7" fmla="*/ 23 h 139"/>
              <a:gd name="T8" fmla="*/ 111 w 125"/>
              <a:gd name="T9" fmla="*/ 21 h 139"/>
              <a:gd name="T10" fmla="*/ 114 w 125"/>
              <a:gd name="T11" fmla="*/ 16 h 139"/>
              <a:gd name="T12" fmla="*/ 112 w 125"/>
              <a:gd name="T13" fmla="*/ 11 h 139"/>
              <a:gd name="T14" fmla="*/ 95 w 125"/>
              <a:gd name="T15" fmla="*/ 1 h 139"/>
              <a:gd name="T16" fmla="*/ 90 w 125"/>
              <a:gd name="T17" fmla="*/ 2 h 139"/>
              <a:gd name="T18" fmla="*/ 87 w 125"/>
              <a:gd name="T19" fmla="*/ 7 h 139"/>
              <a:gd name="T20" fmla="*/ 87 w 125"/>
              <a:gd name="T21" fmla="*/ 10 h 139"/>
              <a:gd name="T22" fmla="*/ 88 w 125"/>
              <a:gd name="T23" fmla="*/ 12 h 139"/>
              <a:gd name="T24" fmla="*/ 90 w 125"/>
              <a:gd name="T25" fmla="*/ 13 h 139"/>
              <a:gd name="T26" fmla="*/ 86 w 125"/>
              <a:gd name="T27" fmla="*/ 19 h 139"/>
              <a:gd name="T28" fmla="*/ 62 w 125"/>
              <a:gd name="T29" fmla="*/ 14 h 139"/>
              <a:gd name="T30" fmla="*/ 38 w 125"/>
              <a:gd name="T31" fmla="*/ 19 h 139"/>
              <a:gd name="T32" fmla="*/ 35 w 125"/>
              <a:gd name="T33" fmla="*/ 13 h 139"/>
              <a:gd name="T34" fmla="*/ 36 w 125"/>
              <a:gd name="T35" fmla="*/ 12 h 139"/>
              <a:gd name="T36" fmla="*/ 38 w 125"/>
              <a:gd name="T37" fmla="*/ 10 h 139"/>
              <a:gd name="T38" fmla="*/ 37 w 125"/>
              <a:gd name="T39" fmla="*/ 7 h 139"/>
              <a:gd name="T40" fmla="*/ 35 w 125"/>
              <a:gd name="T41" fmla="*/ 2 h 139"/>
              <a:gd name="T42" fmla="*/ 29 w 125"/>
              <a:gd name="T43" fmla="*/ 1 h 139"/>
              <a:gd name="T44" fmla="*/ 12 w 125"/>
              <a:gd name="T45" fmla="*/ 11 h 139"/>
              <a:gd name="T46" fmla="*/ 11 w 125"/>
              <a:gd name="T47" fmla="*/ 16 h 139"/>
              <a:gd name="T48" fmla="*/ 13 w 125"/>
              <a:gd name="T49" fmla="*/ 21 h 139"/>
              <a:gd name="T50" fmla="*/ 16 w 125"/>
              <a:gd name="T51" fmla="*/ 23 h 139"/>
              <a:gd name="T52" fmla="*/ 19 w 125"/>
              <a:gd name="T53" fmla="*/ 22 h 139"/>
              <a:gd name="T54" fmla="*/ 20 w 125"/>
              <a:gd name="T55" fmla="*/ 21 h 139"/>
              <a:gd name="T56" fmla="*/ 23 w 125"/>
              <a:gd name="T57" fmla="*/ 28 h 139"/>
              <a:gd name="T58" fmla="*/ 0 w 125"/>
              <a:gd name="T59" fmla="*/ 76 h 139"/>
              <a:gd name="T60" fmla="*/ 62 w 125"/>
              <a:gd name="T61" fmla="*/ 139 h 139"/>
              <a:gd name="T62" fmla="*/ 125 w 125"/>
              <a:gd name="T63" fmla="*/ 76 h 139"/>
              <a:gd name="T64" fmla="*/ 101 w 125"/>
              <a:gd name="T65" fmla="*/ 28 h 139"/>
              <a:gd name="T66" fmla="*/ 62 w 125"/>
              <a:gd name="T67" fmla="*/ 127 h 139"/>
              <a:gd name="T68" fmla="*/ 12 w 125"/>
              <a:gd name="T69" fmla="*/ 76 h 139"/>
              <a:gd name="T70" fmla="*/ 62 w 125"/>
              <a:gd name="T71" fmla="*/ 26 h 139"/>
              <a:gd name="T72" fmla="*/ 113 w 125"/>
              <a:gd name="T73" fmla="*/ 76 h 139"/>
              <a:gd name="T74" fmla="*/ 62 w 125"/>
              <a:gd name="T75" fmla="*/ 127 h 139"/>
              <a:gd name="T76" fmla="*/ 68 w 125"/>
              <a:gd name="T77" fmla="*/ 77 h 139"/>
              <a:gd name="T78" fmla="*/ 68 w 125"/>
              <a:gd name="T79" fmla="*/ 76 h 139"/>
              <a:gd name="T80" fmla="*/ 68 w 125"/>
              <a:gd name="T81" fmla="*/ 48 h 139"/>
              <a:gd name="T82" fmla="*/ 62 w 125"/>
              <a:gd name="T83" fmla="*/ 43 h 139"/>
              <a:gd name="T84" fmla="*/ 57 w 125"/>
              <a:gd name="T85" fmla="*/ 48 h 139"/>
              <a:gd name="T86" fmla="*/ 57 w 125"/>
              <a:gd name="T87" fmla="*/ 76 h 139"/>
              <a:gd name="T88" fmla="*/ 62 w 125"/>
              <a:gd name="T89" fmla="*/ 82 h 139"/>
              <a:gd name="T90" fmla="*/ 63 w 125"/>
              <a:gd name="T91" fmla="*/ 82 h 139"/>
              <a:gd name="T92" fmla="*/ 88 w 125"/>
              <a:gd name="T93" fmla="*/ 107 h 139"/>
              <a:gd name="T94" fmla="*/ 90 w 125"/>
              <a:gd name="T95" fmla="*/ 108 h 139"/>
              <a:gd name="T96" fmla="*/ 93 w 125"/>
              <a:gd name="T97" fmla="*/ 107 h 139"/>
              <a:gd name="T98" fmla="*/ 93 w 125"/>
              <a:gd name="T99" fmla="*/ 102 h 139"/>
              <a:gd name="T100" fmla="*/ 68 w 125"/>
              <a:gd name="T101" fmla="*/ 77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5" h="139">
                <a:moveTo>
                  <a:pt x="101" y="28"/>
                </a:moveTo>
                <a:cubicBezTo>
                  <a:pt x="105" y="21"/>
                  <a:pt x="105" y="21"/>
                  <a:pt x="105" y="21"/>
                </a:cubicBezTo>
                <a:cubicBezTo>
                  <a:pt x="106" y="22"/>
                  <a:pt x="106" y="22"/>
                  <a:pt x="106" y="22"/>
                </a:cubicBezTo>
                <a:cubicBezTo>
                  <a:pt x="107" y="23"/>
                  <a:pt x="108" y="23"/>
                  <a:pt x="109" y="23"/>
                </a:cubicBezTo>
                <a:cubicBezTo>
                  <a:pt x="110" y="22"/>
                  <a:pt x="111" y="22"/>
                  <a:pt x="111" y="21"/>
                </a:cubicBezTo>
                <a:cubicBezTo>
                  <a:pt x="114" y="16"/>
                  <a:pt x="114" y="16"/>
                  <a:pt x="114" y="16"/>
                </a:cubicBezTo>
                <a:cubicBezTo>
                  <a:pt x="115" y="15"/>
                  <a:pt x="114" y="12"/>
                  <a:pt x="112" y="11"/>
                </a:cubicBezTo>
                <a:cubicBezTo>
                  <a:pt x="95" y="1"/>
                  <a:pt x="95" y="1"/>
                  <a:pt x="95" y="1"/>
                </a:cubicBezTo>
                <a:cubicBezTo>
                  <a:pt x="93" y="0"/>
                  <a:pt x="91" y="0"/>
                  <a:pt x="90" y="2"/>
                </a:cubicBezTo>
                <a:cubicBezTo>
                  <a:pt x="87" y="7"/>
                  <a:pt x="87" y="7"/>
                  <a:pt x="87" y="7"/>
                </a:cubicBezTo>
                <a:cubicBezTo>
                  <a:pt x="87" y="7"/>
                  <a:pt x="86" y="9"/>
                  <a:pt x="87" y="10"/>
                </a:cubicBezTo>
                <a:cubicBezTo>
                  <a:pt x="87" y="11"/>
                  <a:pt x="88" y="11"/>
                  <a:pt x="88" y="12"/>
                </a:cubicBezTo>
                <a:cubicBezTo>
                  <a:pt x="90" y="13"/>
                  <a:pt x="90" y="13"/>
                  <a:pt x="90" y="13"/>
                </a:cubicBezTo>
                <a:cubicBezTo>
                  <a:pt x="86" y="19"/>
                  <a:pt x="86" y="19"/>
                  <a:pt x="86" y="19"/>
                </a:cubicBezTo>
                <a:cubicBezTo>
                  <a:pt x="79" y="16"/>
                  <a:pt x="71" y="14"/>
                  <a:pt x="62" y="14"/>
                </a:cubicBezTo>
                <a:cubicBezTo>
                  <a:pt x="54" y="14"/>
                  <a:pt x="46" y="16"/>
                  <a:pt x="38" y="19"/>
                </a:cubicBezTo>
                <a:cubicBezTo>
                  <a:pt x="35" y="13"/>
                  <a:pt x="35" y="13"/>
                  <a:pt x="35" y="13"/>
                </a:cubicBezTo>
                <a:cubicBezTo>
                  <a:pt x="36" y="12"/>
                  <a:pt x="36" y="12"/>
                  <a:pt x="36" y="12"/>
                </a:cubicBezTo>
                <a:cubicBezTo>
                  <a:pt x="37" y="11"/>
                  <a:pt x="38" y="11"/>
                  <a:pt x="38" y="10"/>
                </a:cubicBezTo>
                <a:cubicBezTo>
                  <a:pt x="38" y="9"/>
                  <a:pt x="38" y="7"/>
                  <a:pt x="37" y="7"/>
                </a:cubicBezTo>
                <a:cubicBezTo>
                  <a:pt x="35" y="2"/>
                  <a:pt x="35" y="2"/>
                  <a:pt x="35" y="2"/>
                </a:cubicBezTo>
                <a:cubicBezTo>
                  <a:pt x="34" y="0"/>
                  <a:pt x="31" y="0"/>
                  <a:pt x="29" y="1"/>
                </a:cubicBezTo>
                <a:cubicBezTo>
                  <a:pt x="12" y="11"/>
                  <a:pt x="12" y="11"/>
                  <a:pt x="12" y="11"/>
                </a:cubicBezTo>
                <a:cubicBezTo>
                  <a:pt x="10" y="12"/>
                  <a:pt x="10" y="15"/>
                  <a:pt x="11" y="16"/>
                </a:cubicBezTo>
                <a:cubicBezTo>
                  <a:pt x="13" y="21"/>
                  <a:pt x="13" y="21"/>
                  <a:pt x="13" y="21"/>
                </a:cubicBezTo>
                <a:cubicBezTo>
                  <a:pt x="14" y="22"/>
                  <a:pt x="15" y="22"/>
                  <a:pt x="16" y="23"/>
                </a:cubicBezTo>
                <a:cubicBezTo>
                  <a:pt x="17" y="23"/>
                  <a:pt x="18" y="23"/>
                  <a:pt x="19" y="22"/>
                </a:cubicBezTo>
                <a:cubicBezTo>
                  <a:pt x="20" y="21"/>
                  <a:pt x="20" y="21"/>
                  <a:pt x="20" y="21"/>
                </a:cubicBezTo>
                <a:cubicBezTo>
                  <a:pt x="23" y="28"/>
                  <a:pt x="23" y="28"/>
                  <a:pt x="23" y="28"/>
                </a:cubicBezTo>
                <a:cubicBezTo>
                  <a:pt x="9" y="39"/>
                  <a:pt x="0" y="57"/>
                  <a:pt x="0" y="76"/>
                </a:cubicBezTo>
                <a:cubicBezTo>
                  <a:pt x="0" y="111"/>
                  <a:pt x="28" y="139"/>
                  <a:pt x="62" y="139"/>
                </a:cubicBezTo>
                <a:cubicBezTo>
                  <a:pt x="97" y="139"/>
                  <a:pt x="125" y="111"/>
                  <a:pt x="125" y="76"/>
                </a:cubicBezTo>
                <a:cubicBezTo>
                  <a:pt x="125" y="57"/>
                  <a:pt x="115" y="39"/>
                  <a:pt x="101" y="28"/>
                </a:cubicBezTo>
                <a:close/>
                <a:moveTo>
                  <a:pt x="62" y="127"/>
                </a:moveTo>
                <a:cubicBezTo>
                  <a:pt x="34" y="127"/>
                  <a:pt x="12" y="104"/>
                  <a:pt x="12" y="76"/>
                </a:cubicBezTo>
                <a:cubicBezTo>
                  <a:pt x="12" y="49"/>
                  <a:pt x="34" y="26"/>
                  <a:pt x="62" y="26"/>
                </a:cubicBezTo>
                <a:cubicBezTo>
                  <a:pt x="90" y="26"/>
                  <a:pt x="113" y="49"/>
                  <a:pt x="113" y="76"/>
                </a:cubicBezTo>
                <a:cubicBezTo>
                  <a:pt x="113" y="104"/>
                  <a:pt x="90" y="127"/>
                  <a:pt x="62" y="127"/>
                </a:cubicBezTo>
                <a:close/>
                <a:moveTo>
                  <a:pt x="68" y="77"/>
                </a:moveTo>
                <a:cubicBezTo>
                  <a:pt x="68" y="77"/>
                  <a:pt x="68" y="77"/>
                  <a:pt x="68" y="76"/>
                </a:cubicBezTo>
                <a:cubicBezTo>
                  <a:pt x="68" y="48"/>
                  <a:pt x="68" y="48"/>
                  <a:pt x="68" y="48"/>
                </a:cubicBezTo>
                <a:cubicBezTo>
                  <a:pt x="68" y="45"/>
                  <a:pt x="65" y="43"/>
                  <a:pt x="62" y="43"/>
                </a:cubicBezTo>
                <a:cubicBezTo>
                  <a:pt x="59" y="43"/>
                  <a:pt x="57" y="45"/>
                  <a:pt x="57" y="48"/>
                </a:cubicBezTo>
                <a:cubicBezTo>
                  <a:pt x="57" y="76"/>
                  <a:pt x="57" y="76"/>
                  <a:pt x="57" y="76"/>
                </a:cubicBezTo>
                <a:cubicBezTo>
                  <a:pt x="57" y="79"/>
                  <a:pt x="59" y="82"/>
                  <a:pt x="62" y="82"/>
                </a:cubicBezTo>
                <a:cubicBezTo>
                  <a:pt x="62" y="82"/>
                  <a:pt x="63" y="82"/>
                  <a:pt x="63" y="82"/>
                </a:cubicBezTo>
                <a:cubicBezTo>
                  <a:pt x="88" y="107"/>
                  <a:pt x="88" y="107"/>
                  <a:pt x="88" y="107"/>
                </a:cubicBezTo>
                <a:cubicBezTo>
                  <a:pt x="89" y="108"/>
                  <a:pt x="89" y="108"/>
                  <a:pt x="90" y="108"/>
                </a:cubicBezTo>
                <a:cubicBezTo>
                  <a:pt x="91" y="108"/>
                  <a:pt x="92" y="108"/>
                  <a:pt x="93" y="107"/>
                </a:cubicBezTo>
                <a:cubicBezTo>
                  <a:pt x="94" y="106"/>
                  <a:pt x="94" y="104"/>
                  <a:pt x="93" y="102"/>
                </a:cubicBezTo>
                <a:lnTo>
                  <a:pt x="68" y="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5" name="Oval 175"/>
          <p:cNvSpPr>
            <a:spLocks noChangeArrowheads="1"/>
          </p:cNvSpPr>
          <p:nvPr/>
        </p:nvSpPr>
        <p:spPr bwMode="auto">
          <a:xfrm>
            <a:off x="7105651" y="3745678"/>
            <a:ext cx="755650" cy="755650"/>
          </a:xfrm>
          <a:prstGeom prst="ellipse">
            <a:avLst/>
          </a:prstGeom>
          <a:solidFill>
            <a:srgbClr val="333333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6" name="Freeform 176"/>
          <p:cNvSpPr>
            <a:spLocks noEditPoints="1"/>
          </p:cNvSpPr>
          <p:nvPr/>
        </p:nvSpPr>
        <p:spPr bwMode="auto">
          <a:xfrm>
            <a:off x="7248526" y="3952053"/>
            <a:ext cx="463550" cy="323850"/>
          </a:xfrm>
          <a:custGeom>
            <a:avLst/>
            <a:gdLst>
              <a:gd name="T0" fmla="*/ 131 w 146"/>
              <a:gd name="T1" fmla="*/ 87 h 102"/>
              <a:gd name="T2" fmla="*/ 146 w 146"/>
              <a:gd name="T3" fmla="*/ 62 h 102"/>
              <a:gd name="T4" fmla="*/ 122 w 146"/>
              <a:gd name="T5" fmla="*/ 32 h 102"/>
              <a:gd name="T6" fmla="*/ 124 w 146"/>
              <a:gd name="T7" fmla="*/ 43 h 102"/>
              <a:gd name="T8" fmla="*/ 73 w 146"/>
              <a:gd name="T9" fmla="*/ 90 h 102"/>
              <a:gd name="T10" fmla="*/ 99 w 146"/>
              <a:gd name="T11" fmla="*/ 96 h 102"/>
              <a:gd name="T12" fmla="*/ 113 w 146"/>
              <a:gd name="T13" fmla="*/ 94 h 102"/>
              <a:gd name="T14" fmla="*/ 146 w 146"/>
              <a:gd name="T15" fmla="*/ 96 h 102"/>
              <a:gd name="T16" fmla="*/ 131 w 146"/>
              <a:gd name="T17" fmla="*/ 87 h 102"/>
              <a:gd name="T18" fmla="*/ 118 w 146"/>
              <a:gd name="T19" fmla="*/ 43 h 102"/>
              <a:gd name="T20" fmla="*/ 59 w 146"/>
              <a:gd name="T21" fmla="*/ 0 h 102"/>
              <a:gd name="T22" fmla="*/ 0 w 146"/>
              <a:gd name="T23" fmla="*/ 43 h 102"/>
              <a:gd name="T24" fmla="*/ 19 w 146"/>
              <a:gd name="T25" fmla="*/ 74 h 102"/>
              <a:gd name="T26" fmla="*/ 0 w 146"/>
              <a:gd name="T27" fmla="*/ 86 h 102"/>
              <a:gd name="T28" fmla="*/ 41 w 146"/>
              <a:gd name="T29" fmla="*/ 84 h 102"/>
              <a:gd name="T30" fmla="*/ 59 w 146"/>
              <a:gd name="T31" fmla="*/ 86 h 102"/>
              <a:gd name="T32" fmla="*/ 118 w 146"/>
              <a:gd name="T33" fmla="*/ 43 h 102"/>
              <a:gd name="T34" fmla="*/ 71 w 146"/>
              <a:gd name="T35" fmla="*/ 61 h 102"/>
              <a:gd name="T36" fmla="*/ 32 w 146"/>
              <a:gd name="T37" fmla="*/ 61 h 102"/>
              <a:gd name="T38" fmla="*/ 32 w 146"/>
              <a:gd name="T39" fmla="*/ 56 h 102"/>
              <a:gd name="T40" fmla="*/ 71 w 146"/>
              <a:gd name="T41" fmla="*/ 56 h 102"/>
              <a:gd name="T42" fmla="*/ 71 w 146"/>
              <a:gd name="T43" fmla="*/ 61 h 102"/>
              <a:gd name="T44" fmla="*/ 86 w 146"/>
              <a:gd name="T45" fmla="*/ 46 h 102"/>
              <a:gd name="T46" fmla="*/ 32 w 146"/>
              <a:gd name="T47" fmla="*/ 46 h 102"/>
              <a:gd name="T48" fmla="*/ 32 w 146"/>
              <a:gd name="T49" fmla="*/ 41 h 102"/>
              <a:gd name="T50" fmla="*/ 86 w 146"/>
              <a:gd name="T51" fmla="*/ 41 h 102"/>
              <a:gd name="T52" fmla="*/ 86 w 146"/>
              <a:gd name="T53" fmla="*/ 46 h 102"/>
              <a:gd name="T54" fmla="*/ 86 w 146"/>
              <a:gd name="T55" fmla="*/ 31 h 102"/>
              <a:gd name="T56" fmla="*/ 32 w 146"/>
              <a:gd name="T57" fmla="*/ 31 h 102"/>
              <a:gd name="T58" fmla="*/ 32 w 146"/>
              <a:gd name="T59" fmla="*/ 26 h 102"/>
              <a:gd name="T60" fmla="*/ 86 w 146"/>
              <a:gd name="T61" fmla="*/ 26 h 102"/>
              <a:gd name="T62" fmla="*/ 86 w 146"/>
              <a:gd name="T63" fmla="*/ 31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146" h="102">
                <a:moveTo>
                  <a:pt x="131" y="87"/>
                </a:moveTo>
                <a:cubicBezTo>
                  <a:pt x="140" y="81"/>
                  <a:pt x="146" y="72"/>
                  <a:pt x="146" y="62"/>
                </a:cubicBezTo>
                <a:cubicBezTo>
                  <a:pt x="146" y="49"/>
                  <a:pt x="136" y="38"/>
                  <a:pt x="122" y="32"/>
                </a:cubicBezTo>
                <a:cubicBezTo>
                  <a:pt x="123" y="35"/>
                  <a:pt x="124" y="39"/>
                  <a:pt x="124" y="43"/>
                </a:cubicBezTo>
                <a:cubicBezTo>
                  <a:pt x="124" y="66"/>
                  <a:pt x="102" y="86"/>
                  <a:pt x="73" y="90"/>
                </a:cubicBezTo>
                <a:cubicBezTo>
                  <a:pt x="80" y="94"/>
                  <a:pt x="89" y="96"/>
                  <a:pt x="99" y="96"/>
                </a:cubicBezTo>
                <a:cubicBezTo>
                  <a:pt x="104" y="96"/>
                  <a:pt x="109" y="95"/>
                  <a:pt x="113" y="94"/>
                </a:cubicBezTo>
                <a:cubicBezTo>
                  <a:pt x="127" y="102"/>
                  <a:pt x="146" y="96"/>
                  <a:pt x="146" y="96"/>
                </a:cubicBezTo>
                <a:cubicBezTo>
                  <a:pt x="138" y="95"/>
                  <a:pt x="133" y="91"/>
                  <a:pt x="131" y="87"/>
                </a:cubicBezTo>
                <a:close/>
                <a:moveTo>
                  <a:pt x="118" y="43"/>
                </a:moveTo>
                <a:cubicBezTo>
                  <a:pt x="118" y="19"/>
                  <a:pt x="92" y="0"/>
                  <a:pt x="59" y="0"/>
                </a:cubicBezTo>
                <a:cubicBezTo>
                  <a:pt x="27" y="0"/>
                  <a:pt x="0" y="19"/>
                  <a:pt x="0" y="43"/>
                </a:cubicBezTo>
                <a:cubicBezTo>
                  <a:pt x="0" y="55"/>
                  <a:pt x="7" y="66"/>
                  <a:pt x="19" y="74"/>
                </a:cubicBezTo>
                <a:cubicBezTo>
                  <a:pt x="16" y="79"/>
                  <a:pt x="10" y="85"/>
                  <a:pt x="0" y="86"/>
                </a:cubicBezTo>
                <a:cubicBezTo>
                  <a:pt x="0" y="86"/>
                  <a:pt x="23" y="93"/>
                  <a:pt x="41" y="84"/>
                </a:cubicBezTo>
                <a:cubicBezTo>
                  <a:pt x="47" y="85"/>
                  <a:pt x="53" y="86"/>
                  <a:pt x="59" y="86"/>
                </a:cubicBezTo>
                <a:cubicBezTo>
                  <a:pt x="92" y="86"/>
                  <a:pt x="118" y="67"/>
                  <a:pt x="118" y="43"/>
                </a:cubicBezTo>
                <a:close/>
                <a:moveTo>
                  <a:pt x="71" y="61"/>
                </a:moveTo>
                <a:cubicBezTo>
                  <a:pt x="32" y="61"/>
                  <a:pt x="32" y="61"/>
                  <a:pt x="32" y="61"/>
                </a:cubicBezTo>
                <a:cubicBezTo>
                  <a:pt x="32" y="56"/>
                  <a:pt x="32" y="56"/>
                  <a:pt x="32" y="56"/>
                </a:cubicBezTo>
                <a:cubicBezTo>
                  <a:pt x="71" y="56"/>
                  <a:pt x="71" y="56"/>
                  <a:pt x="71" y="56"/>
                </a:cubicBezTo>
                <a:lnTo>
                  <a:pt x="71" y="61"/>
                </a:lnTo>
                <a:close/>
                <a:moveTo>
                  <a:pt x="86" y="46"/>
                </a:moveTo>
                <a:cubicBezTo>
                  <a:pt x="32" y="46"/>
                  <a:pt x="32" y="46"/>
                  <a:pt x="32" y="46"/>
                </a:cubicBezTo>
                <a:cubicBezTo>
                  <a:pt x="32" y="41"/>
                  <a:pt x="32" y="41"/>
                  <a:pt x="32" y="41"/>
                </a:cubicBezTo>
                <a:cubicBezTo>
                  <a:pt x="86" y="41"/>
                  <a:pt x="86" y="41"/>
                  <a:pt x="86" y="41"/>
                </a:cubicBezTo>
                <a:lnTo>
                  <a:pt x="86" y="46"/>
                </a:lnTo>
                <a:close/>
                <a:moveTo>
                  <a:pt x="86" y="31"/>
                </a:moveTo>
                <a:cubicBezTo>
                  <a:pt x="32" y="31"/>
                  <a:pt x="32" y="31"/>
                  <a:pt x="32" y="31"/>
                </a:cubicBezTo>
                <a:cubicBezTo>
                  <a:pt x="32" y="26"/>
                  <a:pt x="32" y="26"/>
                  <a:pt x="32" y="26"/>
                </a:cubicBezTo>
                <a:cubicBezTo>
                  <a:pt x="86" y="26"/>
                  <a:pt x="86" y="26"/>
                  <a:pt x="86" y="26"/>
                </a:cubicBezTo>
                <a:lnTo>
                  <a:pt x="86" y="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065266" y="1977849"/>
            <a:ext cx="2801722" cy="856230"/>
            <a:chOff x="1626835" y="2349127"/>
            <a:chExt cx="2492110" cy="761610"/>
          </a:xfrm>
        </p:grpSpPr>
        <p:sp>
          <p:nvSpPr>
            <p:cNvPr id="28" name="文本框 27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Purpose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Quickly select tasks with best value (priority/time)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40919" y="3435174"/>
            <a:ext cx="2801722" cy="663825"/>
            <a:chOff x="1626835" y="2349127"/>
            <a:chExt cx="2492110" cy="590467"/>
          </a:xfrm>
        </p:grpSpPr>
        <p:sp>
          <p:nvSpPr>
            <p:cNvPr id="31" name="文本框 30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Best Result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626835" y="2687681"/>
              <a:ext cx="2492110" cy="25191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When in a hurry — fast, decent result</a:t>
              </a: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065266" y="5092810"/>
            <a:ext cx="2801722" cy="856230"/>
            <a:chOff x="1626835" y="2349127"/>
            <a:chExt cx="2492110" cy="761610"/>
          </a:xfrm>
        </p:grpSpPr>
        <p:sp>
          <p:nvSpPr>
            <p:cNvPr id="34" name="文本框 33"/>
            <p:cNvSpPr txBox="1"/>
            <p:nvPr/>
          </p:nvSpPr>
          <p:spPr>
            <a:xfrm>
              <a:off x="1806000" y="2349127"/>
              <a:ext cx="2133781" cy="299923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</a:rPr>
                <a:t>Uses For</a:t>
              </a:r>
              <a:endPara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626835" y="2687681"/>
              <a:ext cx="2492110" cy="42305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ea typeface="+mj-ea"/>
                </a:rPr>
                <a:t> I have 30 mins between meetings — what’s best to do fast?</a:t>
              </a:r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8573135" y="1978025"/>
            <a:ext cx="2399030" cy="33718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600" b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How it works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8548370" y="3435350"/>
            <a:ext cx="23990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Sort tasks by priority/duration ratio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8573135" y="5092700"/>
            <a:ext cx="2399030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Pick as long as time is left</a:t>
            </a:r>
          </a:p>
        </p:txBody>
      </p:sp>
      <p:cxnSp>
        <p:nvCxnSpPr>
          <p:cNvPr id="2" name="Straight Arrow Connector 1"/>
          <p:cNvCxnSpPr/>
          <p:nvPr/>
        </p:nvCxnSpPr>
        <p:spPr>
          <a:xfrm flipH="1">
            <a:off x="9787255" y="2409825"/>
            <a:ext cx="10160" cy="908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H="1">
            <a:off x="9739630" y="4110355"/>
            <a:ext cx="7620" cy="868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Arial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433</Words>
  <Application>Microsoft Office PowerPoint</Application>
  <PresentationFormat>Widescreen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Sihab Bin Sarwar</cp:lastModifiedBy>
  <cp:revision>58</cp:revision>
  <dcterms:created xsi:type="dcterms:W3CDTF">2018-03-19T03:11:00Z</dcterms:created>
  <dcterms:modified xsi:type="dcterms:W3CDTF">2025-05-20T18:02:48Z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1033-12.2.0.21179</vt:lpwstr>
  </property>
  <property fmtid="{D5CDD505-2E9C-101B-9397-08002B2CF9AE}" pid="3" name="ICV">
    <vt:lpwstr>05D372A4BC9D452AB2D8D31EE1A75121_13</vt:lpwstr>
  </property>
</Properties>
</file>