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83" r:id="rId4"/>
    <p:sldId id="282" r:id="rId5"/>
    <p:sldId id="286" r:id="rId6"/>
    <p:sldId id="287" r:id="rId7"/>
    <p:sldId id="288" r:id="rId8"/>
    <p:sldId id="289" r:id="rId9"/>
    <p:sldId id="276" r:id="rId10"/>
    <p:sldId id="285" r:id="rId11"/>
    <p:sldId id="280" r:id="rId12"/>
    <p:sldId id="281" r:id="rId13"/>
    <p:sldId id="278" r:id="rId14"/>
    <p:sldId id="277" r:id="rId15"/>
    <p:sldId id="279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3"/>
    <a:srgbClr val="4472C4"/>
    <a:srgbClr val="DC2680"/>
    <a:srgbClr val="FFB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11"/>
    <p:restoredTop sz="85665"/>
  </p:normalViewPr>
  <p:slideViewPr>
    <p:cSldViewPr snapToGrid="0" snapToObjects="1">
      <p:cViewPr varScale="1">
        <p:scale>
          <a:sx n="108" d="100"/>
          <a:sy n="108" d="100"/>
        </p:scale>
        <p:origin x="14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E85A5-2143-1345-BBA1-B32267CAF9B5}" type="datetimeFigureOut">
              <a:rPr lang="de-DE" smtClean="0"/>
              <a:t>08.07.20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B924-6901-7B40-AEEB-356EC7962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502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55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753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832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13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867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122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35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988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406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659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554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53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138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136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29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10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49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29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de-DE"/>
              <a:t>31.01.20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de-DE"/>
              <a:t>Hot Topics in Networking - Simon Schwarz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33D1F4C7-E7FD-814C-996E-6B4DFE7BF75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962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07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48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87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61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55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06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31.01.20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Hot Topics in Networking - Simon Schwarz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35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5">
            <a:extLst>
              <a:ext uri="{FF2B5EF4-FFF2-40B4-BE49-F238E27FC236}">
                <a16:creationId xmlns:a16="http://schemas.microsoft.com/office/drawing/2014/main" id="{8216671E-EAEF-C44D-B5C3-80599C05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8" name="Fußzeilenplatzhalter 6">
            <a:extLst>
              <a:ext uri="{FF2B5EF4-FFF2-40B4-BE49-F238E27FC236}">
                <a16:creationId xmlns:a16="http://schemas.microsoft.com/office/drawing/2014/main" id="{2BC39156-4703-7243-9D59-806855BB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sp>
        <p:nvSpPr>
          <p:cNvPr id="9" name="Foliennummernplatzhalter 7">
            <a:extLst>
              <a:ext uri="{FF2B5EF4-FFF2-40B4-BE49-F238E27FC236}">
                <a16:creationId xmlns:a16="http://schemas.microsoft.com/office/drawing/2014/main" id="{6FD558B8-D733-3343-873E-C916CECF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Grafik 3" descr="Ein Bild, das Königin, Text, drinnen, verschiedene enthält.&#10;&#10;Automatisch generierte Beschreibung">
            <a:extLst>
              <a:ext uri="{FF2B5EF4-FFF2-40B4-BE49-F238E27FC236}">
                <a16:creationId xmlns:a16="http://schemas.microsoft.com/office/drawing/2014/main" id="{3CE7CA0E-A00C-5047-B088-B51E4A422B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37"/>
          <a:stretch/>
        </p:blipFill>
        <p:spPr>
          <a:xfrm>
            <a:off x="0" y="-1"/>
            <a:ext cx="9144000" cy="58545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E015B21-20EB-EB40-AE1F-C10EE66B4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863480"/>
            <a:ext cx="9144000" cy="6650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700" kern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Survey of Monte Carlo Tree Search Methods</a:t>
            </a:r>
          </a:p>
        </p:txBody>
      </p:sp>
    </p:spTree>
    <p:extLst>
      <p:ext uri="{BB962C8B-B14F-4D97-AF65-F5344CB8AC3E}">
        <p14:creationId xmlns:p14="http://schemas.microsoft.com/office/powerpoint/2010/main" val="2094740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Heuristics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All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Moves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As First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10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26BCE71-17E2-7246-81C0-20F08FA66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90" y="710696"/>
            <a:ext cx="3508470" cy="36896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205CBF97-2230-AF49-AA63-7B27281E20D3}"/>
                  </a:ext>
                </a:extLst>
              </p:cNvPr>
              <p:cNvSpPr txBox="1"/>
              <p:nvPr/>
            </p:nvSpPr>
            <p:spPr>
              <a:xfrm>
                <a:off x="1483589" y="4681564"/>
                <a:ext cx="6176819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𝐴𝑀𝐴𝐹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𝐴𝑀𝐴𝐹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205CBF97-2230-AF49-AA63-7B27281E2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89" y="4681564"/>
                <a:ext cx="6176819" cy="347403"/>
              </a:xfrm>
              <a:prstGeom prst="rect">
                <a:avLst/>
              </a:prstGeom>
              <a:blipFill>
                <a:blip r:embed="rId4"/>
                <a:stretch>
                  <a:fillRect l="-411" r="-821" b="-214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7228FA9-8A40-3244-890B-6242A5EC6C7B}"/>
              </a:ext>
            </a:extLst>
          </p:cNvPr>
          <p:cNvGrpSpPr/>
          <p:nvPr/>
        </p:nvGrpSpPr>
        <p:grpSpPr>
          <a:xfrm>
            <a:off x="1483589" y="5235024"/>
            <a:ext cx="3582669" cy="909352"/>
            <a:chOff x="2136074" y="5270620"/>
            <a:chExt cx="3582669" cy="9093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A6AA1DE5-2894-1949-9185-61E09984BCCA}"/>
                    </a:ext>
                  </a:extLst>
                </p:cNvPr>
                <p:cNvSpPr txBox="1"/>
                <p:nvPr/>
              </p:nvSpPr>
              <p:spPr>
                <a:xfrm>
                  <a:off x="3164774" y="5270620"/>
                  <a:ext cx="2553969" cy="9093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ad>
                          <m:radPr>
                            <m:degHide m:val="on"/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num>
                              <m:den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3 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de-D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de-DE" sz="2000" dirty="0"/>
                </a:p>
              </p:txBody>
            </p:sp>
          </mc:Choice>
          <mc:Fallback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A6AA1DE5-2894-1949-9185-61E09984B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4774" y="5270620"/>
                  <a:ext cx="2553969" cy="909352"/>
                </a:xfrm>
                <a:prstGeom prst="rect">
                  <a:avLst/>
                </a:prstGeom>
                <a:blipFill>
                  <a:blip r:embed="rId5"/>
                  <a:stretch>
                    <a:fillRect l="-2970" r="-1485" b="-137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27A45AC4-B231-ED4C-855A-D01B21E84CAA}"/>
                </a:ext>
              </a:extLst>
            </p:cNvPr>
            <p:cNvSpPr txBox="1"/>
            <p:nvPr/>
          </p:nvSpPr>
          <p:spPr>
            <a:xfrm>
              <a:off x="2136074" y="5558485"/>
              <a:ext cx="1028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where</a:t>
              </a:r>
              <a:endParaRPr lang="de-DE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7998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Applications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Dec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-MCTS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11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8B7C1DD-B6AA-6844-93E6-405587F9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903767"/>
            <a:ext cx="7886700" cy="546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2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 fontScale="90000"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Applications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Geometrical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Graph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Matching</a:t>
            </a:r>
            <a:endParaRPr lang="de-DE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12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0B22595-EF64-8746-9D8A-B726F6EA6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554" y="817710"/>
            <a:ext cx="6166890" cy="558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60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Applications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Pacman</a:t>
            </a:r>
            <a:endParaRPr lang="de-DE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13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A96DA30F-79A9-7D41-A30D-E56348C88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5153"/>
            <a:ext cx="3952103" cy="4289890"/>
          </a:xfrm>
          <a:prstGeom prst="rect">
            <a:avLst/>
          </a:prstGeom>
        </p:spPr>
      </p:pic>
      <p:pic>
        <p:nvPicPr>
          <p:cNvPr id="6" name="Grafik 5" descr="Ein Bild, das Karte, Zeichnung enthält.&#10;&#10;Automatisch generierte Beschreibung">
            <a:extLst>
              <a:ext uri="{FF2B5EF4-FFF2-40B4-BE49-F238E27FC236}">
                <a16:creationId xmlns:a16="http://schemas.microsoft.com/office/drawing/2014/main" id="{DF91795D-9E26-E141-8AF0-F6AFF5669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855" y="2308822"/>
            <a:ext cx="4807595" cy="224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96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Applications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AlphaGo</a:t>
            </a:r>
            <a:endParaRPr lang="de-DE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14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4" name="Grafik 3" descr="Ein Bild, das Screenshot, Uhr enthält.&#10;&#10;Automatisch generierte Beschreibung">
            <a:extLst>
              <a:ext uri="{FF2B5EF4-FFF2-40B4-BE49-F238E27FC236}">
                <a16:creationId xmlns:a16="http://schemas.microsoft.com/office/drawing/2014/main" id="{DE39CA67-B74C-1443-95B6-F1FC5C4B7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8" y="2140526"/>
            <a:ext cx="9037122" cy="26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17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Applications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Deep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Architect</a:t>
            </a:r>
            <a:endParaRPr lang="de-DE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15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832426-36DA-CA47-BE63-5754FF48C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898650"/>
            <a:ext cx="75438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09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Conclusion</a:t>
            </a:r>
            <a:endParaRPr lang="de-DE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811B9C-926A-9A46-B41C-3D8E1933B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44" y="921857"/>
            <a:ext cx="8908755" cy="547532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Go…</a:t>
            </a:r>
          </a:p>
        </p:txBody>
      </p:sp>
      <p:sp>
        <p:nvSpPr>
          <p:cNvPr id="11" name="Foliennummernplatzhalter 7">
            <a:extLst>
              <a:ext uri="{FF2B5EF4-FFF2-40B4-BE49-F238E27FC236}">
                <a16:creationId xmlns:a16="http://schemas.microsoft.com/office/drawing/2014/main" id="{1FB1F040-1A5F-FD42-988A-36F71C35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16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CC0CD278-CCB2-DB41-BDE1-2B0E99215440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umsplatzhalter 5">
            <a:extLst>
              <a:ext uri="{FF2B5EF4-FFF2-40B4-BE49-F238E27FC236}">
                <a16:creationId xmlns:a16="http://schemas.microsoft.com/office/drawing/2014/main" id="{6CC0421A-F3BB-3D47-B3D1-24AEC93F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3" name="Fußzeilenplatzhalter 6">
            <a:extLst>
              <a:ext uri="{FF2B5EF4-FFF2-40B4-BE49-F238E27FC236}">
                <a16:creationId xmlns:a16="http://schemas.microsoft.com/office/drawing/2014/main" id="{FB671D82-30DC-644D-A376-CB50FD52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</p:spTree>
    <p:extLst>
      <p:ext uri="{BB962C8B-B14F-4D97-AF65-F5344CB8AC3E}">
        <p14:creationId xmlns:p14="http://schemas.microsoft.com/office/powerpoint/2010/main" val="202817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Basics: Setting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2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9" name="Grafik 8" descr="Ein Bild, das Objekt, Lampe, Spiel enthält.&#10;&#10;Automatisch generierte Beschreibung">
            <a:extLst>
              <a:ext uri="{FF2B5EF4-FFF2-40B4-BE49-F238E27FC236}">
                <a16:creationId xmlns:a16="http://schemas.microsoft.com/office/drawing/2014/main" id="{F649E69F-5280-CC4E-820A-10196956D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881818"/>
            <a:ext cx="5449083" cy="527443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93FE53EE-F62E-9841-B927-2A5A7297B390}"/>
              </a:ext>
            </a:extLst>
          </p:cNvPr>
          <p:cNvSpPr txBox="1"/>
          <p:nvPr/>
        </p:nvSpPr>
        <p:spPr>
          <a:xfrm>
            <a:off x="1634490" y="1741023"/>
            <a:ext cx="73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de-DE" sz="28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de-DE" baseline="-25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B256004-B370-B64D-B2AA-6EB08969355C}"/>
              </a:ext>
            </a:extLst>
          </p:cNvPr>
          <p:cNvSpPr txBox="1"/>
          <p:nvPr/>
        </p:nvSpPr>
        <p:spPr>
          <a:xfrm>
            <a:off x="4415006" y="1744686"/>
            <a:ext cx="73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de-DE" sz="28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de-DE" baseline="-25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3D95CC9-49D1-2B41-8705-1D4AA6C196C0}"/>
              </a:ext>
            </a:extLst>
          </p:cNvPr>
          <p:cNvSpPr txBox="1"/>
          <p:nvPr/>
        </p:nvSpPr>
        <p:spPr>
          <a:xfrm>
            <a:off x="3219058" y="1741024"/>
            <a:ext cx="73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de-DE" sz="28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de-DE" baseline="-25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739FD8A-CC54-3C45-9452-5FFC50899972}"/>
              </a:ext>
            </a:extLst>
          </p:cNvPr>
          <p:cNvSpPr txBox="1"/>
          <p:nvPr/>
        </p:nvSpPr>
        <p:spPr>
          <a:xfrm>
            <a:off x="3021720" y="1021194"/>
            <a:ext cx="731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endParaRPr lang="de-DE" baseline="-25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C19307D-0208-8D43-ABC1-703A05065B70}"/>
              </a:ext>
            </a:extLst>
          </p:cNvPr>
          <p:cNvSpPr txBox="1"/>
          <p:nvPr/>
        </p:nvSpPr>
        <p:spPr>
          <a:xfrm>
            <a:off x="1505340" y="2521129"/>
            <a:ext cx="731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v‘</a:t>
            </a:r>
            <a:endParaRPr lang="de-D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F0C6748-7DE7-B14B-B6CE-591455B1C3D2}"/>
              </a:ext>
            </a:extLst>
          </p:cNvPr>
          <p:cNvSpPr txBox="1"/>
          <p:nvPr/>
        </p:nvSpPr>
        <p:spPr>
          <a:xfrm>
            <a:off x="3021719" y="2521129"/>
            <a:ext cx="731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v‘‘</a:t>
            </a:r>
            <a:endParaRPr lang="de-D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FE162F2-B661-8448-8D09-580027533014}"/>
              </a:ext>
            </a:extLst>
          </p:cNvPr>
          <p:cNvSpPr txBox="1"/>
          <p:nvPr/>
        </p:nvSpPr>
        <p:spPr>
          <a:xfrm>
            <a:off x="4538098" y="2545146"/>
            <a:ext cx="731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sz="2800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(3)</a:t>
            </a:r>
            <a:endParaRPr lang="de-DE" baseline="30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A920FCE1-9F92-334A-80DB-947683A4E7A7}"/>
              </a:ext>
            </a:extLst>
          </p:cNvPr>
          <p:cNvCxnSpPr>
            <a:cxnSpLocks/>
            <a:stCxn id="29" idx="1"/>
            <a:endCxn id="19" idx="3"/>
          </p:cNvCxnSpPr>
          <p:nvPr/>
        </p:nvCxnSpPr>
        <p:spPr>
          <a:xfrm flipH="1" flipV="1">
            <a:off x="3753241" y="1282804"/>
            <a:ext cx="3001786" cy="72147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099BCE8A-C4ED-594B-81BE-A17997124703}"/>
              </a:ext>
            </a:extLst>
          </p:cNvPr>
          <p:cNvGrpSpPr/>
          <p:nvPr/>
        </p:nvGrpSpPr>
        <p:grpSpPr>
          <a:xfrm>
            <a:off x="6754992" y="1315204"/>
            <a:ext cx="1815392" cy="1374858"/>
            <a:chOff x="6765194" y="960457"/>
            <a:chExt cx="1815392" cy="1374858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3569F7C3-87C4-6A4F-BFCE-99D0FABF6DA4}"/>
                </a:ext>
              </a:extLst>
            </p:cNvPr>
            <p:cNvSpPr txBox="1"/>
            <p:nvPr/>
          </p:nvSpPr>
          <p:spPr>
            <a:xfrm>
              <a:off x="6765229" y="1418703"/>
              <a:ext cx="907714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s(v)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30393C5C-223B-244F-83B4-F27DB256E8D6}"/>
                </a:ext>
              </a:extLst>
            </p:cNvPr>
            <p:cNvSpPr txBox="1"/>
            <p:nvPr/>
          </p:nvSpPr>
          <p:spPr>
            <a:xfrm>
              <a:off x="7672872" y="1415344"/>
              <a:ext cx="907714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a(v)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A9C4C968-AE34-164A-B36C-38006A818438}"/>
                </a:ext>
              </a:extLst>
            </p:cNvPr>
            <p:cNvSpPr txBox="1"/>
            <p:nvPr/>
          </p:nvSpPr>
          <p:spPr>
            <a:xfrm>
              <a:off x="6765229" y="1873650"/>
              <a:ext cx="907714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Q(v)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5F35388E-54E6-EA47-B1F5-D12709D8F3B3}"/>
                </a:ext>
              </a:extLst>
            </p:cNvPr>
            <p:cNvSpPr txBox="1"/>
            <p:nvPr/>
          </p:nvSpPr>
          <p:spPr>
            <a:xfrm>
              <a:off x="7672872" y="1873650"/>
              <a:ext cx="907714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N(v)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D9BD14BF-6DA4-4C4A-BF78-9533B5C58E82}"/>
                </a:ext>
              </a:extLst>
            </p:cNvPr>
            <p:cNvSpPr txBox="1"/>
            <p:nvPr/>
          </p:nvSpPr>
          <p:spPr>
            <a:xfrm>
              <a:off x="6765194" y="960457"/>
              <a:ext cx="1815392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endParaRPr lang="de-DE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49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Basics: Monte Carlo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Tree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Search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3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17" name="Grafik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747C74CC-9A47-FB43-A74E-3839C8EBD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03" y="817500"/>
            <a:ext cx="7030192" cy="556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8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Basics: UCT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4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60F93C7-FB92-9C43-BF82-CA09995E520C}"/>
              </a:ext>
            </a:extLst>
          </p:cNvPr>
          <p:cNvGrpSpPr/>
          <p:nvPr/>
        </p:nvGrpSpPr>
        <p:grpSpPr>
          <a:xfrm>
            <a:off x="2065551" y="1687110"/>
            <a:ext cx="5012895" cy="3491476"/>
            <a:chOff x="2490083" y="1737788"/>
            <a:chExt cx="5012895" cy="3491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feld 2">
                  <a:extLst>
                    <a:ext uri="{FF2B5EF4-FFF2-40B4-BE49-F238E27FC236}">
                      <a16:creationId xmlns:a16="http://schemas.microsoft.com/office/drawing/2014/main" id="{5676A394-F5D5-144A-8181-B816CD901860}"/>
                    </a:ext>
                  </a:extLst>
                </p:cNvPr>
                <p:cNvSpPr txBox="1"/>
                <p:nvPr/>
              </p:nvSpPr>
              <p:spPr>
                <a:xfrm>
                  <a:off x="2490083" y="2883402"/>
                  <a:ext cx="4737515" cy="10911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𝑈𝐶𝑇</m:t>
                        </m:r>
                        <m:d>
                          <m:d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de-DE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ad>
                          <m:radPr>
                            <m:degHide m:val="on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sz="2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′)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" name="Textfeld 2">
                  <a:extLst>
                    <a:ext uri="{FF2B5EF4-FFF2-40B4-BE49-F238E27FC236}">
                      <a16:creationId xmlns:a16="http://schemas.microsoft.com/office/drawing/2014/main" id="{5676A394-F5D5-144A-8181-B816CD9018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0083" y="2883402"/>
                  <a:ext cx="4737515" cy="1091196"/>
                </a:xfrm>
                <a:prstGeom prst="rect">
                  <a:avLst/>
                </a:prstGeom>
                <a:blipFill>
                  <a:blip r:embed="rId3"/>
                  <a:stretch>
                    <a:fillRect l="-1070" r="-160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2CFE0FD1-3823-7A45-BEE7-B1E5AA8687EA}"/>
                </a:ext>
              </a:extLst>
            </p:cNvPr>
            <p:cNvGrpSpPr/>
            <p:nvPr/>
          </p:nvGrpSpPr>
          <p:grpSpPr>
            <a:xfrm rot="10800000">
              <a:off x="3286661" y="1737788"/>
              <a:ext cx="2057401" cy="1145614"/>
              <a:chOff x="1112595" y="4653642"/>
              <a:chExt cx="2057401" cy="1145614"/>
            </a:xfrm>
          </p:grpSpPr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C2D9E399-3CB1-944D-AA2F-054F65A10196}"/>
                  </a:ext>
                </a:extLst>
              </p:cNvPr>
              <p:cNvSpPr txBox="1"/>
              <p:nvPr/>
            </p:nvSpPr>
            <p:spPr>
              <a:xfrm rot="10800000">
                <a:off x="1112595" y="5399146"/>
                <a:ext cx="20574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“</a:t>
                </a:r>
                <a:r>
                  <a:rPr lang="de-DE" sz="200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Exploitation</a:t>
                </a:r>
                <a:r>
                  <a:rPr lang="de-DE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“</a:t>
                </a:r>
              </a:p>
            </p:txBody>
          </p:sp>
          <p:sp>
            <p:nvSpPr>
              <p:cNvPr id="8" name="Pfeil nach unten 7">
                <a:extLst>
                  <a:ext uri="{FF2B5EF4-FFF2-40B4-BE49-F238E27FC236}">
                    <a16:creationId xmlns:a16="http://schemas.microsoft.com/office/drawing/2014/main" id="{797BBBDA-8AD0-8746-822A-EF7D9B8B632A}"/>
                  </a:ext>
                </a:extLst>
              </p:cNvPr>
              <p:cNvSpPr/>
              <p:nvPr/>
            </p:nvSpPr>
            <p:spPr>
              <a:xfrm rot="10800000">
                <a:off x="1963934" y="4653642"/>
                <a:ext cx="354721" cy="717714"/>
              </a:xfrm>
              <a:prstGeom prst="downArrow">
                <a:avLst>
                  <a:gd name="adj1" fmla="val 45397"/>
                  <a:gd name="adj2" fmla="val 5920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3AB9B3EE-6AC9-A240-8D3A-0DCCFF77F808}"/>
                </a:ext>
              </a:extLst>
            </p:cNvPr>
            <p:cNvGrpSpPr/>
            <p:nvPr/>
          </p:nvGrpSpPr>
          <p:grpSpPr>
            <a:xfrm>
              <a:off x="5445577" y="4137336"/>
              <a:ext cx="2057401" cy="1091928"/>
              <a:chOff x="1112593" y="4653642"/>
              <a:chExt cx="2057401" cy="1091928"/>
            </a:xfrm>
          </p:grpSpPr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62CBE4D-18D1-0E4D-A49F-8B7923FA8B42}"/>
                  </a:ext>
                </a:extLst>
              </p:cNvPr>
              <p:cNvSpPr txBox="1"/>
              <p:nvPr/>
            </p:nvSpPr>
            <p:spPr>
              <a:xfrm>
                <a:off x="1112593" y="5345460"/>
                <a:ext cx="20574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“Exploration“</a:t>
                </a:r>
              </a:p>
            </p:txBody>
          </p:sp>
          <p:sp>
            <p:nvSpPr>
              <p:cNvPr id="20" name="Pfeil nach unten 19">
                <a:extLst>
                  <a:ext uri="{FF2B5EF4-FFF2-40B4-BE49-F238E27FC236}">
                    <a16:creationId xmlns:a16="http://schemas.microsoft.com/office/drawing/2014/main" id="{B78C446C-BC64-A446-8F99-D0F81992B11F}"/>
                  </a:ext>
                </a:extLst>
              </p:cNvPr>
              <p:cNvSpPr/>
              <p:nvPr/>
            </p:nvSpPr>
            <p:spPr>
              <a:xfrm rot="10800000">
                <a:off x="1963934" y="4653642"/>
                <a:ext cx="354721" cy="717714"/>
              </a:xfrm>
              <a:prstGeom prst="downArrow">
                <a:avLst>
                  <a:gd name="adj1" fmla="val 45397"/>
                  <a:gd name="adj2" fmla="val 5920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952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Heuristics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BFS-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Tree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Initialization</a:t>
            </a:r>
            <a:endParaRPr lang="de-DE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5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BF0BE29-F4A0-5844-B8EE-4241EF018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44" y="921857"/>
            <a:ext cx="8908755" cy="5475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Quick Evaluation of root-successors</a:t>
            </a:r>
          </a:p>
          <a:p>
            <a:pPr marL="0" indent="0">
              <a:buNone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66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Heuristics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Loss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Avoidance</a:t>
            </a:r>
            <a:endParaRPr lang="de-DE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6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BF0BE29-F4A0-5844-B8EE-4241EF018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44" y="921857"/>
            <a:ext cx="8908755" cy="5475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Ignore negative results when encountering new nodes</a:t>
            </a:r>
          </a:p>
          <a:p>
            <a:pPr marL="0" indent="0">
              <a:buNone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0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Heuristics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Novelty-based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Pruning</a:t>
            </a:r>
            <a:endParaRPr lang="de-DE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7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BF0BE29-F4A0-5844-B8EE-4241EF018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44" y="921857"/>
            <a:ext cx="8908755" cy="5475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Define a novelty measure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Helvetica Neue" panose="02000503000000020004" pitchFamily="2" charset="0"/>
              </a:rPr>
              <a:t>nov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Helvetica Neue" panose="02000503000000020004" pitchFamily="2" charset="0"/>
              </a:rPr>
              <a:t>(v)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Helvetica Neue" panose="02000503000000020004" pitchFamily="2" charset="0"/>
              </a:rPr>
              <a:t>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 nodes below a threshold are pruned</a:t>
            </a:r>
          </a:p>
          <a:p>
            <a:pPr marL="0" indent="0">
              <a:buNone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Heuristics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Knowledge-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based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Evaluations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8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BF0BE29-F4A0-5844-B8EE-4241EF018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44" y="921857"/>
            <a:ext cx="8908755" cy="5475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A* and knowledge of the game to consider the distance to interesting objects</a:t>
            </a:r>
          </a:p>
          <a:p>
            <a:pPr marL="0" indent="0">
              <a:buNone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31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Heuristics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All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Moves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As First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9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26BCE71-17E2-7246-81C0-20F08FA66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816" y="925752"/>
            <a:ext cx="5264365" cy="55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Macintosh PowerPoint</Application>
  <PresentationFormat>Bildschirmpräsentation (4:3)</PresentationFormat>
  <Paragraphs>103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Helvetica Neue</vt:lpstr>
      <vt:lpstr>Office</vt:lpstr>
      <vt:lpstr>A Survey of Monte Carlo Tree Search Methods</vt:lpstr>
      <vt:lpstr>Basics: Setting</vt:lpstr>
      <vt:lpstr>Basics: Monte Carlo Tree Search</vt:lpstr>
      <vt:lpstr>Basics: UCT</vt:lpstr>
      <vt:lpstr>Heuristics: BFS-Tree Initialization</vt:lpstr>
      <vt:lpstr>Heuristics: Loss Avoidance</vt:lpstr>
      <vt:lpstr>Heuristics: Novelty-based Pruning</vt:lpstr>
      <vt:lpstr>Heuristics: Knowledge-based Evaluations</vt:lpstr>
      <vt:lpstr>Heuristics: All Moves As First</vt:lpstr>
      <vt:lpstr>Heuristics: All Moves As First</vt:lpstr>
      <vt:lpstr>Applications: Dec-MCTS</vt:lpstr>
      <vt:lpstr>Applications: Geometrical Graph Matching</vt:lpstr>
      <vt:lpstr>Applications: Ms Pacman</vt:lpstr>
      <vt:lpstr>Applications: AlphaGo</vt:lpstr>
      <vt:lpstr>Applications: Deep Architect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a Permanent Revolution in Internet Architecture</dc:title>
  <dc:creator>Simon Schwarz</dc:creator>
  <cp:lastModifiedBy>Schwarz, Simon</cp:lastModifiedBy>
  <cp:revision>679</cp:revision>
  <dcterms:created xsi:type="dcterms:W3CDTF">2019-10-26T08:27:43Z</dcterms:created>
  <dcterms:modified xsi:type="dcterms:W3CDTF">2020-07-08T12:04:16Z</dcterms:modified>
</cp:coreProperties>
</file>