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91" r:id="rId3"/>
    <p:sldId id="257" r:id="rId4"/>
    <p:sldId id="283" r:id="rId5"/>
    <p:sldId id="292" r:id="rId6"/>
    <p:sldId id="293" r:id="rId7"/>
    <p:sldId id="294" r:id="rId8"/>
    <p:sldId id="295" r:id="rId9"/>
    <p:sldId id="296" r:id="rId10"/>
    <p:sldId id="282" r:id="rId11"/>
    <p:sldId id="286" r:id="rId12"/>
    <p:sldId id="287" r:id="rId13"/>
    <p:sldId id="288" r:id="rId14"/>
    <p:sldId id="289" r:id="rId15"/>
    <p:sldId id="276" r:id="rId16"/>
    <p:sldId id="285" r:id="rId17"/>
    <p:sldId id="279" r:id="rId18"/>
    <p:sldId id="280" r:id="rId19"/>
    <p:sldId id="290" r:id="rId20"/>
    <p:sldId id="281" r:id="rId21"/>
    <p:sldId id="278" r:id="rId22"/>
    <p:sldId id="277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472C3"/>
    <a:srgbClr val="DC2680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/>
    <p:restoredTop sz="85665"/>
  </p:normalViewPr>
  <p:slideViewPr>
    <p:cSldViewPr snapToGrid="0" snapToObjects="1">
      <p:cViewPr varScale="1">
        <p:scale>
          <a:sx n="108" d="100"/>
          <a:sy n="108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E85A5-2143-1345-BBA1-B32267CAF9B5}" type="datetimeFigureOut">
              <a:rPr lang="de-DE" smtClean="0"/>
              <a:t>23.07.20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924-6901-7B40-AEEB-356EC7962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5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5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554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35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3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3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5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12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53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7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1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3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67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3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56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26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9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71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2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31.01.20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Hot Topics in Networking - Simon Schwarz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3D1F4C7-E7FD-814C-996E-6B4DFE7BF75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6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7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0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3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8216671E-EAEF-C44D-B5C3-80599C0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2BC39156-4703-7243-9D59-806855BB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6FD558B8-D733-3343-873E-C916CEC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Grafik 3" descr="Ein Bild, das Königin, Text, drinnen, verschiedene enthält.&#10;&#10;Automatisch generierte Beschreibung">
            <a:extLst>
              <a:ext uri="{FF2B5EF4-FFF2-40B4-BE49-F238E27FC236}">
                <a16:creationId xmlns:a16="http://schemas.microsoft.com/office/drawing/2014/main" id="{3CE7CA0E-A00C-5047-B088-B51E4A422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7"/>
          <a:stretch/>
        </p:blipFill>
        <p:spPr>
          <a:xfrm>
            <a:off x="0" y="-1"/>
            <a:ext cx="9144000" cy="5854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015B21-20EB-EB40-AE1F-C10EE66B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3480"/>
            <a:ext cx="9144000" cy="6650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Survey of Monte Carlo Tree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09474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UCT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10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60F93C7-FB92-9C43-BF82-CA09995E520C}"/>
              </a:ext>
            </a:extLst>
          </p:cNvPr>
          <p:cNvGrpSpPr/>
          <p:nvPr/>
        </p:nvGrpSpPr>
        <p:grpSpPr>
          <a:xfrm>
            <a:off x="2065551" y="1687110"/>
            <a:ext cx="5012895" cy="3491476"/>
            <a:chOff x="2490083" y="1737788"/>
            <a:chExt cx="5012895" cy="3491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676A394-F5D5-144A-8181-B816CD901860}"/>
                    </a:ext>
                  </a:extLst>
                </p:cNvPr>
                <p:cNvSpPr txBox="1"/>
                <p:nvPr/>
              </p:nvSpPr>
              <p:spPr>
                <a:xfrm>
                  <a:off x="2490083" y="2883402"/>
                  <a:ext cx="4737515" cy="109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𝑈𝐶𝑇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676A394-F5D5-144A-8181-B816CD901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083" y="2883402"/>
                  <a:ext cx="4737515" cy="1091196"/>
                </a:xfrm>
                <a:prstGeom prst="rect">
                  <a:avLst/>
                </a:prstGeom>
                <a:blipFill>
                  <a:blip r:embed="rId3"/>
                  <a:stretch>
                    <a:fillRect l="-1070" r="-160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CFE0FD1-3823-7A45-BEE7-B1E5AA8687EA}"/>
                </a:ext>
              </a:extLst>
            </p:cNvPr>
            <p:cNvGrpSpPr/>
            <p:nvPr/>
          </p:nvGrpSpPr>
          <p:grpSpPr>
            <a:xfrm rot="10800000">
              <a:off x="3286661" y="1737788"/>
              <a:ext cx="2057401" cy="1145614"/>
              <a:chOff x="1112595" y="4653642"/>
              <a:chExt cx="2057401" cy="1145614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2D9E399-3CB1-944D-AA2F-054F65A10196}"/>
                  </a:ext>
                </a:extLst>
              </p:cNvPr>
              <p:cNvSpPr txBox="1"/>
              <p:nvPr/>
            </p:nvSpPr>
            <p:spPr>
              <a:xfrm rot="10800000">
                <a:off x="1112595" y="5399146"/>
                <a:ext cx="2057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</a:t>
                </a:r>
                <a:r>
                  <a:rPr lang="de-DE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Exploitation</a:t>
                </a:r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</a:t>
                </a:r>
              </a:p>
            </p:txBody>
          </p:sp>
          <p:sp>
            <p:nvSpPr>
              <p:cNvPr id="8" name="Pfeil nach unten 7">
                <a:extLst>
                  <a:ext uri="{FF2B5EF4-FFF2-40B4-BE49-F238E27FC236}">
                    <a16:creationId xmlns:a16="http://schemas.microsoft.com/office/drawing/2014/main" id="{797BBBDA-8AD0-8746-822A-EF7D9B8B632A}"/>
                  </a:ext>
                </a:extLst>
              </p:cNvPr>
              <p:cNvSpPr/>
              <p:nvPr/>
            </p:nvSpPr>
            <p:spPr>
              <a:xfrm rot="10800000">
                <a:off x="1963934" y="4653642"/>
                <a:ext cx="354721" cy="717714"/>
              </a:xfrm>
              <a:prstGeom prst="downArrow">
                <a:avLst>
                  <a:gd name="adj1" fmla="val 45397"/>
                  <a:gd name="adj2" fmla="val 59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3AB9B3EE-6AC9-A240-8D3A-0DCCFF77F808}"/>
                </a:ext>
              </a:extLst>
            </p:cNvPr>
            <p:cNvGrpSpPr/>
            <p:nvPr/>
          </p:nvGrpSpPr>
          <p:grpSpPr>
            <a:xfrm>
              <a:off x="5445577" y="4137336"/>
              <a:ext cx="2057401" cy="1091928"/>
              <a:chOff x="1112593" y="4653642"/>
              <a:chExt cx="2057401" cy="1091928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62CBE4D-18D1-0E4D-A49F-8B7923FA8B42}"/>
                  </a:ext>
                </a:extLst>
              </p:cNvPr>
              <p:cNvSpPr txBox="1"/>
              <p:nvPr/>
            </p:nvSpPr>
            <p:spPr>
              <a:xfrm>
                <a:off x="1112593" y="5345460"/>
                <a:ext cx="2057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“Exploration“</a:t>
                </a:r>
              </a:p>
            </p:txBody>
          </p:sp>
          <p:sp>
            <p:nvSpPr>
              <p:cNvPr id="20" name="Pfeil nach unten 19">
                <a:extLst>
                  <a:ext uri="{FF2B5EF4-FFF2-40B4-BE49-F238E27FC236}">
                    <a16:creationId xmlns:a16="http://schemas.microsoft.com/office/drawing/2014/main" id="{B78C446C-BC64-A446-8F99-D0F81992B11F}"/>
                  </a:ext>
                </a:extLst>
              </p:cNvPr>
              <p:cNvSpPr/>
              <p:nvPr/>
            </p:nvSpPr>
            <p:spPr>
              <a:xfrm rot="10800000">
                <a:off x="1963934" y="4653642"/>
                <a:ext cx="354721" cy="717714"/>
              </a:xfrm>
              <a:prstGeom prst="downArrow">
                <a:avLst>
                  <a:gd name="adj1" fmla="val 45397"/>
                  <a:gd name="adj2" fmla="val 59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52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BFS-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Before MCTS: execute each available root-action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gained can guide algorithm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Grafik 3" descr="Ein Bild, das Uhr enthält.&#10;&#10;Automatisch generierte Beschreibung">
            <a:extLst>
              <a:ext uri="{FF2B5EF4-FFF2-40B4-BE49-F238E27FC236}">
                <a16:creationId xmlns:a16="http://schemas.microsoft.com/office/drawing/2014/main" id="{CE1118F2-B44A-CA49-A2B5-7F6C6933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2253022"/>
            <a:ext cx="7416800" cy="3835400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F67497C5-A439-664D-B306-A91630F2D281}"/>
              </a:ext>
            </a:extLst>
          </p:cNvPr>
          <p:cNvSpPr/>
          <p:nvPr/>
        </p:nvSpPr>
        <p:spPr>
          <a:xfrm>
            <a:off x="3942608" y="2743200"/>
            <a:ext cx="997527" cy="43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49D2821-B13E-474B-97A6-D0DE646F4AAC}"/>
                  </a:ext>
                </a:extLst>
              </p:cNvPr>
              <p:cNvSpPr txBox="1"/>
              <p:nvPr/>
            </p:nvSpPr>
            <p:spPr>
              <a:xfrm>
                <a:off x="3537485" y="2466201"/>
                <a:ext cx="2069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49D2821-B13E-474B-97A6-D0DE646F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485" y="2466201"/>
                <a:ext cx="2069028" cy="276999"/>
              </a:xfrm>
              <a:prstGeom prst="rect">
                <a:avLst/>
              </a:prstGeom>
              <a:blipFill>
                <a:blip r:embed="rId4"/>
                <a:stretch>
                  <a:fillRect l="-4294" t="-4348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6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Loss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Avoidance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Ignore negative results when encountering new nodes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0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Novelty-based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Pruning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a novelty measure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nov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nodes below a threshold are pruned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Knowledge-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based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Evaluations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A* and knowledge of the game to consider the distance to interesting objects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1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16" y="925752"/>
            <a:ext cx="5264365" cy="5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0" y="710696"/>
            <a:ext cx="3508470" cy="3689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05CBF97-2230-AF49-AA63-7B27281E20D3}"/>
                  </a:ext>
                </a:extLst>
              </p:cNvPr>
              <p:cNvSpPr txBox="1"/>
              <p:nvPr/>
            </p:nvSpPr>
            <p:spPr>
              <a:xfrm>
                <a:off x="1483589" y="4681564"/>
                <a:ext cx="6176819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𝐴𝑀𝐴𝐹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𝐴𝑀𝐴𝐹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05CBF97-2230-AF49-AA63-7B27281E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9" y="4681564"/>
                <a:ext cx="6176819" cy="347403"/>
              </a:xfrm>
              <a:prstGeom prst="rect">
                <a:avLst/>
              </a:prstGeom>
              <a:blipFill>
                <a:blip r:embed="rId4"/>
                <a:stretch>
                  <a:fillRect l="-411" r="-821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7228FA9-8A40-3244-890B-6242A5EC6C7B}"/>
              </a:ext>
            </a:extLst>
          </p:cNvPr>
          <p:cNvGrpSpPr/>
          <p:nvPr/>
        </p:nvGrpSpPr>
        <p:grpSpPr>
          <a:xfrm>
            <a:off x="1483589" y="5235024"/>
            <a:ext cx="3582669" cy="909352"/>
            <a:chOff x="2136074" y="5270620"/>
            <a:chExt cx="3582669" cy="909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A6AA1DE5-2894-1949-9185-61E09984BCCA}"/>
                    </a:ext>
                  </a:extLst>
                </p:cNvPr>
                <p:cNvSpPr txBox="1"/>
                <p:nvPr/>
              </p:nvSpPr>
              <p:spPr>
                <a:xfrm>
                  <a:off x="3164774" y="5270620"/>
                  <a:ext cx="2553969" cy="909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A6AA1DE5-2894-1949-9185-61E09984B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74" y="5270620"/>
                  <a:ext cx="2553969" cy="909352"/>
                </a:xfrm>
                <a:prstGeom prst="rect">
                  <a:avLst/>
                </a:prstGeom>
                <a:blipFill>
                  <a:blip r:embed="rId5"/>
                  <a:stretch>
                    <a:fillRect l="-2970" r="-1485" b="-13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7A45AC4-B231-ED4C-855A-D01B21E84CAA}"/>
                </a:ext>
              </a:extLst>
            </p:cNvPr>
            <p:cNvSpPr txBox="1"/>
            <p:nvPr/>
          </p:nvSpPr>
          <p:spPr>
            <a:xfrm>
              <a:off x="2136074" y="5558485"/>
              <a:ext cx="102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where</a:t>
              </a:r>
              <a:endParaRPr lang="de-DE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99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Extension: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Compression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17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832426-36DA-CA47-BE63-5754FF48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3095551"/>
            <a:ext cx="7543800" cy="30607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3F71C2D-4159-DF43-9284-FCB4AFEB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 size and width of tree when there are many paths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Binary-search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Inspired by: Deep Architect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0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-MCTS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18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B7C1DD-B6AA-6844-93E6-405587F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903767"/>
            <a:ext cx="7886700" cy="54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2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Evolutionary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Algorithms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19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</p:spTree>
    <p:extLst>
      <p:ext uri="{BB962C8B-B14F-4D97-AF65-F5344CB8AC3E}">
        <p14:creationId xmlns:p14="http://schemas.microsoft.com/office/powerpoint/2010/main" val="1120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, Lampe, Spiel enthält.&#10;&#10;Automatisch generierte Beschreibung">
            <a:extLst>
              <a:ext uri="{FF2B5EF4-FFF2-40B4-BE49-F238E27FC236}">
                <a16:creationId xmlns:a16="http://schemas.microsoft.com/office/drawing/2014/main" id="{0CA059F1-AB1E-C641-B536-EED9B45E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89" y="2208013"/>
            <a:ext cx="3085085" cy="29862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26DF5EA-BAAF-BB4A-BE1F-82AFC54F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Consider a game-playing agent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find good/best next move?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represented as a game tree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 represent (subset of) states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Still too large to check all actions 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Text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Don’t overthink the term “game”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Generally applicable search algorithm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8E2D658E-275F-1A4F-A30A-C93ED625D4BC}"/>
              </a:ext>
            </a:extLst>
          </p:cNvPr>
          <p:cNvCxnSpPr>
            <a:cxnSpLocks/>
          </p:cNvCxnSpPr>
          <p:nvPr/>
        </p:nvCxnSpPr>
        <p:spPr>
          <a:xfrm flipV="1">
            <a:off x="7609482" y="1663783"/>
            <a:ext cx="115621" cy="627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DEC74E-E8FD-9146-B4BA-2C95E411E4A3}"/>
              </a:ext>
            </a:extLst>
          </p:cNvPr>
          <p:cNvSpPr txBox="1"/>
          <p:nvPr/>
        </p:nvSpPr>
        <p:spPr>
          <a:xfrm>
            <a:off x="6905705" y="1236184"/>
            <a:ext cx="16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</a:t>
            </a:r>
            <a:r>
              <a:rPr lang="de-DE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</a:t>
            </a:r>
            <a:endParaRPr lang="de-DE" dirty="0">
              <a:solidFill>
                <a:srgbClr val="4472C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B3003468-73C9-6248-B224-13EAFD72C631}"/>
              </a:ext>
            </a:extLst>
          </p:cNvPr>
          <p:cNvCxnSpPr>
            <a:cxnSpLocks/>
          </p:cNvCxnSpPr>
          <p:nvPr/>
        </p:nvCxnSpPr>
        <p:spPr>
          <a:xfrm flipH="1" flipV="1">
            <a:off x="6505896" y="2585545"/>
            <a:ext cx="383629" cy="2976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855E3D-3F7E-0B4D-B7E8-8B1FE8FBB4F5}"/>
              </a:ext>
            </a:extLst>
          </p:cNvPr>
          <p:cNvSpPr txBox="1"/>
          <p:nvPr/>
        </p:nvSpPr>
        <p:spPr>
          <a:xfrm>
            <a:off x="5647774" y="2216213"/>
            <a:ext cx="155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(legal) </a:t>
            </a:r>
            <a:r>
              <a:rPr lang="de-DE" dirty="0" err="1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action</a:t>
            </a:r>
            <a:endParaRPr lang="de-DE" dirty="0">
              <a:solidFill>
                <a:srgbClr val="4472C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3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Geometrical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Graph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Matching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20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B22595-EF64-8746-9D8A-B726F6EA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4" y="817710"/>
            <a:ext cx="6166890" cy="55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Pacman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96DA30F-79A9-7D41-A30D-E56348C8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153"/>
            <a:ext cx="3952103" cy="4289890"/>
          </a:xfrm>
          <a:prstGeom prst="rect">
            <a:avLst/>
          </a:prstGeom>
        </p:spPr>
      </p:pic>
      <p:pic>
        <p:nvPicPr>
          <p:cNvPr id="6" name="Grafik 5" descr="Ein Bild, das Karte, Zeichnung enthält.&#10;&#10;Automatisch generierte Beschreibung">
            <a:extLst>
              <a:ext uri="{FF2B5EF4-FFF2-40B4-BE49-F238E27FC236}">
                <a16:creationId xmlns:a16="http://schemas.microsoft.com/office/drawing/2014/main" id="{DF91795D-9E26-E141-8AF0-F6AFF566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55" y="2308822"/>
            <a:ext cx="4807595" cy="22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AlphaGo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Screenshot, Uhr enthält.&#10;&#10;Automatisch generierte Beschreibung">
            <a:extLst>
              <a:ext uri="{FF2B5EF4-FFF2-40B4-BE49-F238E27FC236}">
                <a16:creationId xmlns:a16="http://schemas.microsoft.com/office/drawing/2014/main" id="{DE39CA67-B74C-1443-95B6-F1FC5C4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2140526"/>
            <a:ext cx="9037122" cy="2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11B9C-926A-9A46-B41C-3D8E1933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Go…</a:t>
            </a:r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1FB1F040-1A5F-FD42-988A-36F71C3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C0CD278-CCB2-DB41-BDE1-2B0E99215440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6CC0421A-F3BB-3D47-B3D1-24AEC93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FB671D82-30DC-644D-A376-CB50FD52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</p:spTree>
    <p:extLst>
      <p:ext uri="{BB962C8B-B14F-4D97-AF65-F5344CB8AC3E}">
        <p14:creationId xmlns:p14="http://schemas.microsoft.com/office/powerpoint/2010/main" val="20281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Setting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C2EDEDE-6182-F646-BCCE-01F1580FD0AE}"/>
              </a:ext>
            </a:extLst>
          </p:cNvPr>
          <p:cNvGrpSpPr/>
          <p:nvPr/>
        </p:nvGrpSpPr>
        <p:grpSpPr>
          <a:xfrm>
            <a:off x="5424629" y="2676831"/>
            <a:ext cx="3594633" cy="3479420"/>
            <a:chOff x="5390762" y="1757511"/>
            <a:chExt cx="3594633" cy="3479420"/>
          </a:xfrm>
        </p:grpSpPr>
        <p:pic>
          <p:nvPicPr>
            <p:cNvPr id="9" name="Grafik 8" descr="Ein Bild, das Objekt, Lampe, Spiel enthält.&#10;&#10;Automatisch generierte Beschreibung">
              <a:extLst>
                <a:ext uri="{FF2B5EF4-FFF2-40B4-BE49-F238E27FC236}">
                  <a16:creationId xmlns:a16="http://schemas.microsoft.com/office/drawing/2014/main" id="{F649E69F-5280-CC4E-820A-10196956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0762" y="1757511"/>
              <a:ext cx="3594633" cy="347942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3FE53EE-F62E-9841-B927-2A5A7297B390}"/>
                </a:ext>
              </a:extLst>
            </p:cNvPr>
            <p:cNvSpPr txBox="1"/>
            <p:nvPr/>
          </p:nvSpPr>
          <p:spPr>
            <a:xfrm>
              <a:off x="5834882" y="2293829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de-DE" sz="2400" baseline="-25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de-DE" sz="16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B256004-B370-B64D-B2AA-6EB08969355C}"/>
                </a:ext>
              </a:extLst>
            </p:cNvPr>
            <p:cNvSpPr txBox="1"/>
            <p:nvPr/>
          </p:nvSpPr>
          <p:spPr>
            <a:xfrm>
              <a:off x="7779438" y="2283355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de-DE" sz="2400" baseline="-25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de-DE" sz="16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3D95CC9-49D1-2B41-8705-1D4AA6C196C0}"/>
                </a:ext>
              </a:extLst>
            </p:cNvPr>
            <p:cNvSpPr txBox="1"/>
            <p:nvPr/>
          </p:nvSpPr>
          <p:spPr>
            <a:xfrm>
              <a:off x="6709974" y="2290296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de-DE" sz="2400" baseline="-25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de-DE" sz="16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739FD8A-CC54-3C45-9452-5FFC50899972}"/>
                </a:ext>
              </a:extLst>
            </p:cNvPr>
            <p:cNvSpPr txBox="1"/>
            <p:nvPr/>
          </p:nvSpPr>
          <p:spPr>
            <a:xfrm>
              <a:off x="6840493" y="1802667"/>
              <a:ext cx="73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endParaRPr lang="de-DE" sz="16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C19307D-0208-8D43-ABC1-703A05065B70}"/>
                </a:ext>
              </a:extLst>
            </p:cNvPr>
            <p:cNvSpPr txBox="1"/>
            <p:nvPr/>
          </p:nvSpPr>
          <p:spPr>
            <a:xfrm>
              <a:off x="5850510" y="2815623"/>
              <a:ext cx="73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v‘</a:t>
              </a:r>
              <a:endParaRPr lang="de-DE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F0C6748-7DE7-B14B-B6CE-591455B1C3D2}"/>
                </a:ext>
              </a:extLst>
            </p:cNvPr>
            <p:cNvSpPr txBox="1"/>
            <p:nvPr/>
          </p:nvSpPr>
          <p:spPr>
            <a:xfrm>
              <a:off x="6853669" y="2823081"/>
              <a:ext cx="73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v‘‘</a:t>
              </a:r>
              <a:endParaRPr lang="de-DE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FE162F2-B661-8448-8D09-580027533014}"/>
                </a:ext>
              </a:extLst>
            </p:cNvPr>
            <p:cNvSpPr txBox="1"/>
            <p:nvPr/>
          </p:nvSpPr>
          <p:spPr>
            <a:xfrm>
              <a:off x="7874802" y="2823081"/>
              <a:ext cx="73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de-DE" sz="2400" baseline="30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lang="de-DE" sz="16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3569F7C3-87C4-6A4F-BFCE-99D0FABF6DA4}"/>
              </a:ext>
            </a:extLst>
          </p:cNvPr>
          <p:cNvSpPr txBox="1"/>
          <p:nvPr/>
        </p:nvSpPr>
        <p:spPr>
          <a:xfrm>
            <a:off x="7001008" y="1370945"/>
            <a:ext cx="90771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s(v)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0393C5C-223B-244F-83B4-F27DB256E8D6}"/>
              </a:ext>
            </a:extLst>
          </p:cNvPr>
          <p:cNvSpPr txBox="1"/>
          <p:nvPr/>
        </p:nvSpPr>
        <p:spPr>
          <a:xfrm>
            <a:off x="7908651" y="1367586"/>
            <a:ext cx="90771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a(v)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C4C968-AE34-164A-B36C-38006A818438}"/>
              </a:ext>
            </a:extLst>
          </p:cNvPr>
          <p:cNvSpPr txBox="1"/>
          <p:nvPr/>
        </p:nvSpPr>
        <p:spPr>
          <a:xfrm>
            <a:off x="7001008" y="1799516"/>
            <a:ext cx="90771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Q(v)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F35388E-54E6-EA47-B1F5-D12709D8F3B3}"/>
              </a:ext>
            </a:extLst>
          </p:cNvPr>
          <p:cNvSpPr txBox="1"/>
          <p:nvPr/>
        </p:nvSpPr>
        <p:spPr>
          <a:xfrm>
            <a:off x="7908651" y="1799516"/>
            <a:ext cx="90771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N(v)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BD14BF-6DA4-4C4A-BF78-9533B5C58E82}"/>
              </a:ext>
            </a:extLst>
          </p:cNvPr>
          <p:cNvSpPr txBox="1"/>
          <p:nvPr/>
        </p:nvSpPr>
        <p:spPr>
          <a:xfrm>
            <a:off x="7000973" y="939075"/>
            <a:ext cx="181539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de-DE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920FCE1-9F92-334A-80DB-947683A4E7A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221946" y="2244901"/>
            <a:ext cx="686705" cy="4319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F486011B-6767-9240-975B-1B59CCCB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s(v)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state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represented by node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v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a(v)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incoming action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a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node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v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Q(v)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TODO of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v</a:t>
            </a:r>
          </a:p>
          <a:p>
            <a:pPr lvl="1"/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Formula for Q here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N(v)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number of times </a:t>
            </a:r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 of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v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Helvetica Neue" panose="02000503000000020004" pitchFamily="2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9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7C74CC-9A47-FB43-A74E-3839C8EB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3" y="817500"/>
            <a:ext cx="7030192" cy="55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Spiel enthält.&#10;&#10;Automatisch generierte Beschreibung">
            <a:extLst>
              <a:ext uri="{FF2B5EF4-FFF2-40B4-BE49-F238E27FC236}">
                <a16:creationId xmlns:a16="http://schemas.microsoft.com/office/drawing/2014/main" id="{7692E578-1B53-894F-A35E-ED1F3A1E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68" y="1403499"/>
            <a:ext cx="4091126" cy="39600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83276BF-9DB0-AB4C-B650-898D6D3B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 Step: Selection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Controlled by the </a:t>
            </a:r>
            <a:r>
              <a:rPr lang="en-US" sz="2400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Policy</a:t>
            </a:r>
            <a:endParaRPr lang="en-US" sz="2200" dirty="0">
              <a:solidFill>
                <a:srgbClr val="4472C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200" dirty="0">
              <a:solidFill>
                <a:srgbClr val="4472C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Transfer: Multi-Armed Bandit Problem</a:t>
            </a:r>
          </a:p>
          <a:p>
            <a:pPr lvl="1"/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T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-times: pick some action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 associated reward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maximize total reward</a:t>
            </a:r>
          </a:p>
          <a:p>
            <a:pPr lvl="1"/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Later: UCT</a:t>
            </a:r>
          </a:p>
        </p:txBody>
      </p:sp>
    </p:spTree>
    <p:extLst>
      <p:ext uri="{BB962C8B-B14F-4D97-AF65-F5344CB8AC3E}">
        <p14:creationId xmlns:p14="http://schemas.microsoft.com/office/powerpoint/2010/main" val="26586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Spiel, Lampe enthält.&#10;&#10;Automatisch generierte Beschreibung">
            <a:extLst>
              <a:ext uri="{FF2B5EF4-FFF2-40B4-BE49-F238E27FC236}">
                <a16:creationId xmlns:a16="http://schemas.microsoft.com/office/drawing/2014/main" id="{4C370B55-562B-E941-89BB-EB5039B8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19" y="1403499"/>
            <a:ext cx="4091125" cy="3960000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FA89257-A07D-2B46-A2A6-60213976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Second Step: Expansion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Controlled by </a:t>
            </a:r>
            <a:r>
              <a:rPr lang="en-US" sz="2400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Policy</a:t>
            </a:r>
            <a:endParaRPr lang="en-US" sz="2200" dirty="0">
              <a:solidFill>
                <a:srgbClr val="4472C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200" dirty="0">
              <a:solidFill>
                <a:srgbClr val="4472C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Transfer: Multi-Armed Bandit Problem</a:t>
            </a:r>
          </a:p>
          <a:p>
            <a:pPr lvl="1"/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T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-times: pick some action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 associated reward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maximize total reward</a:t>
            </a:r>
          </a:p>
          <a:p>
            <a:pPr lvl="1"/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Later: UCT</a:t>
            </a:r>
          </a:p>
        </p:txBody>
      </p:sp>
    </p:spTree>
    <p:extLst>
      <p:ext uri="{BB962C8B-B14F-4D97-AF65-F5344CB8AC3E}">
        <p14:creationId xmlns:p14="http://schemas.microsoft.com/office/powerpoint/2010/main" val="18102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7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8" name="Grafik 7" descr="Ein Bild, das Lampe, Licht enthält.&#10;&#10;Automatisch generierte Beschreibung">
            <a:extLst>
              <a:ext uri="{FF2B5EF4-FFF2-40B4-BE49-F238E27FC236}">
                <a16:creationId xmlns:a16="http://schemas.microsoft.com/office/drawing/2014/main" id="{56155FF0-651A-6C46-B37B-AAEF353A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19" y="769391"/>
            <a:ext cx="4089600" cy="573243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21AB6EB-8D0E-D54B-8139-4F57F242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5168029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Third Step: Simulation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 out a game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i.e. execute actions until a terminal state is reached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 result 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Controlled by </a:t>
            </a:r>
            <a:r>
              <a:rPr lang="en-US" sz="2400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Default Policy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Details to consider: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 vs. quality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complexity of 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75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8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8" name="Grafik 7" descr="Ein Bild, das Spiel enthält.&#10;&#10;Automatisch generierte Beschreibung">
            <a:extLst>
              <a:ext uri="{FF2B5EF4-FFF2-40B4-BE49-F238E27FC236}">
                <a16:creationId xmlns:a16="http://schemas.microsoft.com/office/drawing/2014/main" id="{FCA586AF-B870-0B4E-AA80-F8965D29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18" y="1403499"/>
            <a:ext cx="4091126" cy="39600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A654C50-B299-894C-AD88-4D05D61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Fourth Step: Backpropagation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Update values of </a:t>
            </a:r>
          </a:p>
          <a:p>
            <a:pPr lvl="1"/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Q(v)</a:t>
            </a:r>
          </a:p>
          <a:p>
            <a:pPr lvl="1"/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N(v)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modified by heuristics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later - AMAF</a:t>
            </a:r>
          </a:p>
        </p:txBody>
      </p:sp>
    </p:spTree>
    <p:extLst>
      <p:ext uri="{BB962C8B-B14F-4D97-AF65-F5344CB8AC3E}">
        <p14:creationId xmlns:p14="http://schemas.microsoft.com/office/powerpoint/2010/main" val="94031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9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A654C50-B299-894C-AD88-4D05D61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 </a:t>
            </a:r>
            <a:r>
              <a:rPr lang="en-US" sz="2400" dirty="0">
                <a:solidFill>
                  <a:srgbClr val="4472C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iterations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While the computation budget is not exhausted: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execute the four steps as many times as possible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 tree size and number of evaluated states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Finally, pick the best one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Time-constraints are crucial</a:t>
            </a:r>
          </a:p>
          <a:p>
            <a:pPr lvl="1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real-time, turn-based games</a:t>
            </a:r>
          </a:p>
          <a:p>
            <a:pPr lvl="1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0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Macintosh PowerPoint</Application>
  <PresentationFormat>Bildschirmpräsentation (4:3)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Helvetica Neue</vt:lpstr>
      <vt:lpstr>Wingdings</vt:lpstr>
      <vt:lpstr>Office</vt:lpstr>
      <vt:lpstr>A Survey of Monte Carlo Tree Search Methods</vt:lpstr>
      <vt:lpstr>Introduction</vt:lpstr>
      <vt:lpstr>Basics: Setting</vt:lpstr>
      <vt:lpstr>Basics: Monte Carlo Tree Search</vt:lpstr>
      <vt:lpstr>Basics: Monte Carlo Tree Search</vt:lpstr>
      <vt:lpstr>Basics: Monte Carlo Tree Search</vt:lpstr>
      <vt:lpstr>Basics: Monte Carlo Tree Search</vt:lpstr>
      <vt:lpstr>Basics: Monte Carlo Tree Search</vt:lpstr>
      <vt:lpstr>Basics: Monte Carlo Tree Search</vt:lpstr>
      <vt:lpstr>Basics: UCT</vt:lpstr>
      <vt:lpstr>Heuristics: BFS-Tree Initialization</vt:lpstr>
      <vt:lpstr>Heuristics: Loss Avoidance</vt:lpstr>
      <vt:lpstr>Heuristics: Novelty-based Pruning</vt:lpstr>
      <vt:lpstr>Heuristics: Knowledge-based Evaluations</vt:lpstr>
      <vt:lpstr>Heuristics: All Moves As First</vt:lpstr>
      <vt:lpstr>Heuristics: All Moves As First</vt:lpstr>
      <vt:lpstr>Extension: Tree Compression </vt:lpstr>
      <vt:lpstr>Applications: Dec-MCTS</vt:lpstr>
      <vt:lpstr>Applications: Evolutionary Algorithms</vt:lpstr>
      <vt:lpstr>Applications: Geometrical Graph Matching</vt:lpstr>
      <vt:lpstr>Applications: Ms Pacman</vt:lpstr>
      <vt:lpstr>Applications: AlphaGo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 Permanent Revolution in Internet Architecture</dc:title>
  <dc:creator>Simon Schwarz</dc:creator>
  <cp:lastModifiedBy>Schwarz, Simon</cp:lastModifiedBy>
  <cp:revision>781</cp:revision>
  <dcterms:created xsi:type="dcterms:W3CDTF">2019-10-26T08:27:43Z</dcterms:created>
  <dcterms:modified xsi:type="dcterms:W3CDTF">2020-07-23T16:24:08Z</dcterms:modified>
</cp:coreProperties>
</file>