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83" r:id="rId4"/>
    <p:sldId id="282" r:id="rId5"/>
    <p:sldId id="286" r:id="rId6"/>
    <p:sldId id="287" r:id="rId7"/>
    <p:sldId id="288" r:id="rId8"/>
    <p:sldId id="289" r:id="rId9"/>
    <p:sldId id="276" r:id="rId10"/>
    <p:sldId id="285" r:id="rId11"/>
    <p:sldId id="280" r:id="rId12"/>
    <p:sldId id="290" r:id="rId13"/>
    <p:sldId id="281" r:id="rId14"/>
    <p:sldId id="278" r:id="rId15"/>
    <p:sldId id="277" r:id="rId16"/>
    <p:sldId id="279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3"/>
    <a:srgbClr val="4472C4"/>
    <a:srgbClr val="DC268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/>
    <p:restoredTop sz="85665"/>
  </p:normalViewPr>
  <p:slideViewPr>
    <p:cSldViewPr snapToGrid="0" snapToObjects="1">
      <p:cViewPr varScale="1">
        <p:scale>
          <a:sx n="108" d="100"/>
          <a:sy n="108" d="100"/>
        </p:scale>
        <p:origin x="1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E85A5-2143-1345-BBA1-B32267CAF9B5}" type="datetimeFigureOut">
              <a:rPr lang="de-DE" smtClean="0"/>
              <a:t>15.07.20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924-6901-7B40-AEEB-356EC7962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5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5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53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7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3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13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6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122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3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98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5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5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53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138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3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B924-6901-7B40-AEEB-356EC7962A9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2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1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29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31.01.20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de-DE"/>
              <a:t>Hot Topics in Networking - Simon Schwarz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3D1F4C7-E7FD-814C-996E-6B4DFE7BF75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6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8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8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55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31.01.20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Hot Topics in Networking - Simon Schwarz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31.01.20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Hot Topics in Networking - Simon Schwarz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F4C7-E7FD-814C-996E-6B4DFE7BF7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35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8216671E-EAEF-C44D-B5C3-80599C0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2BC39156-4703-7243-9D59-806855BB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6FD558B8-D733-3343-873E-C916CECF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Königin, Text, drinnen, verschiedene enthält.&#10;&#10;Automatisch generierte Beschreibung">
            <a:extLst>
              <a:ext uri="{FF2B5EF4-FFF2-40B4-BE49-F238E27FC236}">
                <a16:creationId xmlns:a16="http://schemas.microsoft.com/office/drawing/2014/main" id="{3CE7CA0E-A00C-5047-B088-B51E4A422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37"/>
          <a:stretch/>
        </p:blipFill>
        <p:spPr>
          <a:xfrm>
            <a:off x="0" y="-1"/>
            <a:ext cx="9144000" cy="58545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015B21-20EB-EB40-AE1F-C10EE66B4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3480"/>
            <a:ext cx="9144000" cy="6650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Survey of Monte Carlo Tree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209474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10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90" y="710696"/>
            <a:ext cx="3508470" cy="3689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/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𝐴𝑀𝐴𝐹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𝐴𝑀𝐴𝐹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205CBF97-2230-AF49-AA63-7B27281E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89" y="4681564"/>
                <a:ext cx="6176819" cy="347403"/>
              </a:xfrm>
              <a:prstGeom prst="rect">
                <a:avLst/>
              </a:prstGeom>
              <a:blipFill>
                <a:blip r:embed="rId4"/>
                <a:stretch>
                  <a:fillRect l="-411" r="-821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7228FA9-8A40-3244-890B-6242A5EC6C7B}"/>
              </a:ext>
            </a:extLst>
          </p:cNvPr>
          <p:cNvGrpSpPr/>
          <p:nvPr/>
        </p:nvGrpSpPr>
        <p:grpSpPr>
          <a:xfrm>
            <a:off x="1483589" y="5235024"/>
            <a:ext cx="3582669" cy="909352"/>
            <a:chOff x="2136074" y="5270620"/>
            <a:chExt cx="3582669" cy="909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/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A6AA1DE5-2894-1949-9185-61E09984B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74" y="5270620"/>
                  <a:ext cx="2553969" cy="909352"/>
                </a:xfrm>
                <a:prstGeom prst="rect">
                  <a:avLst/>
                </a:prstGeom>
                <a:blipFill>
                  <a:blip r:embed="rId5"/>
                  <a:stretch>
                    <a:fillRect l="-2970" r="-1485" b="-137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7A45AC4-B231-ED4C-855A-D01B21E84CAA}"/>
                </a:ext>
              </a:extLst>
            </p:cNvPr>
            <p:cNvSpPr txBox="1"/>
            <p:nvPr/>
          </p:nvSpPr>
          <p:spPr>
            <a:xfrm>
              <a:off x="2136074" y="5558485"/>
              <a:ext cx="102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where</a:t>
              </a:r>
              <a:endParaRPr lang="de-DE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99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-MCTS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11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8B7C1DD-B6AA-6844-93E6-405587F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903767"/>
            <a:ext cx="7886700" cy="5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2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Evolutionary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Algorithms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11209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Geometrical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Graph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Matching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B22595-EF64-8746-9D8A-B726F6E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54" y="817710"/>
            <a:ext cx="6166890" cy="55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6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Pacman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96DA30F-79A9-7D41-A30D-E56348C8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153"/>
            <a:ext cx="3952103" cy="4289890"/>
          </a:xfrm>
          <a:prstGeom prst="rect">
            <a:avLst/>
          </a:prstGeom>
        </p:spPr>
      </p:pic>
      <p:pic>
        <p:nvPicPr>
          <p:cNvPr id="6" name="Grafik 5" descr="Ein Bild, das Karte, Zeichnung enthält.&#10;&#10;Automatisch generierte Beschreibung">
            <a:extLst>
              <a:ext uri="{FF2B5EF4-FFF2-40B4-BE49-F238E27FC236}">
                <a16:creationId xmlns:a16="http://schemas.microsoft.com/office/drawing/2014/main" id="{DF91795D-9E26-E141-8AF0-F6AFF5669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855" y="2308822"/>
            <a:ext cx="4807595" cy="22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AlphaGo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Screenshot, Uhr enthält.&#10;&#10;Automatisch generierte Beschreibung">
            <a:extLst>
              <a:ext uri="{FF2B5EF4-FFF2-40B4-BE49-F238E27FC236}">
                <a16:creationId xmlns:a16="http://schemas.microsoft.com/office/drawing/2014/main" id="{DE39CA67-B74C-1443-95B6-F1FC5C4B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2140526"/>
            <a:ext cx="9037122" cy="2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1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832426-36DA-CA47-BE63-5754FF48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98650"/>
            <a:ext cx="7543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11B9C-926A-9A46-B41C-3D8E1933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Go…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1FB1F040-1A5F-FD42-988A-36F71C35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C0CD278-CCB2-DB41-BDE1-2B0E99215440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C0421A-F3BB-3D47-B3D1-24AEC93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FB671D82-30DC-644D-A376-CB50FD5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</p:spTree>
    <p:extLst>
      <p:ext uri="{BB962C8B-B14F-4D97-AF65-F5344CB8AC3E}">
        <p14:creationId xmlns:p14="http://schemas.microsoft.com/office/powerpoint/2010/main" val="202817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Setting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9" name="Grafik 8" descr="Ein Bild, das Objekt, Lampe, Spiel enthält.&#10;&#10;Automatisch generierte Beschreibung">
            <a:extLst>
              <a:ext uri="{FF2B5EF4-FFF2-40B4-BE49-F238E27FC236}">
                <a16:creationId xmlns:a16="http://schemas.microsoft.com/office/drawing/2014/main" id="{F649E69F-5280-CC4E-820A-10196956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81818"/>
            <a:ext cx="5449083" cy="52744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3FE53EE-F62E-9841-B927-2A5A7297B390}"/>
              </a:ext>
            </a:extLst>
          </p:cNvPr>
          <p:cNvSpPr txBox="1"/>
          <p:nvPr/>
        </p:nvSpPr>
        <p:spPr>
          <a:xfrm>
            <a:off x="1634490" y="1741023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B256004-B370-B64D-B2AA-6EB08969355C}"/>
              </a:ext>
            </a:extLst>
          </p:cNvPr>
          <p:cNvSpPr txBox="1"/>
          <p:nvPr/>
        </p:nvSpPr>
        <p:spPr>
          <a:xfrm>
            <a:off x="4415006" y="1744686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D95CC9-49D1-2B41-8705-1D4AA6C196C0}"/>
              </a:ext>
            </a:extLst>
          </p:cNvPr>
          <p:cNvSpPr txBox="1"/>
          <p:nvPr/>
        </p:nvSpPr>
        <p:spPr>
          <a:xfrm>
            <a:off x="3219058" y="1741024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de-DE" sz="28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739FD8A-CC54-3C45-9452-5FFC50899972}"/>
              </a:ext>
            </a:extLst>
          </p:cNvPr>
          <p:cNvSpPr txBox="1"/>
          <p:nvPr/>
        </p:nvSpPr>
        <p:spPr>
          <a:xfrm>
            <a:off x="3021720" y="1021194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de-DE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19307D-0208-8D43-ABC1-703A05065B70}"/>
              </a:ext>
            </a:extLst>
          </p:cNvPr>
          <p:cNvSpPr txBox="1"/>
          <p:nvPr/>
        </p:nvSpPr>
        <p:spPr>
          <a:xfrm>
            <a:off x="1505340" y="2521129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v‘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F0C6748-7DE7-B14B-B6CE-591455B1C3D2}"/>
              </a:ext>
            </a:extLst>
          </p:cNvPr>
          <p:cNvSpPr txBox="1"/>
          <p:nvPr/>
        </p:nvSpPr>
        <p:spPr>
          <a:xfrm>
            <a:off x="3021719" y="2521129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v‘‘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FE162F2-B661-8448-8D09-580027533014}"/>
              </a:ext>
            </a:extLst>
          </p:cNvPr>
          <p:cNvSpPr txBox="1"/>
          <p:nvPr/>
        </p:nvSpPr>
        <p:spPr>
          <a:xfrm>
            <a:off x="4538098" y="2545146"/>
            <a:ext cx="73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de-DE" sz="2800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lang="de-DE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920FCE1-9F92-334A-80DB-947683A4E7A7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 flipV="1">
            <a:off x="3753241" y="1282804"/>
            <a:ext cx="3001786" cy="721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99BCE8A-C4ED-594B-81BE-A17997124703}"/>
              </a:ext>
            </a:extLst>
          </p:cNvPr>
          <p:cNvGrpSpPr/>
          <p:nvPr/>
        </p:nvGrpSpPr>
        <p:grpSpPr>
          <a:xfrm>
            <a:off x="6754992" y="1315204"/>
            <a:ext cx="1815392" cy="1374858"/>
            <a:chOff x="6765194" y="960457"/>
            <a:chExt cx="1815392" cy="1374858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569F7C3-87C4-6A4F-BFCE-99D0FABF6DA4}"/>
                </a:ext>
              </a:extLst>
            </p:cNvPr>
            <p:cNvSpPr txBox="1"/>
            <p:nvPr/>
          </p:nvSpPr>
          <p:spPr>
            <a:xfrm>
              <a:off x="6765229" y="1418703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s(v)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0393C5C-223B-244F-83B4-F27DB256E8D6}"/>
                </a:ext>
              </a:extLst>
            </p:cNvPr>
            <p:cNvSpPr txBox="1"/>
            <p:nvPr/>
          </p:nvSpPr>
          <p:spPr>
            <a:xfrm>
              <a:off x="7672872" y="1415344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a(v)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A9C4C968-AE34-164A-B36C-38006A818438}"/>
                </a:ext>
              </a:extLst>
            </p:cNvPr>
            <p:cNvSpPr txBox="1"/>
            <p:nvPr/>
          </p:nvSpPr>
          <p:spPr>
            <a:xfrm>
              <a:off x="6765229" y="1873650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Q(v)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F35388E-54E6-EA47-B1F5-D12709D8F3B3}"/>
                </a:ext>
              </a:extLst>
            </p:cNvPr>
            <p:cNvSpPr txBox="1"/>
            <p:nvPr/>
          </p:nvSpPr>
          <p:spPr>
            <a:xfrm>
              <a:off x="7672872" y="1873650"/>
              <a:ext cx="907714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N(v)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9BD14BF-6DA4-4C4A-BF78-9533B5C58E82}"/>
                </a:ext>
              </a:extLst>
            </p:cNvPr>
            <p:cNvSpPr txBox="1"/>
            <p:nvPr/>
          </p:nvSpPr>
          <p:spPr>
            <a:xfrm>
              <a:off x="6765194" y="960457"/>
              <a:ext cx="1815392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endParaRPr lang="de-DE" sz="2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4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Monte Carlo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Search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7C74CC-9A47-FB43-A74E-3839C8EB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3" y="817500"/>
            <a:ext cx="7030192" cy="55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Basics: UCT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4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60F93C7-FB92-9C43-BF82-CA09995E520C}"/>
              </a:ext>
            </a:extLst>
          </p:cNvPr>
          <p:cNvGrpSpPr/>
          <p:nvPr/>
        </p:nvGrpSpPr>
        <p:grpSpPr>
          <a:xfrm>
            <a:off x="2065551" y="1687110"/>
            <a:ext cx="5012895" cy="3491476"/>
            <a:chOff x="2490083" y="1737788"/>
            <a:chExt cx="5012895" cy="3491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/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𝑈𝐶𝑇</m:t>
                        </m:r>
                        <m:d>
                          <m:d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" name="Textfeld 2">
                  <a:extLst>
                    <a:ext uri="{FF2B5EF4-FFF2-40B4-BE49-F238E27FC236}">
                      <a16:creationId xmlns:a16="http://schemas.microsoft.com/office/drawing/2014/main" id="{5676A394-F5D5-144A-8181-B816CD901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083" y="2883402"/>
                  <a:ext cx="4737515" cy="1091196"/>
                </a:xfrm>
                <a:prstGeom prst="rect">
                  <a:avLst/>
                </a:prstGeom>
                <a:blipFill>
                  <a:blip r:embed="rId3"/>
                  <a:stretch>
                    <a:fillRect l="-1070" r="-160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2CFE0FD1-3823-7A45-BEE7-B1E5AA8687EA}"/>
                </a:ext>
              </a:extLst>
            </p:cNvPr>
            <p:cNvGrpSpPr/>
            <p:nvPr/>
          </p:nvGrpSpPr>
          <p:grpSpPr>
            <a:xfrm rot="10800000">
              <a:off x="3286661" y="1737788"/>
              <a:ext cx="2057401" cy="1145614"/>
              <a:chOff x="1112595" y="4653642"/>
              <a:chExt cx="2057401" cy="1145614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2D9E399-3CB1-944D-AA2F-054F65A10196}"/>
                  </a:ext>
                </a:extLst>
              </p:cNvPr>
              <p:cNvSpPr txBox="1"/>
              <p:nvPr/>
            </p:nvSpPr>
            <p:spPr>
              <a:xfrm rot="10800000">
                <a:off x="1112595" y="5399146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  <a:r>
                  <a:rPr lang="de-DE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Exploitation</a:t>
                </a:r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</a:t>
                </a:r>
              </a:p>
            </p:txBody>
          </p:sp>
          <p:sp>
            <p:nvSpPr>
              <p:cNvPr id="8" name="Pfeil nach unten 7">
                <a:extLst>
                  <a:ext uri="{FF2B5EF4-FFF2-40B4-BE49-F238E27FC236}">
                    <a16:creationId xmlns:a16="http://schemas.microsoft.com/office/drawing/2014/main" id="{797BBBDA-8AD0-8746-822A-EF7D9B8B632A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AB9B3EE-6AC9-A240-8D3A-0DCCFF77F808}"/>
                </a:ext>
              </a:extLst>
            </p:cNvPr>
            <p:cNvGrpSpPr/>
            <p:nvPr/>
          </p:nvGrpSpPr>
          <p:grpSpPr>
            <a:xfrm>
              <a:off x="5445577" y="4137336"/>
              <a:ext cx="2057401" cy="1091928"/>
              <a:chOff x="1112593" y="4653642"/>
              <a:chExt cx="2057401" cy="1091928"/>
            </a:xfrm>
          </p:grpSpPr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62CBE4D-18D1-0E4D-A49F-8B7923FA8B42}"/>
                  </a:ext>
                </a:extLst>
              </p:cNvPr>
              <p:cNvSpPr txBox="1"/>
              <p:nvPr/>
            </p:nvSpPr>
            <p:spPr>
              <a:xfrm>
                <a:off x="1112593" y="5345460"/>
                <a:ext cx="20574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“Exploration“</a:t>
                </a:r>
              </a:p>
            </p:txBody>
          </p:sp>
          <p:sp>
            <p:nvSpPr>
              <p:cNvPr id="20" name="Pfeil nach unten 19">
                <a:extLst>
                  <a:ext uri="{FF2B5EF4-FFF2-40B4-BE49-F238E27FC236}">
                    <a16:creationId xmlns:a16="http://schemas.microsoft.com/office/drawing/2014/main" id="{B78C446C-BC64-A446-8F99-D0F81992B11F}"/>
                  </a:ext>
                </a:extLst>
              </p:cNvPr>
              <p:cNvSpPr/>
              <p:nvPr/>
            </p:nvSpPr>
            <p:spPr>
              <a:xfrm rot="10800000">
                <a:off x="1963934" y="4653642"/>
                <a:ext cx="354721" cy="717714"/>
              </a:xfrm>
              <a:prstGeom prst="downArrow">
                <a:avLst>
                  <a:gd name="adj1" fmla="val 45397"/>
                  <a:gd name="adj2" fmla="val 59206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52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BFS-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Initialization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5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Before MCTS: execute each available root-action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gained can guide algorithm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Grafik 3" descr="Ein Bild, das Uhr enthält.&#10;&#10;Automatisch generierte Beschreibung">
            <a:extLst>
              <a:ext uri="{FF2B5EF4-FFF2-40B4-BE49-F238E27FC236}">
                <a16:creationId xmlns:a16="http://schemas.microsoft.com/office/drawing/2014/main" id="{CE1118F2-B44A-CA49-A2B5-7F6C6933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2253022"/>
            <a:ext cx="7416800" cy="3835400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67497C5-A439-664D-B306-A91630F2D281}"/>
              </a:ext>
            </a:extLst>
          </p:cNvPr>
          <p:cNvSpPr/>
          <p:nvPr/>
        </p:nvSpPr>
        <p:spPr>
          <a:xfrm>
            <a:off x="3942608" y="2743200"/>
            <a:ext cx="997527" cy="439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9D2821-B13E-474B-97A6-D0DE646F4AAC}"/>
                  </a:ext>
                </a:extLst>
              </p:cNvPr>
              <p:cNvSpPr txBox="1"/>
              <p:nvPr/>
            </p:nvSpPr>
            <p:spPr>
              <a:xfrm>
                <a:off x="3537485" y="2466201"/>
                <a:ext cx="2069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 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49D2821-B13E-474B-97A6-D0DE646F4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85" y="2466201"/>
                <a:ext cx="2069028" cy="276999"/>
              </a:xfrm>
              <a:prstGeom prst="rect">
                <a:avLst/>
              </a:prstGeom>
              <a:blipFill>
                <a:blip r:embed="rId4"/>
                <a:stretch>
                  <a:fillRect l="-4294" t="-4348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6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Loss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Avoidance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6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Ignore negative results when encountering new nodes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Novelty-based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Pruning</a:t>
            </a:r>
            <a:endParaRPr lang="de-DE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7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a novelty measure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nov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(v)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nodes below a threshold are pruned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Knowledge-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Evaluations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8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F0BE29-F4A0-5844-B8EE-4241EF01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44" y="921857"/>
            <a:ext cx="8908755" cy="547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A* and knowledge of the game to consider the distance to interesting objects</a:t>
            </a:r>
          </a:p>
          <a:p>
            <a:pPr marL="0" indent="0">
              <a:buNone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1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C6B1A-C50B-EF45-9010-6D7A0B0A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0376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Heuristics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All </a:t>
            </a:r>
            <a:r>
              <a:rPr lang="de-DE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Moves</a:t>
            </a:r>
            <a:r>
              <a:rPr lang="de-DE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First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0AD69E0B-8821-6D4E-9CB0-419E45AE5D16}"/>
              </a:ext>
            </a:extLst>
          </p:cNvPr>
          <p:cNvCxnSpPr/>
          <p:nvPr/>
        </p:nvCxnSpPr>
        <p:spPr>
          <a:xfrm>
            <a:off x="628650" y="701749"/>
            <a:ext cx="7886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9071D67C-0761-AE40-B0C9-6FCD3795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5"/>
            <a:ext cx="2057400" cy="365125"/>
          </a:xfrm>
        </p:spPr>
        <p:txBody>
          <a:bodyPr/>
          <a:lstStyle/>
          <a:p>
            <a:fld id="{33D1F4C7-E7FD-814C-996E-6B4DFE7BF75E}" type="slidenum">
              <a:rPr lang="de-DE" smtClean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9</a:t>
            </a:fld>
            <a:endParaRPr lang="de-DE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B76C9C4A-3763-EF48-AF20-A0BEFB49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875"/>
            <a:ext cx="2057400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14.08.20</a:t>
            </a:r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C47564DE-68CC-DB46-9239-AD5A8928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721" y="6501821"/>
            <a:ext cx="3804557" cy="365125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Seminar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Ubiquitous</a:t>
            </a:r>
            <a:r>
              <a:rPr lang="de-D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Computing - Simon Schwarz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26BCE71-17E2-7246-81C0-20F08FA6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6" y="925752"/>
            <a:ext cx="5264365" cy="5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Macintosh PowerPoint</Application>
  <PresentationFormat>Bildschirmpräsentation (4:3)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Wingdings</vt:lpstr>
      <vt:lpstr>Office</vt:lpstr>
      <vt:lpstr>A Survey of Monte Carlo Tree Search Methods</vt:lpstr>
      <vt:lpstr>Basics: Setting</vt:lpstr>
      <vt:lpstr>Basics: Monte Carlo Tree Search</vt:lpstr>
      <vt:lpstr>Basics: UCT</vt:lpstr>
      <vt:lpstr>Heuristics: BFS-Tree Initialization</vt:lpstr>
      <vt:lpstr>Heuristics: Loss Avoidance</vt:lpstr>
      <vt:lpstr>Heuristics: Novelty-based Pruning</vt:lpstr>
      <vt:lpstr>Heuristics: Knowledge-based Evaluations</vt:lpstr>
      <vt:lpstr>Heuristics: All Moves As First</vt:lpstr>
      <vt:lpstr>Heuristics: All Moves As First</vt:lpstr>
      <vt:lpstr>Applications: Dec-MCTS</vt:lpstr>
      <vt:lpstr>Applications: Evolutionary Algorithms</vt:lpstr>
      <vt:lpstr>Applications: Geometrical Graph Matching</vt:lpstr>
      <vt:lpstr>Applications: Ms Pacman</vt:lpstr>
      <vt:lpstr>Applications: AlphaGo</vt:lpstr>
      <vt:lpstr>Applications: Deep Architect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Permanent Revolution in Internet Architecture</dc:title>
  <dc:creator>Simon Schwarz</dc:creator>
  <cp:lastModifiedBy>Schwarz, Simon</cp:lastModifiedBy>
  <cp:revision>692</cp:revision>
  <dcterms:created xsi:type="dcterms:W3CDTF">2019-10-26T08:27:43Z</dcterms:created>
  <dcterms:modified xsi:type="dcterms:W3CDTF">2020-07-15T14:43:05Z</dcterms:modified>
</cp:coreProperties>
</file>