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Frank Ruhl Libre" pitchFamily="2" charset="-79"/>
      <p:regular r:id="rId24"/>
      <p:bold r:id="rId25"/>
    </p:embeddedFont>
    <p:embeddedFont>
      <p:font typeface="Montserrat" pitchFamily="2" charset="77"/>
      <p:regular r:id="rId26"/>
      <p:bold r:id="rId27"/>
      <p:italic r:id="rId28"/>
      <p:boldItalic r:id="rId29"/>
    </p:embeddedFont>
    <p:embeddedFont>
      <p:font typeface="Montserrat SemiBold" panose="020F0502020204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EA0C34-28ED-4172-BA11-E78A30EB9742}">
  <a:tblStyle styleId="{3BEA0C34-28ED-4172-BA11-E78A30EB97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3"/>
    <p:restoredTop sz="77865"/>
  </p:normalViewPr>
  <p:slideViewPr>
    <p:cSldViewPr snapToGrid="0">
      <p:cViewPr varScale="1">
        <p:scale>
          <a:sx n="161" d="100"/>
          <a:sy n="161" d="100"/>
        </p:scale>
        <p:origin x="20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06743487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06743487f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7f00b1ca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7f00b1ca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7f00b1ca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7f00b1ca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7f00b1ca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7f00b1ca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7f00b1ca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7f00b1ca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b8b929c85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b8b929c85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7f00b1ca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7f00b1ca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b8b929c85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b8b929c85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7f00b1b3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7f00b1b3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7f00b1b3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7f00b1b3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06743487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06743487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7f00b1b3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27f00b1b3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b8b929c8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1b8b929c8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7f00b1b3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7f00b1b3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7f00b1b3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7f00b1b3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7f00b1b3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7f00b1b3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7f00b1b3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7f00b1b3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7f00b1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7f00b1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7f00b1b3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7f00b1b3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7f00b1c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7f00b1c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bg>
      <p:bgPr>
        <a:solidFill>
          <a:srgbClr val="220337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7363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921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1371600" lvl="2" indent="-2921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1828800" lvl="3" indent="-2921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2286000" lvl="4" indent="-2921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2743200" lvl="5" indent="-2921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3200400" lvl="6" indent="-2921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3657600" lvl="7" indent="-2921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4114800" lvl="8" indent="-2921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2496200" y="2791614"/>
            <a:ext cx="4151400" cy="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1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311700" y="3619355"/>
            <a:ext cx="45117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None/>
              <a:defRPr sz="1800" b="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6" name="Google Shape;66;p11"/>
          <p:cNvPicPr preferRelativeResize="0"/>
          <p:nvPr/>
        </p:nvPicPr>
        <p:blipFill rotWithShape="1">
          <a:blip r:embed="rId3">
            <a:alphaModFix/>
          </a:blip>
          <a:srcRect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65" y="0"/>
            <a:ext cx="913607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>
            <a:spLocks noGrp="1"/>
          </p:cNvSpPr>
          <p:nvPr>
            <p:ph type="title" hasCustomPrompt="1"/>
          </p:nvPr>
        </p:nvSpPr>
        <p:spPr>
          <a:xfrm>
            <a:off x="311700" y="606575"/>
            <a:ext cx="85206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3000"/>
              <a:buNone/>
              <a:defRPr sz="13000">
                <a:solidFill>
                  <a:srgbClr val="57068C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3007950" y="3094875"/>
            <a:ext cx="3128100" cy="11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pic>
        <p:nvPicPr>
          <p:cNvPr id="71" name="Google Shape;71;p12" descr="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2"/>
          </p:nvPr>
        </p:nvSpPr>
        <p:spPr>
          <a:xfrm>
            <a:off x="1429500" y="2353776"/>
            <a:ext cx="62850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>
  <p:cSld name="CUSTOM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 descr="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4969800" y="1412750"/>
            <a:ext cx="3766800" cy="137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4969675" y="2901150"/>
            <a:ext cx="3766800" cy="13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">
  <p:cSld name="CUSTOM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311700" y="587975"/>
            <a:ext cx="36108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000"/>
              <a:buNone/>
              <a:defRPr sz="4000"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836175"/>
            <a:ext cx="3610800" cy="24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5958050" y="683000"/>
            <a:ext cx="2778600" cy="1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2"/>
          </p:nvPr>
        </p:nvSpPr>
        <p:spPr>
          <a:xfrm>
            <a:off x="5824575" y="683050"/>
            <a:ext cx="2911800" cy="10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3"/>
          </p:nvPr>
        </p:nvSpPr>
        <p:spPr>
          <a:xfrm>
            <a:off x="5824575" y="1931875"/>
            <a:ext cx="2911800" cy="10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4"/>
          </p:nvPr>
        </p:nvSpPr>
        <p:spPr>
          <a:xfrm>
            <a:off x="5824575" y="3180700"/>
            <a:ext cx="2911800" cy="10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  <p15:guide id="2" orient="horz" pos="4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2">
    <p:bg>
      <p:bgPr>
        <a:solidFill>
          <a:srgbClr val="220337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904850" y="1264532"/>
            <a:ext cx="6710700" cy="15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974919" y="3029082"/>
            <a:ext cx="37152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96" name="Google Shape;96;p15" descr=" 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3">
    <p:bg>
      <p:bgPr>
        <a:solidFill>
          <a:schemeClr val="lt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2802" y="-34225"/>
            <a:ext cx="9269596" cy="51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 descr="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592275" y="522825"/>
            <a:ext cx="8144400" cy="3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olio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1_1_1_1">
    <p:bg>
      <p:bgPr>
        <a:solidFill>
          <a:srgbClr val="220337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l="308" t="357" r="327" b="367"/>
          <a:stretch/>
        </p:blipFill>
        <p:spPr>
          <a:xfrm>
            <a:off x="0" y="250"/>
            <a:ext cx="914399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 descr="New York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7363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92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1371600" lvl="2" indent="-292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1828800" lvl="3" indent="-292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2286000" lvl="4" indent="-292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2743200" lvl="5" indent="-292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3200400" lvl="6" indent="-292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3657600" lvl="7" indent="-292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4114800" lvl="8" indent="-292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2"/>
          </p:nvPr>
        </p:nvSpPr>
        <p:spPr>
          <a:xfrm>
            <a:off x="2496200" y="2791614"/>
            <a:ext cx="4151400" cy="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506000" y="1385509"/>
            <a:ext cx="6131700" cy="163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2462575" y="2959018"/>
            <a:ext cx="4218600" cy="7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/>
        </p:nvSpPr>
        <p:spPr>
          <a:xfrm>
            <a:off x="4583948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" name="Google Shape;26;p5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1700" y="587975"/>
            <a:ext cx="6551100" cy="6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None/>
              <a:defRPr sz="4800"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448400"/>
            <a:ext cx="6551100" cy="22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9" name="Google Shape;29;p5"/>
          <p:cNvPicPr preferRelativeResize="0"/>
          <p:nvPr/>
        </p:nvPicPr>
        <p:blipFill rotWithShape="1">
          <a:blip r:embed="rId3">
            <a:alphaModFix/>
          </a:blip>
          <a:srcRect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587970"/>
            <a:ext cx="4945500" cy="11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None/>
              <a:defRPr sz="48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311700" y="2467949"/>
            <a:ext cx="3999900" cy="18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619925" y="2467949"/>
            <a:ext cx="3999900" cy="18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34" name="Google Shape;34;p6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subTitle" idx="3"/>
          </p:nvPr>
        </p:nvSpPr>
        <p:spPr>
          <a:xfrm>
            <a:off x="311700" y="2054620"/>
            <a:ext cx="39999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4"/>
          </p:nvPr>
        </p:nvSpPr>
        <p:spPr>
          <a:xfrm>
            <a:off x="4619925" y="2054620"/>
            <a:ext cx="39999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8" name="Google Shape;38;p6"/>
          <p:cNvPicPr preferRelativeResize="0"/>
          <p:nvPr/>
        </p:nvPicPr>
        <p:blipFill rotWithShape="1">
          <a:blip r:embed="rId3">
            <a:alphaModFix/>
          </a:blip>
          <a:srcRect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1" name="Google Shape;41;p7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" name="Google Shape;43;p7"/>
          <p:cNvPicPr preferRelativeResize="0"/>
          <p:nvPr/>
        </p:nvPicPr>
        <p:blipFill rotWithShape="1">
          <a:blip r:embed="rId3">
            <a:alphaModFix/>
          </a:blip>
          <a:srcRect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311700" y="708000"/>
            <a:ext cx="3132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2400"/>
              <a:buNone/>
              <a:defRPr sz="24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311700" y="1542000"/>
            <a:ext cx="3054600" cy="28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47" name="Google Shape;47;p8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3">
            <a:alphaModFix/>
          </a:blip>
          <a:srcRect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1772975" y="528144"/>
            <a:ext cx="5597700" cy="24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5600"/>
              <a:buNone/>
              <a:defRPr sz="5600">
                <a:solidFill>
                  <a:srgbClr val="57068C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52" name="Google Shape;52;p9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2120250" y="2660325"/>
            <a:ext cx="4903500" cy="16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 descr=" 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294375" y="1233175"/>
            <a:ext cx="40791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 sz="36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ubTitle" idx="1"/>
          </p:nvPr>
        </p:nvSpPr>
        <p:spPr>
          <a:xfrm>
            <a:off x="294375" y="2803075"/>
            <a:ext cx="3616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6ABA"/>
              </a:buClr>
              <a:buSzPts val="1800"/>
              <a:buNone/>
              <a:defRPr>
                <a:solidFill>
                  <a:srgbClr val="9A6ABA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5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60" name="Google Shape;60;p10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0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Frank Ruhl Libre"/>
              <a:buNone/>
              <a:defRPr sz="3600" b="1">
                <a:solidFill>
                  <a:srgbClr val="57068C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900" cy="3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Char char="●"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EA4335"/>
          </p15:clr>
        </p15:guide>
        <p15:guide id="2" orient="horz" pos="3025">
          <p15:clr>
            <a:srgbClr val="EA4335"/>
          </p15:clr>
        </p15:guide>
        <p15:guide id="3" pos="5503">
          <p15:clr>
            <a:srgbClr val="EA4335"/>
          </p15:clr>
        </p15:guide>
        <p15:guide id="4" orient="horz" pos="26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mshardware.com/news/glossary-dram-ram-graphics-cards-gddr-definition,38002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Multi-Modal Multi Environment Performance Comparison </a:t>
            </a:r>
            <a:endParaRPr sz="4600"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05.05.22</a:t>
            </a:r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2"/>
          </p:nvPr>
        </p:nvSpPr>
        <p:spPr>
          <a:xfrm>
            <a:off x="1690225" y="3282925"/>
            <a:ext cx="6431400" cy="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Aman Chopra 		Nidhi Ranjan			Shiv Ratan Sinha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235500" y="1161000"/>
            <a:ext cx="3054600" cy="28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We see that the both the models are memory bound.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We cannot compare between performance of 2 models per se as both are handling different workloads, but yes, can be said that the RNN model performs better in terms of the memory utilization.</a:t>
            </a:r>
            <a:endParaRPr sz="1400"/>
          </a:p>
        </p:txBody>
      </p:sp>
      <p:sp>
        <p:nvSpPr>
          <p:cNvPr id="180" name="Google Shape;180;p28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350" y="918875"/>
            <a:ext cx="5171525" cy="32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235500" y="443905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Roofline Model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body" idx="1"/>
          </p:nvPr>
        </p:nvSpPr>
        <p:spPr>
          <a:xfrm>
            <a:off x="1387800" y="3308100"/>
            <a:ext cx="7272600" cy="12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We see that this is almost similar, with minor differences in the docker environment</a:t>
            </a:r>
            <a:endParaRPr sz="1500">
              <a:solidFill>
                <a:schemeClr val="dk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This can be attributed to the factor of overhead introduced by NVIDIA Container Toolkit.</a:t>
            </a:r>
            <a:endParaRPr sz="1600"/>
          </a:p>
        </p:txBody>
      </p:sp>
      <p:sp>
        <p:nvSpPr>
          <p:cNvPr id="188" name="Google Shape;188;p29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425" y="990600"/>
            <a:ext cx="3744775" cy="2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945724"/>
            <a:ext cx="3946775" cy="24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235500" y="302080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CUDA memset</a:t>
            </a:r>
            <a:endParaRPr sz="3600" b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>
            <a:spLocks noGrp="1"/>
          </p:cNvSpPr>
          <p:nvPr>
            <p:ph type="body" idx="1"/>
          </p:nvPr>
        </p:nvSpPr>
        <p:spPr>
          <a:xfrm>
            <a:off x="759050" y="3304425"/>
            <a:ext cx="7272600" cy="14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600">
                <a:solidFill>
                  <a:schemeClr val="dk2"/>
                </a:solidFill>
              </a:rPr>
              <a:t>Analyzed cudamemcpy calls as well.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Similar explanation as before.</a:t>
            </a:r>
            <a:endParaRPr sz="16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500"/>
          </a:p>
        </p:txBody>
      </p:sp>
      <p:sp>
        <p:nvSpPr>
          <p:cNvPr id="197" name="Google Shape;197;p30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230750" y="377730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CUDA memcpy HTOD</a:t>
            </a:r>
            <a:endParaRPr sz="3600" b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450" y="1027180"/>
            <a:ext cx="3788437" cy="2337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000" y="1027180"/>
            <a:ext cx="3783205" cy="2337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50" y="1742825"/>
            <a:ext cx="4212450" cy="2602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0050" y="1727175"/>
            <a:ext cx="3975050" cy="24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235500" y="399455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FLOPS - </a:t>
            </a:r>
            <a:r>
              <a:rPr lang="en" sz="3600" b="0">
                <a:latin typeface="Montserrat"/>
                <a:ea typeface="Montserrat"/>
                <a:cs typeface="Montserrat"/>
                <a:sym typeface="Montserrat"/>
              </a:rPr>
              <a:t>hmm, interesting!!</a:t>
            </a:r>
            <a:endParaRPr sz="3600" b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359550" y="937805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0">
                <a:solidFill>
                  <a:schemeClr val="dk2"/>
                </a:solidFill>
              </a:rPr>
              <a:t>Can FLOPs be used as a universal proxy for efficiency?</a:t>
            </a:r>
            <a:endParaRPr sz="1900" b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>
            <a:spLocks noGrp="1"/>
          </p:cNvSpPr>
          <p:nvPr>
            <p:ph type="body" idx="1"/>
          </p:nvPr>
        </p:nvSpPr>
        <p:spPr>
          <a:xfrm>
            <a:off x="661200" y="3531525"/>
            <a:ext cx="7821600" cy="12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1000"/>
              </a:spcAft>
              <a:buSzPts val="1500"/>
              <a:buChar char="-"/>
            </a:pPr>
            <a:r>
              <a:rPr lang="en" sz="1500"/>
              <a:t>HBM stands for high bandwidth memory and is a type of memory interface used in 3D-stacked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DRAM</a:t>
            </a:r>
            <a:r>
              <a:rPr lang="en" sz="1500"/>
              <a:t>.</a:t>
            </a:r>
            <a:endParaRPr sz="1500"/>
          </a:p>
        </p:txBody>
      </p:sp>
      <p:sp>
        <p:nvSpPr>
          <p:cNvPr id="215" name="Google Shape;215;p32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675" y="988823"/>
            <a:ext cx="3918525" cy="2421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5705" y="789748"/>
            <a:ext cx="4264920" cy="2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2"/>
          <p:cNvSpPr txBox="1">
            <a:spLocks noGrp="1"/>
          </p:cNvSpPr>
          <p:nvPr>
            <p:ph type="title"/>
          </p:nvPr>
        </p:nvSpPr>
        <p:spPr>
          <a:xfrm>
            <a:off x="235500" y="302080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Transactions!!</a:t>
            </a:r>
            <a:endParaRPr sz="3600" b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>
            <a:spLocks noGrp="1"/>
          </p:cNvSpPr>
          <p:nvPr>
            <p:ph type="title"/>
          </p:nvPr>
        </p:nvSpPr>
        <p:spPr>
          <a:xfrm>
            <a:off x="226600" y="146055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for some profiling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3"/>
          <p:cNvSpPr txBox="1"/>
          <p:nvPr/>
        </p:nvSpPr>
        <p:spPr>
          <a:xfrm>
            <a:off x="226602" y="-9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277" y="874775"/>
            <a:ext cx="4627748" cy="36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>
            <a:spLocks noGrp="1"/>
          </p:cNvSpPr>
          <p:nvPr>
            <p:ph type="body" idx="1"/>
          </p:nvPr>
        </p:nvSpPr>
        <p:spPr>
          <a:xfrm>
            <a:off x="679800" y="3216025"/>
            <a:ext cx="72726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We achieved almost similar runtime based on multiple runs in the 3 environments.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However, most of the times, but we witnessed that docker was faster by very little margin :MTC: 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Docker could have been slower due to runtime overhead, but we believe that it performed well.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1000"/>
              </a:spcAft>
              <a:buSzPts val="1200"/>
              <a:buChar char="-"/>
            </a:pPr>
            <a:r>
              <a:rPr lang="en"/>
              <a:t>Singularity  - there is no daemon process. Instead, singularity is an executable.</a:t>
            </a:r>
            <a:endParaRPr/>
          </a:p>
        </p:txBody>
      </p:sp>
      <p:sp>
        <p:nvSpPr>
          <p:cNvPr id="231" name="Google Shape;231;p34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2" name="Google Shape;2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25" y="914400"/>
            <a:ext cx="3797324" cy="234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540" y="789750"/>
            <a:ext cx="3794261" cy="234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4"/>
          <p:cNvSpPr txBox="1">
            <a:spLocks noGrp="1"/>
          </p:cNvSpPr>
          <p:nvPr>
            <p:ph type="title"/>
          </p:nvPr>
        </p:nvSpPr>
        <p:spPr>
          <a:xfrm>
            <a:off x="235500" y="302080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Time analysis</a:t>
            </a:r>
            <a:endParaRPr sz="3600" b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>
            <a:spLocks noGrp="1"/>
          </p:cNvSpPr>
          <p:nvPr>
            <p:ph type="body" idx="1"/>
          </p:nvPr>
        </p:nvSpPr>
        <p:spPr>
          <a:xfrm>
            <a:off x="639100" y="1128750"/>
            <a:ext cx="7348200" cy="31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FLOPs for same model can differ on different environment.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FLOPs cannot be used as a universal proxy for efficiency, depends which type of  MACs operations are being done.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Singularity has native support for GPUs.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Both the workloads performed similar in the 3 environment, but we believe for the containerization purposes, singularity wins - security, native GPU support, at par performance and can be used with K8s as well.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600"/>
          </a:p>
        </p:txBody>
      </p:sp>
      <p:sp>
        <p:nvSpPr>
          <p:cNvPr id="240" name="Google Shape;240;p35"/>
          <p:cNvSpPr txBox="1">
            <a:spLocks noGrp="1"/>
          </p:cNvSpPr>
          <p:nvPr>
            <p:ph type="title"/>
          </p:nvPr>
        </p:nvSpPr>
        <p:spPr>
          <a:xfrm>
            <a:off x="235500" y="302080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Learnings</a:t>
            </a:r>
            <a:endParaRPr sz="3600" b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>
            <a:spLocks noGrp="1"/>
          </p:cNvSpPr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6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6"/>
          <p:cNvSpPr txBox="1"/>
          <p:nvPr/>
        </p:nvSpPr>
        <p:spPr>
          <a:xfrm>
            <a:off x="318300" y="1221450"/>
            <a:ext cx="8411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6"/>
          <p:cNvSpPr txBox="1"/>
          <p:nvPr/>
        </p:nvSpPr>
        <p:spPr>
          <a:xfrm>
            <a:off x="318300" y="1636950"/>
            <a:ext cx="84117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Harder to get GPU in Google Cloud Platform.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Cuda Toolkit and driver installation version issues.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Issues with running GPU with Docker and Singularity.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Permission issues with the GPU Profiling.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ncu support is removed from cheaper GPU options like NVIDIA Tesla P4.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>
            <a:spLocks noGrp="1"/>
          </p:cNvSpPr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Future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7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37"/>
          <p:cNvSpPr txBox="1"/>
          <p:nvPr/>
        </p:nvSpPr>
        <p:spPr>
          <a:xfrm>
            <a:off x="318300" y="1221450"/>
            <a:ext cx="8411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7"/>
          <p:cNvSpPr txBox="1"/>
          <p:nvPr/>
        </p:nvSpPr>
        <p:spPr>
          <a:xfrm>
            <a:off x="318300" y="1956000"/>
            <a:ext cx="84117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Profile the State of the Art models instead of the baseline models.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Profile more containers like Charlie cloud.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Profile other models like LSTM.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Experiment with unikernels.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Motivation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75" y="1664005"/>
            <a:ext cx="81724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Demo2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8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8"/>
          <p:cNvSpPr txBox="1"/>
          <p:nvPr/>
        </p:nvSpPr>
        <p:spPr>
          <a:xfrm>
            <a:off x="318300" y="1221450"/>
            <a:ext cx="8411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4" name="Google Shape;26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763" y="1229850"/>
            <a:ext cx="7160474" cy="26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>
            <a:spLocks noGrp="1"/>
          </p:cNvSpPr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Questions?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9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9"/>
          <p:cNvSpPr txBox="1"/>
          <p:nvPr/>
        </p:nvSpPr>
        <p:spPr>
          <a:xfrm>
            <a:off x="318300" y="1221450"/>
            <a:ext cx="8411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Problem Description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318300" y="1786800"/>
            <a:ext cx="84117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To compare different models on different environments like Virtual Machine, Docker, and Singularity in Google Cloud Platform.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Gain insight on how factors like memory, FLOPS, communication overhead, throughput, etc, affect the performance.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Gain insight on which environment is better suited for a specific kind of workload.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Deep down in the GPU metrics of different workloads in different environments.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318300" y="1221450"/>
            <a:ext cx="84117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Related works.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Methodology.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Environments.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Experimental setup.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Experiments.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Analysis and Results.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Lessons learned.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Demo1 - scripts.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Challenges.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Future works.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Demo2 - Cool UI.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Related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318300" y="1692200"/>
            <a:ext cx="84117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In [1], the authors trained two networks LCNN and SNN, on MNIST dataset, and compared its performance of Docker, Singularity and CharlieCloud.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The authors in [2] specifically compare the overhead caused in performance in containers complex ML/DL training and inference tasks, they used MLPerf benchmark 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In [3], the authors compare the prediction and the accuracy of models trained on Docker, Singularity and Open Stack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518250" y="3821425"/>
            <a:ext cx="7773600" cy="10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[1] Minghui Sun et al 2021 J. Phys.: Conf. Ser. </a:t>
            </a:r>
            <a:r>
              <a:rPr lang="en" sz="900" b="1">
                <a:latin typeface="Montserrat"/>
                <a:ea typeface="Montserrat"/>
                <a:cs typeface="Montserrat"/>
                <a:sym typeface="Montserrat"/>
              </a:rPr>
              <a:t>1948 </a:t>
            </a: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012005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[2] ARC Containers for AI Workload, Singularity vs Docker performance overhead : Newlin, Samthers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[3]</a:t>
            </a: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Performance Comparison: Virtual Machines and Containers Running Artificial Intelligence Applications : Jack D. Marquez, Mario Castillo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900" y="1393300"/>
            <a:ext cx="6758501" cy="29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273375" y="1518400"/>
            <a:ext cx="38787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Image Classification 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CNN 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○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2 convolution layers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○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2 dropouts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○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2 fully connected layers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○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NLL loss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Dataset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○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MNIST dataset - 60k train, 10k test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5061900" y="1424500"/>
            <a:ext cx="33576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Sentiment Analysis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RNN 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○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1 Embedding layer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○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1 RNN layer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○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1 Fully connected layer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○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Binary Cross Entropy Loss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Dataset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○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IMDB dataset - 25k train, 10k test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Environments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318300" y="1221450"/>
            <a:ext cx="8411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62" name="Google Shape;162;p26"/>
          <p:cNvGraphicFramePr/>
          <p:nvPr/>
        </p:nvGraphicFramePr>
        <p:xfrm>
          <a:off x="1593925" y="11525360"/>
          <a:ext cx="1148550" cy="7848510"/>
        </p:xfrm>
        <a:graphic>
          <a:graphicData uri="http://schemas.openxmlformats.org/drawingml/2006/table">
            <a:tbl>
              <a:tblPr>
                <a:noFill/>
                <a:tableStyleId>{3BEA0C34-28ED-4172-BA11-E78A30EB9742}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1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Container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62524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dware-level process isolation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Boot in minutes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Boot in seconds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3" name="Google Shape;163;p26"/>
          <p:cNvGraphicFramePr/>
          <p:nvPr/>
        </p:nvGraphicFramePr>
        <p:xfrm>
          <a:off x="4905375" y="945350"/>
          <a:ext cx="3220825" cy="3140815"/>
        </p:xfrm>
        <a:graphic>
          <a:graphicData uri="http://schemas.openxmlformats.org/drawingml/2006/table">
            <a:tbl>
              <a:tblPr>
                <a:noFill/>
                <a:tableStyleId>{3BEA0C34-28ED-4172-BA11-E78A30EB9742}</a:tableStyleId>
              </a:tblPr>
              <a:tblGrid>
                <a:gridCol w="161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5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Docker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0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Singularity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Not inbuilt support for OpenMPI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Built in support for OpenMPI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Starts with privileged access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highlight>
                          <a:srgbClr val="F6F6F6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Container started as normal user cannot use su or sudo to become root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Utilize Network Namespace. NAT is default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Transparent.</a:t>
                      </a:r>
                      <a:r>
                        <a:rPr lang="en" sz="1100">
                          <a:highlight>
                            <a:srgbClr val="F6F6F6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100">
                        <a:highlight>
                          <a:srgbClr val="F6F6F6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Bind and mount Host FS to access 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Singularity app run as a user process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4" name="Google Shape;164;p26"/>
          <p:cNvGraphicFramePr/>
          <p:nvPr/>
        </p:nvGraphicFramePr>
        <p:xfrm>
          <a:off x="577700" y="1657050"/>
          <a:ext cx="3444850" cy="2285880"/>
        </p:xfrm>
        <a:graphic>
          <a:graphicData uri="http://schemas.openxmlformats.org/drawingml/2006/table">
            <a:tbl>
              <a:tblPr>
                <a:noFill/>
                <a:tableStyleId>{3BEA0C34-28ED-4172-BA11-E78A30EB9742}</a:tableStyleId>
              </a:tblPr>
              <a:tblGrid>
                <a:gridCol w="172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VM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Container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6565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Spin-up time can take minutes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Spin-up time takes seconds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62524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Hardware-level process isolation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62524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OS level process isolation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62524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VMs can move to new host easily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62524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Containers are destroyed and re-created rather than moving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540300" y="1542000"/>
            <a:ext cx="2286600" cy="16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1"/>
                </a:solidFill>
              </a:rPr>
              <a:t>  Bare VM</a:t>
            </a:r>
            <a:endParaRPr sz="19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sz="1600"/>
              <a:t>GCE VM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- Debian 10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- 8 vcPUs @2.3Ghz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- RAM 30GB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Experimental Setup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7"/>
          <p:cNvSpPr txBox="1">
            <a:spLocks noGrp="1"/>
          </p:cNvSpPr>
          <p:nvPr>
            <p:ph type="body" idx="1"/>
          </p:nvPr>
        </p:nvSpPr>
        <p:spPr>
          <a:xfrm>
            <a:off x="3218325" y="1465800"/>
            <a:ext cx="2286600" cy="10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</a:rPr>
              <a:t>Docker</a:t>
            </a:r>
            <a:endParaRPr sz="16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000"/>
              </a:spcAft>
              <a:buNone/>
            </a:pPr>
            <a:r>
              <a:rPr lang="en" sz="1600"/>
              <a:t>- Docker version 20.10.14</a:t>
            </a:r>
            <a:endParaRPr sz="1600"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6400350" y="1483250"/>
            <a:ext cx="2286600" cy="28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</a:rPr>
              <a:t>Singularity</a:t>
            </a:r>
            <a:endParaRPr sz="1600"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- Singularity version 3.6.3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600"/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1"/>
          </p:nvPr>
        </p:nvSpPr>
        <p:spPr>
          <a:xfrm>
            <a:off x="3218325" y="3693800"/>
            <a:ext cx="3538500" cy="16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 x NVIDIA Tesla V100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Python 3.7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/>
              <a:t>Cuda 11.3</a:t>
            </a:r>
            <a:endParaRPr sz="1600"/>
          </a:p>
        </p:txBody>
      </p:sp>
      <p:sp>
        <p:nvSpPr>
          <p:cNvPr id="174" name="Google Shape;174;p27"/>
          <p:cNvSpPr txBox="1"/>
          <p:nvPr/>
        </p:nvSpPr>
        <p:spPr>
          <a:xfrm>
            <a:off x="3717650" y="3422700"/>
            <a:ext cx="272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YU Elegant">
  <a:themeElements>
    <a:clrScheme name="Simple Light">
      <a:dk1>
        <a:srgbClr val="57068C"/>
      </a:dk1>
      <a:lt1>
        <a:srgbClr val="FFFFFF"/>
      </a:lt1>
      <a:dk2>
        <a:srgbClr val="333333"/>
      </a:dk2>
      <a:lt2>
        <a:srgbClr val="E3DFE9"/>
      </a:lt2>
      <a:accent1>
        <a:srgbClr val="9A6ABA"/>
      </a:accent1>
      <a:accent2>
        <a:srgbClr val="330662"/>
      </a:accent2>
      <a:accent3>
        <a:srgbClr val="007E8A"/>
      </a:accent3>
      <a:accent4>
        <a:srgbClr val="E97300"/>
      </a:accent4>
      <a:accent5>
        <a:srgbClr val="799A05"/>
      </a:accent5>
      <a:accent6>
        <a:srgbClr val="C50F3C"/>
      </a:accent6>
      <a:hlink>
        <a:srgbClr val="5706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818</Words>
  <Application>Microsoft Macintosh PowerPoint</Application>
  <PresentationFormat>On-screen Show (16:9)</PresentationFormat>
  <Paragraphs>122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Montserrat SemiBold</vt:lpstr>
      <vt:lpstr>Frank Ruhl Libre</vt:lpstr>
      <vt:lpstr>Montserrat</vt:lpstr>
      <vt:lpstr>NYU Elegant</vt:lpstr>
      <vt:lpstr>Multi-Modal Multi Environment Performance Comparison </vt:lpstr>
      <vt:lpstr>Motivation</vt:lpstr>
      <vt:lpstr>Problem Description</vt:lpstr>
      <vt:lpstr>Agenda</vt:lpstr>
      <vt:lpstr>Related Works</vt:lpstr>
      <vt:lpstr>Methodology</vt:lpstr>
      <vt:lpstr>Models</vt:lpstr>
      <vt:lpstr>Environments</vt:lpstr>
      <vt:lpstr>Experimental Setup</vt:lpstr>
      <vt:lpstr>Roofline Model</vt:lpstr>
      <vt:lpstr>CUDA memset</vt:lpstr>
      <vt:lpstr>CUDA memcpy HTOD</vt:lpstr>
      <vt:lpstr>FLOPS - hmm, interesting!!</vt:lpstr>
      <vt:lpstr>Transactions!!</vt:lpstr>
      <vt:lpstr>Time for some profiling</vt:lpstr>
      <vt:lpstr>Time analysis</vt:lpstr>
      <vt:lpstr>Learnings</vt:lpstr>
      <vt:lpstr>Challenges</vt:lpstr>
      <vt:lpstr>Future works</vt:lpstr>
      <vt:lpstr>Demo2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Multi-Modal Multi Environment Performance Comparison </dc:title>
  <cp:lastModifiedBy>Aman Chopra</cp:lastModifiedBy>
  <cp:revision>1</cp:revision>
  <dcterms:modified xsi:type="dcterms:W3CDTF">2022-05-16T18:42:10Z</dcterms:modified>
</cp:coreProperties>
</file>