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9"/>
  </p:notesMasterIdLst>
  <p:sldIdLst>
    <p:sldId id="256" r:id="rId5"/>
    <p:sldId id="257" r:id="rId6"/>
    <p:sldId id="258" r:id="rId7"/>
    <p:sldId id="262" r:id="rId8"/>
    <p:sldId id="265" r:id="rId9"/>
    <p:sldId id="267" r:id="rId10"/>
    <p:sldId id="297" r:id="rId11"/>
    <p:sldId id="298" r:id="rId12"/>
    <p:sldId id="299" r:id="rId13"/>
    <p:sldId id="300" r:id="rId14"/>
    <p:sldId id="301" r:id="rId15"/>
    <p:sldId id="304" r:id="rId16"/>
    <p:sldId id="305" r:id="rId17"/>
    <p:sldId id="308" r:id="rId18"/>
    <p:sldId id="306" r:id="rId19"/>
    <p:sldId id="310" r:id="rId20"/>
    <p:sldId id="311" r:id="rId21"/>
    <p:sldId id="312" r:id="rId22"/>
    <p:sldId id="313" r:id="rId23"/>
    <p:sldId id="314" r:id="rId24"/>
    <p:sldId id="315" r:id="rId25"/>
    <p:sldId id="316" r:id="rId26"/>
    <p:sldId id="317" r:id="rId27"/>
    <p:sldId id="318" r:id="rId28"/>
    <p:sldId id="269" r:id="rId29"/>
    <p:sldId id="319" r:id="rId30"/>
    <p:sldId id="320" r:id="rId31"/>
    <p:sldId id="321" r:id="rId32"/>
    <p:sldId id="322" r:id="rId33"/>
    <p:sldId id="323" r:id="rId34"/>
    <p:sldId id="329" r:id="rId35"/>
    <p:sldId id="324" r:id="rId36"/>
    <p:sldId id="335" r:id="rId37"/>
    <p:sldId id="330" r:id="rId38"/>
    <p:sldId id="336" r:id="rId39"/>
    <p:sldId id="331" r:id="rId40"/>
    <p:sldId id="337" r:id="rId41"/>
    <p:sldId id="342" r:id="rId42"/>
    <p:sldId id="343" r:id="rId43"/>
    <p:sldId id="344" r:id="rId44"/>
    <p:sldId id="340" r:id="rId45"/>
    <p:sldId id="341" r:id="rId46"/>
    <p:sldId id="275" r:id="rId47"/>
    <p:sldId id="276" r:id="rId48"/>
    <p:sldId id="277" r:id="rId49"/>
    <p:sldId id="280" r:id="rId50"/>
    <p:sldId id="345" r:id="rId51"/>
    <p:sldId id="346" r:id="rId52"/>
    <p:sldId id="347" r:id="rId53"/>
    <p:sldId id="348" r:id="rId54"/>
    <p:sldId id="349" r:id="rId55"/>
    <p:sldId id="350" r:id="rId56"/>
    <p:sldId id="281" r:id="rId57"/>
    <p:sldId id="282" r:id="rId58"/>
    <p:sldId id="352" r:id="rId59"/>
    <p:sldId id="286" r:id="rId60"/>
    <p:sldId id="353" r:id="rId61"/>
    <p:sldId id="354" r:id="rId62"/>
    <p:sldId id="355" r:id="rId63"/>
    <p:sldId id="357" r:id="rId64"/>
    <p:sldId id="356" r:id="rId65"/>
    <p:sldId id="287" r:id="rId66"/>
    <p:sldId id="288" r:id="rId67"/>
    <p:sldId id="293" r:id="rId68"/>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40" autoAdjust="0"/>
  </p:normalViewPr>
  <p:slideViewPr>
    <p:cSldViewPr>
      <p:cViewPr varScale="1">
        <p:scale>
          <a:sx n="82" d="100"/>
          <a:sy n="82" d="100"/>
        </p:scale>
        <p:origin x="1332"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A7779F80-B710-4C2F-B02E-F51856BAF428}" type="datetimeFigureOut">
              <a:rPr lang="zh-CN" altLang="en-US" smtClean="0"/>
              <a:t>2022/6/9</a:t>
            </a:fld>
            <a:endParaRPr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8E1589EF-D4B8-4987-87AD-C4DF7A270E33}" type="slidenum">
              <a:rPr lang="zh-CN" altLang="en-US" smtClean="0"/>
              <a:t>‹#›</a:t>
            </a:fld>
            <a:endParaRPr lang="zh-CN" altLang="en-US"/>
          </a:p>
        </p:txBody>
      </p:sp>
    </p:spTree>
    <p:extLst>
      <p:ext uri="{BB962C8B-B14F-4D97-AF65-F5344CB8AC3E}">
        <p14:creationId xmlns:p14="http://schemas.microsoft.com/office/powerpoint/2010/main" val="242867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构成，学习意义：了解</a:t>
            </a:r>
            <a:r>
              <a:rPr lang="en-US" altLang="zh-CN" dirty="0"/>
              <a:t>kernel</a:t>
            </a:r>
            <a:r>
              <a:rPr lang="zh-CN" altLang="en-US" dirty="0"/>
              <a:t>，对系统有一个简单的认知，并且能够较为底层理解一些编程的原理</a:t>
            </a:r>
          </a:p>
        </p:txBody>
      </p:sp>
      <p:sp>
        <p:nvSpPr>
          <p:cNvPr id="4" name="灯片编号占位符 3"/>
          <p:cNvSpPr>
            <a:spLocks noGrp="1"/>
          </p:cNvSpPr>
          <p:nvPr>
            <p:ph type="sldNum" sz="quarter" idx="5"/>
          </p:nvPr>
        </p:nvSpPr>
        <p:spPr/>
        <p:txBody>
          <a:bodyPr/>
          <a:lstStyle/>
          <a:p>
            <a:fld id="{8E1589EF-D4B8-4987-87AD-C4DF7A270E33}" type="slidenum">
              <a:rPr lang="zh-CN" altLang="en-US" smtClean="0"/>
              <a:t>4</a:t>
            </a:fld>
            <a:endParaRPr lang="zh-CN" altLang="en-US"/>
          </a:p>
        </p:txBody>
      </p:sp>
    </p:spTree>
    <p:extLst>
      <p:ext uri="{BB962C8B-B14F-4D97-AF65-F5344CB8AC3E}">
        <p14:creationId xmlns:p14="http://schemas.microsoft.com/office/powerpoint/2010/main" val="11118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16</a:t>
            </a:fld>
            <a:endParaRPr lang="zh-CN" altLang="en-US"/>
          </a:p>
        </p:txBody>
      </p:sp>
    </p:spTree>
    <p:extLst>
      <p:ext uri="{BB962C8B-B14F-4D97-AF65-F5344CB8AC3E}">
        <p14:creationId xmlns:p14="http://schemas.microsoft.com/office/powerpoint/2010/main" val="3270534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17</a:t>
            </a:fld>
            <a:endParaRPr lang="zh-CN" altLang="en-US"/>
          </a:p>
        </p:txBody>
      </p:sp>
    </p:spTree>
    <p:extLst>
      <p:ext uri="{BB962C8B-B14F-4D97-AF65-F5344CB8AC3E}">
        <p14:creationId xmlns:p14="http://schemas.microsoft.com/office/powerpoint/2010/main" val="4154600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18</a:t>
            </a:fld>
            <a:endParaRPr lang="zh-CN" altLang="en-US"/>
          </a:p>
        </p:txBody>
      </p:sp>
    </p:spTree>
    <p:extLst>
      <p:ext uri="{BB962C8B-B14F-4D97-AF65-F5344CB8AC3E}">
        <p14:creationId xmlns:p14="http://schemas.microsoft.com/office/powerpoint/2010/main" val="2315631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19</a:t>
            </a:fld>
            <a:endParaRPr lang="zh-CN" altLang="en-US"/>
          </a:p>
        </p:txBody>
      </p:sp>
    </p:spTree>
    <p:extLst>
      <p:ext uri="{BB962C8B-B14F-4D97-AF65-F5344CB8AC3E}">
        <p14:creationId xmlns:p14="http://schemas.microsoft.com/office/powerpoint/2010/main" val="2843731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20</a:t>
            </a:fld>
            <a:endParaRPr lang="zh-CN" altLang="en-US"/>
          </a:p>
        </p:txBody>
      </p:sp>
    </p:spTree>
    <p:extLst>
      <p:ext uri="{BB962C8B-B14F-4D97-AF65-F5344CB8AC3E}">
        <p14:creationId xmlns:p14="http://schemas.microsoft.com/office/powerpoint/2010/main" val="2193568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21</a:t>
            </a:fld>
            <a:endParaRPr lang="zh-CN" altLang="en-US"/>
          </a:p>
        </p:txBody>
      </p:sp>
    </p:spTree>
    <p:extLst>
      <p:ext uri="{BB962C8B-B14F-4D97-AF65-F5344CB8AC3E}">
        <p14:creationId xmlns:p14="http://schemas.microsoft.com/office/powerpoint/2010/main" val="83152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22</a:t>
            </a:fld>
            <a:endParaRPr lang="zh-CN" altLang="en-US"/>
          </a:p>
        </p:txBody>
      </p:sp>
    </p:spTree>
    <p:extLst>
      <p:ext uri="{BB962C8B-B14F-4D97-AF65-F5344CB8AC3E}">
        <p14:creationId xmlns:p14="http://schemas.microsoft.com/office/powerpoint/2010/main" val="2746683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fno-builtin</a:t>
            </a:r>
            <a:r>
              <a:rPr lang="en-US" altLang="zh-CN" dirty="0"/>
              <a:t> </a:t>
            </a:r>
            <a:r>
              <a:rPr lang="zh-CN" altLang="en-US" dirty="0"/>
              <a:t>：禁止使用标准库函数，此次实验中的</a:t>
            </a:r>
            <a:r>
              <a:rPr lang="en-US" altLang="zh-CN" dirty="0" err="1"/>
              <a:t>memset</a:t>
            </a:r>
            <a:r>
              <a:rPr lang="zh-CN" altLang="en-US" dirty="0"/>
              <a:t>和标准库重名，导致自己的 </a:t>
            </a:r>
            <a:r>
              <a:rPr lang="en-US" altLang="zh-CN" dirty="0" err="1"/>
              <a:t>memset</a:t>
            </a:r>
            <a:r>
              <a:rPr lang="zh-CN" altLang="en-US" dirty="0"/>
              <a:t>函数编译出来的结果非常可笑，他直接</a:t>
            </a:r>
            <a:r>
              <a:rPr lang="en-US" altLang="zh-CN" dirty="0"/>
              <a:t>call</a:t>
            </a:r>
            <a:r>
              <a:rPr lang="zh-CN" altLang="en-US" dirty="0"/>
              <a:t>了标准库的</a:t>
            </a:r>
            <a:r>
              <a:rPr lang="en-US" altLang="zh-CN" dirty="0" err="1"/>
              <a:t>memset</a:t>
            </a:r>
            <a:r>
              <a:rPr lang="zh-CN" altLang="en-US" dirty="0"/>
              <a:t>，这个问题我也找了 非常久。。。</a:t>
            </a:r>
            <a:endParaRPr lang="en-US" altLang="zh-CN" dirty="0"/>
          </a:p>
          <a:p>
            <a:r>
              <a:rPr lang="en-US" altLang="zh-CN" dirty="0"/>
              <a:t>-gdwarf-2 </a:t>
            </a:r>
            <a:r>
              <a:rPr lang="zh-CN" altLang="en-US" dirty="0"/>
              <a:t>使用 </a:t>
            </a:r>
            <a:r>
              <a:rPr lang="en-US" altLang="zh-CN" dirty="0"/>
              <a:t>-g</a:t>
            </a:r>
            <a:r>
              <a:rPr lang="zh-CN" altLang="en-US" dirty="0"/>
              <a:t>有些地方下 </a:t>
            </a:r>
            <a:r>
              <a:rPr lang="en-US" altLang="zh-CN" dirty="0"/>
              <a:t>riscv64-unknown-elf-gdb </a:t>
            </a:r>
            <a:r>
              <a:rPr lang="zh-CN" altLang="en-US" dirty="0"/>
              <a:t>无法正确的查到符号表，导致部分 函数无法正常调试，搜索后使用了 </a:t>
            </a:r>
            <a:r>
              <a:rPr lang="en-US" altLang="zh-CN" dirty="0"/>
              <a:t>-gdwarf-2</a:t>
            </a:r>
          </a:p>
          <a:p>
            <a:r>
              <a:rPr lang="en-US" altLang="zh-CN" dirty="0"/>
              <a:t>-O2 </a:t>
            </a:r>
            <a:r>
              <a:rPr lang="zh-CN" altLang="en-US" dirty="0"/>
              <a:t>如果不开</a:t>
            </a:r>
            <a:r>
              <a:rPr lang="en-US" altLang="zh-CN" dirty="0"/>
              <a:t>O</a:t>
            </a:r>
            <a:r>
              <a:rPr lang="zh-CN" altLang="en-US" dirty="0"/>
              <a:t>优化，代码太长、无意义的太多，看的人很不舒服，开</a:t>
            </a:r>
            <a:r>
              <a:rPr lang="en-US" altLang="zh-CN" dirty="0"/>
              <a:t>O3</a:t>
            </a:r>
            <a:r>
              <a:rPr lang="zh-CN" altLang="en-US" dirty="0"/>
              <a:t>会导致各种函数内 联，调试复杂。</a:t>
            </a:r>
          </a:p>
        </p:txBody>
      </p:sp>
      <p:sp>
        <p:nvSpPr>
          <p:cNvPr id="4" name="灯片编号占位符 3"/>
          <p:cNvSpPr>
            <a:spLocks noGrp="1"/>
          </p:cNvSpPr>
          <p:nvPr>
            <p:ph type="sldNum" sz="quarter" idx="5"/>
          </p:nvPr>
        </p:nvSpPr>
        <p:spPr/>
        <p:txBody>
          <a:bodyPr/>
          <a:lstStyle/>
          <a:p>
            <a:fld id="{8E1589EF-D4B8-4987-87AD-C4DF7A270E33}" type="slidenum">
              <a:rPr lang="zh-CN" altLang="en-US" smtClean="0"/>
              <a:t>23</a:t>
            </a:fld>
            <a:endParaRPr lang="zh-CN" altLang="en-US"/>
          </a:p>
        </p:txBody>
      </p:sp>
    </p:spTree>
    <p:extLst>
      <p:ext uri="{BB962C8B-B14F-4D97-AF65-F5344CB8AC3E}">
        <p14:creationId xmlns:p14="http://schemas.microsoft.com/office/powerpoint/2010/main" val="2662181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将各种段的定义写到 </a:t>
            </a:r>
            <a:r>
              <a:rPr lang="en-US" altLang="zh-CN" dirty="0" err="1"/>
              <a:t>defs.h</a:t>
            </a:r>
            <a:r>
              <a:rPr lang="en-US" altLang="zh-CN" dirty="0"/>
              <a:t> </a:t>
            </a:r>
            <a:r>
              <a:rPr lang="zh-CN" altLang="en-US" dirty="0"/>
              <a:t>内，类型定义写道 </a:t>
            </a:r>
            <a:r>
              <a:rPr lang="en-US" altLang="zh-CN" dirty="0" err="1"/>
              <a:t>types.c</a:t>
            </a:r>
            <a:r>
              <a:rPr lang="en-US" altLang="zh-CN" dirty="0"/>
              <a:t> </a:t>
            </a:r>
            <a:r>
              <a:rPr lang="zh-CN" altLang="en-US" dirty="0"/>
              <a:t>内，极大的方便了使用，也使整体代码结 构更加清晰，相应的</a:t>
            </a:r>
            <a:r>
              <a:rPr lang="en-US" altLang="zh-CN" dirty="0" err="1"/>
              <a:t>slub</a:t>
            </a:r>
            <a:r>
              <a:rPr lang="zh-CN" altLang="en-US" dirty="0"/>
              <a:t>代码部分很难理解，要是做为实验要求的话就会出很大问题。。</a:t>
            </a:r>
          </a:p>
        </p:txBody>
      </p:sp>
      <p:sp>
        <p:nvSpPr>
          <p:cNvPr id="4" name="灯片编号占位符 3"/>
          <p:cNvSpPr>
            <a:spLocks noGrp="1"/>
          </p:cNvSpPr>
          <p:nvPr>
            <p:ph type="sldNum" sz="quarter" idx="5"/>
          </p:nvPr>
        </p:nvSpPr>
        <p:spPr/>
        <p:txBody>
          <a:bodyPr/>
          <a:lstStyle/>
          <a:p>
            <a:fld id="{8E1589EF-D4B8-4987-87AD-C4DF7A270E33}" type="slidenum">
              <a:rPr lang="zh-CN" altLang="en-US" smtClean="0"/>
              <a:t>24</a:t>
            </a:fld>
            <a:endParaRPr lang="zh-CN" altLang="en-US"/>
          </a:p>
        </p:txBody>
      </p:sp>
    </p:spTree>
    <p:extLst>
      <p:ext uri="{BB962C8B-B14F-4D97-AF65-F5344CB8AC3E}">
        <p14:creationId xmlns:p14="http://schemas.microsoft.com/office/powerpoint/2010/main" val="2966107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在计算机系统三实验的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lab4, lab5</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以及后来的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Xpart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中</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我们分批实现了一系列系统调用</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25</a:t>
            </a:fld>
            <a:endParaRPr lang="zh-CN" altLang="en-US"/>
          </a:p>
        </p:txBody>
      </p:sp>
    </p:spTree>
    <p:extLst>
      <p:ext uri="{BB962C8B-B14F-4D97-AF65-F5344CB8AC3E}">
        <p14:creationId xmlns:p14="http://schemas.microsoft.com/office/powerpoint/2010/main" val="28332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7</a:t>
            </a:fld>
            <a:endParaRPr lang="zh-CN" altLang="en-US"/>
          </a:p>
        </p:txBody>
      </p:sp>
    </p:spTree>
    <p:extLst>
      <p:ext uri="{BB962C8B-B14F-4D97-AF65-F5344CB8AC3E}">
        <p14:creationId xmlns:p14="http://schemas.microsoft.com/office/powerpoint/2010/main" val="1446196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经过之前的三个系统调用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加上</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page</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fault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和时钟中断的处理机制</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我们建立了简单的系统调用框架</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在添加新的系统调用的时候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只要像其中加入选择判断的分支即可</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26</a:t>
            </a:fld>
            <a:endParaRPr lang="zh-CN" altLang="en-US"/>
          </a:p>
        </p:txBody>
      </p:sp>
    </p:spTree>
    <p:extLst>
      <p:ext uri="{BB962C8B-B14F-4D97-AF65-F5344CB8AC3E}">
        <p14:creationId xmlns:p14="http://schemas.microsoft.com/office/powerpoint/2010/main" val="2694635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经过之前的三个系统调用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加上</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page</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fault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和时钟中断的处理机制</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我们建立了简单的系统调用框架</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在添加新的系统调用的时候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只要像其中加入选择判断的分支即可</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27</a:t>
            </a:fld>
            <a:endParaRPr lang="zh-CN" altLang="en-US"/>
          </a:p>
        </p:txBody>
      </p:sp>
    </p:spTree>
    <p:extLst>
      <p:ext uri="{BB962C8B-B14F-4D97-AF65-F5344CB8AC3E}">
        <p14:creationId xmlns:p14="http://schemas.microsoft.com/office/powerpoint/2010/main" val="1144303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经过之前的三个系统调用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加上</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page</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fault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和时钟中断的处理机制</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我们建立了简单的系统调用框架</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在添加新的系统调用的时候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只要像其中加入选择判断的分支即可</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28</a:t>
            </a:fld>
            <a:endParaRPr lang="zh-CN" altLang="en-US"/>
          </a:p>
        </p:txBody>
      </p:sp>
    </p:spTree>
    <p:extLst>
      <p:ext uri="{BB962C8B-B14F-4D97-AF65-F5344CB8AC3E}">
        <p14:creationId xmlns:p14="http://schemas.microsoft.com/office/powerpoint/2010/main" val="268279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进入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trap</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进行系统调用的流程如图所示</a:t>
            </a: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29</a:t>
            </a:fld>
            <a:endParaRPr lang="zh-CN" altLang="en-US"/>
          </a:p>
        </p:txBody>
      </p:sp>
    </p:spTree>
    <p:extLst>
      <p:ext uri="{BB962C8B-B14F-4D97-AF65-F5344CB8AC3E}">
        <p14:creationId xmlns:p14="http://schemas.microsoft.com/office/powerpoint/2010/main" val="1778449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30</a:t>
            </a:fld>
            <a:endParaRPr lang="zh-CN" altLang="en-US"/>
          </a:p>
        </p:txBody>
      </p:sp>
    </p:spTree>
    <p:extLst>
      <p:ext uri="{BB962C8B-B14F-4D97-AF65-F5344CB8AC3E}">
        <p14:creationId xmlns:p14="http://schemas.microsoft.com/office/powerpoint/2010/main" val="3881785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31</a:t>
            </a:fld>
            <a:endParaRPr lang="zh-CN" altLang="en-US"/>
          </a:p>
        </p:txBody>
      </p:sp>
    </p:spTree>
    <p:extLst>
      <p:ext uri="{BB962C8B-B14F-4D97-AF65-F5344CB8AC3E}">
        <p14:creationId xmlns:p14="http://schemas.microsoft.com/office/powerpoint/2010/main" val="2438186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接下来是我们在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X-Part</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中实现的系统调用功能</a:t>
            </a:r>
          </a:p>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首先是在</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buddy</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system</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中的调用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主要有涉及到内存管理的两个调用</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32</a:t>
            </a:fld>
            <a:endParaRPr lang="zh-CN" altLang="en-US"/>
          </a:p>
        </p:txBody>
      </p:sp>
    </p:spTree>
    <p:extLst>
      <p:ext uri="{BB962C8B-B14F-4D97-AF65-F5344CB8AC3E}">
        <p14:creationId xmlns:p14="http://schemas.microsoft.com/office/powerpoint/2010/main" val="2399222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304800" lvl="0" indent="0" algn="l" defTabSz="914400" rtl="0" eaLnBrk="1" fontAlgn="auto" latinLnBrk="0" hangingPunct="1">
              <a:lnSpc>
                <a:spcPct val="100000"/>
              </a:lnSpc>
              <a:spcBef>
                <a:spcPts val="500"/>
              </a:spcBef>
              <a:spcAft>
                <a:spcPts val="500"/>
              </a:spcAft>
              <a:buClrTx/>
              <a:buSzTx/>
              <a:buFont typeface="Arial" panose="020B0604020202020204" pitchFamily="34" charset="0"/>
              <a:buNone/>
              <a:tabLst/>
              <a:defRPr/>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sys_mprotect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更改指定内存区域的访问权限</a:t>
            </a:r>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0" marR="304800" lvl="0" indent="0">
              <a:spcBef>
                <a:spcPts val="500"/>
              </a:spcBef>
              <a:spcAft>
                <a:spcPts val="500"/>
              </a:spcAft>
              <a:buFont typeface="Arial" panose="020B0604020202020204" pitchFamily="34" charset="0"/>
              <a:buNone/>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sys_munmap</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解除指定内存区域的内存映射</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1589EF-D4B8-4987-87AD-C4DF7A270E33}" type="slidenum">
              <a:rPr lang="zh-CN" altLang="en-US" smtClean="0"/>
              <a:t>33</a:t>
            </a:fld>
            <a:endParaRPr lang="zh-CN" altLang="en-US"/>
          </a:p>
        </p:txBody>
      </p:sp>
    </p:spTree>
    <p:extLst>
      <p:ext uri="{BB962C8B-B14F-4D97-AF65-F5344CB8AC3E}">
        <p14:creationId xmlns:p14="http://schemas.microsoft.com/office/powerpoint/2010/main" val="3902437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effectLst/>
                <a:latin typeface="Cambria" panose="02040503050406030204" pitchFamily="18" charset="0"/>
                <a:ea typeface="宋体" panose="02010600030101010101" pitchFamily="2" charset="-122"/>
                <a:cs typeface="Times New Roman" panose="02020603050405020304" pitchFamily="18" charset="0"/>
              </a:rPr>
              <a:t>sys_mprotect</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200" dirty="0" err="1">
                <a:effectLst/>
                <a:latin typeface="宋体" panose="02010600030101010101" pitchFamily="2" charset="-122"/>
                <a:ea typeface="宋体" panose="02010600030101010101" pitchFamily="2" charset="-122"/>
                <a:cs typeface="Times New Roman" panose="02020603050405020304" pitchFamily="18" charset="0"/>
              </a:rPr>
              <a:t>更改指定内存区域的访问权限</a:t>
            </a:r>
            <a:endParaRPr lang="zh-CN" altLang="zh-CN" sz="12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34</a:t>
            </a:fld>
            <a:endParaRPr lang="zh-CN" altLang="en-US"/>
          </a:p>
        </p:txBody>
      </p:sp>
    </p:spTree>
    <p:extLst>
      <p:ext uri="{BB962C8B-B14F-4D97-AF65-F5344CB8AC3E}">
        <p14:creationId xmlns:p14="http://schemas.microsoft.com/office/powerpoint/2010/main" val="2376580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effectLst/>
                <a:latin typeface="Cambria" panose="02040503050406030204" pitchFamily="18" charset="0"/>
                <a:ea typeface="宋体" panose="02010600030101010101" pitchFamily="2" charset="-122"/>
                <a:cs typeface="Times New Roman" panose="02020603050405020304" pitchFamily="18" charset="0"/>
              </a:rPr>
              <a:t>sys_munmap</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200" dirty="0" err="1">
                <a:effectLst/>
                <a:latin typeface="宋体" panose="02010600030101010101" pitchFamily="2" charset="-122"/>
                <a:ea typeface="宋体" panose="02010600030101010101" pitchFamily="2" charset="-122"/>
                <a:cs typeface="Times New Roman" panose="02020603050405020304" pitchFamily="18" charset="0"/>
              </a:rPr>
              <a:t>解除指定内存区域的内存映射</a:t>
            </a:r>
            <a:endParaRPr lang="zh-CN" altLang="zh-CN" sz="12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35</a:t>
            </a:fld>
            <a:endParaRPr lang="zh-CN" altLang="en-US"/>
          </a:p>
        </p:txBody>
      </p:sp>
    </p:spTree>
    <p:extLst>
      <p:ext uri="{BB962C8B-B14F-4D97-AF65-F5344CB8AC3E}">
        <p14:creationId xmlns:p14="http://schemas.microsoft.com/office/powerpoint/2010/main" val="193639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9</a:t>
            </a:fld>
            <a:endParaRPr lang="zh-CN" altLang="en-US"/>
          </a:p>
        </p:txBody>
      </p:sp>
    </p:spTree>
    <p:extLst>
      <p:ext uri="{BB962C8B-B14F-4D97-AF65-F5344CB8AC3E}">
        <p14:creationId xmlns:p14="http://schemas.microsoft.com/office/powerpoint/2010/main" val="2135800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剩下的是我们在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X-Part</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中实现的系统调用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此部分我们参考了旧操作系统</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lab6</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lab7</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中的部分内容</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这部分主要涉及到用户程序运行所需要的一些系统调用</a:t>
            </a:r>
          </a:p>
          <a:p>
            <a:pPr marL="304800" marR="304800">
              <a:spcBef>
                <a:spcPts val="500"/>
              </a:spcBef>
              <a:spcAft>
                <a:spcPts val="500"/>
              </a:spcAft>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sys_read</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可以将用户输入读入缓冲区</a:t>
            </a:r>
          </a:p>
          <a:p>
            <a:pPr marL="304800" marR="304800">
              <a:spcBef>
                <a:spcPts val="500"/>
              </a:spcBef>
              <a:spcAft>
                <a:spcPts val="500"/>
              </a:spcAft>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sys_wait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将进程进入等待状态</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我们实现了进程的两种状态</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RUNNING</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WAITING,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将其设置为等待之后</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进行调度</a:t>
            </a:r>
          </a:p>
          <a:p>
            <a:pPr marL="304800" marR="304800">
              <a:spcBef>
                <a:spcPts val="500"/>
              </a:spcBef>
              <a:spcAft>
                <a:spcPts val="500"/>
              </a:spcAft>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sys_exit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将进程退出</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04800" marR="304800">
              <a:spcBef>
                <a:spcPts val="500"/>
              </a:spcBef>
              <a:spcAft>
                <a:spcPts val="500"/>
              </a:spcAft>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sys_exec</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最重要的系统调度</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将程序装在到内存中然后设置</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sepc</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执行</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36</a:t>
            </a:fld>
            <a:endParaRPr lang="zh-CN" altLang="en-US"/>
          </a:p>
        </p:txBody>
      </p:sp>
    </p:spTree>
    <p:extLst>
      <p:ext uri="{BB962C8B-B14F-4D97-AF65-F5344CB8AC3E}">
        <p14:creationId xmlns:p14="http://schemas.microsoft.com/office/powerpoint/2010/main" val="2181525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37</a:t>
            </a:fld>
            <a:endParaRPr lang="zh-CN" altLang="en-US"/>
          </a:p>
        </p:txBody>
      </p:sp>
    </p:spTree>
    <p:extLst>
      <p:ext uri="{BB962C8B-B14F-4D97-AF65-F5344CB8AC3E}">
        <p14:creationId xmlns:p14="http://schemas.microsoft.com/office/powerpoint/2010/main" val="1704752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38</a:t>
            </a:fld>
            <a:endParaRPr lang="zh-CN" altLang="en-US"/>
          </a:p>
        </p:txBody>
      </p:sp>
    </p:spTree>
    <p:extLst>
      <p:ext uri="{BB962C8B-B14F-4D97-AF65-F5344CB8AC3E}">
        <p14:creationId xmlns:p14="http://schemas.microsoft.com/office/powerpoint/2010/main" val="3582007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39</a:t>
            </a:fld>
            <a:endParaRPr lang="zh-CN" altLang="en-US"/>
          </a:p>
        </p:txBody>
      </p:sp>
    </p:spTree>
    <p:extLst>
      <p:ext uri="{BB962C8B-B14F-4D97-AF65-F5344CB8AC3E}">
        <p14:creationId xmlns:p14="http://schemas.microsoft.com/office/powerpoint/2010/main" val="3638319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40</a:t>
            </a:fld>
            <a:endParaRPr lang="zh-CN" altLang="en-US"/>
          </a:p>
        </p:txBody>
      </p:sp>
    </p:spTree>
    <p:extLst>
      <p:ext uri="{BB962C8B-B14F-4D97-AF65-F5344CB8AC3E}">
        <p14:creationId xmlns:p14="http://schemas.microsoft.com/office/powerpoint/2010/main" val="585803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我们搭建了系统调用的总体框架</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同时实现了基本的系统调用以及异常处理来保证操作系统内核的基本运转</a:t>
            </a: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41</a:t>
            </a:fld>
            <a:endParaRPr lang="zh-CN" altLang="en-US"/>
          </a:p>
        </p:txBody>
      </p:sp>
    </p:spTree>
    <p:extLst>
      <p:ext uri="{BB962C8B-B14F-4D97-AF65-F5344CB8AC3E}">
        <p14:creationId xmlns:p14="http://schemas.microsoft.com/office/powerpoint/2010/main" val="495193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在系统调用层面</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主要实现了信息的输入输出</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内存管理</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进程</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fork</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以及用户进程管理四方面的内容</a:t>
            </a: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42</a:t>
            </a:fld>
            <a:endParaRPr lang="zh-CN" altLang="en-US"/>
          </a:p>
        </p:txBody>
      </p:sp>
    </p:spTree>
    <p:extLst>
      <p:ext uri="{BB962C8B-B14F-4D97-AF65-F5344CB8AC3E}">
        <p14:creationId xmlns:p14="http://schemas.microsoft.com/office/powerpoint/2010/main" val="690240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在这部分中</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我们参考操作系统</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lab7</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中的内容向内核中加入了一个简单的文件系统</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1589EF-D4B8-4987-87AD-C4DF7A270E33}" type="slidenum">
              <a:rPr lang="zh-CN" altLang="en-US" smtClean="0"/>
              <a:t>43</a:t>
            </a:fld>
            <a:endParaRPr lang="zh-CN" altLang="en-US"/>
          </a:p>
        </p:txBody>
      </p:sp>
    </p:spTree>
    <p:extLst>
      <p:ext uri="{BB962C8B-B14F-4D97-AF65-F5344CB8AC3E}">
        <p14:creationId xmlns:p14="http://schemas.microsoft.com/office/powerpoint/2010/main" val="6325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这是通过一个函数组作为文件读取接口来实现对文件系统的访问</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它接受文件路径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将其定位并加载到内存中</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44</a:t>
            </a:fld>
            <a:endParaRPr lang="zh-CN" altLang="en-US"/>
          </a:p>
        </p:txBody>
      </p:sp>
    </p:spTree>
    <p:extLst>
      <p:ext uri="{BB962C8B-B14F-4D97-AF65-F5344CB8AC3E}">
        <p14:creationId xmlns:p14="http://schemas.microsoft.com/office/powerpoint/2010/main" val="2547500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45</a:t>
            </a:fld>
            <a:endParaRPr lang="zh-CN" altLang="en-US"/>
          </a:p>
        </p:txBody>
      </p:sp>
    </p:spTree>
    <p:extLst>
      <p:ext uri="{BB962C8B-B14F-4D97-AF65-F5344CB8AC3E}">
        <p14:creationId xmlns:p14="http://schemas.microsoft.com/office/powerpoint/2010/main" val="35489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10</a:t>
            </a:fld>
            <a:endParaRPr lang="zh-CN" altLang="en-US"/>
          </a:p>
        </p:txBody>
      </p:sp>
    </p:spTree>
    <p:extLst>
      <p:ext uri="{BB962C8B-B14F-4D97-AF65-F5344CB8AC3E}">
        <p14:creationId xmlns:p14="http://schemas.microsoft.com/office/powerpoint/2010/main" val="1041661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304800" lvl="0" indent="-342900">
              <a:spcBef>
                <a:spcPts val="500"/>
              </a:spcBef>
              <a:spcAft>
                <a:spcPts val="500"/>
              </a:spcAft>
              <a:buFont typeface="Arial" panose="020B0604020202020204" pitchFamily="34" charset="0"/>
              <a:buChar char="•"/>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nami</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函数负责接受文件路径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返回文件系统</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inittramfs</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中的节点</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marR="304800" lvl="0" indent="-342900">
              <a:spcBef>
                <a:spcPts val="500"/>
              </a:spcBef>
              <a:spcAft>
                <a:spcPts val="500"/>
              </a:spcAft>
              <a:buFont typeface="Arial" panose="020B0604020202020204" pitchFamily="34" charset="0"/>
              <a:buChar char="•"/>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readi</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函数负责接受文件系统中的节点</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根据指定地址加载到内存中</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要想在</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OS</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中实现这些功能</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我们需要将</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cpio</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首先映射到内存中</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46</a:t>
            </a:fld>
            <a:endParaRPr lang="zh-CN" altLang="en-US"/>
          </a:p>
        </p:txBody>
      </p:sp>
    </p:spTree>
    <p:extLst>
      <p:ext uri="{BB962C8B-B14F-4D97-AF65-F5344CB8AC3E}">
        <p14:creationId xmlns:p14="http://schemas.microsoft.com/office/powerpoint/2010/main" val="1350025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304800" lvl="0" indent="-342900">
              <a:spcBef>
                <a:spcPts val="500"/>
              </a:spcBef>
              <a:spcAft>
                <a:spcPts val="500"/>
              </a:spcAft>
              <a:buFont typeface="Arial" panose="020B0604020202020204" pitchFamily="34" charset="0"/>
              <a:buChar char="•"/>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nami</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函数负责接受文件路径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返回文件系统</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inittramfs</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中的节点</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marR="304800" lvl="0" indent="-342900">
              <a:spcBef>
                <a:spcPts val="500"/>
              </a:spcBef>
              <a:spcAft>
                <a:spcPts val="500"/>
              </a:spcAft>
              <a:buFont typeface="Arial" panose="020B0604020202020204" pitchFamily="34" charset="0"/>
              <a:buChar char="•"/>
            </a:pP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readi</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函数负责接受文件系统中的节点</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根据指定地址加载到内存中</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要想在</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OS</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中实现这些功能</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我们需要将</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cpio</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首先映射到内存中</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47</a:t>
            </a:fld>
            <a:endParaRPr lang="zh-CN" altLang="en-US"/>
          </a:p>
        </p:txBody>
      </p:sp>
    </p:spTree>
    <p:extLst>
      <p:ext uri="{BB962C8B-B14F-4D97-AF65-F5344CB8AC3E}">
        <p14:creationId xmlns:p14="http://schemas.microsoft.com/office/powerpoint/2010/main" val="22666695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因为</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cpio</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的加入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我们修改了代码的部分文件组织和</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makefile</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使得</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cpio</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模块能够接入操作系统内核中</a:t>
            </a:r>
          </a:p>
        </p:txBody>
      </p:sp>
      <p:sp>
        <p:nvSpPr>
          <p:cNvPr id="4" name="灯片编号占位符 3"/>
          <p:cNvSpPr>
            <a:spLocks noGrp="1"/>
          </p:cNvSpPr>
          <p:nvPr>
            <p:ph type="sldNum" sz="quarter" idx="5"/>
          </p:nvPr>
        </p:nvSpPr>
        <p:spPr/>
        <p:txBody>
          <a:bodyPr/>
          <a:lstStyle/>
          <a:p>
            <a:fld id="{8E1589EF-D4B8-4987-87AD-C4DF7A270E33}" type="slidenum">
              <a:rPr lang="zh-CN" altLang="en-US" smtClean="0"/>
              <a:t>48</a:t>
            </a:fld>
            <a:endParaRPr lang="zh-CN" altLang="en-US"/>
          </a:p>
        </p:txBody>
      </p:sp>
    </p:spTree>
    <p:extLst>
      <p:ext uri="{BB962C8B-B14F-4D97-AF65-F5344CB8AC3E}">
        <p14:creationId xmlns:p14="http://schemas.microsoft.com/office/powerpoint/2010/main" val="32614295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第二部分是实现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elf</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loader,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也就是将</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elf</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文件装载到内存中</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1589EF-D4B8-4987-87AD-C4DF7A270E33}" type="slidenum">
              <a:rPr lang="zh-CN" altLang="en-US" smtClean="0"/>
              <a:t>49</a:t>
            </a:fld>
            <a:endParaRPr lang="zh-CN" altLang="en-US"/>
          </a:p>
        </p:txBody>
      </p:sp>
    </p:spTree>
    <p:extLst>
      <p:ext uri="{BB962C8B-B14F-4D97-AF65-F5344CB8AC3E}">
        <p14:creationId xmlns:p14="http://schemas.microsoft.com/office/powerpoint/2010/main" val="1362457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这里看到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elf</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文件的格式</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可以看到其中重要的部分是</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program</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header table</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E1589EF-D4B8-4987-87AD-C4DF7A270E33}" type="slidenum">
              <a:rPr lang="zh-CN" altLang="en-US" smtClean="0"/>
              <a:t>50</a:t>
            </a:fld>
            <a:endParaRPr lang="zh-CN" altLang="en-US"/>
          </a:p>
        </p:txBody>
      </p:sp>
    </p:spTree>
    <p:extLst>
      <p:ext uri="{BB962C8B-B14F-4D97-AF65-F5344CB8AC3E}">
        <p14:creationId xmlns:p14="http://schemas.microsoft.com/office/powerpoint/2010/main" val="1446331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304800" lvl="0" indent="-342900">
              <a:spcBef>
                <a:spcPts val="500"/>
              </a:spcBef>
              <a:spcAft>
                <a:spcPts val="500"/>
              </a:spcAft>
              <a:buFont typeface="Arial" panose="020B0604020202020204" pitchFamily="34" charset="0"/>
              <a:buChar char=" "/>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程序装载的部分比较简洁</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但是是整个程序最重要的部分</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在实现上</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我们使用函数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loadseg</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函数来讲文件中的内容读取到内存当中</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然后通过</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exec</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系统调用来启动装载好的程序</a:t>
            </a:r>
          </a:p>
        </p:txBody>
      </p:sp>
      <p:sp>
        <p:nvSpPr>
          <p:cNvPr id="4" name="灯片编号占位符 3"/>
          <p:cNvSpPr>
            <a:spLocks noGrp="1"/>
          </p:cNvSpPr>
          <p:nvPr>
            <p:ph type="sldNum" sz="quarter" idx="5"/>
          </p:nvPr>
        </p:nvSpPr>
        <p:spPr/>
        <p:txBody>
          <a:bodyPr/>
          <a:lstStyle/>
          <a:p>
            <a:fld id="{8E1589EF-D4B8-4987-87AD-C4DF7A270E33}" type="slidenum">
              <a:rPr lang="zh-CN" altLang="en-US" smtClean="0"/>
              <a:t>51</a:t>
            </a:fld>
            <a:endParaRPr lang="zh-CN" altLang="en-US"/>
          </a:p>
        </p:txBody>
      </p:sp>
    </p:spTree>
    <p:extLst>
      <p:ext uri="{BB962C8B-B14F-4D97-AF65-F5344CB8AC3E}">
        <p14:creationId xmlns:p14="http://schemas.microsoft.com/office/powerpoint/2010/main" val="1192085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304800" lvl="0" indent="-342900">
              <a:spcBef>
                <a:spcPts val="500"/>
              </a:spcBef>
              <a:spcAft>
                <a:spcPts val="500"/>
              </a:spcAft>
              <a:buFont typeface="Arial" panose="020B0604020202020204" pitchFamily="34" charset="0"/>
              <a:buChar char=" "/>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程序装载的部分比较简洁</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但是是整个程序最重要的部分</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在实现上</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我们使用函数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loadseg</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函数来讲文件中的内容读取到内存当中</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然后通过</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exec</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系统调用来启动装载好的程序</a:t>
            </a:r>
          </a:p>
        </p:txBody>
      </p:sp>
      <p:sp>
        <p:nvSpPr>
          <p:cNvPr id="4" name="灯片编号占位符 3"/>
          <p:cNvSpPr>
            <a:spLocks noGrp="1"/>
          </p:cNvSpPr>
          <p:nvPr>
            <p:ph type="sldNum" sz="quarter" idx="5"/>
          </p:nvPr>
        </p:nvSpPr>
        <p:spPr/>
        <p:txBody>
          <a:bodyPr/>
          <a:lstStyle/>
          <a:p>
            <a:fld id="{8E1589EF-D4B8-4987-87AD-C4DF7A270E33}" type="slidenum">
              <a:rPr lang="zh-CN" altLang="en-US" smtClean="0"/>
              <a:t>52</a:t>
            </a:fld>
            <a:endParaRPr lang="zh-CN" altLang="en-US"/>
          </a:p>
        </p:txBody>
      </p:sp>
    </p:spTree>
    <p:extLst>
      <p:ext uri="{BB962C8B-B14F-4D97-AF65-F5344CB8AC3E}">
        <p14:creationId xmlns:p14="http://schemas.microsoft.com/office/powerpoint/2010/main" val="34650254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shell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程序的内容</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接受用户输入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存入缓冲区</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然后根据指令内容执行对应代码</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marR="304800" lvl="0" indent="-342900">
              <a:spcBef>
                <a:spcPts val="500"/>
              </a:spcBef>
              <a:spcAft>
                <a:spcPts val="500"/>
              </a:spcAft>
              <a:buFont typeface="Arial" panose="020B0604020202020204" pitchFamily="34" charset="0"/>
              <a:buChar cha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我们在内核中放置了两个应用程序</a:t>
            </a:r>
          </a:p>
          <a:p>
            <a:pPr marL="342900" marR="304800" lvl="0" indent="-342900">
              <a:spcBef>
                <a:spcPts val="500"/>
              </a:spcBef>
              <a:spcAft>
                <a:spcPts val="500"/>
              </a:spcAft>
              <a:buFont typeface="Arial" panose="020B0604020202020204" pitchFamily="34" charset="0"/>
              <a:buChar cha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当输入指令的时候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程序会执行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fork,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创建新的进程为程序提供空间</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随后执行寻找</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装载和执行部分</a:t>
            </a: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54</a:t>
            </a:fld>
            <a:endParaRPr lang="zh-CN" altLang="en-US"/>
          </a:p>
        </p:txBody>
      </p:sp>
    </p:spTree>
    <p:extLst>
      <p:ext uri="{BB962C8B-B14F-4D97-AF65-F5344CB8AC3E}">
        <p14:creationId xmlns:p14="http://schemas.microsoft.com/office/powerpoint/2010/main" val="1334191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shell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程序的内容</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接受用户输入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存入缓冲区</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然后根据指令内容执行对应代码</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marR="304800" lvl="0" indent="-342900">
              <a:spcBef>
                <a:spcPts val="500"/>
              </a:spcBef>
              <a:spcAft>
                <a:spcPts val="500"/>
              </a:spcAft>
              <a:buFont typeface="Arial" panose="020B0604020202020204" pitchFamily="34" charset="0"/>
              <a:buChar cha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我们在内核中放置了两个应用程序</a:t>
            </a:r>
          </a:p>
          <a:p>
            <a:pPr marL="342900" marR="304800" lvl="0" indent="-342900">
              <a:spcBef>
                <a:spcPts val="500"/>
              </a:spcBef>
              <a:spcAft>
                <a:spcPts val="500"/>
              </a:spcAft>
              <a:buFont typeface="Arial" panose="020B0604020202020204" pitchFamily="34" charset="0"/>
              <a:buChar char="•"/>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当输入指令的时候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程序会执行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fork,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创建新的进程为程序提供空间</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随后执行寻找</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装载和执行部分</a:t>
            </a: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55</a:t>
            </a:fld>
            <a:endParaRPr lang="zh-CN" altLang="en-US"/>
          </a:p>
        </p:txBody>
      </p:sp>
    </p:spTree>
    <p:extLst>
      <p:ext uri="{BB962C8B-B14F-4D97-AF65-F5344CB8AC3E}">
        <p14:creationId xmlns:p14="http://schemas.microsoft.com/office/powerpoint/2010/main" val="2234884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在操作系统启动的时候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需要先将</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shell</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程序添加到内存中并运行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这是需要调用函数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elf_loader</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来进行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函数的内容与</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proc_exec</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相近</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在第一个进程初始化完毕后开始执行</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59</a:t>
            </a:fld>
            <a:endParaRPr lang="zh-CN" altLang="en-US"/>
          </a:p>
        </p:txBody>
      </p:sp>
    </p:spTree>
    <p:extLst>
      <p:ext uri="{BB962C8B-B14F-4D97-AF65-F5344CB8AC3E}">
        <p14:creationId xmlns:p14="http://schemas.microsoft.com/office/powerpoint/2010/main" val="3713520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11</a:t>
            </a:fld>
            <a:endParaRPr lang="zh-CN" altLang="en-US"/>
          </a:p>
        </p:txBody>
      </p:sp>
    </p:spTree>
    <p:extLst>
      <p:ext uri="{BB962C8B-B14F-4D97-AF65-F5344CB8AC3E}">
        <p14:creationId xmlns:p14="http://schemas.microsoft.com/office/powerpoint/2010/main" val="18667978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在操作系统启动的时候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需要先将</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shell</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程序添加到内存中并运行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这是需要调用函数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elf_loader</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来进行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函数的内容与</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proc_exec</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相近</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在第一个进程初始化完毕后开始执行</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60</a:t>
            </a:fld>
            <a:endParaRPr lang="zh-CN" altLang="en-US"/>
          </a:p>
        </p:txBody>
      </p:sp>
    </p:spTree>
    <p:extLst>
      <p:ext uri="{BB962C8B-B14F-4D97-AF65-F5344CB8AC3E}">
        <p14:creationId xmlns:p14="http://schemas.microsoft.com/office/powerpoint/2010/main" val="8450741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在操作系统启动的时候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需要先将</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shell</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程序添加到内存中并运行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这是需要调用函数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elf_loader</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来进行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函数的内容与</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proc_exec</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相近</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04800" marR="304800">
              <a:spcBef>
                <a:spcPts val="500"/>
              </a:spcBef>
              <a:spcAft>
                <a:spcPts val="5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在第一个进程初始化完毕后开始执行</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61</a:t>
            </a:fld>
            <a:endParaRPr lang="zh-CN" altLang="en-US"/>
          </a:p>
        </p:txBody>
      </p:sp>
    </p:spTree>
    <p:extLst>
      <p:ext uri="{BB962C8B-B14F-4D97-AF65-F5344CB8AC3E}">
        <p14:creationId xmlns:p14="http://schemas.microsoft.com/office/powerpoint/2010/main" val="342626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b="0" i="0" dirty="0">
              <a:solidFill>
                <a:srgbClr val="2C323C"/>
              </a:solidFill>
              <a:effectLst/>
              <a:latin typeface="PingFang SC"/>
            </a:endParaRPr>
          </a:p>
          <a:p>
            <a:br>
              <a:rPr lang="zh-CN" altLang="en-US" dirty="0"/>
            </a:br>
            <a:br>
              <a:rPr lang="zh-CN" altLang="en-US" dirty="0"/>
            </a:br>
            <a:endParaRPr lang="zh-CN" altLang="en-US" b="0" i="0" dirty="0">
              <a:solidFill>
                <a:srgbClr val="202122"/>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202122"/>
              </a:solidFill>
              <a:effectLst/>
              <a:latin typeface="inherit"/>
            </a:endParaRPr>
          </a:p>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12</a:t>
            </a:fld>
            <a:endParaRPr lang="zh-CN" altLang="en-US"/>
          </a:p>
        </p:txBody>
      </p:sp>
    </p:spTree>
    <p:extLst>
      <p:ext uri="{BB962C8B-B14F-4D97-AF65-F5344CB8AC3E}">
        <p14:creationId xmlns:p14="http://schemas.microsoft.com/office/powerpoint/2010/main" val="292985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13</a:t>
            </a:fld>
            <a:endParaRPr lang="zh-CN" altLang="en-US"/>
          </a:p>
        </p:txBody>
      </p:sp>
    </p:spTree>
    <p:extLst>
      <p:ext uri="{BB962C8B-B14F-4D97-AF65-F5344CB8AC3E}">
        <p14:creationId xmlns:p14="http://schemas.microsoft.com/office/powerpoint/2010/main" val="28861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14</a:t>
            </a:fld>
            <a:endParaRPr lang="zh-CN" altLang="en-US"/>
          </a:p>
        </p:txBody>
      </p:sp>
    </p:spTree>
    <p:extLst>
      <p:ext uri="{BB962C8B-B14F-4D97-AF65-F5344CB8AC3E}">
        <p14:creationId xmlns:p14="http://schemas.microsoft.com/office/powerpoint/2010/main" val="149557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1589EF-D4B8-4987-87AD-C4DF7A270E33}" type="slidenum">
              <a:rPr lang="zh-CN" altLang="en-US" smtClean="0"/>
              <a:t>15</a:t>
            </a:fld>
            <a:endParaRPr lang="zh-CN" altLang="en-US"/>
          </a:p>
        </p:txBody>
      </p:sp>
    </p:spTree>
    <p:extLst>
      <p:ext uri="{BB962C8B-B14F-4D97-AF65-F5344CB8AC3E}">
        <p14:creationId xmlns:p14="http://schemas.microsoft.com/office/powerpoint/2010/main" val="3413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72527"/>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10" dirty="0"/>
              <a:t>(ZJU)</a:t>
            </a:r>
          </a:p>
        </p:txBody>
      </p:sp>
      <p:sp>
        <p:nvSpPr>
          <p:cNvPr id="5" name="Holder 5"/>
          <p:cNvSpPr>
            <a:spLocks noGrp="1"/>
          </p:cNvSpPr>
          <p:nvPr>
            <p:ph type="dt" sz="half" idx="6"/>
          </p:nvPr>
        </p:nvSpPr>
        <p:spPr/>
        <p:txBody>
          <a:bodyPr lIns="0" tIns="0" rIns="0" bIns="0"/>
          <a:lstStyle>
            <a:lvl1pPr>
              <a:defRPr sz="600" b="0" i="0">
                <a:solidFill>
                  <a:schemeClr val="tx1"/>
                </a:solidFill>
                <a:latin typeface="Arial"/>
                <a:cs typeface="Arial"/>
              </a:defRPr>
            </a:lvl1pPr>
          </a:lstStyle>
          <a:p>
            <a:pPr marL="12700">
              <a:lnSpc>
                <a:spcPts val="675"/>
              </a:lnSpc>
            </a:pPr>
            <a:r>
              <a:rPr dirty="0"/>
              <a:t>ZJU</a:t>
            </a:r>
            <a:r>
              <a:rPr spc="65" dirty="0"/>
              <a:t> </a:t>
            </a:r>
            <a:r>
              <a:rPr spc="-20" dirty="0"/>
              <a:t>2022</a:t>
            </a:r>
          </a:p>
        </p:txBody>
      </p:sp>
      <p:sp>
        <p:nvSpPr>
          <p:cNvPr id="6" name="Holder 6"/>
          <p:cNvSpPr>
            <a:spLocks noGrp="1"/>
          </p:cNvSpPr>
          <p:nvPr>
            <p:ph type="sldNum" sz="quarter" idx="7"/>
          </p:nvPr>
        </p:nvSpPr>
        <p:spPr/>
        <p:txBody>
          <a:bodyPr lIns="0" tIns="0" rIns="0" bIns="0"/>
          <a:lstStyle>
            <a:lvl1pPr>
              <a:defRPr sz="600" b="0" i="0">
                <a:solidFill>
                  <a:schemeClr val="tx1"/>
                </a:solidFill>
                <a:latin typeface="Arial"/>
                <a:cs typeface="Arial"/>
              </a:defRPr>
            </a:lvl1pPr>
          </a:lstStyle>
          <a:p>
            <a:pPr marL="38100">
              <a:lnSpc>
                <a:spcPts val="675"/>
              </a:lnSpc>
            </a:pPr>
            <a:fld id="{81D60167-4931-47E6-BA6A-407CBD079E47}" type="slidenum">
              <a:rPr spc="-25" dirty="0"/>
              <a:t>‹#›</a:t>
            </a:fld>
            <a:r>
              <a:rPr spc="-60" dirty="0"/>
              <a:t> </a:t>
            </a:r>
            <a:r>
              <a:rPr spc="150" dirty="0"/>
              <a:t>/</a:t>
            </a:r>
            <a:r>
              <a:rPr spc="-55" dirty="0"/>
              <a:t> </a:t>
            </a:r>
            <a:r>
              <a:rPr spc="-25" dirty="0"/>
              <a:t>22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rgbClr val="003F87"/>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10" dirty="0"/>
              <a:t>(ZJU)</a:t>
            </a:r>
          </a:p>
        </p:txBody>
      </p:sp>
      <p:sp>
        <p:nvSpPr>
          <p:cNvPr id="5" name="Holder 5"/>
          <p:cNvSpPr>
            <a:spLocks noGrp="1"/>
          </p:cNvSpPr>
          <p:nvPr>
            <p:ph type="dt" sz="half" idx="6"/>
          </p:nvPr>
        </p:nvSpPr>
        <p:spPr/>
        <p:txBody>
          <a:bodyPr lIns="0" tIns="0" rIns="0" bIns="0"/>
          <a:lstStyle>
            <a:lvl1pPr>
              <a:defRPr sz="600" b="0" i="0">
                <a:solidFill>
                  <a:schemeClr val="tx1"/>
                </a:solidFill>
                <a:latin typeface="Arial"/>
                <a:cs typeface="Arial"/>
              </a:defRPr>
            </a:lvl1pPr>
          </a:lstStyle>
          <a:p>
            <a:pPr marL="12700">
              <a:lnSpc>
                <a:spcPts val="675"/>
              </a:lnSpc>
            </a:pPr>
            <a:r>
              <a:rPr dirty="0"/>
              <a:t>ZJU</a:t>
            </a:r>
            <a:r>
              <a:rPr spc="65" dirty="0"/>
              <a:t> </a:t>
            </a:r>
            <a:r>
              <a:rPr spc="-20" dirty="0"/>
              <a:t>2022</a:t>
            </a:r>
          </a:p>
        </p:txBody>
      </p:sp>
      <p:sp>
        <p:nvSpPr>
          <p:cNvPr id="6" name="Holder 6"/>
          <p:cNvSpPr>
            <a:spLocks noGrp="1"/>
          </p:cNvSpPr>
          <p:nvPr>
            <p:ph type="sldNum" sz="quarter" idx="7"/>
          </p:nvPr>
        </p:nvSpPr>
        <p:spPr/>
        <p:txBody>
          <a:bodyPr lIns="0" tIns="0" rIns="0" bIns="0"/>
          <a:lstStyle>
            <a:lvl1pPr>
              <a:defRPr sz="600" b="0" i="0">
                <a:solidFill>
                  <a:schemeClr val="tx1"/>
                </a:solidFill>
                <a:latin typeface="Arial"/>
                <a:cs typeface="Arial"/>
              </a:defRPr>
            </a:lvl1pPr>
          </a:lstStyle>
          <a:p>
            <a:pPr marL="38100">
              <a:lnSpc>
                <a:spcPts val="675"/>
              </a:lnSpc>
            </a:pPr>
            <a:fld id="{81D60167-4931-47E6-BA6A-407CBD079E47}" type="slidenum">
              <a:rPr spc="-25" dirty="0"/>
              <a:t>‹#›</a:t>
            </a:fld>
            <a:r>
              <a:rPr spc="-60" dirty="0"/>
              <a:t> </a:t>
            </a:r>
            <a:r>
              <a:rPr spc="150" dirty="0"/>
              <a:t>/</a:t>
            </a:r>
            <a:r>
              <a:rPr spc="-55" dirty="0"/>
              <a:t> </a:t>
            </a:r>
            <a:r>
              <a:rPr spc="-25" dirty="0"/>
              <a:t>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3F87"/>
                </a:solidFill>
                <a:latin typeface="Gill Sans MT"/>
                <a:cs typeface="Gill Sans MT"/>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10" dirty="0"/>
              <a:t>(ZJU)</a:t>
            </a:r>
          </a:p>
        </p:txBody>
      </p:sp>
      <p:sp>
        <p:nvSpPr>
          <p:cNvPr id="6" name="Holder 6"/>
          <p:cNvSpPr>
            <a:spLocks noGrp="1"/>
          </p:cNvSpPr>
          <p:nvPr>
            <p:ph type="dt" sz="half" idx="6"/>
          </p:nvPr>
        </p:nvSpPr>
        <p:spPr/>
        <p:txBody>
          <a:bodyPr lIns="0" tIns="0" rIns="0" bIns="0"/>
          <a:lstStyle>
            <a:lvl1pPr>
              <a:defRPr sz="600" b="0" i="0">
                <a:solidFill>
                  <a:schemeClr val="tx1"/>
                </a:solidFill>
                <a:latin typeface="Arial"/>
                <a:cs typeface="Arial"/>
              </a:defRPr>
            </a:lvl1pPr>
          </a:lstStyle>
          <a:p>
            <a:pPr marL="12700">
              <a:lnSpc>
                <a:spcPts val="675"/>
              </a:lnSpc>
            </a:pPr>
            <a:r>
              <a:rPr dirty="0"/>
              <a:t>ZJU</a:t>
            </a:r>
            <a:r>
              <a:rPr spc="65" dirty="0"/>
              <a:t> </a:t>
            </a:r>
            <a:r>
              <a:rPr spc="-20" dirty="0"/>
              <a:t>2022</a:t>
            </a:r>
          </a:p>
        </p:txBody>
      </p:sp>
      <p:sp>
        <p:nvSpPr>
          <p:cNvPr id="7" name="Holder 7"/>
          <p:cNvSpPr>
            <a:spLocks noGrp="1"/>
          </p:cNvSpPr>
          <p:nvPr>
            <p:ph type="sldNum" sz="quarter" idx="7"/>
          </p:nvPr>
        </p:nvSpPr>
        <p:spPr/>
        <p:txBody>
          <a:bodyPr lIns="0" tIns="0" rIns="0" bIns="0"/>
          <a:lstStyle>
            <a:lvl1pPr>
              <a:defRPr sz="600" b="0" i="0">
                <a:solidFill>
                  <a:schemeClr val="tx1"/>
                </a:solidFill>
                <a:latin typeface="Arial"/>
                <a:cs typeface="Arial"/>
              </a:defRPr>
            </a:lvl1pPr>
          </a:lstStyle>
          <a:p>
            <a:pPr marL="38100">
              <a:lnSpc>
                <a:spcPts val="675"/>
              </a:lnSpc>
            </a:pPr>
            <a:fld id="{81D60167-4931-47E6-BA6A-407CBD079E47}" type="slidenum">
              <a:rPr spc="-25" dirty="0"/>
              <a:t>‹#›</a:t>
            </a:fld>
            <a:r>
              <a:rPr spc="-60" dirty="0"/>
              <a:t> </a:t>
            </a:r>
            <a:r>
              <a:rPr spc="150" dirty="0"/>
              <a:t>/</a:t>
            </a:r>
            <a:r>
              <a:rPr spc="-55" dirty="0"/>
              <a:t> </a:t>
            </a:r>
            <a:r>
              <a:rPr spc="-25" dirty="0"/>
              <a:t>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3F87"/>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10" dirty="0"/>
              <a:t>(ZJU)</a:t>
            </a:r>
          </a:p>
        </p:txBody>
      </p:sp>
      <p:sp>
        <p:nvSpPr>
          <p:cNvPr id="4" name="Holder 4"/>
          <p:cNvSpPr>
            <a:spLocks noGrp="1"/>
          </p:cNvSpPr>
          <p:nvPr>
            <p:ph type="dt" sz="half" idx="6"/>
          </p:nvPr>
        </p:nvSpPr>
        <p:spPr/>
        <p:txBody>
          <a:bodyPr lIns="0" tIns="0" rIns="0" bIns="0"/>
          <a:lstStyle>
            <a:lvl1pPr>
              <a:defRPr sz="600" b="0" i="0">
                <a:solidFill>
                  <a:schemeClr val="tx1"/>
                </a:solidFill>
                <a:latin typeface="Arial"/>
                <a:cs typeface="Arial"/>
              </a:defRPr>
            </a:lvl1pPr>
          </a:lstStyle>
          <a:p>
            <a:pPr marL="12700">
              <a:lnSpc>
                <a:spcPts val="675"/>
              </a:lnSpc>
            </a:pPr>
            <a:r>
              <a:rPr dirty="0"/>
              <a:t>ZJU</a:t>
            </a:r>
            <a:r>
              <a:rPr spc="65" dirty="0"/>
              <a:t> </a:t>
            </a:r>
            <a:r>
              <a:rPr spc="-20" dirty="0"/>
              <a:t>2022</a:t>
            </a:r>
          </a:p>
        </p:txBody>
      </p:sp>
      <p:sp>
        <p:nvSpPr>
          <p:cNvPr id="5" name="Holder 5"/>
          <p:cNvSpPr>
            <a:spLocks noGrp="1"/>
          </p:cNvSpPr>
          <p:nvPr>
            <p:ph type="sldNum" sz="quarter" idx="7"/>
          </p:nvPr>
        </p:nvSpPr>
        <p:spPr/>
        <p:txBody>
          <a:bodyPr lIns="0" tIns="0" rIns="0" bIns="0"/>
          <a:lstStyle>
            <a:lvl1pPr>
              <a:defRPr sz="600" b="0" i="0">
                <a:solidFill>
                  <a:schemeClr val="tx1"/>
                </a:solidFill>
                <a:latin typeface="Arial"/>
                <a:cs typeface="Arial"/>
              </a:defRPr>
            </a:lvl1pPr>
          </a:lstStyle>
          <a:p>
            <a:pPr marL="38100">
              <a:lnSpc>
                <a:spcPts val="675"/>
              </a:lnSpc>
            </a:pPr>
            <a:fld id="{81D60167-4931-47E6-BA6A-407CBD079E47}" type="slidenum">
              <a:rPr spc="-25" dirty="0"/>
              <a:t>‹#›</a:t>
            </a:fld>
            <a:r>
              <a:rPr spc="-60" dirty="0"/>
              <a:t> </a:t>
            </a:r>
            <a:r>
              <a:rPr spc="150" dirty="0"/>
              <a:t>/</a:t>
            </a:r>
            <a:r>
              <a:rPr spc="-55" dirty="0"/>
              <a:t> </a:t>
            </a:r>
            <a:r>
              <a:rPr spc="-25" dirty="0"/>
              <a:t>22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10" dirty="0"/>
              <a:t>(ZJU)</a:t>
            </a:r>
          </a:p>
        </p:txBody>
      </p:sp>
      <p:sp>
        <p:nvSpPr>
          <p:cNvPr id="3" name="Holder 3"/>
          <p:cNvSpPr>
            <a:spLocks noGrp="1"/>
          </p:cNvSpPr>
          <p:nvPr>
            <p:ph type="dt" sz="half" idx="6"/>
          </p:nvPr>
        </p:nvSpPr>
        <p:spPr/>
        <p:txBody>
          <a:bodyPr lIns="0" tIns="0" rIns="0" bIns="0"/>
          <a:lstStyle>
            <a:lvl1pPr>
              <a:defRPr sz="600" b="0" i="0">
                <a:solidFill>
                  <a:schemeClr val="tx1"/>
                </a:solidFill>
                <a:latin typeface="Arial"/>
                <a:cs typeface="Arial"/>
              </a:defRPr>
            </a:lvl1pPr>
          </a:lstStyle>
          <a:p>
            <a:pPr marL="12700">
              <a:lnSpc>
                <a:spcPts val="675"/>
              </a:lnSpc>
            </a:pPr>
            <a:r>
              <a:rPr dirty="0"/>
              <a:t>ZJU</a:t>
            </a:r>
            <a:r>
              <a:rPr spc="65" dirty="0"/>
              <a:t> </a:t>
            </a:r>
            <a:r>
              <a:rPr spc="-20" dirty="0"/>
              <a:t>2022</a:t>
            </a:r>
          </a:p>
        </p:txBody>
      </p:sp>
      <p:sp>
        <p:nvSpPr>
          <p:cNvPr id="4" name="Holder 4"/>
          <p:cNvSpPr>
            <a:spLocks noGrp="1"/>
          </p:cNvSpPr>
          <p:nvPr>
            <p:ph type="sldNum" sz="quarter" idx="7"/>
          </p:nvPr>
        </p:nvSpPr>
        <p:spPr/>
        <p:txBody>
          <a:bodyPr lIns="0" tIns="0" rIns="0" bIns="0"/>
          <a:lstStyle>
            <a:lvl1pPr>
              <a:defRPr sz="600" b="0" i="0">
                <a:solidFill>
                  <a:schemeClr val="tx1"/>
                </a:solidFill>
                <a:latin typeface="Arial"/>
                <a:cs typeface="Arial"/>
              </a:defRPr>
            </a:lvl1pPr>
          </a:lstStyle>
          <a:p>
            <a:pPr marL="38100">
              <a:lnSpc>
                <a:spcPts val="675"/>
              </a:lnSpc>
            </a:pPr>
            <a:fld id="{81D60167-4931-47E6-BA6A-407CBD079E47}" type="slidenum">
              <a:rPr spc="-25" dirty="0"/>
              <a:t>‹#›</a:t>
            </a:fld>
            <a:r>
              <a:rPr spc="-60" dirty="0"/>
              <a:t> </a:t>
            </a:r>
            <a:r>
              <a:rPr spc="150" dirty="0"/>
              <a:t>/</a:t>
            </a:r>
            <a:r>
              <a:rPr spc="-55" dirty="0"/>
              <a:t> </a:t>
            </a:r>
            <a:r>
              <a:rPr spc="-25" dirty="0"/>
              <a:t>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3346348"/>
            <a:ext cx="4608195" cy="109855"/>
          </a:xfrm>
          <a:custGeom>
            <a:avLst/>
            <a:gdLst/>
            <a:ahLst/>
            <a:cxnLst/>
            <a:rect l="l" t="t" r="r" b="b"/>
            <a:pathLst>
              <a:path w="4608195" h="109854">
                <a:moveTo>
                  <a:pt x="4607928" y="0"/>
                </a:moveTo>
                <a:lnTo>
                  <a:pt x="3071952" y="0"/>
                </a:lnTo>
                <a:lnTo>
                  <a:pt x="1535976" y="0"/>
                </a:lnTo>
                <a:lnTo>
                  <a:pt x="0" y="0"/>
                </a:lnTo>
                <a:lnTo>
                  <a:pt x="0" y="109651"/>
                </a:lnTo>
                <a:lnTo>
                  <a:pt x="1535976" y="109651"/>
                </a:lnTo>
                <a:lnTo>
                  <a:pt x="3071952" y="109651"/>
                </a:lnTo>
                <a:lnTo>
                  <a:pt x="4607928" y="109651"/>
                </a:lnTo>
                <a:lnTo>
                  <a:pt x="4607928" y="0"/>
                </a:lnTo>
                <a:close/>
              </a:path>
            </a:pathLst>
          </a:custGeom>
          <a:solidFill>
            <a:srgbClr val="003F87"/>
          </a:solidFill>
        </p:spPr>
        <p:txBody>
          <a:bodyPr wrap="square" lIns="0" tIns="0" rIns="0" bIns="0" rtlCol="0"/>
          <a:lstStyle/>
          <a:p>
            <a:endParaRPr/>
          </a:p>
        </p:txBody>
      </p:sp>
      <p:sp>
        <p:nvSpPr>
          <p:cNvPr id="2" name="Holder 2"/>
          <p:cNvSpPr>
            <a:spLocks noGrp="1"/>
          </p:cNvSpPr>
          <p:nvPr>
            <p:ph type="title"/>
          </p:nvPr>
        </p:nvSpPr>
        <p:spPr>
          <a:xfrm>
            <a:off x="95300" y="72527"/>
            <a:ext cx="4419498" cy="244475"/>
          </a:xfrm>
          <a:prstGeom prst="rect">
            <a:avLst/>
          </a:prstGeom>
        </p:spPr>
        <p:txBody>
          <a:bodyPr wrap="square" lIns="0" tIns="0" rIns="0" bIns="0">
            <a:spAutoFit/>
          </a:bodyPr>
          <a:lstStyle>
            <a:lvl1pPr>
              <a:defRPr sz="1400" b="0" i="0">
                <a:solidFill>
                  <a:srgbClr val="003F87"/>
                </a:solidFill>
                <a:latin typeface="Gill Sans MT"/>
                <a:cs typeface="Gill Sans MT"/>
              </a:defRPr>
            </a:lvl1pPr>
          </a:lstStyle>
          <a:p>
            <a:endParaRPr/>
          </a:p>
        </p:txBody>
      </p:sp>
      <p:sp>
        <p:nvSpPr>
          <p:cNvPr id="3" name="Holder 3"/>
          <p:cNvSpPr>
            <a:spLocks noGrp="1"/>
          </p:cNvSpPr>
          <p:nvPr>
            <p:ph type="body" idx="1"/>
          </p:nvPr>
        </p:nvSpPr>
        <p:spPr>
          <a:xfrm>
            <a:off x="125844" y="1048928"/>
            <a:ext cx="4358411" cy="10756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79437" y="3351784"/>
            <a:ext cx="231140"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10" dirty="0"/>
              <a:t>(ZJU)</a:t>
            </a:r>
          </a:p>
        </p:txBody>
      </p:sp>
      <p:sp>
        <p:nvSpPr>
          <p:cNvPr id="5" name="Holder 5"/>
          <p:cNvSpPr>
            <a:spLocks noGrp="1"/>
          </p:cNvSpPr>
          <p:nvPr>
            <p:ph type="dt" sz="half" idx="6"/>
          </p:nvPr>
        </p:nvSpPr>
        <p:spPr>
          <a:xfrm>
            <a:off x="3780053" y="3351784"/>
            <a:ext cx="356870" cy="102235"/>
          </a:xfrm>
          <a:prstGeom prst="rect">
            <a:avLst/>
          </a:prstGeom>
        </p:spPr>
        <p:txBody>
          <a:bodyPr wrap="square" lIns="0" tIns="0" rIns="0" bIns="0">
            <a:spAutoFit/>
          </a:bodyPr>
          <a:lstStyle>
            <a:lvl1pPr>
              <a:defRPr sz="600" b="0" i="0">
                <a:solidFill>
                  <a:schemeClr val="tx1"/>
                </a:solidFill>
                <a:latin typeface="Arial"/>
                <a:cs typeface="Arial"/>
              </a:defRPr>
            </a:lvl1pPr>
          </a:lstStyle>
          <a:p>
            <a:pPr marL="12700">
              <a:lnSpc>
                <a:spcPts val="675"/>
              </a:lnSpc>
            </a:pPr>
            <a:r>
              <a:rPr dirty="0"/>
              <a:t>ZJU</a:t>
            </a:r>
            <a:r>
              <a:rPr spc="65" dirty="0"/>
              <a:t> </a:t>
            </a:r>
            <a:r>
              <a:rPr spc="-20" dirty="0"/>
              <a:t>2022</a:t>
            </a:r>
          </a:p>
        </p:txBody>
      </p:sp>
      <p:sp>
        <p:nvSpPr>
          <p:cNvPr id="6" name="Holder 6"/>
          <p:cNvSpPr>
            <a:spLocks noGrp="1"/>
          </p:cNvSpPr>
          <p:nvPr>
            <p:ph type="sldNum" sz="quarter" idx="7"/>
          </p:nvPr>
        </p:nvSpPr>
        <p:spPr>
          <a:xfrm>
            <a:off x="4273771" y="3351784"/>
            <a:ext cx="279400" cy="102235"/>
          </a:xfrm>
          <a:prstGeom prst="rect">
            <a:avLst/>
          </a:prstGeom>
        </p:spPr>
        <p:txBody>
          <a:bodyPr wrap="square" lIns="0" tIns="0" rIns="0" bIns="0">
            <a:spAutoFit/>
          </a:bodyPr>
          <a:lstStyle>
            <a:lvl1pPr>
              <a:defRPr sz="600" b="0" i="0">
                <a:solidFill>
                  <a:schemeClr val="tx1"/>
                </a:solidFill>
                <a:latin typeface="Arial"/>
                <a:cs typeface="Arial"/>
              </a:defRPr>
            </a:lvl1pPr>
          </a:lstStyle>
          <a:p>
            <a:pPr marL="38100">
              <a:lnSpc>
                <a:spcPts val="675"/>
              </a:lnSpc>
            </a:pPr>
            <a:fld id="{81D60167-4931-47E6-BA6A-407CBD079E47}" type="slidenum">
              <a:rPr spc="-25" dirty="0"/>
              <a:t>‹#›</a:t>
            </a:fld>
            <a:r>
              <a:rPr spc="-60" dirty="0"/>
              <a:t> </a:t>
            </a:r>
            <a:r>
              <a:rPr spc="150" dirty="0"/>
              <a:t>/</a:t>
            </a:r>
            <a:r>
              <a:rPr spc="-55" dirty="0"/>
              <a:t> </a:t>
            </a:r>
            <a:r>
              <a:rPr spc="-25" dirty="0"/>
              <a:t>22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6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3.xml"/><Relationship Id="rId7" Type="http://schemas.openxmlformats.org/officeDocument/2006/relationships/slide" Target="slide4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slide" Target="slide64.xml"/><Relationship Id="rId5" Type="http://schemas.openxmlformats.org/officeDocument/2006/relationships/slide" Target="slide5.xml"/><Relationship Id="rId10" Type="http://schemas.openxmlformats.org/officeDocument/2006/relationships/slide" Target="slide62.xml"/><Relationship Id="rId4" Type="http://schemas.openxmlformats.org/officeDocument/2006/relationships/image" Target="../media/image6.png"/><Relationship Id="rId9" Type="http://schemas.openxmlformats.org/officeDocument/2006/relationships/slide" Target="slide5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1.xml"/><Relationship Id="rId3" Type="http://schemas.openxmlformats.org/officeDocument/2006/relationships/image" Target="../media/image9.png"/><Relationship Id="rId7" Type="http://schemas.openxmlformats.org/officeDocument/2006/relationships/image" Target="../media/image5.png"/><Relationship Id="rId12" Type="http://schemas.openxmlformats.org/officeDocument/2006/relationships/slide" Target="slide6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53.xml"/><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slide" Target="slide3.xml"/><Relationship Id="rId9" Type="http://schemas.openxmlformats.org/officeDocument/2006/relationships/slide" Target="slide43.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xml"/><Relationship Id="rId7" Type="http://schemas.openxmlformats.org/officeDocument/2006/relationships/slide" Target="slide25.xml"/><Relationship Id="rId12"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slide" Target="slide62.xml"/><Relationship Id="rId5" Type="http://schemas.openxmlformats.org/officeDocument/2006/relationships/slide" Target="slide5.xml"/><Relationship Id="rId10" Type="http://schemas.openxmlformats.org/officeDocument/2006/relationships/slide" Target="slide53.xml"/><Relationship Id="rId4" Type="http://schemas.openxmlformats.org/officeDocument/2006/relationships/image" Target="../media/image8.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1.xml"/><Relationship Id="rId3" Type="http://schemas.openxmlformats.org/officeDocument/2006/relationships/image" Target="../media/image9.png"/><Relationship Id="rId7" Type="http://schemas.openxmlformats.org/officeDocument/2006/relationships/slide" Target="slide25.xml"/><Relationship Id="rId12" Type="http://schemas.openxmlformats.org/officeDocument/2006/relationships/slide" Target="slide6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53.xml"/><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slide" Target="slide3.xml"/><Relationship Id="rId9" Type="http://schemas.openxmlformats.org/officeDocument/2006/relationships/slide" Target="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3.xml"/><Relationship Id="rId7" Type="http://schemas.openxmlformats.org/officeDocument/2006/relationships/slide" Target="slide4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slide" Target="slide1.xml"/><Relationship Id="rId5" Type="http://schemas.openxmlformats.org/officeDocument/2006/relationships/slide" Target="slide5.xml"/><Relationship Id="rId10" Type="http://schemas.openxmlformats.org/officeDocument/2006/relationships/slide" Target="slide62.xml"/><Relationship Id="rId4" Type="http://schemas.openxmlformats.org/officeDocument/2006/relationships/image" Target="../media/image6.png"/><Relationship Id="rId9" Type="http://schemas.openxmlformats.org/officeDocument/2006/relationships/slide" Target="slide53.xml"/></Relationships>
</file>

<file path=ppt/slides/_rels/slide5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3.xml"/><Relationship Id="rId7" Type="http://schemas.openxmlformats.org/officeDocument/2006/relationships/slide" Target="slide4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slide" Target="slide1.xml"/><Relationship Id="rId5" Type="http://schemas.openxmlformats.org/officeDocument/2006/relationships/slide" Target="slide5.xml"/><Relationship Id="rId10" Type="http://schemas.openxmlformats.org/officeDocument/2006/relationships/slide" Target="slide62.xml"/><Relationship Id="rId4" Type="http://schemas.openxmlformats.org/officeDocument/2006/relationships/image" Target="../media/image8.png"/><Relationship Id="rId9" Type="http://schemas.openxmlformats.org/officeDocument/2006/relationships/slide" Target="slide53.xml"/></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3.xml"/><Relationship Id="rId7" Type="http://schemas.openxmlformats.org/officeDocument/2006/relationships/slide" Target="slide43.xml"/><Relationship Id="rId12"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slide" Target="slide62.xml"/><Relationship Id="rId5" Type="http://schemas.openxmlformats.org/officeDocument/2006/relationships/slide" Target="slide5.xml"/><Relationship Id="rId10"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slide" Target="slide53.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197421"/>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003F87"/>
          </a:solidFill>
        </p:spPr>
        <p:txBody>
          <a:bodyPr wrap="square" lIns="0" tIns="0" rIns="0" bIns="0" rtlCol="0"/>
          <a:lstStyle/>
          <a:p>
            <a:endParaRPr/>
          </a:p>
        </p:txBody>
      </p:sp>
      <p:grpSp>
        <p:nvGrpSpPr>
          <p:cNvPr id="3" name="object 3"/>
          <p:cNvGrpSpPr/>
          <p:nvPr/>
        </p:nvGrpSpPr>
        <p:grpSpPr>
          <a:xfrm>
            <a:off x="87743" y="241842"/>
            <a:ext cx="4483735" cy="921385"/>
            <a:chOff x="87743" y="241842"/>
            <a:chExt cx="4483735" cy="921385"/>
          </a:xfrm>
        </p:grpSpPr>
        <p:pic>
          <p:nvPicPr>
            <p:cNvPr id="4" name="object 4"/>
            <p:cNvPicPr/>
            <p:nvPr/>
          </p:nvPicPr>
          <p:blipFill>
            <a:blip r:embed="rId2" cstate="print"/>
            <a:stretch>
              <a:fillRect/>
            </a:stretch>
          </p:blipFill>
          <p:spPr>
            <a:xfrm>
              <a:off x="138544" y="1061110"/>
              <a:ext cx="101600" cy="101600"/>
            </a:xfrm>
            <a:prstGeom prst="rect">
              <a:avLst/>
            </a:prstGeom>
          </p:spPr>
        </p:pic>
        <p:pic>
          <p:nvPicPr>
            <p:cNvPr id="5" name="object 5"/>
            <p:cNvPicPr/>
            <p:nvPr/>
          </p:nvPicPr>
          <p:blipFill>
            <a:blip r:embed="rId3" cstate="print"/>
            <a:stretch>
              <a:fillRect/>
            </a:stretch>
          </p:blipFill>
          <p:spPr>
            <a:xfrm>
              <a:off x="189344" y="1048410"/>
              <a:ext cx="4381715" cy="114300"/>
            </a:xfrm>
            <a:prstGeom prst="rect">
              <a:avLst/>
            </a:prstGeom>
          </p:spPr>
        </p:pic>
        <p:pic>
          <p:nvPicPr>
            <p:cNvPr id="6" name="object 6"/>
            <p:cNvPicPr/>
            <p:nvPr/>
          </p:nvPicPr>
          <p:blipFill>
            <a:blip r:embed="rId4" cstate="print"/>
            <a:stretch>
              <a:fillRect/>
            </a:stretch>
          </p:blipFill>
          <p:spPr>
            <a:xfrm>
              <a:off x="4520310" y="247992"/>
              <a:ext cx="50749" cy="813117"/>
            </a:xfrm>
            <a:prstGeom prst="rect">
              <a:avLst/>
            </a:prstGeom>
          </p:spPr>
        </p:pic>
        <p:sp>
          <p:nvSpPr>
            <p:cNvPr id="7" name="object 7"/>
            <p:cNvSpPr/>
            <p:nvPr/>
          </p:nvSpPr>
          <p:spPr>
            <a:xfrm>
              <a:off x="87743" y="241842"/>
              <a:ext cx="4432935" cy="870585"/>
            </a:xfrm>
            <a:custGeom>
              <a:avLst/>
              <a:gdLst/>
              <a:ahLst/>
              <a:cxnLst/>
              <a:rect l="l" t="t" r="r" b="b"/>
              <a:pathLst>
                <a:path w="4432935" h="870585">
                  <a:moveTo>
                    <a:pt x="4432566" y="0"/>
                  </a:moveTo>
                  <a:lnTo>
                    <a:pt x="0" y="0"/>
                  </a:lnTo>
                  <a:lnTo>
                    <a:pt x="0" y="819267"/>
                  </a:lnTo>
                  <a:lnTo>
                    <a:pt x="4008" y="838992"/>
                  </a:lnTo>
                  <a:lnTo>
                    <a:pt x="14922" y="855145"/>
                  </a:lnTo>
                  <a:lnTo>
                    <a:pt x="31075" y="866059"/>
                  </a:lnTo>
                  <a:lnTo>
                    <a:pt x="50800" y="870068"/>
                  </a:lnTo>
                  <a:lnTo>
                    <a:pt x="4381765" y="870068"/>
                  </a:lnTo>
                  <a:lnTo>
                    <a:pt x="4401490" y="866059"/>
                  </a:lnTo>
                  <a:lnTo>
                    <a:pt x="4417643" y="855145"/>
                  </a:lnTo>
                  <a:lnTo>
                    <a:pt x="4428558" y="838992"/>
                  </a:lnTo>
                  <a:lnTo>
                    <a:pt x="4432566" y="819267"/>
                  </a:lnTo>
                  <a:lnTo>
                    <a:pt x="4432566" y="0"/>
                  </a:lnTo>
                  <a:close/>
                </a:path>
              </a:pathLst>
            </a:custGeom>
            <a:solidFill>
              <a:srgbClr val="003F87"/>
            </a:solidFill>
          </p:spPr>
          <p:txBody>
            <a:bodyPr wrap="square" lIns="0" tIns="0" rIns="0" bIns="0" rtlCol="0"/>
            <a:lstStyle/>
            <a:p>
              <a:endParaRPr/>
            </a:p>
          </p:txBody>
        </p:sp>
        <p:sp>
          <p:nvSpPr>
            <p:cNvPr id="8" name="object 8"/>
            <p:cNvSpPr/>
            <p:nvPr/>
          </p:nvSpPr>
          <p:spPr>
            <a:xfrm>
              <a:off x="4520310" y="286079"/>
              <a:ext cx="0" cy="794385"/>
            </a:xfrm>
            <a:custGeom>
              <a:avLst/>
              <a:gdLst/>
              <a:ahLst/>
              <a:cxnLst/>
              <a:rect l="l" t="t" r="r" b="b"/>
              <a:pathLst>
                <a:path h="794385">
                  <a:moveTo>
                    <a:pt x="0" y="794080"/>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520310" y="273379"/>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20310" y="260679"/>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20310" y="247979"/>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1121663" y="300009"/>
            <a:ext cx="2364740" cy="448777"/>
          </a:xfrm>
          <a:prstGeom prst="rect">
            <a:avLst/>
          </a:prstGeom>
        </p:spPr>
        <p:txBody>
          <a:bodyPr vert="horz" wrap="square" lIns="0" tIns="2540" rIns="0" bIns="0" rtlCol="0">
            <a:spAutoFit/>
          </a:bodyPr>
          <a:lstStyle/>
          <a:p>
            <a:pPr marL="12700" marR="5080" algn="ctr">
              <a:lnSpc>
                <a:spcPct val="106700"/>
              </a:lnSpc>
              <a:spcBef>
                <a:spcPts val="20"/>
              </a:spcBef>
            </a:pPr>
            <a:r>
              <a:rPr spc="-10" dirty="0">
                <a:solidFill>
                  <a:srgbClr val="FFFFFF"/>
                </a:solidFill>
              </a:rPr>
              <a:t>Computer</a:t>
            </a:r>
            <a:r>
              <a:rPr spc="85" dirty="0">
                <a:solidFill>
                  <a:srgbClr val="FFFFFF"/>
                </a:solidFill>
              </a:rPr>
              <a:t> </a:t>
            </a:r>
            <a:r>
              <a:rPr dirty="0">
                <a:solidFill>
                  <a:srgbClr val="FFFFFF"/>
                </a:solidFill>
              </a:rPr>
              <a:t>System</a:t>
            </a:r>
            <a:r>
              <a:rPr spc="90" dirty="0">
                <a:solidFill>
                  <a:srgbClr val="FFFFFF"/>
                </a:solidFill>
              </a:rPr>
              <a:t> </a:t>
            </a:r>
            <a:r>
              <a:rPr spc="50" dirty="0">
                <a:solidFill>
                  <a:srgbClr val="FFFFFF"/>
                </a:solidFill>
              </a:rPr>
              <a:t>Final</a:t>
            </a:r>
            <a:r>
              <a:rPr spc="85" dirty="0">
                <a:solidFill>
                  <a:srgbClr val="FFFFFF"/>
                </a:solidFill>
              </a:rPr>
              <a:t> </a:t>
            </a:r>
            <a:r>
              <a:rPr spc="-10" dirty="0">
                <a:solidFill>
                  <a:srgbClr val="FFFFFF"/>
                </a:solidFill>
              </a:rPr>
              <a:t>Project </a:t>
            </a:r>
            <a:r>
              <a:rPr dirty="0">
                <a:solidFill>
                  <a:srgbClr val="FFFFFF"/>
                </a:solidFill>
              </a:rPr>
              <a:t>X-Part</a:t>
            </a:r>
            <a:r>
              <a:rPr spc="185" dirty="0">
                <a:solidFill>
                  <a:srgbClr val="FFFFFF"/>
                </a:solidFill>
              </a:rPr>
              <a:t> </a:t>
            </a:r>
            <a:r>
              <a:rPr spc="-35" dirty="0">
                <a:solidFill>
                  <a:srgbClr val="FFFFFF"/>
                </a:solidFill>
              </a:rPr>
              <a:t>Toy-</a:t>
            </a:r>
            <a:r>
              <a:rPr spc="-25" dirty="0">
                <a:solidFill>
                  <a:srgbClr val="FFFFFF"/>
                </a:solidFill>
              </a:rPr>
              <a:t>OS</a:t>
            </a:r>
          </a:p>
        </p:txBody>
      </p:sp>
      <p:sp>
        <p:nvSpPr>
          <p:cNvPr id="13" name="object 13"/>
          <p:cNvSpPr txBox="1"/>
          <p:nvPr/>
        </p:nvSpPr>
        <p:spPr>
          <a:xfrm>
            <a:off x="899782" y="1351977"/>
            <a:ext cx="2789555" cy="937436"/>
          </a:xfrm>
          <a:prstGeom prst="rect">
            <a:avLst/>
          </a:prstGeom>
        </p:spPr>
        <p:txBody>
          <a:bodyPr vert="horz" wrap="square" lIns="0" tIns="11430" rIns="0" bIns="0" rtlCol="0">
            <a:spAutoFit/>
          </a:bodyPr>
          <a:lstStyle/>
          <a:p>
            <a:pPr>
              <a:lnSpc>
                <a:spcPct val="100000"/>
              </a:lnSpc>
              <a:spcBef>
                <a:spcPts val="45"/>
              </a:spcBef>
            </a:pPr>
            <a:endParaRPr sz="1400" dirty="0">
              <a:latin typeface="Arial"/>
              <a:cs typeface="Arial"/>
            </a:endParaRPr>
          </a:p>
          <a:p>
            <a:pPr marL="412115" marR="349885" algn="ctr">
              <a:lnSpc>
                <a:spcPts val="950"/>
              </a:lnSpc>
            </a:pPr>
            <a:r>
              <a:rPr sz="900" baseline="27777" dirty="0">
                <a:latin typeface="Arial"/>
                <a:cs typeface="Arial"/>
              </a:rPr>
              <a:t>*</a:t>
            </a:r>
            <a:r>
              <a:rPr sz="800" dirty="0">
                <a:latin typeface="Arial"/>
                <a:cs typeface="Arial"/>
              </a:rPr>
              <a:t>Coll</a:t>
            </a:r>
            <a:r>
              <a:rPr lang="en-US" altLang="zh-CN" sz="800" dirty="0">
                <a:latin typeface="Arial"/>
                <a:cs typeface="Arial"/>
              </a:rPr>
              <a:t>e</a:t>
            </a:r>
            <a:r>
              <a:rPr sz="800" dirty="0">
                <a:latin typeface="Arial"/>
                <a:cs typeface="Arial"/>
              </a:rPr>
              <a:t>ge</a:t>
            </a:r>
            <a:r>
              <a:rPr sz="800" spc="10" dirty="0">
                <a:latin typeface="Arial"/>
                <a:cs typeface="Arial"/>
              </a:rPr>
              <a:t> </a:t>
            </a:r>
            <a:r>
              <a:rPr sz="800" dirty="0">
                <a:latin typeface="Arial"/>
                <a:cs typeface="Arial"/>
              </a:rPr>
              <a:t>of</a:t>
            </a:r>
            <a:r>
              <a:rPr sz="800" spc="20" dirty="0">
                <a:latin typeface="Arial"/>
                <a:cs typeface="Arial"/>
              </a:rPr>
              <a:t> </a:t>
            </a:r>
            <a:r>
              <a:rPr sz="800" dirty="0">
                <a:latin typeface="Arial"/>
                <a:cs typeface="Arial"/>
              </a:rPr>
              <a:t>computer</a:t>
            </a:r>
            <a:r>
              <a:rPr sz="800" spc="15" dirty="0">
                <a:latin typeface="Arial"/>
                <a:cs typeface="Arial"/>
              </a:rPr>
              <a:t> </a:t>
            </a:r>
            <a:r>
              <a:rPr sz="800" spc="-30" dirty="0">
                <a:latin typeface="Arial"/>
                <a:cs typeface="Arial"/>
              </a:rPr>
              <a:t>science</a:t>
            </a:r>
            <a:r>
              <a:rPr sz="800" spc="20" dirty="0">
                <a:latin typeface="Arial"/>
                <a:cs typeface="Arial"/>
              </a:rPr>
              <a:t> </a:t>
            </a:r>
            <a:r>
              <a:rPr sz="800" dirty="0">
                <a:latin typeface="Arial"/>
                <a:cs typeface="Arial"/>
              </a:rPr>
              <a:t>and</a:t>
            </a:r>
            <a:r>
              <a:rPr sz="800" spc="20" dirty="0">
                <a:latin typeface="Arial"/>
                <a:cs typeface="Arial"/>
              </a:rPr>
              <a:t> </a:t>
            </a:r>
            <a:r>
              <a:rPr sz="800" spc="-10" dirty="0">
                <a:latin typeface="Arial"/>
                <a:cs typeface="Arial"/>
              </a:rPr>
              <a:t>technology </a:t>
            </a:r>
            <a:r>
              <a:rPr sz="800" dirty="0">
                <a:latin typeface="Arial"/>
                <a:cs typeface="Arial"/>
              </a:rPr>
              <a:t>Zhejiang</a:t>
            </a:r>
            <a:r>
              <a:rPr sz="800" spc="-5" dirty="0">
                <a:latin typeface="Arial"/>
                <a:cs typeface="Arial"/>
              </a:rPr>
              <a:t> </a:t>
            </a:r>
            <a:r>
              <a:rPr sz="800" spc="-10" dirty="0">
                <a:latin typeface="Arial"/>
                <a:cs typeface="Arial"/>
              </a:rPr>
              <a:t>University</a:t>
            </a:r>
            <a:endParaRPr sz="800" dirty="0">
              <a:latin typeface="Arial"/>
              <a:cs typeface="Arial"/>
            </a:endParaRPr>
          </a:p>
          <a:p>
            <a:pPr>
              <a:lnSpc>
                <a:spcPct val="100000"/>
              </a:lnSpc>
            </a:pPr>
            <a:endParaRPr sz="800" dirty="0">
              <a:latin typeface="Arial"/>
              <a:cs typeface="Arial"/>
            </a:endParaRPr>
          </a:p>
          <a:p>
            <a:pPr>
              <a:lnSpc>
                <a:spcPct val="100000"/>
              </a:lnSpc>
              <a:spcBef>
                <a:spcPts val="30"/>
              </a:spcBef>
            </a:pPr>
            <a:endParaRPr sz="1050" dirty="0">
              <a:latin typeface="Arial"/>
              <a:cs typeface="Arial"/>
            </a:endParaRPr>
          </a:p>
          <a:p>
            <a:pPr marL="64769" algn="ctr">
              <a:lnSpc>
                <a:spcPct val="100000"/>
              </a:lnSpc>
            </a:pPr>
            <a:r>
              <a:rPr lang="en-US" sz="1100" dirty="0">
                <a:latin typeface="Arial"/>
                <a:cs typeface="Arial"/>
              </a:rPr>
              <a:t>June</a:t>
            </a:r>
            <a:r>
              <a:rPr sz="1100" spc="-10" dirty="0">
                <a:latin typeface="Arial"/>
                <a:cs typeface="Arial"/>
              </a:rPr>
              <a:t> </a:t>
            </a:r>
            <a:r>
              <a:rPr sz="1100" spc="-20" dirty="0">
                <a:latin typeface="Arial"/>
                <a:cs typeface="Arial"/>
              </a:rPr>
              <a:t>2022</a:t>
            </a:r>
            <a:endParaRPr sz="1100" dirty="0">
              <a:latin typeface="Arial"/>
              <a:cs typeface="Arial"/>
            </a:endParaRPr>
          </a:p>
        </p:txBody>
      </p:sp>
      <p:grpSp>
        <p:nvGrpSpPr>
          <p:cNvPr id="14" name="object 14"/>
          <p:cNvGrpSpPr/>
          <p:nvPr/>
        </p:nvGrpSpPr>
        <p:grpSpPr>
          <a:xfrm>
            <a:off x="0" y="2606718"/>
            <a:ext cx="4608195" cy="849630"/>
            <a:chOff x="0" y="2606718"/>
            <a:chExt cx="4608195" cy="849630"/>
          </a:xfrm>
        </p:grpSpPr>
        <p:pic>
          <p:nvPicPr>
            <p:cNvPr id="15" name="object 15"/>
            <p:cNvPicPr/>
            <p:nvPr/>
          </p:nvPicPr>
          <p:blipFill>
            <a:blip r:embed="rId5" cstate="print"/>
            <a:stretch>
              <a:fillRect/>
            </a:stretch>
          </p:blipFill>
          <p:spPr>
            <a:xfrm>
              <a:off x="1925993" y="2606718"/>
              <a:ext cx="756012" cy="756012"/>
            </a:xfrm>
            <a:prstGeom prst="rect">
              <a:avLst/>
            </a:prstGeom>
          </p:spPr>
        </p:pic>
        <p:sp>
          <p:nvSpPr>
            <p:cNvPr id="16" name="object 16"/>
            <p:cNvSpPr/>
            <p:nvPr/>
          </p:nvSpPr>
          <p:spPr>
            <a:xfrm>
              <a:off x="0" y="3346348"/>
              <a:ext cx="4608195" cy="109855"/>
            </a:xfrm>
            <a:custGeom>
              <a:avLst/>
              <a:gdLst/>
              <a:ahLst/>
              <a:cxnLst/>
              <a:rect l="l" t="t" r="r" b="b"/>
              <a:pathLst>
                <a:path w="4608195" h="109854">
                  <a:moveTo>
                    <a:pt x="4607928" y="0"/>
                  </a:moveTo>
                  <a:lnTo>
                    <a:pt x="3071952" y="0"/>
                  </a:lnTo>
                  <a:lnTo>
                    <a:pt x="1535976" y="0"/>
                  </a:lnTo>
                  <a:lnTo>
                    <a:pt x="0" y="0"/>
                  </a:lnTo>
                  <a:lnTo>
                    <a:pt x="0" y="109651"/>
                  </a:lnTo>
                  <a:lnTo>
                    <a:pt x="1535976" y="109651"/>
                  </a:lnTo>
                  <a:lnTo>
                    <a:pt x="3071952" y="109651"/>
                  </a:lnTo>
                  <a:lnTo>
                    <a:pt x="4607928" y="109651"/>
                  </a:lnTo>
                  <a:lnTo>
                    <a:pt x="4607928" y="0"/>
                  </a:lnTo>
                  <a:close/>
                </a:path>
              </a:pathLst>
            </a:custGeom>
            <a:solidFill>
              <a:srgbClr val="003F87"/>
            </a:solidFill>
          </p:spPr>
          <p:txBody>
            <a:bodyPr wrap="square" lIns="0" tIns="0" rIns="0" bIns="0" rtlCol="0"/>
            <a:lstStyle/>
            <a:p>
              <a:endParaRPr/>
            </a:p>
          </p:txBody>
        </p:sp>
      </p:grpSp>
      <p:sp>
        <p:nvSpPr>
          <p:cNvPr id="17" name="object 17"/>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6" action="ppaction://hlinksldjump"/>
              </a:rPr>
              <a:t>S</a:t>
            </a:r>
            <a:endParaRPr sz="6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19" name="object 19"/>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Computer</a:t>
            </a:r>
            <a:r>
              <a:rPr sz="600" spc="30" dirty="0">
                <a:solidFill>
                  <a:srgbClr val="FFFFFF"/>
                </a:solidFill>
                <a:latin typeface="Arial"/>
                <a:cs typeface="Arial"/>
                <a:hlinkClick r:id="rId6" action="ppaction://hlinksldjump"/>
              </a:rPr>
              <a:t> </a:t>
            </a:r>
            <a:r>
              <a:rPr sz="600" spc="-10" dirty="0">
                <a:solidFill>
                  <a:srgbClr val="FFFFFF"/>
                </a:solidFill>
                <a:latin typeface="Arial"/>
                <a:cs typeface="Arial"/>
                <a:hlinkClick r:id="rId6" action="ppaction://hlinksldjump"/>
              </a:rPr>
              <a:t>System</a:t>
            </a:r>
            <a:r>
              <a:rPr sz="600" spc="35" dirty="0">
                <a:solidFill>
                  <a:srgbClr val="FFFFFF"/>
                </a:solidFill>
                <a:latin typeface="Arial"/>
                <a:cs typeface="Arial"/>
                <a:hlinkClick r:id="rId6" action="ppaction://hlinksldjump"/>
              </a:rPr>
              <a:t> </a:t>
            </a:r>
            <a:r>
              <a:rPr sz="600" dirty="0">
                <a:solidFill>
                  <a:srgbClr val="FFFFFF"/>
                </a:solidFill>
                <a:latin typeface="Arial"/>
                <a:cs typeface="Arial"/>
                <a:hlinkClick r:id="rId6" action="ppaction://hlinksldjump"/>
              </a:rPr>
              <a:t>Final</a:t>
            </a:r>
            <a:r>
              <a:rPr sz="600" spc="35" dirty="0">
                <a:solidFill>
                  <a:srgbClr val="FFFFFF"/>
                </a:solidFill>
                <a:latin typeface="Arial"/>
                <a:cs typeface="Arial"/>
                <a:hlinkClick r:id="rId6" action="ppaction://hlinksldjump"/>
              </a:rPr>
              <a:t> </a:t>
            </a:r>
            <a:r>
              <a:rPr sz="600" dirty="0">
                <a:solidFill>
                  <a:srgbClr val="FFFFFF"/>
                </a:solidFill>
                <a:latin typeface="Arial"/>
                <a:cs typeface="Arial"/>
                <a:hlinkClick r:id="rId6" action="ppaction://hlinksldjump"/>
              </a:rPr>
              <a:t>ProjectX-Part</a:t>
            </a:r>
            <a:r>
              <a:rPr sz="600" spc="35" dirty="0">
                <a:solidFill>
                  <a:srgbClr val="FFFFFF"/>
                </a:solidFill>
                <a:latin typeface="Arial"/>
                <a:cs typeface="Arial"/>
                <a:hlinkClick r:id="rId6" action="ppaction://hlinksldjump"/>
              </a:rPr>
              <a:t> </a:t>
            </a:r>
            <a:r>
              <a:rPr sz="600" spc="-10" dirty="0">
                <a:solidFill>
                  <a:srgbClr val="FFFFFF"/>
                </a:solidFill>
                <a:latin typeface="Arial"/>
                <a:cs typeface="Arial"/>
                <a:hlinkClick r:id="rId6" action="ppaction://hlinksldjump"/>
              </a:rPr>
              <a:t>Toy-</a:t>
            </a:r>
            <a:r>
              <a:rPr sz="600" spc="-50" dirty="0">
                <a:solidFill>
                  <a:srgbClr val="FFFFFF"/>
                </a:solidFill>
                <a:latin typeface="Arial"/>
                <a:cs typeface="Arial"/>
                <a:hlinkClick r:id="rId6" action="ppaction://hlinksldjump"/>
              </a:rPr>
              <a:t>O</a:t>
            </a:r>
            <a:endParaRPr sz="600">
              <a:latin typeface="Arial"/>
              <a:cs typeface="Arial"/>
            </a:endParaRPr>
          </a:p>
        </p:txBody>
      </p:sp>
      <p:sp>
        <p:nvSpPr>
          <p:cNvPr id="20" name="object 20"/>
          <p:cNvSpPr txBox="1"/>
          <p:nvPr/>
        </p:nvSpPr>
        <p:spPr>
          <a:xfrm>
            <a:off x="3820375" y="3351784"/>
            <a:ext cx="356870" cy="102235"/>
          </a:xfrm>
          <a:prstGeom prst="rect">
            <a:avLst/>
          </a:prstGeom>
        </p:spPr>
        <p:txBody>
          <a:bodyPr vert="horz" wrap="square" lIns="0" tIns="0" rIns="0" bIns="0" rtlCol="0">
            <a:spAutoFit/>
          </a:bodyPr>
          <a:lstStyle/>
          <a:p>
            <a:pPr marL="12700">
              <a:lnSpc>
                <a:spcPts val="675"/>
              </a:lnSpc>
            </a:pPr>
            <a:r>
              <a:rPr sz="600" dirty="0">
                <a:latin typeface="Arial"/>
                <a:cs typeface="Arial"/>
              </a:rPr>
              <a:t>ZJU</a:t>
            </a:r>
            <a:r>
              <a:rPr sz="600" spc="65" dirty="0">
                <a:latin typeface="Arial"/>
                <a:cs typeface="Arial"/>
              </a:rPr>
              <a:t> </a:t>
            </a:r>
            <a:r>
              <a:rPr sz="600" spc="-20" dirty="0">
                <a:latin typeface="Arial"/>
                <a:cs typeface="Arial"/>
              </a:rPr>
              <a:t>2022</a:t>
            </a:r>
            <a:endParaRPr sz="600">
              <a:latin typeface="Arial"/>
              <a:cs typeface="Arial"/>
            </a:endParaRPr>
          </a:p>
        </p:txBody>
      </p:sp>
      <p:sp>
        <p:nvSpPr>
          <p:cNvPr id="21" name="object 21"/>
          <p:cNvSpPr txBox="1"/>
          <p:nvPr/>
        </p:nvSpPr>
        <p:spPr>
          <a:xfrm>
            <a:off x="4314093" y="3351784"/>
            <a:ext cx="239395" cy="102235"/>
          </a:xfrm>
          <a:prstGeom prst="rect">
            <a:avLst/>
          </a:prstGeom>
        </p:spPr>
        <p:txBody>
          <a:bodyPr vert="horz" wrap="square" lIns="0" tIns="0" rIns="0" bIns="0" rtlCol="0">
            <a:spAutoFit/>
          </a:bodyPr>
          <a:lstStyle/>
          <a:p>
            <a:pPr marL="38100">
              <a:lnSpc>
                <a:spcPts val="675"/>
              </a:lnSpc>
            </a:pPr>
            <a:fld id="{81D60167-4931-47E6-BA6A-407CBD079E47}" type="slidenum">
              <a:rPr sz="600" spc="-25" dirty="0">
                <a:latin typeface="Arial"/>
                <a:cs typeface="Arial"/>
              </a:rPr>
              <a:t>1</a:t>
            </a:fld>
            <a:r>
              <a:rPr sz="600" spc="-65" dirty="0">
                <a:latin typeface="Arial"/>
                <a:cs typeface="Arial"/>
              </a:rPr>
              <a:t> </a:t>
            </a:r>
            <a:r>
              <a:rPr sz="600" spc="150" dirty="0">
                <a:latin typeface="Arial"/>
                <a:cs typeface="Arial"/>
              </a:rPr>
              <a:t>/</a:t>
            </a:r>
            <a:r>
              <a:rPr sz="600" spc="-60"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Details</a:t>
            </a:r>
            <a:endParaRPr lang="en-US" sz="1100" dirty="0">
              <a:latin typeface="Arial"/>
              <a:cs typeface="Arial"/>
            </a:endParaRPr>
          </a:p>
        </p:txBody>
      </p:sp>
      <p:pic>
        <p:nvPicPr>
          <p:cNvPr id="11" name="图片 10">
            <a:extLst>
              <a:ext uri="{FF2B5EF4-FFF2-40B4-BE49-F238E27FC236}">
                <a16:creationId xmlns:a16="http://schemas.microsoft.com/office/drawing/2014/main" id="{6E758F45-0538-AB4B-D19D-758C2048F790}"/>
              </a:ext>
            </a:extLst>
          </p:cNvPr>
          <p:cNvPicPr>
            <a:picLocks noChangeAspect="1"/>
          </p:cNvPicPr>
          <p:nvPr/>
        </p:nvPicPr>
        <p:blipFill>
          <a:blip r:embed="rId4"/>
          <a:stretch>
            <a:fillRect/>
          </a:stretch>
        </p:blipFill>
        <p:spPr>
          <a:xfrm>
            <a:off x="1190040" y="815975"/>
            <a:ext cx="2993302" cy="1996863"/>
          </a:xfrm>
          <a:prstGeom prst="rect">
            <a:avLst/>
          </a:prstGeom>
        </p:spPr>
      </p:pic>
    </p:spTree>
    <p:extLst>
      <p:ext uri="{BB962C8B-B14F-4D97-AF65-F5344CB8AC3E}">
        <p14:creationId xmlns:p14="http://schemas.microsoft.com/office/powerpoint/2010/main" val="3173572279"/>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Details</a:t>
            </a:r>
            <a:endParaRPr lang="en-US" sz="1100" dirty="0">
              <a:latin typeface="Arial"/>
              <a:cs typeface="Arial"/>
            </a:endParaRPr>
          </a:p>
        </p:txBody>
      </p:sp>
      <p:pic>
        <p:nvPicPr>
          <p:cNvPr id="10" name="图片 9">
            <a:extLst>
              <a:ext uri="{FF2B5EF4-FFF2-40B4-BE49-F238E27FC236}">
                <a16:creationId xmlns:a16="http://schemas.microsoft.com/office/drawing/2014/main" id="{A4955F40-E5B0-E4D4-52AC-86D4E1DD3FCF}"/>
              </a:ext>
            </a:extLst>
          </p:cNvPr>
          <p:cNvPicPr>
            <a:picLocks noChangeAspect="1"/>
          </p:cNvPicPr>
          <p:nvPr/>
        </p:nvPicPr>
        <p:blipFill>
          <a:blip r:embed="rId4"/>
          <a:stretch>
            <a:fillRect/>
          </a:stretch>
        </p:blipFill>
        <p:spPr>
          <a:xfrm>
            <a:off x="795007" y="666378"/>
            <a:ext cx="3415043" cy="2374828"/>
          </a:xfrm>
          <a:prstGeom prst="rect">
            <a:avLst/>
          </a:prstGeom>
        </p:spPr>
      </p:pic>
    </p:spTree>
    <p:extLst>
      <p:ext uri="{BB962C8B-B14F-4D97-AF65-F5344CB8AC3E}">
        <p14:creationId xmlns:p14="http://schemas.microsoft.com/office/powerpoint/2010/main" val="24214222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Details</a:t>
            </a:r>
            <a:endParaRPr lang="en-US" sz="1100" dirty="0">
              <a:latin typeface="Arial"/>
              <a:cs typeface="Arial"/>
            </a:endParaRPr>
          </a:p>
        </p:txBody>
      </p:sp>
      <p:pic>
        <p:nvPicPr>
          <p:cNvPr id="10" name="图片 9">
            <a:extLst>
              <a:ext uri="{FF2B5EF4-FFF2-40B4-BE49-F238E27FC236}">
                <a16:creationId xmlns:a16="http://schemas.microsoft.com/office/drawing/2014/main" id="{A4955F40-E5B0-E4D4-52AC-86D4E1DD3FCF}"/>
              </a:ext>
            </a:extLst>
          </p:cNvPr>
          <p:cNvPicPr>
            <a:picLocks noChangeAspect="1"/>
          </p:cNvPicPr>
          <p:nvPr/>
        </p:nvPicPr>
        <p:blipFill>
          <a:blip r:embed="rId4"/>
          <a:stretch>
            <a:fillRect/>
          </a:stretch>
        </p:blipFill>
        <p:spPr>
          <a:xfrm>
            <a:off x="1924050" y="1007141"/>
            <a:ext cx="2533649" cy="1761905"/>
          </a:xfrm>
          <a:prstGeom prst="rect">
            <a:avLst/>
          </a:prstGeom>
        </p:spPr>
      </p:pic>
      <p:pic>
        <p:nvPicPr>
          <p:cNvPr id="11" name="图片 10">
            <a:extLst>
              <a:ext uri="{FF2B5EF4-FFF2-40B4-BE49-F238E27FC236}">
                <a16:creationId xmlns:a16="http://schemas.microsoft.com/office/drawing/2014/main" id="{54C91D85-E118-05CA-D533-A6722A8782C6}"/>
              </a:ext>
            </a:extLst>
          </p:cNvPr>
          <p:cNvPicPr>
            <a:picLocks noChangeAspect="1"/>
          </p:cNvPicPr>
          <p:nvPr/>
        </p:nvPicPr>
        <p:blipFill>
          <a:blip r:embed="rId5"/>
          <a:stretch>
            <a:fillRect/>
          </a:stretch>
        </p:blipFill>
        <p:spPr>
          <a:xfrm>
            <a:off x="1462788" y="694081"/>
            <a:ext cx="3002916" cy="2103094"/>
          </a:xfrm>
          <a:prstGeom prst="rect">
            <a:avLst/>
          </a:prstGeom>
        </p:spPr>
      </p:pic>
    </p:spTree>
    <p:extLst>
      <p:ext uri="{BB962C8B-B14F-4D97-AF65-F5344CB8AC3E}">
        <p14:creationId xmlns:p14="http://schemas.microsoft.com/office/powerpoint/2010/main" val="2224322931"/>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err="1">
                <a:latin typeface="Arial"/>
                <a:cs typeface="Arial"/>
              </a:rPr>
              <a:t>alloc_pages</a:t>
            </a:r>
            <a:endParaRPr lang="en-US" sz="1100" dirty="0">
              <a:latin typeface="Arial"/>
              <a:cs typeface="Arial"/>
            </a:endParaRPr>
          </a:p>
        </p:txBody>
      </p:sp>
      <p:pic>
        <p:nvPicPr>
          <p:cNvPr id="10" name="图片 9">
            <a:extLst>
              <a:ext uri="{FF2B5EF4-FFF2-40B4-BE49-F238E27FC236}">
                <a16:creationId xmlns:a16="http://schemas.microsoft.com/office/drawing/2014/main" id="{A4955F40-E5B0-E4D4-52AC-86D4E1DD3FCF}"/>
              </a:ext>
            </a:extLst>
          </p:cNvPr>
          <p:cNvPicPr>
            <a:picLocks noChangeAspect="1"/>
          </p:cNvPicPr>
          <p:nvPr/>
        </p:nvPicPr>
        <p:blipFill>
          <a:blip r:embed="rId4"/>
          <a:stretch>
            <a:fillRect/>
          </a:stretch>
        </p:blipFill>
        <p:spPr>
          <a:xfrm>
            <a:off x="1924050" y="1007141"/>
            <a:ext cx="2533649" cy="1761905"/>
          </a:xfrm>
          <a:prstGeom prst="rect">
            <a:avLst/>
          </a:prstGeom>
        </p:spPr>
      </p:pic>
      <p:pic>
        <p:nvPicPr>
          <p:cNvPr id="11" name="图片 10">
            <a:extLst>
              <a:ext uri="{FF2B5EF4-FFF2-40B4-BE49-F238E27FC236}">
                <a16:creationId xmlns:a16="http://schemas.microsoft.com/office/drawing/2014/main" id="{2493BCF4-3A2D-34B1-BACB-4968F883B12E}"/>
              </a:ext>
            </a:extLst>
          </p:cNvPr>
          <p:cNvPicPr>
            <a:picLocks noChangeAspect="1"/>
          </p:cNvPicPr>
          <p:nvPr/>
        </p:nvPicPr>
        <p:blipFill>
          <a:blip r:embed="rId5"/>
          <a:stretch>
            <a:fillRect/>
          </a:stretch>
        </p:blipFill>
        <p:spPr>
          <a:xfrm>
            <a:off x="1260564" y="434975"/>
            <a:ext cx="3124200" cy="2740225"/>
          </a:xfrm>
          <a:prstGeom prst="rect">
            <a:avLst/>
          </a:prstGeom>
        </p:spPr>
      </p:pic>
    </p:spTree>
    <p:extLst>
      <p:ext uri="{BB962C8B-B14F-4D97-AF65-F5344CB8AC3E}">
        <p14:creationId xmlns:p14="http://schemas.microsoft.com/office/powerpoint/2010/main" val="273479013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err="1">
                <a:latin typeface="Arial"/>
                <a:cs typeface="Arial"/>
              </a:rPr>
              <a:t>alloc_pages</a:t>
            </a:r>
            <a:endParaRPr lang="en-US" sz="1100" dirty="0">
              <a:latin typeface="Arial"/>
              <a:cs typeface="Arial"/>
            </a:endParaRPr>
          </a:p>
        </p:txBody>
      </p:sp>
      <p:pic>
        <p:nvPicPr>
          <p:cNvPr id="10" name="图片 9">
            <a:extLst>
              <a:ext uri="{FF2B5EF4-FFF2-40B4-BE49-F238E27FC236}">
                <a16:creationId xmlns:a16="http://schemas.microsoft.com/office/drawing/2014/main" id="{A4955F40-E5B0-E4D4-52AC-86D4E1DD3FCF}"/>
              </a:ext>
            </a:extLst>
          </p:cNvPr>
          <p:cNvPicPr>
            <a:picLocks noChangeAspect="1"/>
          </p:cNvPicPr>
          <p:nvPr/>
        </p:nvPicPr>
        <p:blipFill>
          <a:blip r:embed="rId4"/>
          <a:stretch>
            <a:fillRect/>
          </a:stretch>
        </p:blipFill>
        <p:spPr>
          <a:xfrm>
            <a:off x="1924050" y="1007141"/>
            <a:ext cx="2533649" cy="1761905"/>
          </a:xfrm>
          <a:prstGeom prst="rect">
            <a:avLst/>
          </a:prstGeom>
        </p:spPr>
      </p:pic>
      <p:pic>
        <p:nvPicPr>
          <p:cNvPr id="11" name="图片 10">
            <a:extLst>
              <a:ext uri="{FF2B5EF4-FFF2-40B4-BE49-F238E27FC236}">
                <a16:creationId xmlns:a16="http://schemas.microsoft.com/office/drawing/2014/main" id="{2493BCF4-3A2D-34B1-BACB-4968F883B12E}"/>
              </a:ext>
            </a:extLst>
          </p:cNvPr>
          <p:cNvPicPr>
            <a:picLocks noChangeAspect="1"/>
          </p:cNvPicPr>
          <p:nvPr/>
        </p:nvPicPr>
        <p:blipFill>
          <a:blip r:embed="rId5"/>
          <a:stretch>
            <a:fillRect/>
          </a:stretch>
        </p:blipFill>
        <p:spPr>
          <a:xfrm>
            <a:off x="19050" y="358775"/>
            <a:ext cx="4441855" cy="2870599"/>
          </a:xfrm>
          <a:prstGeom prst="rect">
            <a:avLst/>
          </a:prstGeom>
        </p:spPr>
      </p:pic>
    </p:spTree>
    <p:extLst>
      <p:ext uri="{BB962C8B-B14F-4D97-AF65-F5344CB8AC3E}">
        <p14:creationId xmlns:p14="http://schemas.microsoft.com/office/powerpoint/2010/main" val="3542680729"/>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err="1">
                <a:latin typeface="Arial"/>
                <a:cs typeface="Arial"/>
              </a:rPr>
              <a:t>free_pages</a:t>
            </a:r>
            <a:endParaRPr lang="en-US" sz="1100" dirty="0">
              <a:latin typeface="Arial"/>
              <a:cs typeface="Arial"/>
            </a:endParaRPr>
          </a:p>
        </p:txBody>
      </p:sp>
      <p:pic>
        <p:nvPicPr>
          <p:cNvPr id="10" name="图片 9">
            <a:extLst>
              <a:ext uri="{FF2B5EF4-FFF2-40B4-BE49-F238E27FC236}">
                <a16:creationId xmlns:a16="http://schemas.microsoft.com/office/drawing/2014/main" id="{A4955F40-E5B0-E4D4-52AC-86D4E1DD3FCF}"/>
              </a:ext>
            </a:extLst>
          </p:cNvPr>
          <p:cNvPicPr>
            <a:picLocks noChangeAspect="1"/>
          </p:cNvPicPr>
          <p:nvPr/>
        </p:nvPicPr>
        <p:blipFill>
          <a:blip r:embed="rId4"/>
          <a:stretch>
            <a:fillRect/>
          </a:stretch>
        </p:blipFill>
        <p:spPr>
          <a:xfrm>
            <a:off x="1924050" y="1007141"/>
            <a:ext cx="2533649" cy="1761905"/>
          </a:xfrm>
          <a:prstGeom prst="rect">
            <a:avLst/>
          </a:prstGeom>
        </p:spPr>
      </p:pic>
      <p:pic>
        <p:nvPicPr>
          <p:cNvPr id="12" name="图片 11">
            <a:extLst>
              <a:ext uri="{FF2B5EF4-FFF2-40B4-BE49-F238E27FC236}">
                <a16:creationId xmlns:a16="http://schemas.microsoft.com/office/drawing/2014/main" id="{583E6B27-797B-53DB-BCF3-5612F57D40C2}"/>
              </a:ext>
            </a:extLst>
          </p:cNvPr>
          <p:cNvPicPr>
            <a:picLocks noChangeAspect="1"/>
          </p:cNvPicPr>
          <p:nvPr/>
        </p:nvPicPr>
        <p:blipFill>
          <a:blip r:embed="rId5"/>
          <a:stretch>
            <a:fillRect/>
          </a:stretch>
        </p:blipFill>
        <p:spPr>
          <a:xfrm>
            <a:off x="1924050" y="1015756"/>
            <a:ext cx="2539873" cy="2233756"/>
          </a:xfrm>
          <a:prstGeom prst="rect">
            <a:avLst/>
          </a:prstGeom>
        </p:spPr>
      </p:pic>
    </p:spTree>
    <p:extLst>
      <p:ext uri="{BB962C8B-B14F-4D97-AF65-F5344CB8AC3E}">
        <p14:creationId xmlns:p14="http://schemas.microsoft.com/office/powerpoint/2010/main" val="3736575923"/>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err="1">
                <a:latin typeface="Arial"/>
                <a:cs typeface="Arial"/>
              </a:rPr>
              <a:t>free_pages</a:t>
            </a:r>
            <a:endParaRPr lang="en-US" sz="1100" dirty="0">
              <a:latin typeface="Arial"/>
              <a:cs typeface="Arial"/>
            </a:endParaRPr>
          </a:p>
        </p:txBody>
      </p:sp>
      <p:pic>
        <p:nvPicPr>
          <p:cNvPr id="10" name="图片 9">
            <a:extLst>
              <a:ext uri="{FF2B5EF4-FFF2-40B4-BE49-F238E27FC236}">
                <a16:creationId xmlns:a16="http://schemas.microsoft.com/office/drawing/2014/main" id="{A4955F40-E5B0-E4D4-52AC-86D4E1DD3FCF}"/>
              </a:ext>
            </a:extLst>
          </p:cNvPr>
          <p:cNvPicPr>
            <a:picLocks noChangeAspect="1"/>
          </p:cNvPicPr>
          <p:nvPr/>
        </p:nvPicPr>
        <p:blipFill>
          <a:blip r:embed="rId4"/>
          <a:stretch>
            <a:fillRect/>
          </a:stretch>
        </p:blipFill>
        <p:spPr>
          <a:xfrm>
            <a:off x="1924050" y="1007141"/>
            <a:ext cx="2533649" cy="1761905"/>
          </a:xfrm>
          <a:prstGeom prst="rect">
            <a:avLst/>
          </a:prstGeom>
        </p:spPr>
      </p:pic>
      <p:pic>
        <p:nvPicPr>
          <p:cNvPr id="12" name="图片 11">
            <a:extLst>
              <a:ext uri="{FF2B5EF4-FFF2-40B4-BE49-F238E27FC236}">
                <a16:creationId xmlns:a16="http://schemas.microsoft.com/office/drawing/2014/main" id="{583E6B27-797B-53DB-BCF3-5612F57D40C2}"/>
              </a:ext>
            </a:extLst>
          </p:cNvPr>
          <p:cNvPicPr>
            <a:picLocks noChangeAspect="1"/>
          </p:cNvPicPr>
          <p:nvPr/>
        </p:nvPicPr>
        <p:blipFill>
          <a:blip r:embed="rId5"/>
          <a:stretch>
            <a:fillRect/>
          </a:stretch>
        </p:blipFill>
        <p:spPr>
          <a:xfrm>
            <a:off x="22225" y="518924"/>
            <a:ext cx="4463923" cy="2738337"/>
          </a:xfrm>
          <a:prstGeom prst="rect">
            <a:avLst/>
          </a:prstGeom>
        </p:spPr>
      </p:pic>
    </p:spTree>
    <p:extLst>
      <p:ext uri="{BB962C8B-B14F-4D97-AF65-F5344CB8AC3E}">
        <p14:creationId xmlns:p14="http://schemas.microsoft.com/office/powerpoint/2010/main" val="81257827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algn="l"/>
            <a:r>
              <a:rPr lang="en-US" altLang="zh-CN" sz="1100" b="1" i="0" dirty="0">
                <a:solidFill>
                  <a:srgbClr val="2C323C"/>
                </a:solidFill>
                <a:effectLst/>
                <a:latin typeface="PingFang SC"/>
              </a:rPr>
              <a:t>void *</a:t>
            </a:r>
            <a:r>
              <a:rPr lang="en-US" altLang="zh-CN" sz="1100" b="1" i="0" dirty="0" err="1">
                <a:solidFill>
                  <a:srgbClr val="2C323C"/>
                </a:solidFill>
                <a:effectLst/>
                <a:latin typeface="PingFang SC"/>
              </a:rPr>
              <a:t>kmalloc</a:t>
            </a:r>
            <a:r>
              <a:rPr lang="zh-CN" altLang="en-US" sz="1100" b="1" i="0" dirty="0">
                <a:solidFill>
                  <a:srgbClr val="2C323C"/>
                </a:solidFill>
                <a:effectLst/>
                <a:latin typeface="PingFang SC"/>
              </a:rPr>
              <a:t>（</a:t>
            </a:r>
            <a:r>
              <a:rPr lang="en-US" altLang="zh-CN" sz="1100" b="1" i="0" dirty="0" err="1">
                <a:solidFill>
                  <a:srgbClr val="2C323C"/>
                </a:solidFill>
                <a:effectLst/>
                <a:latin typeface="PingFang SC"/>
              </a:rPr>
              <a:t>size_t</a:t>
            </a:r>
            <a:r>
              <a:rPr lang="en-US" altLang="zh-CN" sz="1100" b="1" i="0" dirty="0">
                <a:solidFill>
                  <a:srgbClr val="2C323C"/>
                </a:solidFill>
                <a:effectLst/>
                <a:latin typeface="PingFang SC"/>
              </a:rPr>
              <a:t> size)</a:t>
            </a:r>
          </a:p>
        </p:txBody>
      </p:sp>
      <p:pic>
        <p:nvPicPr>
          <p:cNvPr id="13" name="图片 12">
            <a:extLst>
              <a:ext uri="{FF2B5EF4-FFF2-40B4-BE49-F238E27FC236}">
                <a16:creationId xmlns:a16="http://schemas.microsoft.com/office/drawing/2014/main" id="{E6988A44-FAAC-A695-80B5-F44D05BCE036}"/>
              </a:ext>
            </a:extLst>
          </p:cNvPr>
          <p:cNvPicPr>
            <a:picLocks noChangeAspect="1"/>
          </p:cNvPicPr>
          <p:nvPr/>
        </p:nvPicPr>
        <p:blipFill>
          <a:blip r:embed="rId4"/>
          <a:stretch>
            <a:fillRect/>
          </a:stretch>
        </p:blipFill>
        <p:spPr>
          <a:xfrm>
            <a:off x="839056" y="815975"/>
            <a:ext cx="3707765" cy="2217765"/>
          </a:xfrm>
          <a:prstGeom prst="rect">
            <a:avLst/>
          </a:prstGeom>
        </p:spPr>
      </p:pic>
    </p:spTree>
    <p:extLst>
      <p:ext uri="{BB962C8B-B14F-4D97-AF65-F5344CB8AC3E}">
        <p14:creationId xmlns:p14="http://schemas.microsoft.com/office/powerpoint/2010/main" val="809326051"/>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algn="l"/>
            <a:r>
              <a:rPr lang="en-US" altLang="zh-CN" sz="1100" b="1" i="0" dirty="0">
                <a:solidFill>
                  <a:srgbClr val="2C323C"/>
                </a:solidFill>
                <a:effectLst/>
                <a:latin typeface="PingFang SC"/>
              </a:rPr>
              <a:t> void </a:t>
            </a:r>
            <a:r>
              <a:rPr lang="en-US" altLang="zh-CN" sz="1100" b="1" i="0" dirty="0" err="1">
                <a:solidFill>
                  <a:srgbClr val="2C323C"/>
                </a:solidFill>
                <a:effectLst/>
                <a:latin typeface="PingFang SC"/>
              </a:rPr>
              <a:t>kfree</a:t>
            </a:r>
            <a:r>
              <a:rPr lang="en-US" altLang="zh-CN" sz="1100" b="1" i="0" dirty="0">
                <a:solidFill>
                  <a:srgbClr val="2C323C"/>
                </a:solidFill>
                <a:effectLst/>
                <a:latin typeface="PingFang SC"/>
              </a:rPr>
              <a:t>(void *</a:t>
            </a:r>
            <a:r>
              <a:rPr lang="en-US" altLang="zh-CN" sz="1100" b="1" i="0" dirty="0" err="1">
                <a:solidFill>
                  <a:srgbClr val="2C323C"/>
                </a:solidFill>
                <a:effectLst/>
                <a:latin typeface="PingFang SC"/>
              </a:rPr>
              <a:t>addr</a:t>
            </a:r>
            <a:r>
              <a:rPr lang="en-US" altLang="zh-CN" sz="1100" b="1" i="0" dirty="0">
                <a:solidFill>
                  <a:srgbClr val="2C323C"/>
                </a:solidFill>
                <a:effectLst/>
                <a:latin typeface="PingFang SC"/>
              </a:rPr>
              <a:t>)</a:t>
            </a:r>
          </a:p>
        </p:txBody>
      </p:sp>
      <p:pic>
        <p:nvPicPr>
          <p:cNvPr id="10" name="图片 9">
            <a:extLst>
              <a:ext uri="{FF2B5EF4-FFF2-40B4-BE49-F238E27FC236}">
                <a16:creationId xmlns:a16="http://schemas.microsoft.com/office/drawing/2014/main" id="{44FC8137-CF49-88D0-AC16-DF0F5BCC0FC8}"/>
              </a:ext>
            </a:extLst>
          </p:cNvPr>
          <p:cNvPicPr>
            <a:picLocks noChangeAspect="1"/>
          </p:cNvPicPr>
          <p:nvPr/>
        </p:nvPicPr>
        <p:blipFill>
          <a:blip r:embed="rId4"/>
          <a:stretch>
            <a:fillRect/>
          </a:stretch>
        </p:blipFill>
        <p:spPr>
          <a:xfrm>
            <a:off x="733232" y="804413"/>
            <a:ext cx="3705418" cy="2342761"/>
          </a:xfrm>
          <a:prstGeom prst="rect">
            <a:avLst/>
          </a:prstGeom>
        </p:spPr>
      </p:pic>
    </p:spTree>
    <p:extLst>
      <p:ext uri="{BB962C8B-B14F-4D97-AF65-F5344CB8AC3E}">
        <p14:creationId xmlns:p14="http://schemas.microsoft.com/office/powerpoint/2010/main" val="2438981072"/>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algn="l"/>
            <a:r>
              <a:rPr lang="en-US" altLang="zh-CN" sz="1100" b="1" i="0" dirty="0" err="1">
                <a:solidFill>
                  <a:srgbClr val="2C323C"/>
                </a:solidFill>
                <a:effectLst/>
                <a:latin typeface="PingFang SC"/>
              </a:rPr>
              <a:t>get_unmapped_area</a:t>
            </a:r>
            <a:endParaRPr lang="en-US" altLang="zh-CN" sz="1100" b="1" i="0" dirty="0">
              <a:solidFill>
                <a:srgbClr val="2C323C"/>
              </a:solidFill>
              <a:effectLst/>
              <a:latin typeface="PingFang SC"/>
            </a:endParaRPr>
          </a:p>
        </p:txBody>
      </p:sp>
      <p:pic>
        <p:nvPicPr>
          <p:cNvPr id="11" name="图片 10">
            <a:extLst>
              <a:ext uri="{FF2B5EF4-FFF2-40B4-BE49-F238E27FC236}">
                <a16:creationId xmlns:a16="http://schemas.microsoft.com/office/drawing/2014/main" id="{B0E19EB6-2A10-F514-7563-9E6568B9C249}"/>
              </a:ext>
            </a:extLst>
          </p:cNvPr>
          <p:cNvPicPr>
            <a:picLocks noChangeAspect="1"/>
          </p:cNvPicPr>
          <p:nvPr/>
        </p:nvPicPr>
        <p:blipFill>
          <a:blip r:embed="rId4"/>
          <a:stretch>
            <a:fillRect/>
          </a:stretch>
        </p:blipFill>
        <p:spPr>
          <a:xfrm>
            <a:off x="400347" y="756788"/>
            <a:ext cx="3736576" cy="2568575"/>
          </a:xfrm>
          <a:prstGeom prst="rect">
            <a:avLst/>
          </a:prstGeom>
        </p:spPr>
      </p:pic>
    </p:spTree>
    <p:extLst>
      <p:ext uri="{BB962C8B-B14F-4D97-AF65-F5344CB8AC3E}">
        <p14:creationId xmlns:p14="http://schemas.microsoft.com/office/powerpoint/2010/main" val="95314670"/>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1355090" cy="244475"/>
          </a:xfrm>
          <a:prstGeom prst="rect">
            <a:avLst/>
          </a:prstGeom>
        </p:spPr>
        <p:txBody>
          <a:bodyPr vert="horz" wrap="square" lIns="0" tIns="17145" rIns="0" bIns="0" rtlCol="0">
            <a:spAutoFit/>
          </a:bodyPr>
          <a:lstStyle/>
          <a:p>
            <a:pPr marL="12700">
              <a:lnSpc>
                <a:spcPct val="100000"/>
              </a:lnSpc>
              <a:spcBef>
                <a:spcPts val="135"/>
              </a:spcBef>
            </a:pPr>
            <a:r>
              <a:rPr dirty="0"/>
              <a:t>Table</a:t>
            </a:r>
            <a:r>
              <a:rPr spc="105" dirty="0"/>
              <a:t> </a:t>
            </a:r>
            <a:r>
              <a:rPr dirty="0"/>
              <a:t>of</a:t>
            </a:r>
            <a:r>
              <a:rPr spc="105" dirty="0"/>
              <a:t> </a:t>
            </a:r>
            <a:r>
              <a:rPr spc="-10" dirty="0"/>
              <a:t>Contents</a:t>
            </a:r>
          </a:p>
        </p:txBody>
      </p:sp>
      <p:pic>
        <p:nvPicPr>
          <p:cNvPr id="4" name="object 4"/>
          <p:cNvPicPr/>
          <p:nvPr/>
        </p:nvPicPr>
        <p:blipFill>
          <a:blip r:embed="rId2" cstate="print"/>
          <a:stretch>
            <a:fillRect/>
          </a:stretch>
        </p:blipFill>
        <p:spPr>
          <a:xfrm>
            <a:off x="89280" y="693521"/>
            <a:ext cx="160096" cy="160096"/>
          </a:xfrm>
          <a:prstGeom prst="rect">
            <a:avLst/>
          </a:prstGeom>
        </p:spPr>
      </p:pic>
      <p:sp>
        <p:nvSpPr>
          <p:cNvPr id="5" name="object 5"/>
          <p:cNvSpPr txBox="1"/>
          <p:nvPr/>
        </p:nvSpPr>
        <p:spPr>
          <a:xfrm>
            <a:off x="129743" y="69285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5EBF3"/>
                </a:solidFill>
                <a:latin typeface="Arial"/>
                <a:cs typeface="Arial"/>
              </a:rPr>
              <a:t>1</a:t>
            </a:r>
            <a:endParaRPr sz="800">
              <a:latin typeface="Arial"/>
              <a:cs typeface="Arial"/>
            </a:endParaRPr>
          </a:p>
        </p:txBody>
      </p:sp>
      <p:sp>
        <p:nvSpPr>
          <p:cNvPr id="6" name="object 6"/>
          <p:cNvSpPr txBox="1"/>
          <p:nvPr/>
        </p:nvSpPr>
        <p:spPr>
          <a:xfrm>
            <a:off x="295173" y="665428"/>
            <a:ext cx="71501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3333B2"/>
                </a:solidFill>
                <a:latin typeface="Arial"/>
                <a:cs typeface="Arial"/>
                <a:hlinkClick r:id="rId3" action="ppaction://hlinksldjump"/>
              </a:rPr>
              <a:t>Background</a:t>
            </a:r>
            <a:endParaRPr sz="1100">
              <a:latin typeface="Arial"/>
              <a:cs typeface="Arial"/>
            </a:endParaRPr>
          </a:p>
        </p:txBody>
      </p:sp>
      <p:pic>
        <p:nvPicPr>
          <p:cNvPr id="7" name="object 7"/>
          <p:cNvPicPr/>
          <p:nvPr/>
        </p:nvPicPr>
        <p:blipFill>
          <a:blip r:embed="rId4" cstate="print"/>
          <a:stretch>
            <a:fillRect/>
          </a:stretch>
        </p:blipFill>
        <p:spPr>
          <a:xfrm>
            <a:off x="89280" y="1077836"/>
            <a:ext cx="160096" cy="160096"/>
          </a:xfrm>
          <a:prstGeom prst="rect">
            <a:avLst/>
          </a:prstGeom>
        </p:spPr>
      </p:pic>
      <p:sp>
        <p:nvSpPr>
          <p:cNvPr id="8" name="object 8"/>
          <p:cNvSpPr txBox="1"/>
          <p:nvPr/>
        </p:nvSpPr>
        <p:spPr>
          <a:xfrm>
            <a:off x="129743" y="1049742"/>
            <a:ext cx="10007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E5EBF3"/>
                </a:solidFill>
                <a:latin typeface="Arial"/>
                <a:cs typeface="Arial"/>
              </a:rPr>
              <a:t>2</a:t>
            </a:r>
            <a:r>
              <a:rPr sz="1200" spc="337" baseline="6944" dirty="0">
                <a:solidFill>
                  <a:srgbClr val="E5EBF3"/>
                </a:solidFill>
                <a:latin typeface="Arial"/>
                <a:cs typeface="Arial"/>
              </a:rPr>
              <a:t>  </a:t>
            </a:r>
            <a:r>
              <a:rPr sz="1100" spc="-60" dirty="0">
                <a:solidFill>
                  <a:srgbClr val="3333B2"/>
                </a:solidFill>
                <a:latin typeface="Arial"/>
                <a:cs typeface="Arial"/>
                <a:hlinkClick r:id="rId5" action="ppaction://hlinksldjump"/>
              </a:rPr>
              <a:t>Buddy-</a:t>
            </a:r>
            <a:r>
              <a:rPr sz="1100" spc="-45" dirty="0">
                <a:solidFill>
                  <a:srgbClr val="3333B2"/>
                </a:solidFill>
                <a:latin typeface="Arial"/>
                <a:cs typeface="Arial"/>
                <a:hlinkClick r:id="rId5" action="ppaction://hlinksldjump"/>
              </a:rPr>
              <a:t>system</a:t>
            </a:r>
            <a:endParaRPr sz="1100">
              <a:latin typeface="Arial"/>
              <a:cs typeface="Arial"/>
            </a:endParaRPr>
          </a:p>
        </p:txBody>
      </p:sp>
      <p:pic>
        <p:nvPicPr>
          <p:cNvPr id="9" name="object 9"/>
          <p:cNvPicPr/>
          <p:nvPr/>
        </p:nvPicPr>
        <p:blipFill>
          <a:blip r:embed="rId2" cstate="print"/>
          <a:stretch>
            <a:fillRect/>
          </a:stretch>
        </p:blipFill>
        <p:spPr>
          <a:xfrm>
            <a:off x="89280" y="1462138"/>
            <a:ext cx="160096" cy="160096"/>
          </a:xfrm>
          <a:prstGeom prst="rect">
            <a:avLst/>
          </a:prstGeom>
        </p:spPr>
      </p:pic>
      <p:sp>
        <p:nvSpPr>
          <p:cNvPr id="10" name="object 10"/>
          <p:cNvSpPr txBox="1"/>
          <p:nvPr/>
        </p:nvSpPr>
        <p:spPr>
          <a:xfrm>
            <a:off x="129743" y="1461476"/>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5EBF3"/>
                </a:solidFill>
                <a:latin typeface="Arial"/>
                <a:cs typeface="Arial"/>
              </a:rPr>
              <a:t>3</a:t>
            </a:r>
            <a:endParaRPr sz="800">
              <a:latin typeface="Arial"/>
              <a:cs typeface="Arial"/>
            </a:endParaRPr>
          </a:p>
        </p:txBody>
      </p:sp>
      <p:sp>
        <p:nvSpPr>
          <p:cNvPr id="11" name="object 11"/>
          <p:cNvSpPr txBox="1"/>
          <p:nvPr/>
        </p:nvSpPr>
        <p:spPr>
          <a:xfrm>
            <a:off x="295173" y="1434044"/>
            <a:ext cx="1070610" cy="191770"/>
          </a:xfrm>
          <a:prstGeom prst="rect">
            <a:avLst/>
          </a:prstGeom>
        </p:spPr>
        <p:txBody>
          <a:bodyPr vert="horz" wrap="square" lIns="0" tIns="11430" rIns="0" bIns="0" rtlCol="0">
            <a:spAutoFit/>
          </a:bodyPr>
          <a:lstStyle/>
          <a:p>
            <a:pPr marL="12700">
              <a:lnSpc>
                <a:spcPct val="100000"/>
              </a:lnSpc>
              <a:spcBef>
                <a:spcPts val="90"/>
              </a:spcBef>
            </a:pPr>
            <a:r>
              <a:rPr sz="1100" spc="-55" dirty="0">
                <a:solidFill>
                  <a:srgbClr val="3333B2"/>
                </a:solidFill>
                <a:latin typeface="Arial"/>
                <a:cs typeface="Arial"/>
                <a:hlinkClick r:id="rId6" action="ppaction://hlinksldjump"/>
              </a:rPr>
              <a:t>System</a:t>
            </a:r>
            <a:r>
              <a:rPr sz="1100" spc="-25" dirty="0">
                <a:solidFill>
                  <a:srgbClr val="3333B2"/>
                </a:solidFill>
                <a:latin typeface="Arial"/>
                <a:cs typeface="Arial"/>
                <a:hlinkClick r:id="rId6" action="ppaction://hlinksldjump"/>
              </a:rPr>
              <a:t> </a:t>
            </a:r>
            <a:r>
              <a:rPr sz="1100" spc="-20" dirty="0">
                <a:solidFill>
                  <a:srgbClr val="3333B2"/>
                </a:solidFill>
                <a:latin typeface="Arial"/>
                <a:cs typeface="Arial"/>
                <a:hlinkClick r:id="rId6" action="ppaction://hlinksldjump"/>
              </a:rPr>
              <a:t>Call</a:t>
            </a:r>
            <a:r>
              <a:rPr sz="1100" spc="-45" dirty="0">
                <a:solidFill>
                  <a:srgbClr val="3333B2"/>
                </a:solidFill>
                <a:latin typeface="Arial"/>
                <a:cs typeface="Arial"/>
                <a:hlinkClick r:id="rId6" action="ppaction://hlinksldjump"/>
              </a:rPr>
              <a:t> </a:t>
            </a:r>
            <a:r>
              <a:rPr sz="1100" spc="-40" dirty="0">
                <a:solidFill>
                  <a:srgbClr val="3333B2"/>
                </a:solidFill>
                <a:latin typeface="Arial"/>
                <a:cs typeface="Arial"/>
                <a:hlinkClick r:id="rId6" action="ppaction://hlinksldjump"/>
              </a:rPr>
              <a:t>Table</a:t>
            </a:r>
            <a:endParaRPr sz="1100">
              <a:latin typeface="Arial"/>
              <a:cs typeface="Arial"/>
            </a:endParaRPr>
          </a:p>
        </p:txBody>
      </p:sp>
      <p:pic>
        <p:nvPicPr>
          <p:cNvPr id="12" name="object 12"/>
          <p:cNvPicPr/>
          <p:nvPr/>
        </p:nvPicPr>
        <p:blipFill>
          <a:blip r:embed="rId2" cstate="print"/>
          <a:stretch>
            <a:fillRect/>
          </a:stretch>
        </p:blipFill>
        <p:spPr>
          <a:xfrm>
            <a:off x="89280" y="1846452"/>
            <a:ext cx="160096" cy="160096"/>
          </a:xfrm>
          <a:prstGeom prst="rect">
            <a:avLst/>
          </a:prstGeom>
        </p:spPr>
      </p:pic>
      <p:sp>
        <p:nvSpPr>
          <p:cNvPr id="13" name="object 13"/>
          <p:cNvSpPr txBox="1"/>
          <p:nvPr/>
        </p:nvSpPr>
        <p:spPr>
          <a:xfrm>
            <a:off x="129743" y="1818346"/>
            <a:ext cx="8356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E5EBF3"/>
                </a:solidFill>
                <a:latin typeface="Arial"/>
                <a:cs typeface="Arial"/>
              </a:rPr>
              <a:t>4</a:t>
            </a:r>
            <a:r>
              <a:rPr sz="1200" spc="247" baseline="6944" dirty="0">
                <a:solidFill>
                  <a:srgbClr val="E5EBF3"/>
                </a:solidFill>
                <a:latin typeface="Arial"/>
                <a:cs typeface="Arial"/>
              </a:rPr>
              <a:t>  </a:t>
            </a:r>
            <a:r>
              <a:rPr sz="1100" spc="-10" dirty="0">
                <a:solidFill>
                  <a:srgbClr val="3333B2"/>
                </a:solidFill>
                <a:latin typeface="Arial"/>
                <a:cs typeface="Arial"/>
                <a:hlinkClick r:id="rId7" action="ppaction://hlinksldjump"/>
              </a:rPr>
              <a:t>File</a:t>
            </a:r>
            <a:r>
              <a:rPr sz="1100" spc="15" dirty="0">
                <a:solidFill>
                  <a:srgbClr val="3333B2"/>
                </a:solidFill>
                <a:latin typeface="Arial"/>
                <a:cs typeface="Arial"/>
                <a:hlinkClick r:id="rId7" action="ppaction://hlinksldjump"/>
              </a:rPr>
              <a:t> </a:t>
            </a:r>
            <a:r>
              <a:rPr sz="1100" spc="-50" dirty="0">
                <a:solidFill>
                  <a:srgbClr val="3333B2"/>
                </a:solidFill>
                <a:latin typeface="Arial"/>
                <a:cs typeface="Arial"/>
                <a:hlinkClick r:id="rId7" action="ppaction://hlinksldjump"/>
              </a:rPr>
              <a:t>Loader</a:t>
            </a:r>
            <a:endParaRPr sz="1100">
              <a:latin typeface="Arial"/>
              <a:cs typeface="Arial"/>
            </a:endParaRPr>
          </a:p>
        </p:txBody>
      </p:sp>
      <p:pic>
        <p:nvPicPr>
          <p:cNvPr id="14" name="object 14"/>
          <p:cNvPicPr/>
          <p:nvPr/>
        </p:nvPicPr>
        <p:blipFill>
          <a:blip r:embed="rId8" cstate="print"/>
          <a:stretch>
            <a:fillRect/>
          </a:stretch>
        </p:blipFill>
        <p:spPr>
          <a:xfrm>
            <a:off x="89280" y="2230755"/>
            <a:ext cx="160096" cy="160096"/>
          </a:xfrm>
          <a:prstGeom prst="rect">
            <a:avLst/>
          </a:prstGeom>
        </p:spPr>
      </p:pic>
      <p:sp>
        <p:nvSpPr>
          <p:cNvPr id="15" name="object 15"/>
          <p:cNvSpPr txBox="1"/>
          <p:nvPr/>
        </p:nvSpPr>
        <p:spPr>
          <a:xfrm>
            <a:off x="129743" y="2230093"/>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5EBF3"/>
                </a:solidFill>
                <a:latin typeface="Arial"/>
                <a:cs typeface="Arial"/>
              </a:rPr>
              <a:t>5</a:t>
            </a:r>
            <a:endParaRPr sz="800">
              <a:latin typeface="Arial"/>
              <a:cs typeface="Arial"/>
            </a:endParaRPr>
          </a:p>
        </p:txBody>
      </p:sp>
      <p:sp>
        <p:nvSpPr>
          <p:cNvPr id="16" name="object 16"/>
          <p:cNvSpPr txBox="1"/>
          <p:nvPr/>
        </p:nvSpPr>
        <p:spPr>
          <a:xfrm>
            <a:off x="295173" y="2202661"/>
            <a:ext cx="30226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3333B2"/>
                </a:solidFill>
                <a:latin typeface="Arial"/>
                <a:cs typeface="Arial"/>
                <a:hlinkClick r:id="rId9" action="ppaction://hlinksldjump"/>
              </a:rPr>
              <a:t>Shell</a:t>
            </a:r>
            <a:endParaRPr sz="1100">
              <a:latin typeface="Arial"/>
              <a:cs typeface="Arial"/>
            </a:endParaRPr>
          </a:p>
        </p:txBody>
      </p:sp>
      <p:pic>
        <p:nvPicPr>
          <p:cNvPr id="17" name="object 17"/>
          <p:cNvPicPr/>
          <p:nvPr/>
        </p:nvPicPr>
        <p:blipFill>
          <a:blip r:embed="rId2" cstate="print"/>
          <a:stretch>
            <a:fillRect/>
          </a:stretch>
        </p:blipFill>
        <p:spPr>
          <a:xfrm>
            <a:off x="89280" y="2615057"/>
            <a:ext cx="160096" cy="160096"/>
          </a:xfrm>
          <a:prstGeom prst="rect">
            <a:avLst/>
          </a:prstGeom>
        </p:spPr>
      </p:pic>
      <p:sp>
        <p:nvSpPr>
          <p:cNvPr id="18" name="object 18"/>
          <p:cNvSpPr txBox="1"/>
          <p:nvPr/>
        </p:nvSpPr>
        <p:spPr>
          <a:xfrm>
            <a:off x="129743" y="2586963"/>
            <a:ext cx="171831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E5EBF3"/>
                </a:solidFill>
                <a:latin typeface="Arial"/>
                <a:cs typeface="Arial"/>
              </a:rPr>
              <a:t>6</a:t>
            </a:r>
            <a:r>
              <a:rPr sz="1200" spc="262" baseline="6944" dirty="0">
                <a:solidFill>
                  <a:srgbClr val="E5EBF3"/>
                </a:solidFill>
                <a:latin typeface="Arial"/>
                <a:cs typeface="Arial"/>
              </a:rPr>
              <a:t>  </a:t>
            </a:r>
            <a:r>
              <a:rPr sz="1100" spc="-65" dirty="0">
                <a:solidFill>
                  <a:srgbClr val="3333B2"/>
                </a:solidFill>
                <a:latin typeface="Arial"/>
                <a:cs typeface="Arial"/>
                <a:hlinkClick r:id="rId10" action="ppaction://hlinksldjump"/>
              </a:rPr>
              <a:t>Conclusions</a:t>
            </a:r>
            <a:r>
              <a:rPr sz="1100" spc="25" dirty="0">
                <a:solidFill>
                  <a:srgbClr val="3333B2"/>
                </a:solidFill>
                <a:latin typeface="Arial"/>
                <a:cs typeface="Arial"/>
                <a:hlinkClick r:id="rId10" action="ppaction://hlinksldjump"/>
              </a:rPr>
              <a:t> </a:t>
            </a:r>
            <a:r>
              <a:rPr sz="1100" spc="-45" dirty="0">
                <a:solidFill>
                  <a:srgbClr val="3333B2"/>
                </a:solidFill>
                <a:latin typeface="Arial"/>
                <a:cs typeface="Arial"/>
                <a:hlinkClick r:id="rId10" action="ppaction://hlinksldjump"/>
              </a:rPr>
              <a:t>and</a:t>
            </a:r>
            <a:r>
              <a:rPr sz="1100" spc="20" dirty="0">
                <a:solidFill>
                  <a:srgbClr val="3333B2"/>
                </a:solidFill>
                <a:latin typeface="Arial"/>
                <a:cs typeface="Arial"/>
                <a:hlinkClick r:id="rId10" action="ppaction://hlinksldjump"/>
              </a:rPr>
              <a:t> </a:t>
            </a:r>
            <a:r>
              <a:rPr sz="1100" spc="-20" dirty="0">
                <a:solidFill>
                  <a:srgbClr val="3333B2"/>
                </a:solidFill>
                <a:latin typeface="Arial"/>
                <a:cs typeface="Arial"/>
                <a:hlinkClick r:id="rId10" action="ppaction://hlinksldjump"/>
              </a:rPr>
              <a:t>Thoughts</a:t>
            </a:r>
            <a:endParaRPr sz="1100">
              <a:latin typeface="Arial"/>
              <a:cs typeface="Arial"/>
            </a:endParaRPr>
          </a:p>
        </p:txBody>
      </p:sp>
      <p:sp>
        <p:nvSpPr>
          <p:cNvPr id="19" name="object 1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11" action="ppaction://hlinksldjump"/>
              </a:rPr>
              <a:t>S</a:t>
            </a:r>
            <a:endParaRPr sz="6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21" name="object 2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1" action="ppaction://hlinksldjump"/>
              </a:rPr>
              <a:t>Computer</a:t>
            </a:r>
            <a:r>
              <a:rPr sz="600" spc="30" dirty="0">
                <a:solidFill>
                  <a:srgbClr val="FFFFFF"/>
                </a:solidFill>
                <a:latin typeface="Arial"/>
                <a:cs typeface="Arial"/>
                <a:hlinkClick r:id="rId11" action="ppaction://hlinksldjump"/>
              </a:rPr>
              <a:t> </a:t>
            </a:r>
            <a:r>
              <a:rPr sz="600" spc="-10" dirty="0">
                <a:solidFill>
                  <a:srgbClr val="FFFFFF"/>
                </a:solidFill>
                <a:latin typeface="Arial"/>
                <a:cs typeface="Arial"/>
                <a:hlinkClick r:id="rId11" action="ppaction://hlinksldjump"/>
              </a:rPr>
              <a:t>System</a:t>
            </a:r>
            <a:r>
              <a:rPr sz="600" spc="35" dirty="0">
                <a:solidFill>
                  <a:srgbClr val="FFFFFF"/>
                </a:solidFill>
                <a:latin typeface="Arial"/>
                <a:cs typeface="Arial"/>
                <a:hlinkClick r:id="rId11" action="ppaction://hlinksldjump"/>
              </a:rPr>
              <a:t> </a:t>
            </a:r>
            <a:r>
              <a:rPr sz="600" dirty="0">
                <a:solidFill>
                  <a:srgbClr val="FFFFFF"/>
                </a:solidFill>
                <a:latin typeface="Arial"/>
                <a:cs typeface="Arial"/>
                <a:hlinkClick r:id="rId11" action="ppaction://hlinksldjump"/>
              </a:rPr>
              <a:t>Final</a:t>
            </a:r>
            <a:r>
              <a:rPr sz="600" spc="35" dirty="0">
                <a:solidFill>
                  <a:srgbClr val="FFFFFF"/>
                </a:solidFill>
                <a:latin typeface="Arial"/>
                <a:cs typeface="Arial"/>
                <a:hlinkClick r:id="rId11" action="ppaction://hlinksldjump"/>
              </a:rPr>
              <a:t> </a:t>
            </a:r>
            <a:r>
              <a:rPr sz="600" dirty="0">
                <a:solidFill>
                  <a:srgbClr val="FFFFFF"/>
                </a:solidFill>
                <a:latin typeface="Arial"/>
                <a:cs typeface="Arial"/>
                <a:hlinkClick r:id="rId11" action="ppaction://hlinksldjump"/>
              </a:rPr>
              <a:t>ProjectX-Part</a:t>
            </a:r>
            <a:r>
              <a:rPr sz="600" spc="35" dirty="0">
                <a:solidFill>
                  <a:srgbClr val="FFFFFF"/>
                </a:solidFill>
                <a:latin typeface="Arial"/>
                <a:cs typeface="Arial"/>
                <a:hlinkClick r:id="rId11" action="ppaction://hlinksldjump"/>
              </a:rPr>
              <a:t> </a:t>
            </a:r>
            <a:r>
              <a:rPr sz="600" spc="-10" dirty="0">
                <a:solidFill>
                  <a:srgbClr val="FFFFFF"/>
                </a:solidFill>
                <a:latin typeface="Arial"/>
                <a:cs typeface="Arial"/>
                <a:hlinkClick r:id="rId11" action="ppaction://hlinksldjump"/>
              </a:rPr>
              <a:t>Toy-</a:t>
            </a:r>
            <a:r>
              <a:rPr sz="600" spc="-50" dirty="0">
                <a:solidFill>
                  <a:srgbClr val="FFFFFF"/>
                </a:solidFill>
                <a:latin typeface="Arial"/>
                <a:cs typeface="Arial"/>
                <a:hlinkClick r:id="rId11" action="ppaction://hlinksldjump"/>
              </a:rPr>
              <a:t>O</a:t>
            </a:r>
            <a:endParaRPr sz="600">
              <a:latin typeface="Arial"/>
              <a:cs typeface="Arial"/>
            </a:endParaRPr>
          </a:p>
        </p:txBody>
      </p:sp>
      <p:sp>
        <p:nvSpPr>
          <p:cNvPr id="22" name="object 22"/>
          <p:cNvSpPr txBox="1"/>
          <p:nvPr/>
        </p:nvSpPr>
        <p:spPr>
          <a:xfrm>
            <a:off x="3820375" y="3351784"/>
            <a:ext cx="356870" cy="102235"/>
          </a:xfrm>
          <a:prstGeom prst="rect">
            <a:avLst/>
          </a:prstGeom>
        </p:spPr>
        <p:txBody>
          <a:bodyPr vert="horz" wrap="square" lIns="0" tIns="0" rIns="0" bIns="0" rtlCol="0">
            <a:spAutoFit/>
          </a:bodyPr>
          <a:lstStyle/>
          <a:p>
            <a:pPr marL="12700">
              <a:lnSpc>
                <a:spcPts val="675"/>
              </a:lnSpc>
            </a:pPr>
            <a:r>
              <a:rPr sz="600" dirty="0">
                <a:latin typeface="Arial"/>
                <a:cs typeface="Arial"/>
              </a:rPr>
              <a:t>ZJU</a:t>
            </a:r>
            <a:r>
              <a:rPr sz="600" spc="65" dirty="0">
                <a:latin typeface="Arial"/>
                <a:cs typeface="Arial"/>
              </a:rPr>
              <a:t> </a:t>
            </a:r>
            <a:r>
              <a:rPr sz="600" spc="-20" dirty="0">
                <a:latin typeface="Arial"/>
                <a:cs typeface="Arial"/>
              </a:rPr>
              <a:t>2022</a:t>
            </a:r>
            <a:endParaRPr sz="600">
              <a:latin typeface="Arial"/>
              <a:cs typeface="Arial"/>
            </a:endParaRPr>
          </a:p>
        </p:txBody>
      </p:sp>
      <p:sp>
        <p:nvSpPr>
          <p:cNvPr id="23" name="object 23"/>
          <p:cNvSpPr txBox="1"/>
          <p:nvPr/>
        </p:nvSpPr>
        <p:spPr>
          <a:xfrm>
            <a:off x="4314093" y="3351784"/>
            <a:ext cx="239395" cy="102235"/>
          </a:xfrm>
          <a:prstGeom prst="rect">
            <a:avLst/>
          </a:prstGeom>
        </p:spPr>
        <p:txBody>
          <a:bodyPr vert="horz" wrap="square" lIns="0" tIns="0" rIns="0" bIns="0" rtlCol="0">
            <a:spAutoFit/>
          </a:bodyPr>
          <a:lstStyle/>
          <a:p>
            <a:pPr marL="38100">
              <a:lnSpc>
                <a:spcPts val="675"/>
              </a:lnSpc>
            </a:pPr>
            <a:fld id="{81D60167-4931-47E6-BA6A-407CBD079E47}" type="slidenum">
              <a:rPr sz="600" spc="-25" dirty="0">
                <a:latin typeface="Arial"/>
                <a:cs typeface="Arial"/>
              </a:rPr>
              <a:t>2</a:t>
            </a:fld>
            <a:r>
              <a:rPr sz="600" spc="-65" dirty="0">
                <a:latin typeface="Arial"/>
                <a:cs typeface="Arial"/>
              </a:rPr>
              <a:t> </a:t>
            </a:r>
            <a:r>
              <a:rPr sz="600" spc="150" dirty="0">
                <a:latin typeface="Arial"/>
                <a:cs typeface="Arial"/>
              </a:rPr>
              <a:t>/</a:t>
            </a:r>
            <a:r>
              <a:rPr sz="600" spc="-60"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algn="l"/>
            <a:r>
              <a:rPr lang="en-US" altLang="zh-CN" sz="1100" b="1" i="0" dirty="0" err="1">
                <a:solidFill>
                  <a:srgbClr val="2C323C"/>
                </a:solidFill>
                <a:effectLst/>
                <a:latin typeface="PingFang SC"/>
              </a:rPr>
              <a:t>Do_mmap</a:t>
            </a:r>
            <a:endParaRPr lang="en-US" altLang="zh-CN" sz="1100" b="1" i="0" dirty="0">
              <a:solidFill>
                <a:srgbClr val="2C323C"/>
              </a:solidFill>
              <a:effectLst/>
              <a:latin typeface="PingFang SC"/>
            </a:endParaRPr>
          </a:p>
        </p:txBody>
      </p:sp>
      <p:pic>
        <p:nvPicPr>
          <p:cNvPr id="10" name="图片 9">
            <a:extLst>
              <a:ext uri="{FF2B5EF4-FFF2-40B4-BE49-F238E27FC236}">
                <a16:creationId xmlns:a16="http://schemas.microsoft.com/office/drawing/2014/main" id="{15812D54-1377-5E80-70A0-36483CBA62E4}"/>
              </a:ext>
            </a:extLst>
          </p:cNvPr>
          <p:cNvPicPr>
            <a:picLocks noChangeAspect="1"/>
          </p:cNvPicPr>
          <p:nvPr/>
        </p:nvPicPr>
        <p:blipFill>
          <a:blip r:embed="rId4"/>
          <a:stretch>
            <a:fillRect/>
          </a:stretch>
        </p:blipFill>
        <p:spPr>
          <a:xfrm>
            <a:off x="476250" y="788538"/>
            <a:ext cx="3689883" cy="2358132"/>
          </a:xfrm>
          <a:prstGeom prst="rect">
            <a:avLst/>
          </a:prstGeom>
        </p:spPr>
      </p:pic>
    </p:spTree>
    <p:extLst>
      <p:ext uri="{BB962C8B-B14F-4D97-AF65-F5344CB8AC3E}">
        <p14:creationId xmlns:p14="http://schemas.microsoft.com/office/powerpoint/2010/main" val="424580317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algn="l"/>
            <a:r>
              <a:rPr lang="en-US" altLang="zh-CN" sz="1100" b="1" i="0" dirty="0" err="1">
                <a:solidFill>
                  <a:srgbClr val="2C323C"/>
                </a:solidFill>
                <a:effectLst/>
                <a:latin typeface="PingFang SC"/>
              </a:rPr>
              <a:t>Do_mmap</a:t>
            </a:r>
            <a:endParaRPr lang="en-US" altLang="zh-CN" sz="1100" b="1" i="0" dirty="0">
              <a:solidFill>
                <a:srgbClr val="2C323C"/>
              </a:solidFill>
              <a:effectLst/>
              <a:latin typeface="PingFang SC"/>
            </a:endParaRPr>
          </a:p>
        </p:txBody>
      </p:sp>
      <p:pic>
        <p:nvPicPr>
          <p:cNvPr id="11" name="图片 10">
            <a:extLst>
              <a:ext uri="{FF2B5EF4-FFF2-40B4-BE49-F238E27FC236}">
                <a16:creationId xmlns:a16="http://schemas.microsoft.com/office/drawing/2014/main" id="{422AD327-67A0-2A52-B5E4-90B408F2078B}"/>
              </a:ext>
            </a:extLst>
          </p:cNvPr>
          <p:cNvPicPr>
            <a:picLocks noChangeAspect="1"/>
          </p:cNvPicPr>
          <p:nvPr/>
        </p:nvPicPr>
        <p:blipFill>
          <a:blip r:embed="rId4"/>
          <a:stretch>
            <a:fillRect/>
          </a:stretch>
        </p:blipFill>
        <p:spPr>
          <a:xfrm>
            <a:off x="323850" y="772792"/>
            <a:ext cx="3905250" cy="2524887"/>
          </a:xfrm>
          <a:prstGeom prst="rect">
            <a:avLst/>
          </a:prstGeom>
        </p:spPr>
      </p:pic>
    </p:spTree>
    <p:extLst>
      <p:ext uri="{BB962C8B-B14F-4D97-AF65-F5344CB8AC3E}">
        <p14:creationId xmlns:p14="http://schemas.microsoft.com/office/powerpoint/2010/main" val="2057153359"/>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350096"/>
          </a:xfrm>
          <a:prstGeom prst="rect">
            <a:avLst/>
          </a:prstGeom>
        </p:spPr>
        <p:txBody>
          <a:bodyPr vert="horz" wrap="square" lIns="0" tIns="11430" rIns="0" bIns="0" rtlCol="0">
            <a:spAutoFit/>
          </a:bodyPr>
          <a:lstStyle/>
          <a:p>
            <a:pPr algn="l"/>
            <a:r>
              <a:rPr lang="en-US" altLang="zh-CN" sz="1100" b="1" i="0" dirty="0" err="1">
                <a:solidFill>
                  <a:srgbClr val="2C323C"/>
                </a:solidFill>
                <a:effectLst/>
                <a:latin typeface="PingFang SC"/>
              </a:rPr>
              <a:t>mprotect</a:t>
            </a:r>
            <a:endParaRPr lang="en-US" altLang="zh-CN" sz="1100" b="1" i="0" dirty="0">
              <a:solidFill>
                <a:srgbClr val="2C323C"/>
              </a:solidFill>
              <a:effectLst/>
              <a:latin typeface="PingFang SC"/>
            </a:endParaRPr>
          </a:p>
          <a:p>
            <a:pPr algn="l"/>
            <a:endParaRPr lang="en-US" altLang="zh-CN" sz="1100" b="1" i="0" dirty="0">
              <a:solidFill>
                <a:srgbClr val="2C323C"/>
              </a:solidFill>
              <a:effectLst/>
              <a:latin typeface="PingFang SC"/>
            </a:endParaRPr>
          </a:p>
        </p:txBody>
      </p:sp>
      <p:pic>
        <p:nvPicPr>
          <p:cNvPr id="13" name="图片 12">
            <a:extLst>
              <a:ext uri="{FF2B5EF4-FFF2-40B4-BE49-F238E27FC236}">
                <a16:creationId xmlns:a16="http://schemas.microsoft.com/office/drawing/2014/main" id="{4379FBBF-0EDA-C13F-7722-92FADE83FB90}"/>
              </a:ext>
            </a:extLst>
          </p:cNvPr>
          <p:cNvPicPr>
            <a:picLocks noChangeAspect="1"/>
          </p:cNvPicPr>
          <p:nvPr/>
        </p:nvPicPr>
        <p:blipFill>
          <a:blip r:embed="rId4"/>
          <a:stretch>
            <a:fillRect/>
          </a:stretch>
        </p:blipFill>
        <p:spPr>
          <a:xfrm>
            <a:off x="548053" y="938765"/>
            <a:ext cx="3410435" cy="2315073"/>
          </a:xfrm>
          <a:prstGeom prst="rect">
            <a:avLst/>
          </a:prstGeom>
        </p:spPr>
      </p:pic>
    </p:spTree>
    <p:extLst>
      <p:ext uri="{BB962C8B-B14F-4D97-AF65-F5344CB8AC3E}">
        <p14:creationId xmlns:p14="http://schemas.microsoft.com/office/powerpoint/2010/main" val="2761862394"/>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Some conclusion</a:t>
            </a:r>
          </a:p>
        </p:txBody>
      </p:sp>
      <p:sp>
        <p:nvSpPr>
          <p:cNvPr id="11" name="文本框 10">
            <a:extLst>
              <a:ext uri="{FF2B5EF4-FFF2-40B4-BE49-F238E27FC236}">
                <a16:creationId xmlns:a16="http://schemas.microsoft.com/office/drawing/2014/main" id="{94DF8FC5-10BD-8D57-8096-380C6A10072D}"/>
              </a:ext>
            </a:extLst>
          </p:cNvPr>
          <p:cNvSpPr txBox="1"/>
          <p:nvPr/>
        </p:nvSpPr>
        <p:spPr>
          <a:xfrm>
            <a:off x="1924050" y="1006230"/>
            <a:ext cx="1381125" cy="830997"/>
          </a:xfrm>
          <a:prstGeom prst="rect">
            <a:avLst/>
          </a:prstGeom>
          <a:noFill/>
        </p:spPr>
        <p:txBody>
          <a:bodyPr wrap="square">
            <a:spAutoFit/>
          </a:bodyPr>
          <a:lstStyle/>
          <a:p>
            <a:pPr marL="171450" indent="-171450">
              <a:buFont typeface="Arial" panose="020B0604020202020204" pitchFamily="34" charset="0"/>
              <a:buChar char="•"/>
            </a:pPr>
            <a:r>
              <a:rPr lang="en-US" altLang="zh-CN" sz="1200" dirty="0"/>
              <a:t>-</a:t>
            </a:r>
            <a:r>
              <a:rPr lang="en-US" altLang="zh-CN" sz="1200" dirty="0" err="1"/>
              <a:t>fno-builtin</a:t>
            </a:r>
            <a:endParaRPr lang="en-US" altLang="zh-CN" sz="1200" dirty="0"/>
          </a:p>
          <a:p>
            <a:pPr marL="171450" indent="-171450">
              <a:buFont typeface="Arial" panose="020B0604020202020204" pitchFamily="34" charset="0"/>
              <a:buChar char="•"/>
            </a:pPr>
            <a:r>
              <a:rPr lang="en-US" altLang="zh-CN" sz="1200" dirty="0"/>
              <a:t>-gdwarf-2</a:t>
            </a:r>
          </a:p>
          <a:p>
            <a:pPr marL="171450" indent="-171450">
              <a:buFont typeface="Arial" panose="020B0604020202020204" pitchFamily="34" charset="0"/>
              <a:buChar char="•"/>
            </a:pPr>
            <a:r>
              <a:rPr lang="en-US" altLang="zh-CN" sz="1200" dirty="0"/>
              <a:t>-O2 </a:t>
            </a:r>
            <a:br>
              <a:rPr lang="zh-CN" altLang="en-US" sz="1200" dirty="0"/>
            </a:br>
            <a:endParaRPr lang="zh-CN" altLang="en-US" sz="1200" dirty="0"/>
          </a:p>
        </p:txBody>
      </p:sp>
    </p:spTree>
    <p:extLst>
      <p:ext uri="{BB962C8B-B14F-4D97-AF65-F5344CB8AC3E}">
        <p14:creationId xmlns:p14="http://schemas.microsoft.com/office/powerpoint/2010/main" val="2964144797"/>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95300" y="575969"/>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Some conclusion</a:t>
            </a:r>
          </a:p>
        </p:txBody>
      </p:sp>
      <p:sp>
        <p:nvSpPr>
          <p:cNvPr id="11" name="文本框 10">
            <a:extLst>
              <a:ext uri="{FF2B5EF4-FFF2-40B4-BE49-F238E27FC236}">
                <a16:creationId xmlns:a16="http://schemas.microsoft.com/office/drawing/2014/main" id="{94DF8FC5-10BD-8D57-8096-380C6A10072D}"/>
              </a:ext>
            </a:extLst>
          </p:cNvPr>
          <p:cNvSpPr txBox="1"/>
          <p:nvPr/>
        </p:nvSpPr>
        <p:spPr>
          <a:xfrm>
            <a:off x="1924050" y="1006230"/>
            <a:ext cx="1381125" cy="830997"/>
          </a:xfrm>
          <a:prstGeom prst="rect">
            <a:avLst/>
          </a:prstGeom>
          <a:noFill/>
        </p:spPr>
        <p:txBody>
          <a:bodyPr wrap="square">
            <a:spAutoFit/>
          </a:bodyPr>
          <a:lstStyle/>
          <a:p>
            <a:pPr marL="171450" indent="-171450">
              <a:buFont typeface="Arial" panose="020B0604020202020204" pitchFamily="34" charset="0"/>
              <a:buChar char="•"/>
            </a:pPr>
            <a:r>
              <a:rPr lang="en-US" altLang="zh-CN" sz="1200" dirty="0"/>
              <a:t>-</a:t>
            </a:r>
            <a:r>
              <a:rPr lang="en-US" altLang="zh-CN" sz="1200" dirty="0" err="1"/>
              <a:t>fno-builtin</a:t>
            </a:r>
            <a:endParaRPr lang="en-US" altLang="zh-CN" sz="1200" dirty="0"/>
          </a:p>
          <a:p>
            <a:pPr marL="171450" indent="-171450">
              <a:buFont typeface="Arial" panose="020B0604020202020204" pitchFamily="34" charset="0"/>
              <a:buChar char="•"/>
            </a:pPr>
            <a:r>
              <a:rPr lang="en-US" altLang="zh-CN" sz="1200" dirty="0"/>
              <a:t>-gdwarf-2</a:t>
            </a:r>
          </a:p>
          <a:p>
            <a:pPr marL="171450" indent="-171450">
              <a:buFont typeface="Arial" panose="020B0604020202020204" pitchFamily="34" charset="0"/>
              <a:buChar char="•"/>
            </a:pPr>
            <a:r>
              <a:rPr lang="en-US" altLang="zh-CN" sz="1200" dirty="0"/>
              <a:t>-O2 </a:t>
            </a:r>
            <a:br>
              <a:rPr lang="zh-CN" altLang="en-US" sz="1200" dirty="0"/>
            </a:br>
            <a:endParaRPr lang="zh-CN" altLang="en-US" sz="1200" dirty="0"/>
          </a:p>
        </p:txBody>
      </p:sp>
    </p:spTree>
    <p:extLst>
      <p:ext uri="{BB962C8B-B14F-4D97-AF65-F5344CB8AC3E}">
        <p14:creationId xmlns:p14="http://schemas.microsoft.com/office/powerpoint/2010/main" val="1167095507"/>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1355090" cy="244475"/>
          </a:xfrm>
          <a:prstGeom prst="rect">
            <a:avLst/>
          </a:prstGeom>
        </p:spPr>
        <p:txBody>
          <a:bodyPr vert="horz" wrap="square" lIns="0" tIns="17145" rIns="0" bIns="0" rtlCol="0">
            <a:spAutoFit/>
          </a:bodyPr>
          <a:lstStyle/>
          <a:p>
            <a:pPr marL="12700">
              <a:lnSpc>
                <a:spcPct val="100000"/>
              </a:lnSpc>
              <a:spcBef>
                <a:spcPts val="135"/>
              </a:spcBef>
            </a:pPr>
            <a:r>
              <a:rPr dirty="0"/>
              <a:t>Table</a:t>
            </a:r>
            <a:r>
              <a:rPr spc="105" dirty="0"/>
              <a:t> </a:t>
            </a:r>
            <a:r>
              <a:rPr dirty="0"/>
              <a:t>of</a:t>
            </a:r>
            <a:r>
              <a:rPr spc="105" dirty="0"/>
              <a:t> </a:t>
            </a:r>
            <a:r>
              <a:rPr spc="-10" dirty="0"/>
              <a:t>Contents</a:t>
            </a:r>
          </a:p>
        </p:txBody>
      </p:sp>
      <p:pic>
        <p:nvPicPr>
          <p:cNvPr id="4" name="object 4"/>
          <p:cNvPicPr/>
          <p:nvPr/>
        </p:nvPicPr>
        <p:blipFill>
          <a:blip r:embed="rId3" cstate="print"/>
          <a:stretch>
            <a:fillRect/>
          </a:stretch>
        </p:blipFill>
        <p:spPr>
          <a:xfrm>
            <a:off x="89280" y="693521"/>
            <a:ext cx="160096" cy="160096"/>
          </a:xfrm>
          <a:prstGeom prst="rect">
            <a:avLst/>
          </a:prstGeom>
        </p:spPr>
      </p:pic>
      <p:sp>
        <p:nvSpPr>
          <p:cNvPr id="5" name="object 5"/>
          <p:cNvSpPr txBox="1"/>
          <p:nvPr/>
        </p:nvSpPr>
        <p:spPr>
          <a:xfrm>
            <a:off x="129743" y="69285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1</a:t>
            </a:r>
            <a:endParaRPr sz="800">
              <a:latin typeface="Arial"/>
              <a:cs typeface="Arial"/>
            </a:endParaRPr>
          </a:p>
        </p:txBody>
      </p:sp>
      <p:sp>
        <p:nvSpPr>
          <p:cNvPr id="6" name="object 6"/>
          <p:cNvSpPr txBox="1"/>
          <p:nvPr/>
        </p:nvSpPr>
        <p:spPr>
          <a:xfrm>
            <a:off x="295173" y="665428"/>
            <a:ext cx="71501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D6D6EF"/>
                </a:solidFill>
                <a:latin typeface="Arial"/>
                <a:cs typeface="Arial"/>
                <a:hlinkClick r:id="rId4" action="ppaction://hlinksldjump"/>
              </a:rPr>
              <a:t>Background</a:t>
            </a:r>
            <a:endParaRPr sz="1100">
              <a:latin typeface="Arial"/>
              <a:cs typeface="Arial"/>
            </a:endParaRPr>
          </a:p>
        </p:txBody>
      </p:sp>
      <p:pic>
        <p:nvPicPr>
          <p:cNvPr id="7" name="object 7"/>
          <p:cNvPicPr/>
          <p:nvPr/>
        </p:nvPicPr>
        <p:blipFill>
          <a:blip r:embed="rId5" cstate="print"/>
          <a:stretch>
            <a:fillRect/>
          </a:stretch>
        </p:blipFill>
        <p:spPr>
          <a:xfrm>
            <a:off x="89280" y="1077836"/>
            <a:ext cx="160096" cy="160096"/>
          </a:xfrm>
          <a:prstGeom prst="rect">
            <a:avLst/>
          </a:prstGeom>
        </p:spPr>
      </p:pic>
      <p:sp>
        <p:nvSpPr>
          <p:cNvPr id="8" name="object 8"/>
          <p:cNvSpPr txBox="1"/>
          <p:nvPr/>
        </p:nvSpPr>
        <p:spPr>
          <a:xfrm>
            <a:off x="129743" y="1049742"/>
            <a:ext cx="10007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2</a:t>
            </a:r>
            <a:r>
              <a:rPr sz="1200" spc="337" baseline="6944" dirty="0">
                <a:solidFill>
                  <a:srgbClr val="F9FBFC"/>
                </a:solidFill>
                <a:latin typeface="Arial"/>
                <a:cs typeface="Arial"/>
              </a:rPr>
              <a:t>  </a:t>
            </a:r>
            <a:r>
              <a:rPr sz="1100" spc="-60" dirty="0">
                <a:solidFill>
                  <a:srgbClr val="D6D6EF"/>
                </a:solidFill>
                <a:latin typeface="Arial"/>
                <a:cs typeface="Arial"/>
                <a:hlinkClick r:id="rId6" action="ppaction://hlinksldjump"/>
              </a:rPr>
              <a:t>Buddy-</a:t>
            </a:r>
            <a:r>
              <a:rPr sz="1100" spc="-45" dirty="0">
                <a:solidFill>
                  <a:srgbClr val="D6D6EF"/>
                </a:solidFill>
                <a:latin typeface="Arial"/>
                <a:cs typeface="Arial"/>
                <a:hlinkClick r:id="rId6" action="ppaction://hlinksldjump"/>
              </a:rPr>
              <a:t>system</a:t>
            </a:r>
            <a:endParaRPr sz="1100">
              <a:latin typeface="Arial"/>
              <a:cs typeface="Arial"/>
            </a:endParaRPr>
          </a:p>
        </p:txBody>
      </p:sp>
      <p:pic>
        <p:nvPicPr>
          <p:cNvPr id="9" name="object 9"/>
          <p:cNvPicPr/>
          <p:nvPr/>
        </p:nvPicPr>
        <p:blipFill>
          <a:blip r:embed="rId7" cstate="print"/>
          <a:stretch>
            <a:fillRect/>
          </a:stretch>
        </p:blipFill>
        <p:spPr>
          <a:xfrm>
            <a:off x="89280" y="1462138"/>
            <a:ext cx="160096" cy="160096"/>
          </a:xfrm>
          <a:prstGeom prst="rect">
            <a:avLst/>
          </a:prstGeom>
        </p:spPr>
      </p:pic>
      <p:sp>
        <p:nvSpPr>
          <p:cNvPr id="10" name="object 10"/>
          <p:cNvSpPr txBox="1"/>
          <p:nvPr/>
        </p:nvSpPr>
        <p:spPr>
          <a:xfrm>
            <a:off x="129743" y="1461476"/>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5EBF3"/>
                </a:solidFill>
                <a:latin typeface="Arial"/>
                <a:cs typeface="Arial"/>
              </a:rPr>
              <a:t>3</a:t>
            </a:r>
            <a:endParaRPr sz="800">
              <a:latin typeface="Arial"/>
              <a:cs typeface="Arial"/>
            </a:endParaRPr>
          </a:p>
        </p:txBody>
      </p:sp>
      <p:sp>
        <p:nvSpPr>
          <p:cNvPr id="11" name="object 11"/>
          <p:cNvSpPr txBox="1"/>
          <p:nvPr/>
        </p:nvSpPr>
        <p:spPr>
          <a:xfrm>
            <a:off x="295173" y="1434044"/>
            <a:ext cx="1070610" cy="191770"/>
          </a:xfrm>
          <a:prstGeom prst="rect">
            <a:avLst/>
          </a:prstGeom>
        </p:spPr>
        <p:txBody>
          <a:bodyPr vert="horz" wrap="square" lIns="0" tIns="11430" rIns="0" bIns="0" rtlCol="0">
            <a:spAutoFit/>
          </a:bodyPr>
          <a:lstStyle/>
          <a:p>
            <a:pPr marL="12700">
              <a:lnSpc>
                <a:spcPct val="100000"/>
              </a:lnSpc>
              <a:spcBef>
                <a:spcPts val="90"/>
              </a:spcBef>
            </a:pPr>
            <a:r>
              <a:rPr sz="1100" spc="-55" dirty="0">
                <a:solidFill>
                  <a:srgbClr val="3333B2"/>
                </a:solidFill>
                <a:latin typeface="Arial"/>
                <a:cs typeface="Arial"/>
                <a:hlinkClick r:id="rId8" action="ppaction://hlinksldjump"/>
              </a:rPr>
              <a:t>System</a:t>
            </a:r>
            <a:r>
              <a:rPr sz="1100" spc="-25" dirty="0">
                <a:solidFill>
                  <a:srgbClr val="3333B2"/>
                </a:solidFill>
                <a:latin typeface="Arial"/>
                <a:cs typeface="Arial"/>
                <a:hlinkClick r:id="rId8" action="ppaction://hlinksldjump"/>
              </a:rPr>
              <a:t> </a:t>
            </a:r>
            <a:r>
              <a:rPr sz="1100" spc="-20" dirty="0">
                <a:solidFill>
                  <a:srgbClr val="3333B2"/>
                </a:solidFill>
                <a:latin typeface="Arial"/>
                <a:cs typeface="Arial"/>
                <a:hlinkClick r:id="rId8" action="ppaction://hlinksldjump"/>
              </a:rPr>
              <a:t>Call</a:t>
            </a:r>
            <a:r>
              <a:rPr sz="1100" spc="-45" dirty="0">
                <a:solidFill>
                  <a:srgbClr val="3333B2"/>
                </a:solidFill>
                <a:latin typeface="Arial"/>
                <a:cs typeface="Arial"/>
                <a:hlinkClick r:id="rId8" action="ppaction://hlinksldjump"/>
              </a:rPr>
              <a:t> </a:t>
            </a:r>
            <a:r>
              <a:rPr sz="1100" spc="-40" dirty="0">
                <a:solidFill>
                  <a:srgbClr val="3333B2"/>
                </a:solidFill>
                <a:latin typeface="Arial"/>
                <a:cs typeface="Arial"/>
                <a:hlinkClick r:id="rId8" action="ppaction://hlinksldjump"/>
              </a:rPr>
              <a:t>Table</a:t>
            </a:r>
            <a:endParaRPr sz="1100">
              <a:latin typeface="Arial"/>
              <a:cs typeface="Arial"/>
            </a:endParaRPr>
          </a:p>
        </p:txBody>
      </p:sp>
      <p:pic>
        <p:nvPicPr>
          <p:cNvPr id="12" name="object 12"/>
          <p:cNvPicPr/>
          <p:nvPr/>
        </p:nvPicPr>
        <p:blipFill>
          <a:blip r:embed="rId3" cstate="print"/>
          <a:stretch>
            <a:fillRect/>
          </a:stretch>
        </p:blipFill>
        <p:spPr>
          <a:xfrm>
            <a:off x="89280" y="1846452"/>
            <a:ext cx="160096" cy="160096"/>
          </a:xfrm>
          <a:prstGeom prst="rect">
            <a:avLst/>
          </a:prstGeom>
        </p:spPr>
      </p:pic>
      <p:sp>
        <p:nvSpPr>
          <p:cNvPr id="13" name="object 13"/>
          <p:cNvSpPr txBox="1"/>
          <p:nvPr/>
        </p:nvSpPr>
        <p:spPr>
          <a:xfrm>
            <a:off x="129743" y="1818346"/>
            <a:ext cx="8356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4</a:t>
            </a:r>
            <a:r>
              <a:rPr sz="1200" spc="247" baseline="6944" dirty="0">
                <a:solidFill>
                  <a:srgbClr val="F9FBFC"/>
                </a:solidFill>
                <a:latin typeface="Arial"/>
                <a:cs typeface="Arial"/>
              </a:rPr>
              <a:t>  </a:t>
            </a:r>
            <a:r>
              <a:rPr sz="1100" spc="-10" dirty="0">
                <a:solidFill>
                  <a:srgbClr val="D6D6EF"/>
                </a:solidFill>
                <a:latin typeface="Arial"/>
                <a:cs typeface="Arial"/>
                <a:hlinkClick r:id="rId9" action="ppaction://hlinksldjump"/>
              </a:rPr>
              <a:t>File</a:t>
            </a:r>
            <a:r>
              <a:rPr sz="1100" spc="15" dirty="0">
                <a:solidFill>
                  <a:srgbClr val="D6D6EF"/>
                </a:solidFill>
                <a:latin typeface="Arial"/>
                <a:cs typeface="Arial"/>
                <a:hlinkClick r:id="rId9" action="ppaction://hlinksldjump"/>
              </a:rPr>
              <a:t> </a:t>
            </a:r>
            <a:r>
              <a:rPr sz="1100" spc="-50" dirty="0">
                <a:solidFill>
                  <a:srgbClr val="D6D6EF"/>
                </a:solidFill>
                <a:latin typeface="Arial"/>
                <a:cs typeface="Arial"/>
                <a:hlinkClick r:id="rId9" action="ppaction://hlinksldjump"/>
              </a:rPr>
              <a:t>Loader</a:t>
            </a:r>
            <a:endParaRPr sz="1100">
              <a:latin typeface="Arial"/>
              <a:cs typeface="Arial"/>
            </a:endParaRPr>
          </a:p>
        </p:txBody>
      </p:sp>
      <p:pic>
        <p:nvPicPr>
          <p:cNvPr id="14" name="object 14"/>
          <p:cNvPicPr/>
          <p:nvPr/>
        </p:nvPicPr>
        <p:blipFill>
          <a:blip r:embed="rId10" cstate="print"/>
          <a:stretch>
            <a:fillRect/>
          </a:stretch>
        </p:blipFill>
        <p:spPr>
          <a:xfrm>
            <a:off x="89280" y="2230755"/>
            <a:ext cx="160096" cy="160096"/>
          </a:xfrm>
          <a:prstGeom prst="rect">
            <a:avLst/>
          </a:prstGeom>
        </p:spPr>
      </p:pic>
      <p:sp>
        <p:nvSpPr>
          <p:cNvPr id="15" name="object 15"/>
          <p:cNvSpPr txBox="1"/>
          <p:nvPr/>
        </p:nvSpPr>
        <p:spPr>
          <a:xfrm>
            <a:off x="129743" y="2230093"/>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5</a:t>
            </a:r>
            <a:endParaRPr sz="800">
              <a:latin typeface="Arial"/>
              <a:cs typeface="Arial"/>
            </a:endParaRPr>
          </a:p>
        </p:txBody>
      </p:sp>
      <p:sp>
        <p:nvSpPr>
          <p:cNvPr id="16" name="object 16"/>
          <p:cNvSpPr txBox="1"/>
          <p:nvPr/>
        </p:nvSpPr>
        <p:spPr>
          <a:xfrm>
            <a:off x="295173" y="2202661"/>
            <a:ext cx="30226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D6D6EF"/>
                </a:solidFill>
                <a:latin typeface="Arial"/>
                <a:cs typeface="Arial"/>
                <a:hlinkClick r:id="rId11" action="ppaction://hlinksldjump"/>
              </a:rPr>
              <a:t>Shell</a:t>
            </a:r>
            <a:endParaRPr sz="1100">
              <a:latin typeface="Arial"/>
              <a:cs typeface="Arial"/>
            </a:endParaRPr>
          </a:p>
        </p:txBody>
      </p:sp>
      <p:pic>
        <p:nvPicPr>
          <p:cNvPr id="17" name="object 17"/>
          <p:cNvPicPr/>
          <p:nvPr/>
        </p:nvPicPr>
        <p:blipFill>
          <a:blip r:embed="rId3" cstate="print"/>
          <a:stretch>
            <a:fillRect/>
          </a:stretch>
        </p:blipFill>
        <p:spPr>
          <a:xfrm>
            <a:off x="89280" y="2615057"/>
            <a:ext cx="160096" cy="160096"/>
          </a:xfrm>
          <a:prstGeom prst="rect">
            <a:avLst/>
          </a:prstGeom>
        </p:spPr>
      </p:pic>
      <p:sp>
        <p:nvSpPr>
          <p:cNvPr id="18" name="object 18"/>
          <p:cNvSpPr txBox="1"/>
          <p:nvPr/>
        </p:nvSpPr>
        <p:spPr>
          <a:xfrm>
            <a:off x="129743" y="2586963"/>
            <a:ext cx="171831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6</a:t>
            </a:r>
            <a:r>
              <a:rPr sz="1200" spc="262" baseline="6944" dirty="0">
                <a:solidFill>
                  <a:srgbClr val="F9FBFC"/>
                </a:solidFill>
                <a:latin typeface="Arial"/>
                <a:cs typeface="Arial"/>
              </a:rPr>
              <a:t>  </a:t>
            </a:r>
            <a:r>
              <a:rPr sz="1100" spc="-65" dirty="0">
                <a:solidFill>
                  <a:srgbClr val="D6D6EF"/>
                </a:solidFill>
                <a:latin typeface="Arial"/>
                <a:cs typeface="Arial"/>
                <a:hlinkClick r:id="rId12" action="ppaction://hlinksldjump"/>
              </a:rPr>
              <a:t>Conclusions</a:t>
            </a:r>
            <a:r>
              <a:rPr sz="1100" spc="25" dirty="0">
                <a:solidFill>
                  <a:srgbClr val="D6D6EF"/>
                </a:solidFill>
                <a:latin typeface="Arial"/>
                <a:cs typeface="Arial"/>
                <a:hlinkClick r:id="rId12" action="ppaction://hlinksldjump"/>
              </a:rPr>
              <a:t> </a:t>
            </a:r>
            <a:r>
              <a:rPr sz="1100" spc="-45" dirty="0">
                <a:solidFill>
                  <a:srgbClr val="D6D6EF"/>
                </a:solidFill>
                <a:latin typeface="Arial"/>
                <a:cs typeface="Arial"/>
                <a:hlinkClick r:id="rId12" action="ppaction://hlinksldjump"/>
              </a:rPr>
              <a:t>and</a:t>
            </a:r>
            <a:r>
              <a:rPr sz="1100" spc="20" dirty="0">
                <a:solidFill>
                  <a:srgbClr val="D6D6EF"/>
                </a:solidFill>
                <a:latin typeface="Arial"/>
                <a:cs typeface="Arial"/>
                <a:hlinkClick r:id="rId12" action="ppaction://hlinksldjump"/>
              </a:rPr>
              <a:t> </a:t>
            </a:r>
            <a:r>
              <a:rPr sz="1100" spc="-20" dirty="0">
                <a:solidFill>
                  <a:srgbClr val="D6D6EF"/>
                </a:solidFill>
                <a:latin typeface="Arial"/>
                <a:cs typeface="Arial"/>
                <a:hlinkClick r:id="rId12" action="ppaction://hlinksldjump"/>
              </a:rPr>
              <a:t>Thoughts</a:t>
            </a:r>
            <a:endParaRPr sz="1100">
              <a:latin typeface="Arial"/>
              <a:cs typeface="Arial"/>
            </a:endParaRPr>
          </a:p>
        </p:txBody>
      </p:sp>
      <p:sp>
        <p:nvSpPr>
          <p:cNvPr id="19" name="object 1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13" action="ppaction://hlinksldjump"/>
              </a:rPr>
              <a:t>S</a:t>
            </a:r>
            <a:endParaRPr sz="6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21" name="object 2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3" action="ppaction://hlinksldjump"/>
              </a:rPr>
              <a:t>Computer</a:t>
            </a:r>
            <a:r>
              <a:rPr sz="600" spc="30" dirty="0">
                <a:solidFill>
                  <a:srgbClr val="FFFFFF"/>
                </a:solidFill>
                <a:latin typeface="Arial"/>
                <a:cs typeface="Arial"/>
                <a:hlinkClick r:id="rId13" action="ppaction://hlinksldjump"/>
              </a:rPr>
              <a:t> </a:t>
            </a:r>
            <a:r>
              <a:rPr sz="600" spc="-10" dirty="0">
                <a:solidFill>
                  <a:srgbClr val="FFFFFF"/>
                </a:solidFill>
                <a:latin typeface="Arial"/>
                <a:cs typeface="Arial"/>
                <a:hlinkClick r:id="rId13" action="ppaction://hlinksldjump"/>
              </a:rPr>
              <a:t>System</a:t>
            </a:r>
            <a:r>
              <a:rPr sz="600" spc="35" dirty="0">
                <a:solidFill>
                  <a:srgbClr val="FFFFFF"/>
                </a:solidFill>
                <a:latin typeface="Arial"/>
                <a:cs typeface="Arial"/>
                <a:hlinkClick r:id="rId13" action="ppaction://hlinksldjump"/>
              </a:rPr>
              <a:t> </a:t>
            </a:r>
            <a:r>
              <a:rPr sz="600" dirty="0">
                <a:solidFill>
                  <a:srgbClr val="FFFFFF"/>
                </a:solidFill>
                <a:latin typeface="Arial"/>
                <a:cs typeface="Arial"/>
                <a:hlinkClick r:id="rId13" action="ppaction://hlinksldjump"/>
              </a:rPr>
              <a:t>Final</a:t>
            </a:r>
            <a:r>
              <a:rPr sz="600" spc="35" dirty="0">
                <a:solidFill>
                  <a:srgbClr val="FFFFFF"/>
                </a:solidFill>
                <a:latin typeface="Arial"/>
                <a:cs typeface="Arial"/>
                <a:hlinkClick r:id="rId13" action="ppaction://hlinksldjump"/>
              </a:rPr>
              <a:t> </a:t>
            </a:r>
            <a:r>
              <a:rPr sz="600" dirty="0">
                <a:solidFill>
                  <a:srgbClr val="FFFFFF"/>
                </a:solidFill>
                <a:latin typeface="Arial"/>
                <a:cs typeface="Arial"/>
                <a:hlinkClick r:id="rId13" action="ppaction://hlinksldjump"/>
              </a:rPr>
              <a:t>ProjectX-Part</a:t>
            </a:r>
            <a:r>
              <a:rPr sz="600" spc="35" dirty="0">
                <a:solidFill>
                  <a:srgbClr val="FFFFFF"/>
                </a:solidFill>
                <a:latin typeface="Arial"/>
                <a:cs typeface="Arial"/>
                <a:hlinkClick r:id="rId13" action="ppaction://hlinksldjump"/>
              </a:rPr>
              <a:t> </a:t>
            </a:r>
            <a:r>
              <a:rPr sz="600" spc="-10" dirty="0">
                <a:solidFill>
                  <a:srgbClr val="FFFFFF"/>
                </a:solidFill>
                <a:latin typeface="Arial"/>
                <a:cs typeface="Arial"/>
                <a:hlinkClick r:id="rId13" action="ppaction://hlinksldjump"/>
              </a:rPr>
              <a:t>Toy-</a:t>
            </a:r>
            <a:r>
              <a:rPr sz="600" spc="-50" dirty="0">
                <a:solidFill>
                  <a:srgbClr val="FFFFFF"/>
                </a:solidFill>
                <a:latin typeface="Arial"/>
                <a:cs typeface="Arial"/>
                <a:hlinkClick r:id="rId13" action="ppaction://hlinksldjump"/>
              </a:rPr>
              <a:t>O</a:t>
            </a:r>
            <a:endParaRPr sz="600">
              <a:latin typeface="Arial"/>
              <a:cs typeface="Arial"/>
            </a:endParaRP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11</a:t>
            </a:r>
            <a:r>
              <a:rPr spc="-60" dirty="0"/>
              <a:t> </a:t>
            </a:r>
            <a:r>
              <a:rPr spc="150" dirty="0"/>
              <a:t>/</a:t>
            </a:r>
            <a:r>
              <a:rPr spc="-55" dirty="0"/>
              <a:t> </a:t>
            </a:r>
            <a:r>
              <a:rPr spc="-25" dirty="0"/>
              <a:t>22</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1245853"/>
          </a:xfrm>
          <a:prstGeom prst="rect">
            <a:avLst/>
          </a:prstGeom>
        </p:spPr>
        <p:txBody>
          <a:bodyPr vert="horz" wrap="square" lIns="0" tIns="55244" rIns="0" bIns="0" rtlCol="0">
            <a:spAutoFit/>
          </a:bodyPr>
          <a:lstStyle/>
          <a:p>
            <a:pPr marL="12700">
              <a:lnSpc>
                <a:spcPct val="100000"/>
              </a:lnSpc>
              <a:spcBef>
                <a:spcPts val="434"/>
              </a:spcBef>
            </a:pPr>
            <a:r>
              <a:rPr lang="en-US" altLang="zh-CN" sz="1100" spc="-50" dirty="0">
                <a:latin typeface="Arial"/>
                <a:cs typeface="Arial"/>
              </a:rPr>
              <a:t>sys-call Implemented in finished course</a:t>
            </a:r>
          </a:p>
          <a:p>
            <a:pPr marL="184150" indent="-171450">
              <a:lnSpc>
                <a:spcPct val="100000"/>
              </a:lnSpc>
              <a:spcBef>
                <a:spcPts val="434"/>
              </a:spcBef>
              <a:buFont typeface="Arial" panose="020B0604020202020204" pitchFamily="34" charset="0"/>
              <a:buChar char="•"/>
            </a:pPr>
            <a:r>
              <a:rPr lang="en-US" altLang="zh-CN" sz="1050" spc="-50" dirty="0">
                <a:latin typeface="Arial"/>
                <a:cs typeface="Arial"/>
              </a:rPr>
              <a:t>sys-call 64: SYS_WRITE (Lab4)</a:t>
            </a:r>
          </a:p>
          <a:p>
            <a:pPr marL="12700">
              <a:lnSpc>
                <a:spcPct val="100000"/>
              </a:lnSpc>
              <a:spcBef>
                <a:spcPts val="434"/>
              </a:spcBef>
            </a:pPr>
            <a:r>
              <a:rPr lang="en-US" altLang="zh-CN" sz="1050" spc="-50" dirty="0">
                <a:latin typeface="Arial"/>
                <a:cs typeface="Arial"/>
              </a:rPr>
              <a:t>	-  </a:t>
            </a:r>
            <a:r>
              <a:rPr lang="en-US" altLang="zh-CN" sz="1050" spc="-50" dirty="0" err="1">
                <a:latin typeface="Arial"/>
                <a:cs typeface="Arial"/>
              </a:rPr>
              <a:t>sys_write</a:t>
            </a:r>
            <a:r>
              <a:rPr lang="en-US" altLang="zh-CN" sz="1050" spc="-50" dirty="0">
                <a:latin typeface="Arial"/>
                <a:cs typeface="Arial"/>
              </a:rPr>
              <a:t>(unsigned int </a:t>
            </a:r>
            <a:r>
              <a:rPr lang="en-US" altLang="zh-CN" sz="1050" spc="-50" dirty="0" err="1">
                <a:latin typeface="Arial"/>
                <a:cs typeface="Arial"/>
              </a:rPr>
              <a:t>fd</a:t>
            </a:r>
            <a:r>
              <a:rPr lang="en-US" altLang="zh-CN" sz="1050" spc="-50" dirty="0">
                <a:latin typeface="Arial"/>
                <a:cs typeface="Arial"/>
              </a:rPr>
              <a:t>, const char* </a:t>
            </a:r>
            <a:r>
              <a:rPr lang="en-US" altLang="zh-CN" sz="1050" spc="-50" dirty="0" err="1">
                <a:latin typeface="Arial"/>
                <a:cs typeface="Arial"/>
              </a:rPr>
              <a:t>buf</a:t>
            </a:r>
            <a:r>
              <a:rPr lang="en-US" altLang="zh-CN" sz="1050" spc="-50" dirty="0">
                <a:latin typeface="Arial"/>
                <a:cs typeface="Arial"/>
              </a:rPr>
              <a:t>, </a:t>
            </a:r>
            <a:r>
              <a:rPr lang="en-US" altLang="zh-CN" sz="1050" spc="-50" dirty="0" err="1">
                <a:latin typeface="Arial"/>
                <a:cs typeface="Arial"/>
              </a:rPr>
              <a:t>size_t</a:t>
            </a:r>
            <a:r>
              <a:rPr lang="en-US" altLang="zh-CN" sz="1050" spc="-50" dirty="0">
                <a:latin typeface="Arial"/>
                <a:cs typeface="Arial"/>
              </a:rPr>
              <a:t> count)</a:t>
            </a:r>
          </a:p>
          <a:p>
            <a:pPr marL="12700">
              <a:lnSpc>
                <a:spcPct val="100000"/>
              </a:lnSpc>
              <a:spcBef>
                <a:spcPts val="434"/>
              </a:spcBef>
            </a:pPr>
            <a:r>
              <a:rPr lang="en-US" altLang="zh-CN" sz="1050" spc="-50" dirty="0">
                <a:latin typeface="Arial"/>
                <a:cs typeface="Arial"/>
              </a:rPr>
              <a:t>	-  printout the string from user, is call by user-function 	   </a:t>
            </a:r>
            <a:r>
              <a:rPr lang="en-US" altLang="zh-CN" sz="1050" spc="-50" dirty="0" err="1">
                <a:latin typeface="Arial"/>
                <a:cs typeface="Arial"/>
              </a:rPr>
              <a:t>printf</a:t>
            </a:r>
            <a:r>
              <a:rPr lang="en-US" altLang="zh-CN" sz="1050" spc="-50" dirty="0">
                <a:latin typeface="Arial"/>
                <a:cs typeface="Arial"/>
              </a:rPr>
              <a:t> </a:t>
            </a:r>
          </a:p>
          <a:p>
            <a:pPr marL="12700">
              <a:lnSpc>
                <a:spcPct val="100000"/>
              </a:lnSpc>
              <a:spcBef>
                <a:spcPts val="434"/>
              </a:spcBef>
            </a:pPr>
            <a:r>
              <a:rPr lang="en-US" sz="1100" spc="-50" dirty="0">
                <a:latin typeface="Arial"/>
                <a:cs typeface="Arial"/>
              </a:rPr>
              <a:t>	</a:t>
            </a:r>
            <a:endParaRPr lang="en-US" sz="110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3008696228"/>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1245853"/>
          </a:xfrm>
          <a:prstGeom prst="rect">
            <a:avLst/>
          </a:prstGeom>
        </p:spPr>
        <p:txBody>
          <a:bodyPr vert="horz" wrap="square" lIns="0" tIns="55244" rIns="0" bIns="0" rtlCol="0">
            <a:spAutoFit/>
          </a:bodyPr>
          <a:lstStyle/>
          <a:p>
            <a:pPr marL="12700">
              <a:lnSpc>
                <a:spcPct val="100000"/>
              </a:lnSpc>
              <a:spcBef>
                <a:spcPts val="434"/>
              </a:spcBef>
            </a:pPr>
            <a:r>
              <a:rPr lang="en-US" altLang="zh-CN" sz="1100" spc="-50" dirty="0">
                <a:latin typeface="Arial"/>
                <a:cs typeface="Arial"/>
              </a:rPr>
              <a:t>sys-call Implemented in finished course</a:t>
            </a:r>
          </a:p>
          <a:p>
            <a:pPr marL="184150" indent="-171450">
              <a:lnSpc>
                <a:spcPct val="100000"/>
              </a:lnSpc>
              <a:spcBef>
                <a:spcPts val="434"/>
              </a:spcBef>
              <a:buFont typeface="Arial" panose="020B0604020202020204" pitchFamily="34" charset="0"/>
              <a:buChar char="•"/>
            </a:pPr>
            <a:r>
              <a:rPr lang="en-US" altLang="zh-CN" sz="1050" spc="-50" dirty="0">
                <a:latin typeface="Arial"/>
                <a:cs typeface="Arial"/>
              </a:rPr>
              <a:t>sys-call 174: SYS_GETPID (Lab4)</a:t>
            </a:r>
          </a:p>
          <a:p>
            <a:pPr marL="12700">
              <a:lnSpc>
                <a:spcPct val="100000"/>
              </a:lnSpc>
              <a:spcBef>
                <a:spcPts val="434"/>
              </a:spcBef>
            </a:pPr>
            <a:r>
              <a:rPr lang="en-US" altLang="zh-CN" sz="1050" spc="-50" dirty="0">
                <a:latin typeface="Arial"/>
                <a:cs typeface="Arial"/>
              </a:rPr>
              <a:t>	-  </a:t>
            </a:r>
            <a:r>
              <a:rPr lang="en-US" altLang="zh-CN" sz="1050" spc="-50" dirty="0" err="1">
                <a:latin typeface="Arial"/>
                <a:cs typeface="Arial"/>
              </a:rPr>
              <a:t>sys_getpid</a:t>
            </a:r>
            <a:endParaRPr lang="en-US" altLang="zh-CN" sz="1050" spc="-50" dirty="0">
              <a:latin typeface="Arial"/>
              <a:cs typeface="Arial"/>
            </a:endParaRPr>
          </a:p>
          <a:p>
            <a:pPr marL="12700">
              <a:lnSpc>
                <a:spcPct val="100000"/>
              </a:lnSpc>
              <a:spcBef>
                <a:spcPts val="434"/>
              </a:spcBef>
            </a:pPr>
            <a:r>
              <a:rPr lang="en-US" altLang="zh-CN" sz="1050" spc="-50" dirty="0">
                <a:latin typeface="Arial"/>
                <a:cs typeface="Arial"/>
              </a:rPr>
              <a:t>	-  pick the </a:t>
            </a:r>
            <a:r>
              <a:rPr lang="en-US" altLang="zh-CN" sz="1050" spc="-50" dirty="0" err="1">
                <a:latin typeface="Arial"/>
                <a:cs typeface="Arial"/>
              </a:rPr>
              <a:t>pid</a:t>
            </a:r>
            <a:r>
              <a:rPr lang="en-US" altLang="zh-CN" sz="1050" spc="-50" dirty="0">
                <a:latin typeface="Arial"/>
                <a:cs typeface="Arial"/>
              </a:rPr>
              <a:t> of current process, pass it to user program 	   with register a0</a:t>
            </a:r>
          </a:p>
          <a:p>
            <a:pPr marL="12700">
              <a:lnSpc>
                <a:spcPct val="100000"/>
              </a:lnSpc>
              <a:spcBef>
                <a:spcPts val="434"/>
              </a:spcBef>
            </a:pPr>
            <a:r>
              <a:rPr lang="en-US" sz="1100" spc="-50" dirty="0">
                <a:latin typeface="Arial"/>
                <a:cs typeface="Arial"/>
              </a:rPr>
              <a:t>	</a:t>
            </a:r>
            <a:endParaRPr lang="en-US" sz="110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3872270266"/>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1084270"/>
          </a:xfrm>
          <a:prstGeom prst="rect">
            <a:avLst/>
          </a:prstGeom>
        </p:spPr>
        <p:txBody>
          <a:bodyPr vert="horz" wrap="square" lIns="0" tIns="55244" rIns="0" bIns="0" rtlCol="0">
            <a:spAutoFit/>
          </a:bodyPr>
          <a:lstStyle/>
          <a:p>
            <a:pPr marL="12700">
              <a:lnSpc>
                <a:spcPct val="100000"/>
              </a:lnSpc>
              <a:spcBef>
                <a:spcPts val="434"/>
              </a:spcBef>
            </a:pPr>
            <a:r>
              <a:rPr lang="en-US" altLang="zh-CN" sz="1100" spc="-50" dirty="0">
                <a:latin typeface="Arial"/>
                <a:cs typeface="Arial"/>
              </a:rPr>
              <a:t>sys-call Implemented in finished course</a:t>
            </a:r>
          </a:p>
          <a:p>
            <a:pPr marL="184150" indent="-171450">
              <a:lnSpc>
                <a:spcPct val="100000"/>
              </a:lnSpc>
              <a:spcBef>
                <a:spcPts val="434"/>
              </a:spcBef>
              <a:buFont typeface="Arial" panose="020B0604020202020204" pitchFamily="34" charset="0"/>
              <a:buChar char="•"/>
            </a:pPr>
            <a:r>
              <a:rPr lang="en-US" altLang="zh-CN" sz="1050" spc="-50" dirty="0">
                <a:latin typeface="Arial"/>
                <a:cs typeface="Arial"/>
              </a:rPr>
              <a:t>sys-call 220: SYS_CLONE (Lab5)</a:t>
            </a:r>
          </a:p>
          <a:p>
            <a:pPr marL="12700">
              <a:lnSpc>
                <a:spcPct val="100000"/>
              </a:lnSpc>
              <a:spcBef>
                <a:spcPts val="434"/>
              </a:spcBef>
            </a:pPr>
            <a:r>
              <a:rPr lang="en-US" altLang="zh-CN" sz="1050" spc="-50" dirty="0">
                <a:latin typeface="Arial"/>
                <a:cs typeface="Arial"/>
              </a:rPr>
              <a:t>	-  </a:t>
            </a:r>
            <a:r>
              <a:rPr lang="en-US" altLang="zh-CN" sz="1050" spc="-50" dirty="0" err="1">
                <a:latin typeface="Arial"/>
                <a:cs typeface="Arial"/>
              </a:rPr>
              <a:t>sys_clone</a:t>
            </a:r>
            <a:r>
              <a:rPr lang="en-US" altLang="zh-CN" sz="1050" spc="-50" dirty="0">
                <a:latin typeface="Arial"/>
                <a:cs typeface="Arial"/>
              </a:rPr>
              <a:t>(struct </a:t>
            </a:r>
            <a:r>
              <a:rPr lang="en-US" altLang="zh-CN" sz="1050" spc="-50" dirty="0" err="1">
                <a:latin typeface="Arial"/>
                <a:cs typeface="Arial"/>
              </a:rPr>
              <a:t>pt_regs</a:t>
            </a:r>
            <a:r>
              <a:rPr lang="en-US" altLang="zh-CN" sz="1050" spc="-50" dirty="0">
                <a:latin typeface="Arial"/>
                <a:cs typeface="Arial"/>
              </a:rPr>
              <a:t> *regs)</a:t>
            </a:r>
          </a:p>
          <a:p>
            <a:pPr marL="12700">
              <a:lnSpc>
                <a:spcPct val="100000"/>
              </a:lnSpc>
              <a:spcBef>
                <a:spcPts val="434"/>
              </a:spcBef>
            </a:pPr>
            <a:r>
              <a:rPr lang="en-US" altLang="zh-CN" sz="1050" spc="-50" dirty="0">
                <a:latin typeface="Arial"/>
                <a:cs typeface="Arial"/>
              </a:rPr>
              <a:t>	-  execute the fork process of current running process</a:t>
            </a:r>
          </a:p>
          <a:p>
            <a:pPr marL="12700">
              <a:lnSpc>
                <a:spcPct val="100000"/>
              </a:lnSpc>
              <a:spcBef>
                <a:spcPts val="434"/>
              </a:spcBef>
            </a:pPr>
            <a:r>
              <a:rPr lang="en-US" sz="1100" spc="-50" dirty="0">
                <a:latin typeface="Arial"/>
                <a:cs typeface="Arial"/>
              </a:rPr>
              <a:t>	</a:t>
            </a:r>
            <a:endParaRPr lang="en-US" sz="110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3136324476"/>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1" name="Picture">
            <a:extLst>
              <a:ext uri="{FF2B5EF4-FFF2-40B4-BE49-F238E27FC236}">
                <a16:creationId xmlns:a16="http://schemas.microsoft.com/office/drawing/2014/main" id="{B6D87A57-998F-72DF-45C1-95A42D44AB6B}"/>
              </a:ext>
            </a:extLst>
          </p:cNvPr>
          <p:cNvPicPr/>
          <p:nvPr/>
        </p:nvPicPr>
        <p:blipFill>
          <a:blip r:embed="rId4"/>
          <a:stretch>
            <a:fillRect/>
          </a:stretch>
        </p:blipFill>
        <p:spPr bwMode="auto">
          <a:xfrm>
            <a:off x="857250" y="739775"/>
            <a:ext cx="2829287" cy="2169006"/>
          </a:xfrm>
          <a:prstGeom prst="rect">
            <a:avLst/>
          </a:prstGeom>
          <a:noFill/>
          <a:ln w="9525">
            <a:noFill/>
            <a:headEnd/>
            <a:tailEnd/>
          </a:ln>
        </p:spPr>
      </p:pic>
    </p:spTree>
    <p:extLst>
      <p:ext uri="{BB962C8B-B14F-4D97-AF65-F5344CB8AC3E}">
        <p14:creationId xmlns:p14="http://schemas.microsoft.com/office/powerpoint/2010/main" val="1595922224"/>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1355090" cy="244475"/>
          </a:xfrm>
          <a:prstGeom prst="rect">
            <a:avLst/>
          </a:prstGeom>
        </p:spPr>
        <p:txBody>
          <a:bodyPr vert="horz" wrap="square" lIns="0" tIns="17145" rIns="0" bIns="0" rtlCol="0">
            <a:spAutoFit/>
          </a:bodyPr>
          <a:lstStyle/>
          <a:p>
            <a:pPr marL="12700">
              <a:lnSpc>
                <a:spcPct val="100000"/>
              </a:lnSpc>
              <a:spcBef>
                <a:spcPts val="135"/>
              </a:spcBef>
            </a:pPr>
            <a:r>
              <a:rPr dirty="0"/>
              <a:t>Table</a:t>
            </a:r>
            <a:r>
              <a:rPr spc="105" dirty="0"/>
              <a:t> </a:t>
            </a:r>
            <a:r>
              <a:rPr dirty="0"/>
              <a:t>of</a:t>
            </a:r>
            <a:r>
              <a:rPr spc="105" dirty="0"/>
              <a:t> </a:t>
            </a:r>
            <a:r>
              <a:rPr spc="-10" dirty="0"/>
              <a:t>Contents</a:t>
            </a:r>
          </a:p>
        </p:txBody>
      </p:sp>
      <p:pic>
        <p:nvPicPr>
          <p:cNvPr id="4" name="object 4"/>
          <p:cNvPicPr/>
          <p:nvPr/>
        </p:nvPicPr>
        <p:blipFill>
          <a:blip r:embed="rId2" cstate="print"/>
          <a:stretch>
            <a:fillRect/>
          </a:stretch>
        </p:blipFill>
        <p:spPr>
          <a:xfrm>
            <a:off x="89280" y="693521"/>
            <a:ext cx="160096" cy="160096"/>
          </a:xfrm>
          <a:prstGeom prst="rect">
            <a:avLst/>
          </a:prstGeom>
        </p:spPr>
      </p:pic>
      <p:sp>
        <p:nvSpPr>
          <p:cNvPr id="5" name="object 5"/>
          <p:cNvSpPr txBox="1"/>
          <p:nvPr/>
        </p:nvSpPr>
        <p:spPr>
          <a:xfrm>
            <a:off x="129743" y="69285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5EBF3"/>
                </a:solidFill>
                <a:latin typeface="Arial"/>
                <a:cs typeface="Arial"/>
              </a:rPr>
              <a:t>1</a:t>
            </a:r>
            <a:endParaRPr sz="800">
              <a:latin typeface="Arial"/>
              <a:cs typeface="Arial"/>
            </a:endParaRPr>
          </a:p>
        </p:txBody>
      </p:sp>
      <p:sp>
        <p:nvSpPr>
          <p:cNvPr id="6" name="object 6"/>
          <p:cNvSpPr txBox="1"/>
          <p:nvPr/>
        </p:nvSpPr>
        <p:spPr>
          <a:xfrm>
            <a:off x="295173" y="665428"/>
            <a:ext cx="71501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3333B2"/>
                </a:solidFill>
                <a:latin typeface="Arial"/>
                <a:cs typeface="Arial"/>
                <a:hlinkClick r:id="rId3" action="ppaction://hlinksldjump"/>
              </a:rPr>
              <a:t>Background</a:t>
            </a:r>
            <a:endParaRPr sz="1100">
              <a:latin typeface="Arial"/>
              <a:cs typeface="Arial"/>
            </a:endParaRPr>
          </a:p>
        </p:txBody>
      </p:sp>
      <p:pic>
        <p:nvPicPr>
          <p:cNvPr id="7" name="object 7"/>
          <p:cNvPicPr/>
          <p:nvPr/>
        </p:nvPicPr>
        <p:blipFill>
          <a:blip r:embed="rId4" cstate="print"/>
          <a:stretch>
            <a:fillRect/>
          </a:stretch>
        </p:blipFill>
        <p:spPr>
          <a:xfrm>
            <a:off x="89280" y="1077836"/>
            <a:ext cx="160096" cy="160096"/>
          </a:xfrm>
          <a:prstGeom prst="rect">
            <a:avLst/>
          </a:prstGeom>
        </p:spPr>
      </p:pic>
      <p:sp>
        <p:nvSpPr>
          <p:cNvPr id="8" name="object 8"/>
          <p:cNvSpPr txBox="1"/>
          <p:nvPr/>
        </p:nvSpPr>
        <p:spPr>
          <a:xfrm>
            <a:off x="129743" y="1049742"/>
            <a:ext cx="10007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2</a:t>
            </a:r>
            <a:r>
              <a:rPr sz="1200" spc="337" baseline="6944" dirty="0">
                <a:solidFill>
                  <a:srgbClr val="F9FBFC"/>
                </a:solidFill>
                <a:latin typeface="Arial"/>
                <a:cs typeface="Arial"/>
              </a:rPr>
              <a:t>  </a:t>
            </a:r>
            <a:r>
              <a:rPr sz="1100" spc="-60" dirty="0">
                <a:solidFill>
                  <a:srgbClr val="D6D6EF"/>
                </a:solidFill>
                <a:latin typeface="Arial"/>
                <a:cs typeface="Arial"/>
                <a:hlinkClick r:id="rId5" action="ppaction://hlinksldjump"/>
              </a:rPr>
              <a:t>Buddy-</a:t>
            </a:r>
            <a:r>
              <a:rPr sz="1100" spc="-45" dirty="0">
                <a:solidFill>
                  <a:srgbClr val="D6D6EF"/>
                </a:solidFill>
                <a:latin typeface="Arial"/>
                <a:cs typeface="Arial"/>
                <a:hlinkClick r:id="rId5" action="ppaction://hlinksldjump"/>
              </a:rPr>
              <a:t>system</a:t>
            </a:r>
            <a:endParaRPr sz="1100">
              <a:latin typeface="Arial"/>
              <a:cs typeface="Arial"/>
            </a:endParaRPr>
          </a:p>
        </p:txBody>
      </p:sp>
      <p:pic>
        <p:nvPicPr>
          <p:cNvPr id="9" name="object 9"/>
          <p:cNvPicPr/>
          <p:nvPr/>
        </p:nvPicPr>
        <p:blipFill>
          <a:blip r:embed="rId6" cstate="print"/>
          <a:stretch>
            <a:fillRect/>
          </a:stretch>
        </p:blipFill>
        <p:spPr>
          <a:xfrm>
            <a:off x="89280" y="1462138"/>
            <a:ext cx="160096" cy="160096"/>
          </a:xfrm>
          <a:prstGeom prst="rect">
            <a:avLst/>
          </a:prstGeom>
        </p:spPr>
      </p:pic>
      <p:sp>
        <p:nvSpPr>
          <p:cNvPr id="10" name="object 10"/>
          <p:cNvSpPr txBox="1"/>
          <p:nvPr/>
        </p:nvSpPr>
        <p:spPr>
          <a:xfrm>
            <a:off x="129743" y="1461476"/>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3</a:t>
            </a:r>
            <a:endParaRPr sz="800">
              <a:latin typeface="Arial"/>
              <a:cs typeface="Arial"/>
            </a:endParaRPr>
          </a:p>
        </p:txBody>
      </p:sp>
      <p:sp>
        <p:nvSpPr>
          <p:cNvPr id="11" name="object 11"/>
          <p:cNvSpPr txBox="1"/>
          <p:nvPr/>
        </p:nvSpPr>
        <p:spPr>
          <a:xfrm>
            <a:off x="295173" y="1434044"/>
            <a:ext cx="1070610" cy="191770"/>
          </a:xfrm>
          <a:prstGeom prst="rect">
            <a:avLst/>
          </a:prstGeom>
        </p:spPr>
        <p:txBody>
          <a:bodyPr vert="horz" wrap="square" lIns="0" tIns="11430" rIns="0" bIns="0" rtlCol="0">
            <a:spAutoFit/>
          </a:bodyPr>
          <a:lstStyle/>
          <a:p>
            <a:pPr marL="12700">
              <a:lnSpc>
                <a:spcPct val="100000"/>
              </a:lnSpc>
              <a:spcBef>
                <a:spcPts val="90"/>
              </a:spcBef>
            </a:pPr>
            <a:r>
              <a:rPr sz="1100" spc="-55" dirty="0">
                <a:solidFill>
                  <a:srgbClr val="D6D6EF"/>
                </a:solidFill>
                <a:latin typeface="Arial"/>
                <a:cs typeface="Arial"/>
                <a:hlinkClick r:id="rId7" action="ppaction://hlinksldjump"/>
              </a:rPr>
              <a:t>System</a:t>
            </a:r>
            <a:r>
              <a:rPr sz="1100" spc="-25" dirty="0">
                <a:solidFill>
                  <a:srgbClr val="D6D6EF"/>
                </a:solidFill>
                <a:latin typeface="Arial"/>
                <a:cs typeface="Arial"/>
                <a:hlinkClick r:id="rId7" action="ppaction://hlinksldjump"/>
              </a:rPr>
              <a:t> </a:t>
            </a:r>
            <a:r>
              <a:rPr sz="1100" spc="-20" dirty="0">
                <a:solidFill>
                  <a:srgbClr val="D6D6EF"/>
                </a:solidFill>
                <a:latin typeface="Arial"/>
                <a:cs typeface="Arial"/>
                <a:hlinkClick r:id="rId7" action="ppaction://hlinksldjump"/>
              </a:rPr>
              <a:t>Call</a:t>
            </a:r>
            <a:r>
              <a:rPr sz="1100" spc="-45" dirty="0">
                <a:solidFill>
                  <a:srgbClr val="D6D6EF"/>
                </a:solidFill>
                <a:latin typeface="Arial"/>
                <a:cs typeface="Arial"/>
                <a:hlinkClick r:id="rId7" action="ppaction://hlinksldjump"/>
              </a:rPr>
              <a:t> </a:t>
            </a:r>
            <a:r>
              <a:rPr sz="1100" spc="-40" dirty="0">
                <a:solidFill>
                  <a:srgbClr val="D6D6EF"/>
                </a:solidFill>
                <a:latin typeface="Arial"/>
                <a:cs typeface="Arial"/>
                <a:hlinkClick r:id="rId7" action="ppaction://hlinksldjump"/>
              </a:rPr>
              <a:t>Table</a:t>
            </a:r>
            <a:endParaRPr sz="1100" dirty="0">
              <a:latin typeface="Arial"/>
              <a:cs typeface="Arial"/>
            </a:endParaRPr>
          </a:p>
        </p:txBody>
      </p:sp>
      <p:pic>
        <p:nvPicPr>
          <p:cNvPr id="12" name="object 12"/>
          <p:cNvPicPr/>
          <p:nvPr/>
        </p:nvPicPr>
        <p:blipFill>
          <a:blip r:embed="rId6" cstate="print"/>
          <a:stretch>
            <a:fillRect/>
          </a:stretch>
        </p:blipFill>
        <p:spPr>
          <a:xfrm>
            <a:off x="89280" y="1846452"/>
            <a:ext cx="160096" cy="160096"/>
          </a:xfrm>
          <a:prstGeom prst="rect">
            <a:avLst/>
          </a:prstGeom>
        </p:spPr>
      </p:pic>
      <p:sp>
        <p:nvSpPr>
          <p:cNvPr id="13" name="object 13"/>
          <p:cNvSpPr txBox="1"/>
          <p:nvPr/>
        </p:nvSpPr>
        <p:spPr>
          <a:xfrm>
            <a:off x="129743" y="1818346"/>
            <a:ext cx="8356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4</a:t>
            </a:r>
            <a:r>
              <a:rPr sz="1200" spc="247" baseline="6944" dirty="0">
                <a:solidFill>
                  <a:srgbClr val="F9FBFC"/>
                </a:solidFill>
                <a:latin typeface="Arial"/>
                <a:cs typeface="Arial"/>
              </a:rPr>
              <a:t>  </a:t>
            </a:r>
            <a:r>
              <a:rPr sz="1100" spc="-10" dirty="0">
                <a:solidFill>
                  <a:srgbClr val="D6D6EF"/>
                </a:solidFill>
                <a:latin typeface="Arial"/>
                <a:cs typeface="Arial"/>
                <a:hlinkClick r:id="rId8" action="ppaction://hlinksldjump"/>
              </a:rPr>
              <a:t>File</a:t>
            </a:r>
            <a:r>
              <a:rPr sz="1100" spc="15" dirty="0">
                <a:solidFill>
                  <a:srgbClr val="D6D6EF"/>
                </a:solidFill>
                <a:latin typeface="Arial"/>
                <a:cs typeface="Arial"/>
                <a:hlinkClick r:id="rId8" action="ppaction://hlinksldjump"/>
              </a:rPr>
              <a:t> </a:t>
            </a:r>
            <a:r>
              <a:rPr sz="1100" spc="-50" dirty="0">
                <a:solidFill>
                  <a:srgbClr val="D6D6EF"/>
                </a:solidFill>
                <a:latin typeface="Arial"/>
                <a:cs typeface="Arial"/>
                <a:hlinkClick r:id="rId8" action="ppaction://hlinksldjump"/>
              </a:rPr>
              <a:t>Loader</a:t>
            </a:r>
            <a:endParaRPr sz="1100">
              <a:latin typeface="Arial"/>
              <a:cs typeface="Arial"/>
            </a:endParaRPr>
          </a:p>
        </p:txBody>
      </p:sp>
      <p:pic>
        <p:nvPicPr>
          <p:cNvPr id="14" name="object 14"/>
          <p:cNvPicPr/>
          <p:nvPr/>
        </p:nvPicPr>
        <p:blipFill>
          <a:blip r:embed="rId9" cstate="print"/>
          <a:stretch>
            <a:fillRect/>
          </a:stretch>
        </p:blipFill>
        <p:spPr>
          <a:xfrm>
            <a:off x="89280" y="2230755"/>
            <a:ext cx="160096" cy="160096"/>
          </a:xfrm>
          <a:prstGeom prst="rect">
            <a:avLst/>
          </a:prstGeom>
        </p:spPr>
      </p:pic>
      <p:sp>
        <p:nvSpPr>
          <p:cNvPr id="15" name="object 15"/>
          <p:cNvSpPr txBox="1"/>
          <p:nvPr/>
        </p:nvSpPr>
        <p:spPr>
          <a:xfrm>
            <a:off x="129743" y="2230093"/>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5</a:t>
            </a:r>
            <a:endParaRPr sz="800">
              <a:latin typeface="Arial"/>
              <a:cs typeface="Arial"/>
            </a:endParaRPr>
          </a:p>
        </p:txBody>
      </p:sp>
      <p:sp>
        <p:nvSpPr>
          <p:cNvPr id="16" name="object 16"/>
          <p:cNvSpPr txBox="1"/>
          <p:nvPr/>
        </p:nvSpPr>
        <p:spPr>
          <a:xfrm>
            <a:off x="295173" y="2202661"/>
            <a:ext cx="30226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D6D6EF"/>
                </a:solidFill>
                <a:latin typeface="Arial"/>
                <a:cs typeface="Arial"/>
                <a:hlinkClick r:id="rId10" action="ppaction://hlinksldjump"/>
              </a:rPr>
              <a:t>Shell</a:t>
            </a:r>
            <a:endParaRPr sz="1100">
              <a:latin typeface="Arial"/>
              <a:cs typeface="Arial"/>
            </a:endParaRPr>
          </a:p>
        </p:txBody>
      </p:sp>
      <p:pic>
        <p:nvPicPr>
          <p:cNvPr id="17" name="object 17"/>
          <p:cNvPicPr/>
          <p:nvPr/>
        </p:nvPicPr>
        <p:blipFill>
          <a:blip r:embed="rId6" cstate="print"/>
          <a:stretch>
            <a:fillRect/>
          </a:stretch>
        </p:blipFill>
        <p:spPr>
          <a:xfrm>
            <a:off x="89280" y="2615057"/>
            <a:ext cx="160096" cy="160096"/>
          </a:xfrm>
          <a:prstGeom prst="rect">
            <a:avLst/>
          </a:prstGeom>
        </p:spPr>
      </p:pic>
      <p:sp>
        <p:nvSpPr>
          <p:cNvPr id="18" name="object 18"/>
          <p:cNvSpPr txBox="1"/>
          <p:nvPr/>
        </p:nvSpPr>
        <p:spPr>
          <a:xfrm>
            <a:off x="129743" y="2586963"/>
            <a:ext cx="171831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6</a:t>
            </a:r>
            <a:r>
              <a:rPr sz="1200" spc="262" baseline="6944" dirty="0">
                <a:solidFill>
                  <a:srgbClr val="F9FBFC"/>
                </a:solidFill>
                <a:latin typeface="Arial"/>
                <a:cs typeface="Arial"/>
              </a:rPr>
              <a:t>  </a:t>
            </a:r>
            <a:r>
              <a:rPr sz="1100" spc="-65" dirty="0">
                <a:solidFill>
                  <a:srgbClr val="D6D6EF"/>
                </a:solidFill>
                <a:latin typeface="Arial"/>
                <a:cs typeface="Arial"/>
                <a:hlinkClick r:id="rId11" action="ppaction://hlinksldjump"/>
              </a:rPr>
              <a:t>Conclusions</a:t>
            </a:r>
            <a:r>
              <a:rPr sz="1100" spc="25" dirty="0">
                <a:solidFill>
                  <a:srgbClr val="D6D6EF"/>
                </a:solidFill>
                <a:latin typeface="Arial"/>
                <a:cs typeface="Arial"/>
                <a:hlinkClick r:id="rId11" action="ppaction://hlinksldjump"/>
              </a:rPr>
              <a:t> </a:t>
            </a:r>
            <a:r>
              <a:rPr sz="1100" spc="-45" dirty="0">
                <a:solidFill>
                  <a:srgbClr val="D6D6EF"/>
                </a:solidFill>
                <a:latin typeface="Arial"/>
                <a:cs typeface="Arial"/>
                <a:hlinkClick r:id="rId11" action="ppaction://hlinksldjump"/>
              </a:rPr>
              <a:t>and</a:t>
            </a:r>
            <a:r>
              <a:rPr sz="1100" spc="20" dirty="0">
                <a:solidFill>
                  <a:srgbClr val="D6D6EF"/>
                </a:solidFill>
                <a:latin typeface="Arial"/>
                <a:cs typeface="Arial"/>
                <a:hlinkClick r:id="rId11" action="ppaction://hlinksldjump"/>
              </a:rPr>
              <a:t> </a:t>
            </a:r>
            <a:r>
              <a:rPr sz="1100" spc="-20" dirty="0">
                <a:solidFill>
                  <a:srgbClr val="D6D6EF"/>
                </a:solidFill>
                <a:latin typeface="Arial"/>
                <a:cs typeface="Arial"/>
                <a:hlinkClick r:id="rId11" action="ppaction://hlinksldjump"/>
              </a:rPr>
              <a:t>Thoughts</a:t>
            </a:r>
            <a:endParaRPr sz="1100">
              <a:latin typeface="Arial"/>
              <a:cs typeface="Arial"/>
            </a:endParaRPr>
          </a:p>
        </p:txBody>
      </p:sp>
      <p:sp>
        <p:nvSpPr>
          <p:cNvPr id="19" name="object 1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12" action="ppaction://hlinksldjump"/>
              </a:rPr>
              <a:t>S</a:t>
            </a:r>
            <a:endParaRPr sz="6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21" name="object 2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2" action="ppaction://hlinksldjump"/>
              </a:rPr>
              <a:t>Computer</a:t>
            </a:r>
            <a:r>
              <a:rPr sz="600" spc="30" dirty="0">
                <a:solidFill>
                  <a:srgbClr val="FFFFFF"/>
                </a:solidFill>
                <a:latin typeface="Arial"/>
                <a:cs typeface="Arial"/>
                <a:hlinkClick r:id="rId12" action="ppaction://hlinksldjump"/>
              </a:rPr>
              <a:t> </a:t>
            </a:r>
            <a:r>
              <a:rPr sz="600" spc="-10" dirty="0">
                <a:solidFill>
                  <a:srgbClr val="FFFFFF"/>
                </a:solidFill>
                <a:latin typeface="Arial"/>
                <a:cs typeface="Arial"/>
                <a:hlinkClick r:id="rId12" action="ppaction://hlinksldjump"/>
              </a:rPr>
              <a:t>System</a:t>
            </a:r>
            <a:r>
              <a:rPr sz="600" spc="35" dirty="0">
                <a:solidFill>
                  <a:srgbClr val="FFFFFF"/>
                </a:solidFill>
                <a:latin typeface="Arial"/>
                <a:cs typeface="Arial"/>
                <a:hlinkClick r:id="rId12" action="ppaction://hlinksldjump"/>
              </a:rPr>
              <a:t> </a:t>
            </a:r>
            <a:r>
              <a:rPr sz="600" dirty="0">
                <a:solidFill>
                  <a:srgbClr val="FFFFFF"/>
                </a:solidFill>
                <a:latin typeface="Arial"/>
                <a:cs typeface="Arial"/>
                <a:hlinkClick r:id="rId12" action="ppaction://hlinksldjump"/>
              </a:rPr>
              <a:t>Final</a:t>
            </a:r>
            <a:r>
              <a:rPr sz="600" spc="35" dirty="0">
                <a:solidFill>
                  <a:srgbClr val="FFFFFF"/>
                </a:solidFill>
                <a:latin typeface="Arial"/>
                <a:cs typeface="Arial"/>
                <a:hlinkClick r:id="rId12" action="ppaction://hlinksldjump"/>
              </a:rPr>
              <a:t> </a:t>
            </a:r>
            <a:r>
              <a:rPr sz="600" dirty="0">
                <a:solidFill>
                  <a:srgbClr val="FFFFFF"/>
                </a:solidFill>
                <a:latin typeface="Arial"/>
                <a:cs typeface="Arial"/>
                <a:hlinkClick r:id="rId12" action="ppaction://hlinksldjump"/>
              </a:rPr>
              <a:t>ProjectX-Part</a:t>
            </a:r>
            <a:r>
              <a:rPr sz="600" spc="35" dirty="0">
                <a:solidFill>
                  <a:srgbClr val="FFFFFF"/>
                </a:solidFill>
                <a:latin typeface="Arial"/>
                <a:cs typeface="Arial"/>
                <a:hlinkClick r:id="rId12" action="ppaction://hlinksldjump"/>
              </a:rPr>
              <a:t> </a:t>
            </a:r>
            <a:r>
              <a:rPr sz="600" spc="-10" dirty="0">
                <a:solidFill>
                  <a:srgbClr val="FFFFFF"/>
                </a:solidFill>
                <a:latin typeface="Arial"/>
                <a:cs typeface="Arial"/>
                <a:hlinkClick r:id="rId12" action="ppaction://hlinksldjump"/>
              </a:rPr>
              <a:t>Toy-</a:t>
            </a:r>
            <a:r>
              <a:rPr sz="600" spc="-50" dirty="0">
                <a:solidFill>
                  <a:srgbClr val="FFFFFF"/>
                </a:solidFill>
                <a:latin typeface="Arial"/>
                <a:cs typeface="Arial"/>
                <a:hlinkClick r:id="rId12" action="ppaction://hlinksldjump"/>
              </a:rPr>
              <a:t>O</a:t>
            </a:r>
            <a:endParaRPr sz="600">
              <a:latin typeface="Arial"/>
              <a:cs typeface="Arial"/>
            </a:endParaRPr>
          </a:p>
        </p:txBody>
      </p:sp>
      <p:sp>
        <p:nvSpPr>
          <p:cNvPr id="22" name="object 22"/>
          <p:cNvSpPr txBox="1"/>
          <p:nvPr/>
        </p:nvSpPr>
        <p:spPr>
          <a:xfrm>
            <a:off x="3820375" y="3351784"/>
            <a:ext cx="356870" cy="102235"/>
          </a:xfrm>
          <a:prstGeom prst="rect">
            <a:avLst/>
          </a:prstGeom>
        </p:spPr>
        <p:txBody>
          <a:bodyPr vert="horz" wrap="square" lIns="0" tIns="0" rIns="0" bIns="0" rtlCol="0">
            <a:spAutoFit/>
          </a:bodyPr>
          <a:lstStyle/>
          <a:p>
            <a:pPr marL="12700">
              <a:lnSpc>
                <a:spcPts val="675"/>
              </a:lnSpc>
            </a:pPr>
            <a:r>
              <a:rPr sz="600" dirty="0">
                <a:latin typeface="Arial"/>
                <a:cs typeface="Arial"/>
              </a:rPr>
              <a:t>ZJU</a:t>
            </a:r>
            <a:r>
              <a:rPr sz="600" spc="65" dirty="0">
                <a:latin typeface="Arial"/>
                <a:cs typeface="Arial"/>
              </a:rPr>
              <a:t> </a:t>
            </a:r>
            <a:r>
              <a:rPr sz="600" spc="-20" dirty="0">
                <a:latin typeface="Arial"/>
                <a:cs typeface="Arial"/>
              </a:rPr>
              <a:t>2022</a:t>
            </a:r>
            <a:endParaRPr sz="600">
              <a:latin typeface="Arial"/>
              <a:cs typeface="Arial"/>
            </a:endParaRPr>
          </a:p>
        </p:txBody>
      </p:sp>
      <p:sp>
        <p:nvSpPr>
          <p:cNvPr id="23" name="object 23"/>
          <p:cNvSpPr txBox="1"/>
          <p:nvPr/>
        </p:nvSpPr>
        <p:spPr>
          <a:xfrm>
            <a:off x="4314093" y="3351784"/>
            <a:ext cx="239395" cy="102235"/>
          </a:xfrm>
          <a:prstGeom prst="rect">
            <a:avLst/>
          </a:prstGeom>
        </p:spPr>
        <p:txBody>
          <a:bodyPr vert="horz" wrap="square" lIns="0" tIns="0" rIns="0" bIns="0" rtlCol="0">
            <a:spAutoFit/>
          </a:bodyPr>
          <a:lstStyle/>
          <a:p>
            <a:pPr marL="38100">
              <a:lnSpc>
                <a:spcPts val="675"/>
              </a:lnSpc>
            </a:pPr>
            <a:fld id="{81D60167-4931-47E6-BA6A-407CBD079E47}" type="slidenum">
              <a:rPr sz="600" spc="-25" dirty="0">
                <a:latin typeface="Arial"/>
                <a:cs typeface="Arial"/>
              </a:rPr>
              <a:t>3</a:t>
            </a:fld>
            <a:r>
              <a:rPr sz="600" spc="-65" dirty="0">
                <a:latin typeface="Arial"/>
                <a:cs typeface="Arial"/>
              </a:rPr>
              <a:t> </a:t>
            </a:r>
            <a:r>
              <a:rPr sz="600" spc="150" dirty="0">
                <a:latin typeface="Arial"/>
                <a:cs typeface="Arial"/>
              </a:rPr>
              <a:t>/</a:t>
            </a:r>
            <a:r>
              <a:rPr sz="600" spc="-60"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730327"/>
          </a:xfrm>
          <a:prstGeom prst="rect">
            <a:avLst/>
          </a:prstGeom>
        </p:spPr>
        <p:txBody>
          <a:bodyPr vert="horz" wrap="square" lIns="0" tIns="55244" rIns="0" bIns="0" rtlCol="0">
            <a:spAutoFit/>
          </a:bodyPr>
          <a:lstStyle/>
          <a:p>
            <a:pPr marL="12700">
              <a:spcBef>
                <a:spcPts val="434"/>
              </a:spcBef>
            </a:pPr>
            <a:r>
              <a:rPr lang="en-US" altLang="zh-CN" sz="1050" spc="-50" dirty="0">
                <a:latin typeface="Arial"/>
                <a:cs typeface="Arial"/>
              </a:rPr>
              <a:t>sys-call Implemented in finished course</a:t>
            </a:r>
          </a:p>
          <a:p>
            <a:pPr marL="12700">
              <a:lnSpc>
                <a:spcPct val="100000"/>
              </a:lnSpc>
              <a:spcBef>
                <a:spcPts val="434"/>
              </a:spcBef>
            </a:pPr>
            <a:r>
              <a:rPr lang="en-US" altLang="zh-CN" sz="1000" spc="-50" dirty="0">
                <a:latin typeface="Arial"/>
                <a:cs typeface="Arial"/>
              </a:rPr>
              <a:t>- The former implemented three sys-calls build the framework of sys-call schema of a kernel, we could extend the sys-call of the kernel with a unified schema</a:t>
            </a:r>
            <a:endParaRPr lang="en-US" sz="100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2107033591"/>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0" name="图片 9">
            <a:extLst>
              <a:ext uri="{FF2B5EF4-FFF2-40B4-BE49-F238E27FC236}">
                <a16:creationId xmlns:a16="http://schemas.microsoft.com/office/drawing/2014/main" id="{A05BF682-2D6F-CD4F-370B-FB627B5788B2}"/>
              </a:ext>
            </a:extLst>
          </p:cNvPr>
          <p:cNvPicPr>
            <a:picLocks noChangeAspect="1"/>
          </p:cNvPicPr>
          <p:nvPr/>
        </p:nvPicPr>
        <p:blipFill>
          <a:blip r:embed="rId4"/>
          <a:stretch>
            <a:fillRect/>
          </a:stretch>
        </p:blipFill>
        <p:spPr>
          <a:xfrm>
            <a:off x="831409" y="434975"/>
            <a:ext cx="2933414" cy="2667000"/>
          </a:xfrm>
          <a:prstGeom prst="rect">
            <a:avLst/>
          </a:prstGeom>
        </p:spPr>
      </p:pic>
    </p:spTree>
    <p:extLst>
      <p:ext uri="{BB962C8B-B14F-4D97-AF65-F5344CB8AC3E}">
        <p14:creationId xmlns:p14="http://schemas.microsoft.com/office/powerpoint/2010/main" val="1483671889"/>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658513"/>
          </a:xfrm>
          <a:prstGeom prst="rect">
            <a:avLst/>
          </a:prstGeom>
        </p:spPr>
        <p:txBody>
          <a:bodyPr vert="horz" wrap="square" lIns="0" tIns="55244" rIns="0" bIns="0" rtlCol="0">
            <a:spAutoFit/>
          </a:bodyPr>
          <a:lstStyle/>
          <a:p>
            <a:pPr marL="12700">
              <a:lnSpc>
                <a:spcPct val="100000"/>
              </a:lnSpc>
              <a:spcBef>
                <a:spcPts val="434"/>
              </a:spcBef>
            </a:pPr>
            <a:r>
              <a:rPr lang="en-US" altLang="zh-CN" sz="1100" spc="-50" dirty="0">
                <a:latin typeface="Arial"/>
                <a:cs typeface="Arial"/>
              </a:rPr>
              <a:t>sys-call Implemented in X-Part</a:t>
            </a:r>
            <a:r>
              <a:rPr lang="en-US" sz="1100" spc="-50" dirty="0">
                <a:latin typeface="Arial"/>
                <a:cs typeface="Arial"/>
              </a:rPr>
              <a:t>	</a:t>
            </a:r>
          </a:p>
          <a:p>
            <a:pPr marL="12700">
              <a:lnSpc>
                <a:spcPct val="100000"/>
              </a:lnSpc>
              <a:spcBef>
                <a:spcPts val="434"/>
              </a:spcBef>
            </a:pPr>
            <a:r>
              <a:rPr lang="en-US" sz="1100" spc="-50" dirty="0">
                <a:latin typeface="Arial"/>
                <a:cs typeface="Arial"/>
              </a:rPr>
              <a:t>sys-call in buddy system</a:t>
            </a:r>
          </a:p>
          <a:p>
            <a:pPr marL="184150" indent="-171450">
              <a:lnSpc>
                <a:spcPct val="100000"/>
              </a:lnSpc>
              <a:spcBef>
                <a:spcPts val="434"/>
              </a:spcBef>
              <a:buFont typeface="Arial" panose="020B0604020202020204" pitchFamily="34" charset="0"/>
              <a:buChar char="•"/>
            </a:pPr>
            <a:endParaRPr lang="en-US" sz="1050" spc="-5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157258582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1091965"/>
          </a:xfrm>
          <a:prstGeom prst="rect">
            <a:avLst/>
          </a:prstGeom>
        </p:spPr>
        <p:txBody>
          <a:bodyPr vert="horz" wrap="square" lIns="0" tIns="55244" rIns="0" bIns="0" rtlCol="0">
            <a:spAutoFit/>
          </a:bodyPr>
          <a:lstStyle/>
          <a:p>
            <a:pPr marL="12700">
              <a:lnSpc>
                <a:spcPct val="100000"/>
              </a:lnSpc>
              <a:spcBef>
                <a:spcPts val="434"/>
              </a:spcBef>
            </a:pPr>
            <a:r>
              <a:rPr lang="en-US" altLang="zh-CN" sz="1100" spc="-50" dirty="0">
                <a:latin typeface="Arial"/>
                <a:cs typeface="Arial"/>
              </a:rPr>
              <a:t>sys-call Implemented in X-Part</a:t>
            </a:r>
            <a:r>
              <a:rPr lang="en-US" sz="1100" spc="-50" dirty="0">
                <a:latin typeface="Arial"/>
                <a:cs typeface="Arial"/>
              </a:rPr>
              <a:t>	</a:t>
            </a:r>
          </a:p>
          <a:p>
            <a:pPr marL="12700">
              <a:lnSpc>
                <a:spcPct val="100000"/>
              </a:lnSpc>
              <a:spcBef>
                <a:spcPts val="434"/>
              </a:spcBef>
            </a:pPr>
            <a:r>
              <a:rPr lang="en-US" sz="1100" spc="-50" dirty="0">
                <a:latin typeface="Arial"/>
                <a:cs typeface="Arial"/>
              </a:rPr>
              <a:t>sys-call in buddy system</a:t>
            </a:r>
          </a:p>
          <a:p>
            <a:pPr marL="184150" indent="-171450">
              <a:lnSpc>
                <a:spcPct val="100000"/>
              </a:lnSpc>
              <a:spcBef>
                <a:spcPts val="434"/>
              </a:spcBef>
              <a:buFont typeface="Arial" panose="020B0604020202020204" pitchFamily="34" charset="0"/>
              <a:buChar char="•"/>
            </a:pPr>
            <a:r>
              <a:rPr lang="en-US" sz="1050" spc="-50" dirty="0" err="1">
                <a:latin typeface="Arial"/>
                <a:cs typeface="Arial"/>
              </a:rPr>
              <a:t>sys_mprotect</a:t>
            </a:r>
            <a:endParaRPr lang="en-US" sz="1050" spc="-50" dirty="0">
              <a:latin typeface="Arial"/>
              <a:cs typeface="Arial"/>
            </a:endParaRPr>
          </a:p>
          <a:p>
            <a:pPr marL="184150" indent="-171450">
              <a:lnSpc>
                <a:spcPct val="100000"/>
              </a:lnSpc>
              <a:spcBef>
                <a:spcPts val="434"/>
              </a:spcBef>
              <a:buFont typeface="Arial" panose="020B0604020202020204" pitchFamily="34" charset="0"/>
              <a:buChar char="•"/>
            </a:pPr>
            <a:r>
              <a:rPr lang="en-US" sz="1050" spc="-50" dirty="0" err="1">
                <a:latin typeface="Arial"/>
                <a:cs typeface="Arial"/>
              </a:rPr>
              <a:t>sys_munmap</a:t>
            </a:r>
            <a:endParaRPr lang="en-US" sz="1100" spc="-50" dirty="0">
              <a:latin typeface="Arial"/>
              <a:cs typeface="Arial"/>
            </a:endParaRPr>
          </a:p>
          <a:p>
            <a:pPr marL="184150" indent="-171450">
              <a:lnSpc>
                <a:spcPct val="100000"/>
              </a:lnSpc>
              <a:spcBef>
                <a:spcPts val="434"/>
              </a:spcBef>
              <a:buFont typeface="Arial" panose="020B0604020202020204" pitchFamily="34" charset="0"/>
              <a:buChar char="•"/>
            </a:pPr>
            <a:endParaRPr lang="en-US" sz="1050" spc="-5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2335340018"/>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2649" y="663575"/>
            <a:ext cx="3962400" cy="856003"/>
          </a:xfrm>
          <a:prstGeom prst="rect">
            <a:avLst/>
          </a:prstGeom>
        </p:spPr>
        <p:txBody>
          <a:bodyPr vert="horz" wrap="square" lIns="0" tIns="55244" rIns="0" bIns="0" rtlCol="0">
            <a:spAutoFit/>
          </a:bodyPr>
          <a:lstStyle/>
          <a:p>
            <a:pPr marL="12700">
              <a:lnSpc>
                <a:spcPct val="100000"/>
              </a:lnSpc>
              <a:spcBef>
                <a:spcPts val="434"/>
              </a:spcBef>
            </a:pPr>
            <a:r>
              <a:rPr lang="en-US" altLang="zh-CN" sz="1100" spc="-50" dirty="0">
                <a:latin typeface="Arial"/>
                <a:cs typeface="Arial"/>
              </a:rPr>
              <a:t>sys-call Implemented in X-Part : In Buddy System (Referencing lab6)</a:t>
            </a:r>
          </a:p>
          <a:p>
            <a:pPr marL="184150" indent="-171450">
              <a:lnSpc>
                <a:spcPct val="100000"/>
              </a:lnSpc>
              <a:spcBef>
                <a:spcPts val="434"/>
              </a:spcBef>
              <a:buFont typeface="Arial" panose="020B0604020202020204" pitchFamily="34" charset="0"/>
              <a:buChar char="•"/>
            </a:pPr>
            <a:r>
              <a:rPr lang="en-US" sz="1050" spc="-50" dirty="0">
                <a:latin typeface="Arial"/>
                <a:cs typeface="Arial"/>
              </a:rPr>
              <a:t>sys-call 226 : SYS_MPROTECT</a:t>
            </a:r>
          </a:p>
          <a:p>
            <a:pPr marL="12700">
              <a:lnSpc>
                <a:spcPct val="100000"/>
              </a:lnSpc>
              <a:spcBef>
                <a:spcPts val="434"/>
              </a:spcBef>
            </a:pPr>
            <a:r>
              <a:rPr lang="en-US" sz="1050" dirty="0">
                <a:latin typeface="Arial"/>
                <a:cs typeface="Arial"/>
              </a:rPr>
              <a:t>	-  change the memory access with specific content</a:t>
            </a:r>
          </a:p>
          <a:p>
            <a:pPr marL="12700">
              <a:lnSpc>
                <a:spcPct val="100000"/>
              </a:lnSpc>
              <a:spcBef>
                <a:spcPts val="434"/>
              </a:spcBef>
            </a:pPr>
            <a:r>
              <a:rPr lang="en-US" sz="1050" dirty="0">
                <a:latin typeface="Arial"/>
                <a:cs typeface="Arial"/>
              </a:rPr>
              <a:t>	-  int </a:t>
            </a:r>
            <a:r>
              <a:rPr lang="en-US" sz="1050" dirty="0" err="1">
                <a:latin typeface="Arial"/>
                <a:cs typeface="Arial"/>
              </a:rPr>
              <a:t>mprotect</a:t>
            </a:r>
            <a:r>
              <a:rPr lang="en-US" sz="1050" dirty="0">
                <a:latin typeface="Arial"/>
                <a:cs typeface="Arial"/>
              </a:rPr>
              <a:t>(void __</a:t>
            </a:r>
            <a:r>
              <a:rPr lang="en-US" sz="1050" dirty="0" err="1">
                <a:latin typeface="Arial"/>
                <a:cs typeface="Arial"/>
              </a:rPr>
              <a:t>addr</a:t>
            </a:r>
            <a:r>
              <a:rPr lang="en-US" sz="1050" dirty="0">
                <a:latin typeface="Arial"/>
                <a:cs typeface="Arial"/>
              </a:rPr>
              <a:t>, </a:t>
            </a:r>
            <a:r>
              <a:rPr lang="en-US" sz="1050" dirty="0" err="1">
                <a:latin typeface="Arial"/>
                <a:cs typeface="Arial"/>
              </a:rPr>
              <a:t>size_t</a:t>
            </a:r>
            <a:r>
              <a:rPr lang="en-US" sz="1050" dirty="0">
                <a:latin typeface="Arial"/>
                <a:cs typeface="Arial"/>
              </a:rPr>
              <a:t> _</a:t>
            </a:r>
            <a:r>
              <a:rPr lang="en-US" sz="1050" dirty="0" err="1">
                <a:latin typeface="Arial"/>
                <a:cs typeface="Arial"/>
              </a:rPr>
              <a:t>len</a:t>
            </a:r>
            <a:r>
              <a:rPr lang="en-US" sz="1050" dirty="0">
                <a:latin typeface="Arial"/>
                <a:cs typeface="Arial"/>
              </a:rPr>
              <a:t>, int __</a:t>
            </a:r>
            <a:r>
              <a:rPr lang="en-US" sz="1050" dirty="0" err="1">
                <a:latin typeface="Arial"/>
                <a:cs typeface="Arial"/>
              </a:rPr>
              <a:t>prot</a:t>
            </a:r>
            <a:r>
              <a:rPr lang="en-US" sz="1050" dirty="0">
                <a:latin typeface="Arial"/>
                <a:cs typeface="Arial"/>
              </a:rPr>
              <a:t>)</a:t>
            </a: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0" name="图片 9">
            <a:extLst>
              <a:ext uri="{FF2B5EF4-FFF2-40B4-BE49-F238E27FC236}">
                <a16:creationId xmlns:a16="http://schemas.microsoft.com/office/drawing/2014/main" id="{8A52BCAD-506B-B0D2-63C5-4EB9C0C73EA0}"/>
              </a:ext>
            </a:extLst>
          </p:cNvPr>
          <p:cNvPicPr>
            <a:picLocks noChangeAspect="1"/>
          </p:cNvPicPr>
          <p:nvPr/>
        </p:nvPicPr>
        <p:blipFill>
          <a:blip r:embed="rId4"/>
          <a:stretch>
            <a:fillRect/>
          </a:stretch>
        </p:blipFill>
        <p:spPr>
          <a:xfrm>
            <a:off x="396108" y="1806575"/>
            <a:ext cx="3785900" cy="1030591"/>
          </a:xfrm>
          <a:prstGeom prst="rect">
            <a:avLst/>
          </a:prstGeom>
        </p:spPr>
      </p:pic>
    </p:spTree>
    <p:extLst>
      <p:ext uri="{BB962C8B-B14F-4D97-AF65-F5344CB8AC3E}">
        <p14:creationId xmlns:p14="http://schemas.microsoft.com/office/powerpoint/2010/main" val="2672617135"/>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06051" y="663575"/>
            <a:ext cx="3962400" cy="1025280"/>
          </a:xfrm>
          <a:prstGeom prst="rect">
            <a:avLst/>
          </a:prstGeom>
        </p:spPr>
        <p:txBody>
          <a:bodyPr vert="horz" wrap="square" lIns="0" tIns="55244" rIns="0" bIns="0" rtlCol="0">
            <a:spAutoFit/>
          </a:bodyPr>
          <a:lstStyle/>
          <a:p>
            <a:pPr marL="12700">
              <a:lnSpc>
                <a:spcPct val="100000"/>
              </a:lnSpc>
              <a:spcBef>
                <a:spcPts val="434"/>
              </a:spcBef>
            </a:pPr>
            <a:r>
              <a:rPr lang="en-US" altLang="zh-CN" sz="1100" spc="-50" dirty="0">
                <a:latin typeface="Arial"/>
                <a:cs typeface="Arial"/>
              </a:rPr>
              <a:t>sys-call Implemented in X-Part : In Buddy System (Referencing lab6)</a:t>
            </a:r>
          </a:p>
          <a:p>
            <a:pPr marL="184150" indent="-171450">
              <a:lnSpc>
                <a:spcPct val="100000"/>
              </a:lnSpc>
              <a:spcBef>
                <a:spcPts val="434"/>
              </a:spcBef>
              <a:buFont typeface="Arial" panose="020B0604020202020204" pitchFamily="34" charset="0"/>
              <a:buChar char="•"/>
            </a:pPr>
            <a:r>
              <a:rPr lang="en-US" sz="1050" spc="-50" dirty="0">
                <a:latin typeface="Arial"/>
                <a:cs typeface="Arial"/>
              </a:rPr>
              <a:t>sys-call 215 : SYS_MUNMAP</a:t>
            </a:r>
          </a:p>
          <a:p>
            <a:pPr marL="12700">
              <a:lnSpc>
                <a:spcPct val="100000"/>
              </a:lnSpc>
              <a:spcBef>
                <a:spcPts val="434"/>
              </a:spcBef>
            </a:pPr>
            <a:r>
              <a:rPr lang="en-US" sz="1050" dirty="0">
                <a:latin typeface="Arial"/>
                <a:cs typeface="Arial"/>
              </a:rPr>
              <a:t>	-  cancel virtual memory mapping in specific 		   memory area, if success return 0, else return -1</a:t>
            </a:r>
          </a:p>
          <a:p>
            <a:pPr marL="12700">
              <a:lnSpc>
                <a:spcPct val="100000"/>
              </a:lnSpc>
              <a:spcBef>
                <a:spcPts val="434"/>
              </a:spcBef>
            </a:pPr>
            <a:r>
              <a:rPr lang="en-US" sz="1050" dirty="0">
                <a:latin typeface="Arial"/>
                <a:cs typeface="Arial"/>
              </a:rPr>
              <a:t>	-  int </a:t>
            </a:r>
            <a:r>
              <a:rPr lang="en-US" sz="1050" dirty="0" err="1">
                <a:latin typeface="Arial"/>
                <a:cs typeface="Arial"/>
              </a:rPr>
              <a:t>munmap</a:t>
            </a:r>
            <a:r>
              <a:rPr lang="en-US" sz="1050" dirty="0">
                <a:latin typeface="Arial"/>
                <a:cs typeface="Arial"/>
              </a:rPr>
              <a:t> (void *__</a:t>
            </a:r>
            <a:r>
              <a:rPr lang="en-US" sz="1050" dirty="0" err="1">
                <a:latin typeface="Arial"/>
                <a:cs typeface="Arial"/>
              </a:rPr>
              <a:t>addr</a:t>
            </a:r>
            <a:r>
              <a:rPr lang="en-US" sz="1050" dirty="0">
                <a:latin typeface="Arial"/>
                <a:cs typeface="Arial"/>
              </a:rPr>
              <a:t>, </a:t>
            </a:r>
            <a:r>
              <a:rPr lang="en-US" sz="1050" dirty="0" err="1">
                <a:latin typeface="Arial"/>
                <a:cs typeface="Arial"/>
              </a:rPr>
              <a:t>size_t</a:t>
            </a:r>
            <a:r>
              <a:rPr lang="en-US" sz="1050" dirty="0">
                <a:latin typeface="Arial"/>
                <a:cs typeface="Arial"/>
              </a:rPr>
              <a:t> __</a:t>
            </a:r>
            <a:r>
              <a:rPr lang="en-US" sz="1050" dirty="0" err="1">
                <a:latin typeface="Arial"/>
                <a:cs typeface="Arial"/>
              </a:rPr>
              <a:t>len</a:t>
            </a:r>
            <a:r>
              <a:rPr lang="en-US" sz="1050" dirty="0">
                <a:latin typeface="Arial"/>
                <a:cs typeface="Arial"/>
              </a:rPr>
              <a:t>)</a:t>
            </a: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1" name="图片 10">
            <a:extLst>
              <a:ext uri="{FF2B5EF4-FFF2-40B4-BE49-F238E27FC236}">
                <a16:creationId xmlns:a16="http://schemas.microsoft.com/office/drawing/2014/main" id="{96D8C2C3-F4E0-F949-89AE-5197066DB294}"/>
              </a:ext>
            </a:extLst>
          </p:cNvPr>
          <p:cNvPicPr>
            <a:picLocks noChangeAspect="1"/>
          </p:cNvPicPr>
          <p:nvPr/>
        </p:nvPicPr>
        <p:blipFill>
          <a:blip r:embed="rId4"/>
          <a:stretch>
            <a:fillRect/>
          </a:stretch>
        </p:blipFill>
        <p:spPr>
          <a:xfrm>
            <a:off x="1162050" y="1792499"/>
            <a:ext cx="1894832" cy="1388660"/>
          </a:xfrm>
          <a:prstGeom prst="rect">
            <a:avLst/>
          </a:prstGeom>
        </p:spPr>
      </p:pic>
    </p:spTree>
    <p:extLst>
      <p:ext uri="{BB962C8B-B14F-4D97-AF65-F5344CB8AC3E}">
        <p14:creationId xmlns:p14="http://schemas.microsoft.com/office/powerpoint/2010/main" val="4242223135"/>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378949"/>
          </a:xfrm>
          <a:prstGeom prst="rect">
            <a:avLst/>
          </a:prstGeom>
        </p:spPr>
        <p:txBody>
          <a:bodyPr vert="horz" wrap="square" lIns="0" tIns="55244" rIns="0" bIns="0" rtlCol="0">
            <a:spAutoFit/>
          </a:bodyPr>
          <a:lstStyle/>
          <a:p>
            <a:pPr marL="12700">
              <a:lnSpc>
                <a:spcPct val="100000"/>
              </a:lnSpc>
              <a:spcBef>
                <a:spcPts val="434"/>
              </a:spcBef>
            </a:pPr>
            <a:r>
              <a:rPr lang="en-US" altLang="zh-CN" sz="1050" spc="-50" dirty="0">
                <a:latin typeface="Arial"/>
                <a:cs typeface="Arial"/>
              </a:rPr>
              <a:t>sys-call Implemented in X-Part : In File system implementation and program loading (Referencing lab7)</a:t>
            </a:r>
            <a:endParaRPr lang="en-US" sz="105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2888337176"/>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247650" y="774823"/>
            <a:ext cx="3962400" cy="1179168"/>
          </a:xfrm>
          <a:prstGeom prst="rect">
            <a:avLst/>
          </a:prstGeom>
        </p:spPr>
        <p:txBody>
          <a:bodyPr vert="horz" wrap="square" lIns="0" tIns="55244" rIns="0" bIns="0" rtlCol="0">
            <a:spAutoFit/>
          </a:bodyPr>
          <a:lstStyle/>
          <a:p>
            <a:pPr marL="12700">
              <a:lnSpc>
                <a:spcPct val="100000"/>
              </a:lnSpc>
              <a:spcBef>
                <a:spcPts val="434"/>
              </a:spcBef>
            </a:pPr>
            <a:r>
              <a:rPr lang="en-US" altLang="zh-CN" sz="1050" spc="-50" dirty="0">
                <a:latin typeface="Arial"/>
                <a:cs typeface="Arial"/>
              </a:rPr>
              <a:t>sys-call Implemented in X-Part : In File system implementation and program loading (Referencing lab7)</a:t>
            </a:r>
          </a:p>
          <a:p>
            <a:pPr marL="184150" indent="-171450">
              <a:lnSpc>
                <a:spcPct val="100000"/>
              </a:lnSpc>
              <a:spcBef>
                <a:spcPts val="434"/>
              </a:spcBef>
              <a:buFont typeface="Arial" panose="020B0604020202020204" pitchFamily="34" charset="0"/>
              <a:buChar char="•"/>
            </a:pPr>
            <a:r>
              <a:rPr lang="en-US" sz="1050" dirty="0">
                <a:latin typeface="Arial"/>
                <a:cs typeface="Arial"/>
              </a:rPr>
              <a:t>sys-call 63: SYS_READ </a:t>
            </a:r>
          </a:p>
          <a:p>
            <a:pPr marL="12700">
              <a:lnSpc>
                <a:spcPct val="100000"/>
              </a:lnSpc>
              <a:spcBef>
                <a:spcPts val="434"/>
              </a:spcBef>
            </a:pPr>
            <a:r>
              <a:rPr lang="en-US" sz="1050" dirty="0">
                <a:latin typeface="Arial"/>
                <a:cs typeface="Arial"/>
              </a:rPr>
              <a:t>	-  </a:t>
            </a:r>
            <a:r>
              <a:rPr lang="en-US" sz="1050" dirty="0" err="1">
                <a:latin typeface="Arial"/>
                <a:cs typeface="Arial"/>
              </a:rPr>
              <a:t>sys_read</a:t>
            </a:r>
            <a:r>
              <a:rPr lang="en-US" sz="1050" dirty="0">
                <a:latin typeface="Arial"/>
                <a:cs typeface="Arial"/>
              </a:rPr>
              <a:t>(struct </a:t>
            </a:r>
            <a:r>
              <a:rPr lang="en-US" sz="1050" dirty="0" err="1">
                <a:latin typeface="Arial"/>
                <a:cs typeface="Arial"/>
              </a:rPr>
              <a:t>pt_regs</a:t>
            </a:r>
            <a:r>
              <a:rPr lang="en-US" sz="1050" dirty="0">
                <a:latin typeface="Arial"/>
                <a:cs typeface="Arial"/>
              </a:rPr>
              <a:t> *regs) </a:t>
            </a:r>
          </a:p>
          <a:p>
            <a:pPr marL="12700">
              <a:lnSpc>
                <a:spcPct val="100000"/>
              </a:lnSpc>
              <a:spcBef>
                <a:spcPts val="434"/>
              </a:spcBef>
            </a:pPr>
            <a:r>
              <a:rPr lang="en-US" sz="1050" dirty="0">
                <a:latin typeface="Arial"/>
                <a:cs typeface="Arial"/>
              </a:rPr>
              <a:t>	-  read the string input from user program(shell), 	   store it in buffer</a:t>
            </a: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0" name="图片 9">
            <a:extLst>
              <a:ext uri="{FF2B5EF4-FFF2-40B4-BE49-F238E27FC236}">
                <a16:creationId xmlns:a16="http://schemas.microsoft.com/office/drawing/2014/main" id="{7ED9C04A-8349-761D-9065-6B5E863F71C2}"/>
              </a:ext>
            </a:extLst>
          </p:cNvPr>
          <p:cNvPicPr>
            <a:picLocks noChangeAspect="1"/>
          </p:cNvPicPr>
          <p:nvPr/>
        </p:nvPicPr>
        <p:blipFill>
          <a:blip r:embed="rId4"/>
          <a:stretch>
            <a:fillRect/>
          </a:stretch>
        </p:blipFill>
        <p:spPr>
          <a:xfrm>
            <a:off x="1519106" y="1989670"/>
            <a:ext cx="1928944" cy="1228846"/>
          </a:xfrm>
          <a:prstGeom prst="rect">
            <a:avLst/>
          </a:prstGeom>
        </p:spPr>
      </p:pic>
    </p:spTree>
    <p:extLst>
      <p:ext uri="{BB962C8B-B14F-4D97-AF65-F5344CB8AC3E}">
        <p14:creationId xmlns:p14="http://schemas.microsoft.com/office/powerpoint/2010/main" val="2622715778"/>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247650" y="762899"/>
            <a:ext cx="3962400" cy="1645962"/>
          </a:xfrm>
          <a:prstGeom prst="rect">
            <a:avLst/>
          </a:prstGeom>
        </p:spPr>
        <p:txBody>
          <a:bodyPr vert="horz" wrap="square" lIns="0" tIns="55244" rIns="0" bIns="0" rtlCol="0">
            <a:spAutoFit/>
          </a:bodyPr>
          <a:lstStyle/>
          <a:p>
            <a:pPr marL="12700">
              <a:lnSpc>
                <a:spcPct val="100000"/>
              </a:lnSpc>
              <a:spcBef>
                <a:spcPts val="434"/>
              </a:spcBef>
            </a:pPr>
            <a:r>
              <a:rPr lang="en-US" altLang="zh-CN" sz="1050" spc="-50" dirty="0">
                <a:latin typeface="Arial"/>
                <a:cs typeface="Arial"/>
              </a:rPr>
              <a:t>sys-call Implemented in X-Part : In File system implementation and program loading (Referencing lab7)</a:t>
            </a:r>
          </a:p>
          <a:p>
            <a:pPr marL="184150" indent="-171450">
              <a:lnSpc>
                <a:spcPct val="100000"/>
              </a:lnSpc>
              <a:spcBef>
                <a:spcPts val="434"/>
              </a:spcBef>
              <a:buFont typeface="Arial" panose="020B0604020202020204" pitchFamily="34" charset="0"/>
              <a:buChar char="•"/>
            </a:pPr>
            <a:r>
              <a:rPr lang="en-US" sz="1050" dirty="0">
                <a:latin typeface="Arial"/>
                <a:cs typeface="Arial"/>
              </a:rPr>
              <a:t>sys-call 260: SYS_WAIT	</a:t>
            </a:r>
          </a:p>
          <a:p>
            <a:pPr marL="12700" lvl="1">
              <a:spcBef>
                <a:spcPts val="434"/>
              </a:spcBef>
            </a:pPr>
            <a:r>
              <a:rPr lang="en-US" sz="1050" dirty="0">
                <a:latin typeface="Arial"/>
                <a:cs typeface="Arial"/>
              </a:rPr>
              <a:t>	-  </a:t>
            </a:r>
            <a:r>
              <a:rPr lang="en-US" sz="900" dirty="0">
                <a:latin typeface="Arial"/>
                <a:cs typeface="Arial"/>
              </a:rPr>
              <a:t>We implement two states of process in OS kernel : 	  	    TASK_RUNNING and TASK_WAITING, serving for 	    process switch for user programs</a:t>
            </a:r>
            <a:endParaRPr lang="en-US" sz="1050" dirty="0">
              <a:latin typeface="Arial"/>
              <a:cs typeface="Arial"/>
            </a:endParaRPr>
          </a:p>
          <a:p>
            <a:pPr marL="12700">
              <a:lnSpc>
                <a:spcPct val="100000"/>
              </a:lnSpc>
              <a:spcBef>
                <a:spcPts val="434"/>
              </a:spcBef>
            </a:pPr>
            <a:r>
              <a:rPr lang="en-US" sz="1050" dirty="0">
                <a:latin typeface="Arial"/>
                <a:cs typeface="Arial"/>
              </a:rPr>
              <a:t>	-  </a:t>
            </a:r>
            <a:r>
              <a:rPr lang="nn-NO" sz="900" dirty="0">
                <a:latin typeface="Arial"/>
                <a:cs typeface="Arial"/>
              </a:rPr>
              <a:t>int sys_wait(struct pt_regs *regs)</a:t>
            </a:r>
          </a:p>
          <a:p>
            <a:pPr marL="12700">
              <a:lnSpc>
                <a:spcPct val="100000"/>
              </a:lnSpc>
              <a:spcBef>
                <a:spcPts val="434"/>
              </a:spcBef>
            </a:pPr>
            <a:r>
              <a:rPr lang="nn-NO" sz="900" dirty="0">
                <a:latin typeface="Arial"/>
                <a:cs typeface="Arial"/>
              </a:rPr>
              <a:t>	</a:t>
            </a:r>
            <a:r>
              <a:rPr lang="nn-NO" sz="1050" dirty="0">
                <a:latin typeface="Arial"/>
                <a:cs typeface="Arial"/>
              </a:rPr>
              <a:t>-</a:t>
            </a:r>
            <a:r>
              <a:rPr lang="nn-NO" sz="900" dirty="0">
                <a:latin typeface="Arial"/>
                <a:cs typeface="Arial"/>
              </a:rPr>
              <a:t>  </a:t>
            </a:r>
            <a:r>
              <a:rPr lang="en-US" sz="900" dirty="0">
                <a:latin typeface="Arial"/>
                <a:cs typeface="Arial"/>
              </a:rPr>
              <a:t>set the current process(in running state) to pending state, 	   the perform schedule(), switching to other program</a:t>
            </a:r>
            <a:endParaRPr lang="en-US" sz="105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1" name="图片 10">
            <a:extLst>
              <a:ext uri="{FF2B5EF4-FFF2-40B4-BE49-F238E27FC236}">
                <a16:creationId xmlns:a16="http://schemas.microsoft.com/office/drawing/2014/main" id="{8EFD7046-39A1-3D9F-E7A5-DF4285675745}"/>
              </a:ext>
            </a:extLst>
          </p:cNvPr>
          <p:cNvPicPr>
            <a:picLocks noChangeAspect="1"/>
          </p:cNvPicPr>
          <p:nvPr/>
        </p:nvPicPr>
        <p:blipFill>
          <a:blip r:embed="rId4"/>
          <a:stretch>
            <a:fillRect/>
          </a:stretch>
        </p:blipFill>
        <p:spPr>
          <a:xfrm>
            <a:off x="1365169" y="2422711"/>
            <a:ext cx="2631382" cy="679264"/>
          </a:xfrm>
          <a:prstGeom prst="rect">
            <a:avLst/>
          </a:prstGeom>
        </p:spPr>
      </p:pic>
    </p:spTree>
    <p:extLst>
      <p:ext uri="{BB962C8B-B14F-4D97-AF65-F5344CB8AC3E}">
        <p14:creationId xmlns:p14="http://schemas.microsoft.com/office/powerpoint/2010/main" val="3839790482"/>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247650" y="762899"/>
            <a:ext cx="3962400" cy="1171474"/>
          </a:xfrm>
          <a:prstGeom prst="rect">
            <a:avLst/>
          </a:prstGeom>
        </p:spPr>
        <p:txBody>
          <a:bodyPr vert="horz" wrap="square" lIns="0" tIns="55244" rIns="0" bIns="0" rtlCol="0">
            <a:spAutoFit/>
          </a:bodyPr>
          <a:lstStyle/>
          <a:p>
            <a:pPr marL="12700">
              <a:lnSpc>
                <a:spcPct val="100000"/>
              </a:lnSpc>
              <a:spcBef>
                <a:spcPts val="434"/>
              </a:spcBef>
            </a:pPr>
            <a:r>
              <a:rPr lang="en-US" altLang="zh-CN" sz="1050" spc="-50" dirty="0">
                <a:latin typeface="Arial"/>
                <a:cs typeface="Arial"/>
              </a:rPr>
              <a:t>sys-call Implemented in X-Part : In File system implementation and program loading (Referencing lab7)</a:t>
            </a:r>
          </a:p>
          <a:p>
            <a:pPr marL="184150" indent="-171450">
              <a:lnSpc>
                <a:spcPct val="100000"/>
              </a:lnSpc>
              <a:spcBef>
                <a:spcPts val="434"/>
              </a:spcBef>
              <a:buFont typeface="Arial" panose="020B0604020202020204" pitchFamily="34" charset="0"/>
              <a:buChar char="•"/>
            </a:pPr>
            <a:r>
              <a:rPr lang="en-US" sz="1050" dirty="0">
                <a:latin typeface="Arial"/>
                <a:cs typeface="Arial"/>
              </a:rPr>
              <a:t>sys-call 93: SYS_EXIT	</a:t>
            </a:r>
          </a:p>
          <a:p>
            <a:pPr marL="12700" lvl="1">
              <a:spcBef>
                <a:spcPts val="434"/>
              </a:spcBef>
            </a:pPr>
            <a:r>
              <a:rPr lang="en-US" sz="1050" dirty="0">
                <a:latin typeface="Arial"/>
                <a:cs typeface="Arial"/>
              </a:rPr>
              <a:t>	-  </a:t>
            </a:r>
            <a:r>
              <a:rPr lang="en-US" sz="900" dirty="0">
                <a:latin typeface="Arial"/>
                <a:cs typeface="Arial"/>
              </a:rPr>
              <a:t>void </a:t>
            </a:r>
            <a:r>
              <a:rPr lang="en-US" sz="900" dirty="0" err="1">
                <a:latin typeface="Arial"/>
                <a:cs typeface="Arial"/>
              </a:rPr>
              <a:t>sys_exit</a:t>
            </a:r>
            <a:r>
              <a:rPr lang="en-US" sz="900" dirty="0">
                <a:latin typeface="Arial"/>
                <a:cs typeface="Arial"/>
              </a:rPr>
              <a:t>()</a:t>
            </a:r>
            <a:endParaRPr lang="en-US" sz="1050" dirty="0">
              <a:latin typeface="Arial"/>
              <a:cs typeface="Arial"/>
            </a:endParaRPr>
          </a:p>
          <a:p>
            <a:pPr marL="12700">
              <a:lnSpc>
                <a:spcPct val="100000"/>
              </a:lnSpc>
              <a:spcBef>
                <a:spcPts val="434"/>
              </a:spcBef>
            </a:pPr>
            <a:r>
              <a:rPr lang="en-US" sz="1050" dirty="0">
                <a:latin typeface="Arial"/>
                <a:cs typeface="Arial"/>
              </a:rPr>
              <a:t>	-  </a:t>
            </a:r>
            <a:r>
              <a:rPr lang="en-US" sz="900" dirty="0">
                <a:latin typeface="Arial"/>
                <a:cs typeface="Arial"/>
              </a:rPr>
              <a:t>Exit current children process, return to parent process</a:t>
            </a:r>
            <a:r>
              <a:rPr lang="nn-NO" sz="900" dirty="0">
                <a:latin typeface="Arial"/>
                <a:cs typeface="Arial"/>
              </a:rPr>
              <a:t>	</a:t>
            </a:r>
            <a:r>
              <a:rPr lang="nn-NO" sz="1050" dirty="0">
                <a:latin typeface="Arial"/>
                <a:cs typeface="Arial"/>
              </a:rPr>
              <a:t>- </a:t>
            </a:r>
            <a:r>
              <a:rPr lang="nn-NO" sz="900" dirty="0">
                <a:latin typeface="Arial"/>
                <a:cs typeface="Arial"/>
              </a:rPr>
              <a:t> </a:t>
            </a:r>
            <a:r>
              <a:rPr lang="en-US" sz="900" dirty="0">
                <a:latin typeface="Arial"/>
                <a:cs typeface="Arial"/>
              </a:rPr>
              <a:t>The difference from SYS_WAIT</a:t>
            </a:r>
            <a:endParaRPr lang="en-US" sz="105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0" name="图片 9">
            <a:extLst>
              <a:ext uri="{FF2B5EF4-FFF2-40B4-BE49-F238E27FC236}">
                <a16:creationId xmlns:a16="http://schemas.microsoft.com/office/drawing/2014/main" id="{6AE8C0A6-014B-CF02-7A89-082A47D3FFCA}"/>
              </a:ext>
            </a:extLst>
          </p:cNvPr>
          <p:cNvPicPr>
            <a:picLocks noChangeAspect="1"/>
          </p:cNvPicPr>
          <p:nvPr/>
        </p:nvPicPr>
        <p:blipFill>
          <a:blip r:embed="rId4"/>
          <a:stretch>
            <a:fillRect/>
          </a:stretch>
        </p:blipFill>
        <p:spPr>
          <a:xfrm>
            <a:off x="1507562" y="1934373"/>
            <a:ext cx="1812727" cy="1391739"/>
          </a:xfrm>
          <a:prstGeom prst="rect">
            <a:avLst/>
          </a:prstGeom>
        </p:spPr>
      </p:pic>
    </p:spTree>
    <p:extLst>
      <p:ext uri="{BB962C8B-B14F-4D97-AF65-F5344CB8AC3E}">
        <p14:creationId xmlns:p14="http://schemas.microsoft.com/office/powerpoint/2010/main" val="1889613592"/>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909955" cy="244475"/>
          </a:xfrm>
          <a:prstGeom prst="rect">
            <a:avLst/>
          </a:prstGeom>
        </p:spPr>
        <p:txBody>
          <a:bodyPr vert="horz" wrap="square" lIns="0" tIns="17145" rIns="0" bIns="0" rtlCol="0">
            <a:spAutoFit/>
          </a:bodyPr>
          <a:lstStyle/>
          <a:p>
            <a:pPr marL="12700">
              <a:lnSpc>
                <a:spcPct val="100000"/>
              </a:lnSpc>
              <a:spcBef>
                <a:spcPts val="135"/>
              </a:spcBef>
            </a:pPr>
            <a:r>
              <a:rPr spc="-10" dirty="0"/>
              <a:t>Background</a:t>
            </a:r>
          </a:p>
        </p:txBody>
      </p:sp>
      <p:pic>
        <p:nvPicPr>
          <p:cNvPr id="4" name="object 4"/>
          <p:cNvPicPr/>
          <p:nvPr/>
        </p:nvPicPr>
        <p:blipFill>
          <a:blip r:embed="rId3" cstate="print"/>
          <a:stretch>
            <a:fillRect/>
          </a:stretch>
        </p:blipFill>
        <p:spPr>
          <a:xfrm>
            <a:off x="281089" y="1386179"/>
            <a:ext cx="65265" cy="65265"/>
          </a:xfrm>
          <a:prstGeom prst="rect">
            <a:avLst/>
          </a:prstGeom>
        </p:spPr>
      </p:pic>
      <p:pic>
        <p:nvPicPr>
          <p:cNvPr id="5" name="object 5"/>
          <p:cNvPicPr/>
          <p:nvPr/>
        </p:nvPicPr>
        <p:blipFill>
          <a:blip r:embed="rId3" cstate="print"/>
          <a:stretch>
            <a:fillRect/>
          </a:stretch>
        </p:blipFill>
        <p:spPr>
          <a:xfrm>
            <a:off x="281089" y="1596212"/>
            <a:ext cx="65265" cy="65265"/>
          </a:xfrm>
          <a:prstGeom prst="rect">
            <a:avLst/>
          </a:prstGeom>
        </p:spPr>
      </p:pic>
      <p:pic>
        <p:nvPicPr>
          <p:cNvPr id="6" name="object 6"/>
          <p:cNvPicPr/>
          <p:nvPr/>
        </p:nvPicPr>
        <p:blipFill>
          <a:blip r:embed="rId4" cstate="print"/>
          <a:stretch>
            <a:fillRect/>
          </a:stretch>
        </p:blipFill>
        <p:spPr>
          <a:xfrm>
            <a:off x="281089" y="1806244"/>
            <a:ext cx="65265" cy="65265"/>
          </a:xfrm>
          <a:prstGeom prst="rect">
            <a:avLst/>
          </a:prstGeom>
        </p:spPr>
      </p:pic>
      <p:pic>
        <p:nvPicPr>
          <p:cNvPr id="7" name="object 7"/>
          <p:cNvPicPr/>
          <p:nvPr/>
        </p:nvPicPr>
        <p:blipFill>
          <a:blip r:embed="rId5" cstate="print"/>
          <a:stretch>
            <a:fillRect/>
          </a:stretch>
        </p:blipFill>
        <p:spPr>
          <a:xfrm>
            <a:off x="281089" y="2016277"/>
            <a:ext cx="65265" cy="65265"/>
          </a:xfrm>
          <a:prstGeom prst="rect">
            <a:avLst/>
          </a:prstGeom>
        </p:spPr>
      </p:pic>
      <p:sp>
        <p:nvSpPr>
          <p:cNvPr id="8" name="object 8"/>
          <p:cNvSpPr txBox="1"/>
          <p:nvPr/>
        </p:nvSpPr>
        <p:spPr>
          <a:xfrm>
            <a:off x="125844" y="1048928"/>
            <a:ext cx="3962400" cy="1050671"/>
          </a:xfrm>
          <a:prstGeom prst="rect">
            <a:avLst/>
          </a:prstGeom>
        </p:spPr>
        <p:txBody>
          <a:bodyPr vert="horz" wrap="square" lIns="0" tIns="55244" rIns="0" bIns="0" rtlCol="0">
            <a:spAutoFit/>
          </a:bodyPr>
          <a:lstStyle/>
          <a:p>
            <a:pPr marL="12700">
              <a:lnSpc>
                <a:spcPct val="100000"/>
              </a:lnSpc>
              <a:spcBef>
                <a:spcPts val="434"/>
              </a:spcBef>
            </a:pPr>
            <a:r>
              <a:rPr lang="en-US" altLang="zh-CN" sz="1100" dirty="0">
                <a:latin typeface="Arial"/>
                <a:cs typeface="Arial"/>
              </a:rPr>
              <a:t>Toy-OS</a:t>
            </a:r>
          </a:p>
          <a:p>
            <a:pPr marL="289560" marR="2411095">
              <a:lnSpc>
                <a:spcPct val="125299"/>
              </a:lnSpc>
            </a:pPr>
            <a:r>
              <a:rPr lang="en-US" altLang="zh-CN" sz="1100" dirty="0">
                <a:latin typeface="Arial"/>
                <a:cs typeface="Arial"/>
              </a:rPr>
              <a:t>Buddy-System</a:t>
            </a:r>
          </a:p>
          <a:p>
            <a:pPr marL="289560" marR="2411095">
              <a:lnSpc>
                <a:spcPct val="125299"/>
              </a:lnSpc>
            </a:pPr>
            <a:r>
              <a:rPr lang="en-US" altLang="zh-CN" sz="1100" dirty="0">
                <a:latin typeface="Arial"/>
                <a:cs typeface="Arial"/>
              </a:rPr>
              <a:t>Sys-call Table</a:t>
            </a:r>
          </a:p>
          <a:p>
            <a:pPr marL="289560" marR="2411095" algn="just">
              <a:lnSpc>
                <a:spcPct val="125299"/>
              </a:lnSpc>
            </a:pPr>
            <a:r>
              <a:rPr lang="en-US" altLang="zh-CN" sz="1100" dirty="0">
                <a:latin typeface="Arial"/>
                <a:cs typeface="Arial"/>
              </a:rPr>
              <a:t>File Loader</a:t>
            </a:r>
          </a:p>
          <a:p>
            <a:pPr marL="289560" marR="2411095" algn="just">
              <a:lnSpc>
                <a:spcPct val="125299"/>
              </a:lnSpc>
            </a:pPr>
            <a:r>
              <a:rPr lang="en-US" sz="1100" dirty="0">
                <a:latin typeface="Arial"/>
                <a:cs typeface="Arial"/>
              </a:rPr>
              <a:t>Shell</a:t>
            </a:r>
            <a:endParaRPr sz="1100" dirty="0">
              <a:latin typeface="Arial"/>
              <a:cs typeface="Arial"/>
            </a:endParaRPr>
          </a:p>
        </p:txBody>
      </p:sp>
      <p:sp>
        <p:nvSpPr>
          <p:cNvPr id="9" name="object 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6" action="ppaction://hlinksldjump"/>
              </a:rPr>
              <a:t>S</a:t>
            </a:r>
            <a:endParaRPr sz="6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11" name="object 1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Computer</a:t>
            </a:r>
            <a:r>
              <a:rPr sz="600" spc="30" dirty="0">
                <a:solidFill>
                  <a:srgbClr val="FFFFFF"/>
                </a:solidFill>
                <a:latin typeface="Arial"/>
                <a:cs typeface="Arial"/>
                <a:hlinkClick r:id="rId6" action="ppaction://hlinksldjump"/>
              </a:rPr>
              <a:t> </a:t>
            </a:r>
            <a:r>
              <a:rPr sz="600" spc="-10" dirty="0">
                <a:solidFill>
                  <a:srgbClr val="FFFFFF"/>
                </a:solidFill>
                <a:latin typeface="Arial"/>
                <a:cs typeface="Arial"/>
                <a:hlinkClick r:id="rId6" action="ppaction://hlinksldjump"/>
              </a:rPr>
              <a:t>System</a:t>
            </a:r>
            <a:r>
              <a:rPr sz="600" spc="35" dirty="0">
                <a:solidFill>
                  <a:srgbClr val="FFFFFF"/>
                </a:solidFill>
                <a:latin typeface="Arial"/>
                <a:cs typeface="Arial"/>
                <a:hlinkClick r:id="rId6" action="ppaction://hlinksldjump"/>
              </a:rPr>
              <a:t> </a:t>
            </a:r>
            <a:r>
              <a:rPr sz="600" dirty="0">
                <a:solidFill>
                  <a:srgbClr val="FFFFFF"/>
                </a:solidFill>
                <a:latin typeface="Arial"/>
                <a:cs typeface="Arial"/>
                <a:hlinkClick r:id="rId6" action="ppaction://hlinksldjump"/>
              </a:rPr>
              <a:t>Final</a:t>
            </a:r>
            <a:r>
              <a:rPr sz="600" spc="35" dirty="0">
                <a:solidFill>
                  <a:srgbClr val="FFFFFF"/>
                </a:solidFill>
                <a:latin typeface="Arial"/>
                <a:cs typeface="Arial"/>
                <a:hlinkClick r:id="rId6" action="ppaction://hlinksldjump"/>
              </a:rPr>
              <a:t> </a:t>
            </a:r>
            <a:r>
              <a:rPr sz="600" dirty="0">
                <a:solidFill>
                  <a:srgbClr val="FFFFFF"/>
                </a:solidFill>
                <a:latin typeface="Arial"/>
                <a:cs typeface="Arial"/>
                <a:hlinkClick r:id="rId6" action="ppaction://hlinksldjump"/>
              </a:rPr>
              <a:t>ProjectX-Part</a:t>
            </a:r>
            <a:r>
              <a:rPr sz="600" spc="35" dirty="0">
                <a:solidFill>
                  <a:srgbClr val="FFFFFF"/>
                </a:solidFill>
                <a:latin typeface="Arial"/>
                <a:cs typeface="Arial"/>
                <a:hlinkClick r:id="rId6" action="ppaction://hlinksldjump"/>
              </a:rPr>
              <a:t> </a:t>
            </a:r>
            <a:r>
              <a:rPr sz="600" spc="-10" dirty="0">
                <a:solidFill>
                  <a:srgbClr val="FFFFFF"/>
                </a:solidFill>
                <a:latin typeface="Arial"/>
                <a:cs typeface="Arial"/>
                <a:hlinkClick r:id="rId6" action="ppaction://hlinksldjump"/>
              </a:rPr>
              <a:t>Toy-</a:t>
            </a:r>
            <a:r>
              <a:rPr sz="600" spc="-50" dirty="0">
                <a:solidFill>
                  <a:srgbClr val="FFFFFF"/>
                </a:solidFill>
                <a:latin typeface="Arial"/>
                <a:cs typeface="Arial"/>
                <a:hlinkClick r:id="rId6" action="ppaction://hlinksldjump"/>
              </a:rPr>
              <a:t>O</a:t>
            </a:r>
            <a:endParaRPr sz="600">
              <a:latin typeface="Arial"/>
              <a:cs typeface="Arial"/>
            </a:endParaRPr>
          </a:p>
        </p:txBody>
      </p:sp>
      <p:sp>
        <p:nvSpPr>
          <p:cNvPr id="12" name="object 12"/>
          <p:cNvSpPr txBox="1"/>
          <p:nvPr/>
        </p:nvSpPr>
        <p:spPr>
          <a:xfrm>
            <a:off x="3820375" y="3351784"/>
            <a:ext cx="356870" cy="102235"/>
          </a:xfrm>
          <a:prstGeom prst="rect">
            <a:avLst/>
          </a:prstGeom>
        </p:spPr>
        <p:txBody>
          <a:bodyPr vert="horz" wrap="square" lIns="0" tIns="0" rIns="0" bIns="0" rtlCol="0">
            <a:spAutoFit/>
          </a:bodyPr>
          <a:lstStyle/>
          <a:p>
            <a:pPr marL="12700">
              <a:lnSpc>
                <a:spcPts val="675"/>
              </a:lnSpc>
            </a:pPr>
            <a:r>
              <a:rPr sz="600" dirty="0">
                <a:latin typeface="Arial"/>
                <a:cs typeface="Arial"/>
              </a:rPr>
              <a:t>ZJU</a:t>
            </a:r>
            <a:r>
              <a:rPr sz="600" spc="65" dirty="0">
                <a:latin typeface="Arial"/>
                <a:cs typeface="Arial"/>
              </a:rPr>
              <a:t> </a:t>
            </a:r>
            <a:r>
              <a:rPr sz="600" spc="-20" dirty="0">
                <a:latin typeface="Arial"/>
                <a:cs typeface="Arial"/>
              </a:rPr>
              <a:t>2022</a:t>
            </a:r>
            <a:endParaRPr sz="600">
              <a:latin typeface="Arial"/>
              <a:cs typeface="Arial"/>
            </a:endParaRPr>
          </a:p>
        </p:txBody>
      </p:sp>
      <p:sp>
        <p:nvSpPr>
          <p:cNvPr id="13" name="object 13"/>
          <p:cNvSpPr txBox="1"/>
          <p:nvPr/>
        </p:nvSpPr>
        <p:spPr>
          <a:xfrm>
            <a:off x="4339493" y="3351784"/>
            <a:ext cx="213995"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4</a:t>
            </a:r>
            <a:r>
              <a:rPr sz="600" spc="-65" dirty="0">
                <a:latin typeface="Arial"/>
                <a:cs typeface="Arial"/>
              </a:rPr>
              <a:t> </a:t>
            </a:r>
            <a:r>
              <a:rPr sz="600" spc="150" dirty="0">
                <a:latin typeface="Arial"/>
                <a:cs typeface="Arial"/>
              </a:rPr>
              <a:t>/</a:t>
            </a:r>
            <a:r>
              <a:rPr sz="600" spc="-60"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247650" y="762899"/>
            <a:ext cx="3962400" cy="1230464"/>
          </a:xfrm>
          <a:prstGeom prst="rect">
            <a:avLst/>
          </a:prstGeom>
        </p:spPr>
        <p:txBody>
          <a:bodyPr vert="horz" wrap="square" lIns="0" tIns="55244" rIns="0" bIns="0" rtlCol="0">
            <a:spAutoFit/>
          </a:bodyPr>
          <a:lstStyle/>
          <a:p>
            <a:pPr marL="12700">
              <a:lnSpc>
                <a:spcPct val="100000"/>
              </a:lnSpc>
              <a:spcBef>
                <a:spcPts val="434"/>
              </a:spcBef>
            </a:pPr>
            <a:r>
              <a:rPr lang="en-US" altLang="zh-CN" sz="1050" spc="-50" dirty="0">
                <a:latin typeface="Arial"/>
                <a:cs typeface="Arial"/>
              </a:rPr>
              <a:t>sys-call Implemented in X-Part : In File system implementation and program loading (Referencing lab7)</a:t>
            </a:r>
          </a:p>
          <a:p>
            <a:pPr marL="184150" indent="-171450">
              <a:lnSpc>
                <a:spcPct val="100000"/>
              </a:lnSpc>
              <a:spcBef>
                <a:spcPts val="434"/>
              </a:spcBef>
              <a:buFont typeface="Arial" panose="020B0604020202020204" pitchFamily="34" charset="0"/>
              <a:buChar char="•"/>
            </a:pPr>
            <a:r>
              <a:rPr lang="en-US" sz="1050" dirty="0">
                <a:latin typeface="Arial"/>
                <a:cs typeface="Arial"/>
              </a:rPr>
              <a:t>sys-call 211: SYS_EXEVCE	</a:t>
            </a:r>
          </a:p>
          <a:p>
            <a:pPr marL="12700" lvl="1">
              <a:spcBef>
                <a:spcPts val="434"/>
              </a:spcBef>
            </a:pPr>
            <a:r>
              <a:rPr lang="en-US" sz="1050" dirty="0">
                <a:latin typeface="Arial"/>
                <a:cs typeface="Arial"/>
              </a:rPr>
              <a:t>	-  </a:t>
            </a:r>
            <a:r>
              <a:rPr lang="en-US" sz="900" dirty="0">
                <a:latin typeface="Arial"/>
                <a:cs typeface="Arial"/>
              </a:rPr>
              <a:t>int </a:t>
            </a:r>
            <a:r>
              <a:rPr lang="en-US" sz="900" dirty="0" err="1">
                <a:latin typeface="Arial"/>
                <a:cs typeface="Arial"/>
              </a:rPr>
              <a:t>sys_exec</a:t>
            </a:r>
            <a:r>
              <a:rPr lang="en-US" sz="900" dirty="0">
                <a:latin typeface="Arial"/>
                <a:cs typeface="Arial"/>
              </a:rPr>
              <a:t>(const char *path)</a:t>
            </a:r>
            <a:endParaRPr lang="en-US" sz="1050" dirty="0">
              <a:latin typeface="Arial"/>
              <a:cs typeface="Arial"/>
            </a:endParaRPr>
          </a:p>
          <a:p>
            <a:pPr marL="12700">
              <a:lnSpc>
                <a:spcPct val="100000"/>
              </a:lnSpc>
              <a:spcBef>
                <a:spcPts val="434"/>
              </a:spcBef>
            </a:pPr>
            <a:r>
              <a:rPr lang="en-US" sz="1050" dirty="0">
                <a:latin typeface="Arial"/>
                <a:cs typeface="Arial"/>
              </a:rPr>
              <a:t>	-  </a:t>
            </a:r>
            <a:r>
              <a:rPr lang="en-US" sz="900" dirty="0">
                <a:latin typeface="Arial"/>
                <a:cs typeface="Arial"/>
              </a:rPr>
              <a:t>execute user application with the giving path</a:t>
            </a:r>
            <a:r>
              <a:rPr lang="nn-NO" sz="900" dirty="0">
                <a:latin typeface="Arial"/>
                <a:cs typeface="Arial"/>
              </a:rPr>
              <a:t>	</a:t>
            </a:r>
          </a:p>
          <a:p>
            <a:pPr marL="12700">
              <a:lnSpc>
                <a:spcPct val="100000"/>
              </a:lnSpc>
              <a:spcBef>
                <a:spcPts val="434"/>
              </a:spcBef>
            </a:pPr>
            <a:r>
              <a:rPr lang="nn-NO" sz="900" dirty="0">
                <a:latin typeface="Arial"/>
                <a:cs typeface="Arial"/>
              </a:rPr>
              <a:t>	</a:t>
            </a:r>
            <a:r>
              <a:rPr lang="nn-NO" sz="1050" dirty="0">
                <a:latin typeface="Arial"/>
                <a:cs typeface="Arial"/>
              </a:rPr>
              <a:t>- </a:t>
            </a:r>
            <a:r>
              <a:rPr lang="nn-NO" sz="900" dirty="0">
                <a:latin typeface="Arial"/>
                <a:cs typeface="Arial"/>
              </a:rPr>
              <a:t> </a:t>
            </a:r>
            <a:r>
              <a:rPr lang="en-US" sz="900" dirty="0">
                <a:latin typeface="Arial"/>
                <a:cs typeface="Arial"/>
              </a:rPr>
              <a:t>core function </a:t>
            </a:r>
            <a:r>
              <a:rPr lang="en-US" sz="900" dirty="0" err="1">
                <a:latin typeface="Arial"/>
                <a:cs typeface="Arial"/>
              </a:rPr>
              <a:t>proc_exec</a:t>
            </a:r>
            <a:endParaRPr lang="en-US" sz="105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0" name="图片 9">
            <a:extLst>
              <a:ext uri="{FF2B5EF4-FFF2-40B4-BE49-F238E27FC236}">
                <a16:creationId xmlns:a16="http://schemas.microsoft.com/office/drawing/2014/main" id="{8D4CA264-ECA2-7C44-04B0-30A4BF4F07ED}"/>
              </a:ext>
            </a:extLst>
          </p:cNvPr>
          <p:cNvPicPr>
            <a:picLocks noChangeAspect="1"/>
          </p:cNvPicPr>
          <p:nvPr/>
        </p:nvPicPr>
        <p:blipFill>
          <a:blip r:embed="rId4"/>
          <a:stretch>
            <a:fillRect/>
          </a:stretch>
        </p:blipFill>
        <p:spPr>
          <a:xfrm>
            <a:off x="247649" y="840418"/>
            <a:ext cx="4074309" cy="2185357"/>
          </a:xfrm>
          <a:prstGeom prst="rect">
            <a:avLst/>
          </a:prstGeom>
        </p:spPr>
      </p:pic>
    </p:spTree>
    <p:extLst>
      <p:ext uri="{BB962C8B-B14F-4D97-AF65-F5344CB8AC3E}">
        <p14:creationId xmlns:p14="http://schemas.microsoft.com/office/powerpoint/2010/main" val="231633334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591828"/>
          </a:xfrm>
          <a:prstGeom prst="rect">
            <a:avLst/>
          </a:prstGeom>
        </p:spPr>
        <p:txBody>
          <a:bodyPr vert="horz" wrap="square" lIns="0" tIns="55244" rIns="0" bIns="0" rtlCol="0">
            <a:spAutoFit/>
          </a:bodyPr>
          <a:lstStyle/>
          <a:p>
            <a:pPr marL="12700">
              <a:lnSpc>
                <a:spcPct val="100000"/>
              </a:lnSpc>
              <a:spcBef>
                <a:spcPts val="434"/>
              </a:spcBef>
            </a:pPr>
            <a:r>
              <a:rPr lang="en-US" sz="1050" spc="-50" dirty="0">
                <a:latin typeface="Arial"/>
                <a:cs typeface="Arial"/>
              </a:rPr>
              <a:t>Summary</a:t>
            </a:r>
          </a:p>
          <a:p>
            <a:pPr marL="184150" indent="-171450">
              <a:lnSpc>
                <a:spcPct val="100000"/>
              </a:lnSpc>
              <a:spcBef>
                <a:spcPts val="434"/>
              </a:spcBef>
              <a:buFont typeface="Arial" panose="020B0604020202020204" pitchFamily="34" charset="0"/>
              <a:buChar char="•"/>
            </a:pPr>
            <a:r>
              <a:rPr lang="en-US" sz="1050" dirty="0">
                <a:latin typeface="Arial"/>
                <a:cs typeface="Arial"/>
              </a:rPr>
              <a:t>During these OS labs, we constructed a basic framework of systems call mechanism of a OS kernel.</a:t>
            </a: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45271466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367155"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System</a:t>
            </a:r>
            <a:r>
              <a:rPr sz="1400" spc="160" dirty="0">
                <a:solidFill>
                  <a:srgbClr val="003F87"/>
                </a:solidFill>
                <a:latin typeface="Gill Sans MT"/>
                <a:cs typeface="Gill Sans MT"/>
              </a:rPr>
              <a:t> </a:t>
            </a:r>
            <a:r>
              <a:rPr sz="1400" dirty="0">
                <a:solidFill>
                  <a:srgbClr val="003F87"/>
                </a:solidFill>
                <a:latin typeface="Gill Sans MT"/>
                <a:cs typeface="Gill Sans MT"/>
              </a:rPr>
              <a:t>Call</a:t>
            </a:r>
            <a:r>
              <a:rPr sz="1400" spc="160" dirty="0">
                <a:solidFill>
                  <a:srgbClr val="003F87"/>
                </a:solidFill>
                <a:latin typeface="Gill Sans MT"/>
                <a:cs typeface="Gill Sans MT"/>
              </a:rPr>
              <a:t> </a:t>
            </a:r>
            <a:r>
              <a:rPr sz="1400" spc="-10" dirty="0">
                <a:solidFill>
                  <a:srgbClr val="003F87"/>
                </a:solidFill>
                <a:latin typeface="Gill Sans MT"/>
                <a:cs typeface="Gill Sans MT"/>
              </a:rPr>
              <a:t>Table</a:t>
            </a:r>
            <a:endParaRPr sz="1400">
              <a:latin typeface="Gill Sans MT"/>
              <a:cs typeface="Gill Sans MT"/>
            </a:endParaRPr>
          </a:p>
        </p:txBody>
      </p:sp>
      <p:sp>
        <p:nvSpPr>
          <p:cNvPr id="4" name="object 4"/>
          <p:cNvSpPr txBox="1"/>
          <p:nvPr/>
        </p:nvSpPr>
        <p:spPr>
          <a:xfrm>
            <a:off x="125844" y="1048928"/>
            <a:ext cx="3962400" cy="1789591"/>
          </a:xfrm>
          <a:prstGeom prst="rect">
            <a:avLst/>
          </a:prstGeom>
        </p:spPr>
        <p:txBody>
          <a:bodyPr vert="horz" wrap="square" lIns="0" tIns="55244" rIns="0" bIns="0" rtlCol="0">
            <a:spAutoFit/>
          </a:bodyPr>
          <a:lstStyle/>
          <a:p>
            <a:pPr marL="12700">
              <a:lnSpc>
                <a:spcPct val="100000"/>
              </a:lnSpc>
              <a:spcBef>
                <a:spcPts val="434"/>
              </a:spcBef>
            </a:pPr>
            <a:r>
              <a:rPr lang="en-US" sz="1050" spc="-50" dirty="0">
                <a:latin typeface="Arial"/>
                <a:cs typeface="Arial"/>
              </a:rPr>
              <a:t>Summary</a:t>
            </a:r>
          </a:p>
          <a:p>
            <a:pPr marL="184150" indent="-171450">
              <a:lnSpc>
                <a:spcPct val="100000"/>
              </a:lnSpc>
              <a:spcBef>
                <a:spcPts val="434"/>
              </a:spcBef>
              <a:buFont typeface="Arial" panose="020B0604020202020204" pitchFamily="34" charset="0"/>
              <a:buChar char="•"/>
            </a:pPr>
            <a:r>
              <a:rPr lang="en-US" sz="1050" dirty="0">
                <a:latin typeface="Arial"/>
                <a:cs typeface="Arial"/>
              </a:rPr>
              <a:t>And implemented system call table with basic kernel function, which supports a toy-OS running</a:t>
            </a:r>
          </a:p>
          <a:p>
            <a:pPr marL="12700" lvl="1">
              <a:spcBef>
                <a:spcPts val="434"/>
              </a:spcBef>
            </a:pPr>
            <a:r>
              <a:rPr lang="en-US" sz="1050" dirty="0">
                <a:latin typeface="Arial"/>
                <a:cs typeface="Arial"/>
              </a:rPr>
              <a:t>	-  </a:t>
            </a:r>
            <a:r>
              <a:rPr lang="en-US" sz="900" dirty="0">
                <a:latin typeface="Arial"/>
                <a:cs typeface="Arial"/>
              </a:rPr>
              <a:t>information input and output (SYS_READ, SYS_WRITE, 	   SYS_GETPID)</a:t>
            </a:r>
          </a:p>
          <a:p>
            <a:pPr marL="12700" lvl="1">
              <a:spcBef>
                <a:spcPts val="434"/>
              </a:spcBef>
            </a:pPr>
            <a:r>
              <a:rPr lang="en-US" sz="900" dirty="0">
                <a:latin typeface="Arial"/>
                <a:cs typeface="Arial"/>
              </a:rPr>
              <a:t>	-  basic memory management (SYS_MMAP, 	  	   SYS_MPROTECT)</a:t>
            </a:r>
          </a:p>
          <a:p>
            <a:pPr marL="12700" lvl="1">
              <a:spcBef>
                <a:spcPts val="434"/>
              </a:spcBef>
            </a:pPr>
            <a:r>
              <a:rPr lang="en-US" sz="900" dirty="0">
                <a:latin typeface="Arial"/>
                <a:cs typeface="Arial"/>
              </a:rPr>
              <a:t>	-  process fork (SYS_CLONE)</a:t>
            </a:r>
          </a:p>
          <a:p>
            <a:pPr marL="12700" lvl="1">
              <a:spcBef>
                <a:spcPts val="434"/>
              </a:spcBef>
            </a:pPr>
            <a:r>
              <a:rPr lang="en-US" sz="900" dirty="0">
                <a:latin typeface="Arial"/>
                <a:cs typeface="Arial"/>
              </a:rPr>
              <a:t>	-  user program process management (SYS_WAIT, 	  	   SYS_EXIT, SYS_EXECVE)</a:t>
            </a:r>
            <a:endParaRPr lang="en-US" sz="105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extLst>
      <p:ext uri="{BB962C8B-B14F-4D97-AF65-F5344CB8AC3E}">
        <p14:creationId xmlns:p14="http://schemas.microsoft.com/office/powerpoint/2010/main" val="4203247967"/>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1355090" cy="244475"/>
          </a:xfrm>
          <a:prstGeom prst="rect">
            <a:avLst/>
          </a:prstGeom>
        </p:spPr>
        <p:txBody>
          <a:bodyPr vert="horz" wrap="square" lIns="0" tIns="17145" rIns="0" bIns="0" rtlCol="0">
            <a:spAutoFit/>
          </a:bodyPr>
          <a:lstStyle/>
          <a:p>
            <a:pPr marL="12700">
              <a:lnSpc>
                <a:spcPct val="100000"/>
              </a:lnSpc>
              <a:spcBef>
                <a:spcPts val="135"/>
              </a:spcBef>
            </a:pPr>
            <a:r>
              <a:rPr dirty="0"/>
              <a:t>Table</a:t>
            </a:r>
            <a:r>
              <a:rPr spc="105" dirty="0"/>
              <a:t> </a:t>
            </a:r>
            <a:r>
              <a:rPr dirty="0"/>
              <a:t>of</a:t>
            </a:r>
            <a:r>
              <a:rPr spc="105" dirty="0"/>
              <a:t> </a:t>
            </a:r>
            <a:r>
              <a:rPr spc="-10" dirty="0"/>
              <a:t>Contents</a:t>
            </a:r>
          </a:p>
        </p:txBody>
      </p:sp>
      <p:pic>
        <p:nvPicPr>
          <p:cNvPr id="4" name="object 4"/>
          <p:cNvPicPr/>
          <p:nvPr/>
        </p:nvPicPr>
        <p:blipFill>
          <a:blip r:embed="rId3" cstate="print"/>
          <a:stretch>
            <a:fillRect/>
          </a:stretch>
        </p:blipFill>
        <p:spPr>
          <a:xfrm>
            <a:off x="89280" y="693521"/>
            <a:ext cx="160096" cy="160096"/>
          </a:xfrm>
          <a:prstGeom prst="rect">
            <a:avLst/>
          </a:prstGeom>
        </p:spPr>
      </p:pic>
      <p:sp>
        <p:nvSpPr>
          <p:cNvPr id="5" name="object 5"/>
          <p:cNvSpPr txBox="1"/>
          <p:nvPr/>
        </p:nvSpPr>
        <p:spPr>
          <a:xfrm>
            <a:off x="129743" y="69285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1</a:t>
            </a:r>
            <a:endParaRPr sz="800">
              <a:latin typeface="Arial"/>
              <a:cs typeface="Arial"/>
            </a:endParaRPr>
          </a:p>
        </p:txBody>
      </p:sp>
      <p:sp>
        <p:nvSpPr>
          <p:cNvPr id="6" name="object 6"/>
          <p:cNvSpPr txBox="1"/>
          <p:nvPr/>
        </p:nvSpPr>
        <p:spPr>
          <a:xfrm>
            <a:off x="295173" y="665428"/>
            <a:ext cx="71501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D6D6EF"/>
                </a:solidFill>
                <a:latin typeface="Arial"/>
                <a:cs typeface="Arial"/>
                <a:hlinkClick r:id="rId4" action="ppaction://hlinksldjump"/>
              </a:rPr>
              <a:t>Background</a:t>
            </a:r>
            <a:endParaRPr sz="1100">
              <a:latin typeface="Arial"/>
              <a:cs typeface="Arial"/>
            </a:endParaRPr>
          </a:p>
        </p:txBody>
      </p:sp>
      <p:pic>
        <p:nvPicPr>
          <p:cNvPr id="7" name="object 7"/>
          <p:cNvPicPr/>
          <p:nvPr/>
        </p:nvPicPr>
        <p:blipFill>
          <a:blip r:embed="rId5" cstate="print"/>
          <a:stretch>
            <a:fillRect/>
          </a:stretch>
        </p:blipFill>
        <p:spPr>
          <a:xfrm>
            <a:off x="89280" y="1077836"/>
            <a:ext cx="160096" cy="160096"/>
          </a:xfrm>
          <a:prstGeom prst="rect">
            <a:avLst/>
          </a:prstGeom>
        </p:spPr>
      </p:pic>
      <p:sp>
        <p:nvSpPr>
          <p:cNvPr id="8" name="object 8"/>
          <p:cNvSpPr txBox="1"/>
          <p:nvPr/>
        </p:nvSpPr>
        <p:spPr>
          <a:xfrm>
            <a:off x="129743" y="1049742"/>
            <a:ext cx="10007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2</a:t>
            </a:r>
            <a:r>
              <a:rPr sz="1200" spc="337" baseline="6944" dirty="0">
                <a:solidFill>
                  <a:srgbClr val="F9FBFC"/>
                </a:solidFill>
                <a:latin typeface="Arial"/>
                <a:cs typeface="Arial"/>
              </a:rPr>
              <a:t>  </a:t>
            </a:r>
            <a:r>
              <a:rPr sz="1100" spc="-60" dirty="0">
                <a:solidFill>
                  <a:srgbClr val="D6D6EF"/>
                </a:solidFill>
                <a:latin typeface="Arial"/>
                <a:cs typeface="Arial"/>
                <a:hlinkClick r:id="rId6" action="ppaction://hlinksldjump"/>
              </a:rPr>
              <a:t>Buddy-</a:t>
            </a:r>
            <a:r>
              <a:rPr sz="1100" spc="-45" dirty="0">
                <a:solidFill>
                  <a:srgbClr val="D6D6EF"/>
                </a:solidFill>
                <a:latin typeface="Arial"/>
                <a:cs typeface="Arial"/>
                <a:hlinkClick r:id="rId6" action="ppaction://hlinksldjump"/>
              </a:rPr>
              <a:t>system</a:t>
            </a:r>
            <a:endParaRPr sz="1100">
              <a:latin typeface="Arial"/>
              <a:cs typeface="Arial"/>
            </a:endParaRPr>
          </a:p>
        </p:txBody>
      </p:sp>
      <p:pic>
        <p:nvPicPr>
          <p:cNvPr id="9" name="object 9"/>
          <p:cNvPicPr/>
          <p:nvPr/>
        </p:nvPicPr>
        <p:blipFill>
          <a:blip r:embed="rId3" cstate="print"/>
          <a:stretch>
            <a:fillRect/>
          </a:stretch>
        </p:blipFill>
        <p:spPr>
          <a:xfrm>
            <a:off x="89280" y="1462138"/>
            <a:ext cx="160096" cy="160096"/>
          </a:xfrm>
          <a:prstGeom prst="rect">
            <a:avLst/>
          </a:prstGeom>
        </p:spPr>
      </p:pic>
      <p:sp>
        <p:nvSpPr>
          <p:cNvPr id="10" name="object 10"/>
          <p:cNvSpPr txBox="1"/>
          <p:nvPr/>
        </p:nvSpPr>
        <p:spPr>
          <a:xfrm>
            <a:off x="129743" y="1461476"/>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3</a:t>
            </a:r>
            <a:endParaRPr sz="800">
              <a:latin typeface="Arial"/>
              <a:cs typeface="Arial"/>
            </a:endParaRPr>
          </a:p>
        </p:txBody>
      </p:sp>
      <p:sp>
        <p:nvSpPr>
          <p:cNvPr id="11" name="object 11"/>
          <p:cNvSpPr txBox="1"/>
          <p:nvPr/>
        </p:nvSpPr>
        <p:spPr>
          <a:xfrm>
            <a:off x="295173" y="1434044"/>
            <a:ext cx="1070610" cy="191770"/>
          </a:xfrm>
          <a:prstGeom prst="rect">
            <a:avLst/>
          </a:prstGeom>
        </p:spPr>
        <p:txBody>
          <a:bodyPr vert="horz" wrap="square" lIns="0" tIns="11430" rIns="0" bIns="0" rtlCol="0">
            <a:spAutoFit/>
          </a:bodyPr>
          <a:lstStyle/>
          <a:p>
            <a:pPr marL="12700">
              <a:lnSpc>
                <a:spcPct val="100000"/>
              </a:lnSpc>
              <a:spcBef>
                <a:spcPts val="90"/>
              </a:spcBef>
            </a:pPr>
            <a:r>
              <a:rPr sz="1100" spc="-55" dirty="0">
                <a:solidFill>
                  <a:srgbClr val="D6D6EF"/>
                </a:solidFill>
                <a:latin typeface="Arial"/>
                <a:cs typeface="Arial"/>
                <a:hlinkClick r:id="rId7" action="ppaction://hlinksldjump"/>
              </a:rPr>
              <a:t>System</a:t>
            </a:r>
            <a:r>
              <a:rPr sz="1100" spc="-25" dirty="0">
                <a:solidFill>
                  <a:srgbClr val="D6D6EF"/>
                </a:solidFill>
                <a:latin typeface="Arial"/>
                <a:cs typeface="Arial"/>
                <a:hlinkClick r:id="rId7" action="ppaction://hlinksldjump"/>
              </a:rPr>
              <a:t> </a:t>
            </a:r>
            <a:r>
              <a:rPr sz="1100" spc="-20" dirty="0">
                <a:solidFill>
                  <a:srgbClr val="D6D6EF"/>
                </a:solidFill>
                <a:latin typeface="Arial"/>
                <a:cs typeface="Arial"/>
                <a:hlinkClick r:id="rId7" action="ppaction://hlinksldjump"/>
              </a:rPr>
              <a:t>Call</a:t>
            </a:r>
            <a:r>
              <a:rPr sz="1100" spc="-45" dirty="0">
                <a:solidFill>
                  <a:srgbClr val="D6D6EF"/>
                </a:solidFill>
                <a:latin typeface="Arial"/>
                <a:cs typeface="Arial"/>
                <a:hlinkClick r:id="rId7" action="ppaction://hlinksldjump"/>
              </a:rPr>
              <a:t> </a:t>
            </a:r>
            <a:r>
              <a:rPr sz="1100" spc="-40" dirty="0">
                <a:solidFill>
                  <a:srgbClr val="D6D6EF"/>
                </a:solidFill>
                <a:latin typeface="Arial"/>
                <a:cs typeface="Arial"/>
                <a:hlinkClick r:id="rId7" action="ppaction://hlinksldjump"/>
              </a:rPr>
              <a:t>Table</a:t>
            </a:r>
            <a:endParaRPr sz="1100">
              <a:latin typeface="Arial"/>
              <a:cs typeface="Arial"/>
            </a:endParaRPr>
          </a:p>
        </p:txBody>
      </p:sp>
      <p:pic>
        <p:nvPicPr>
          <p:cNvPr id="12" name="object 12"/>
          <p:cNvPicPr/>
          <p:nvPr/>
        </p:nvPicPr>
        <p:blipFill>
          <a:blip r:embed="rId8" cstate="print"/>
          <a:stretch>
            <a:fillRect/>
          </a:stretch>
        </p:blipFill>
        <p:spPr>
          <a:xfrm>
            <a:off x="89280" y="1846452"/>
            <a:ext cx="160096" cy="160096"/>
          </a:xfrm>
          <a:prstGeom prst="rect">
            <a:avLst/>
          </a:prstGeom>
        </p:spPr>
      </p:pic>
      <p:sp>
        <p:nvSpPr>
          <p:cNvPr id="13" name="object 13"/>
          <p:cNvSpPr txBox="1"/>
          <p:nvPr/>
        </p:nvSpPr>
        <p:spPr>
          <a:xfrm>
            <a:off x="129743" y="1818346"/>
            <a:ext cx="8356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E5EBF3"/>
                </a:solidFill>
                <a:latin typeface="Arial"/>
                <a:cs typeface="Arial"/>
              </a:rPr>
              <a:t>4</a:t>
            </a:r>
            <a:r>
              <a:rPr sz="1200" spc="247" baseline="6944" dirty="0">
                <a:solidFill>
                  <a:srgbClr val="E5EBF3"/>
                </a:solidFill>
                <a:latin typeface="Arial"/>
                <a:cs typeface="Arial"/>
              </a:rPr>
              <a:t>  </a:t>
            </a:r>
            <a:r>
              <a:rPr sz="1100" spc="-10" dirty="0">
                <a:solidFill>
                  <a:srgbClr val="3333B2"/>
                </a:solidFill>
                <a:latin typeface="Arial"/>
                <a:cs typeface="Arial"/>
                <a:hlinkClick r:id="rId9" action="ppaction://hlinksldjump"/>
              </a:rPr>
              <a:t>File</a:t>
            </a:r>
            <a:r>
              <a:rPr sz="1100" spc="15" dirty="0">
                <a:solidFill>
                  <a:srgbClr val="3333B2"/>
                </a:solidFill>
                <a:latin typeface="Arial"/>
                <a:cs typeface="Arial"/>
                <a:hlinkClick r:id="rId9" action="ppaction://hlinksldjump"/>
              </a:rPr>
              <a:t> </a:t>
            </a:r>
            <a:r>
              <a:rPr sz="1100" spc="-50" dirty="0">
                <a:solidFill>
                  <a:srgbClr val="3333B2"/>
                </a:solidFill>
                <a:latin typeface="Arial"/>
                <a:cs typeface="Arial"/>
                <a:hlinkClick r:id="rId9" action="ppaction://hlinksldjump"/>
              </a:rPr>
              <a:t>Loader</a:t>
            </a:r>
            <a:endParaRPr sz="1100">
              <a:latin typeface="Arial"/>
              <a:cs typeface="Arial"/>
            </a:endParaRPr>
          </a:p>
        </p:txBody>
      </p:sp>
      <p:pic>
        <p:nvPicPr>
          <p:cNvPr id="14" name="object 14"/>
          <p:cNvPicPr/>
          <p:nvPr/>
        </p:nvPicPr>
        <p:blipFill>
          <a:blip r:embed="rId10" cstate="print"/>
          <a:stretch>
            <a:fillRect/>
          </a:stretch>
        </p:blipFill>
        <p:spPr>
          <a:xfrm>
            <a:off x="89280" y="2230755"/>
            <a:ext cx="160096" cy="160096"/>
          </a:xfrm>
          <a:prstGeom prst="rect">
            <a:avLst/>
          </a:prstGeom>
        </p:spPr>
      </p:pic>
      <p:sp>
        <p:nvSpPr>
          <p:cNvPr id="15" name="object 15"/>
          <p:cNvSpPr txBox="1"/>
          <p:nvPr/>
        </p:nvSpPr>
        <p:spPr>
          <a:xfrm>
            <a:off x="129743" y="2230093"/>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5</a:t>
            </a:r>
            <a:endParaRPr sz="800">
              <a:latin typeface="Arial"/>
              <a:cs typeface="Arial"/>
            </a:endParaRPr>
          </a:p>
        </p:txBody>
      </p:sp>
      <p:sp>
        <p:nvSpPr>
          <p:cNvPr id="16" name="object 16"/>
          <p:cNvSpPr txBox="1"/>
          <p:nvPr/>
        </p:nvSpPr>
        <p:spPr>
          <a:xfrm>
            <a:off x="295173" y="2202661"/>
            <a:ext cx="30226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D6D6EF"/>
                </a:solidFill>
                <a:latin typeface="Arial"/>
                <a:cs typeface="Arial"/>
                <a:hlinkClick r:id="rId11" action="ppaction://hlinksldjump"/>
              </a:rPr>
              <a:t>Shell</a:t>
            </a:r>
            <a:endParaRPr sz="1100">
              <a:latin typeface="Arial"/>
              <a:cs typeface="Arial"/>
            </a:endParaRPr>
          </a:p>
        </p:txBody>
      </p:sp>
      <p:pic>
        <p:nvPicPr>
          <p:cNvPr id="17" name="object 17"/>
          <p:cNvPicPr/>
          <p:nvPr/>
        </p:nvPicPr>
        <p:blipFill>
          <a:blip r:embed="rId3" cstate="print"/>
          <a:stretch>
            <a:fillRect/>
          </a:stretch>
        </p:blipFill>
        <p:spPr>
          <a:xfrm>
            <a:off x="89280" y="2615057"/>
            <a:ext cx="160096" cy="160096"/>
          </a:xfrm>
          <a:prstGeom prst="rect">
            <a:avLst/>
          </a:prstGeom>
        </p:spPr>
      </p:pic>
      <p:sp>
        <p:nvSpPr>
          <p:cNvPr id="18" name="object 18"/>
          <p:cNvSpPr txBox="1"/>
          <p:nvPr/>
        </p:nvSpPr>
        <p:spPr>
          <a:xfrm>
            <a:off x="129743" y="2586963"/>
            <a:ext cx="171831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6</a:t>
            </a:r>
            <a:r>
              <a:rPr sz="1200" spc="262" baseline="6944" dirty="0">
                <a:solidFill>
                  <a:srgbClr val="F9FBFC"/>
                </a:solidFill>
                <a:latin typeface="Arial"/>
                <a:cs typeface="Arial"/>
              </a:rPr>
              <a:t>  </a:t>
            </a:r>
            <a:r>
              <a:rPr sz="1100" spc="-65" dirty="0">
                <a:solidFill>
                  <a:srgbClr val="D6D6EF"/>
                </a:solidFill>
                <a:latin typeface="Arial"/>
                <a:cs typeface="Arial"/>
                <a:hlinkClick r:id="rId12" action="ppaction://hlinksldjump"/>
              </a:rPr>
              <a:t>Conclusions</a:t>
            </a:r>
            <a:r>
              <a:rPr sz="1100" spc="25" dirty="0">
                <a:solidFill>
                  <a:srgbClr val="D6D6EF"/>
                </a:solidFill>
                <a:latin typeface="Arial"/>
                <a:cs typeface="Arial"/>
                <a:hlinkClick r:id="rId12" action="ppaction://hlinksldjump"/>
              </a:rPr>
              <a:t> </a:t>
            </a:r>
            <a:r>
              <a:rPr sz="1100" spc="-45" dirty="0">
                <a:solidFill>
                  <a:srgbClr val="D6D6EF"/>
                </a:solidFill>
                <a:latin typeface="Arial"/>
                <a:cs typeface="Arial"/>
                <a:hlinkClick r:id="rId12" action="ppaction://hlinksldjump"/>
              </a:rPr>
              <a:t>and</a:t>
            </a:r>
            <a:r>
              <a:rPr sz="1100" spc="20" dirty="0">
                <a:solidFill>
                  <a:srgbClr val="D6D6EF"/>
                </a:solidFill>
                <a:latin typeface="Arial"/>
                <a:cs typeface="Arial"/>
                <a:hlinkClick r:id="rId12" action="ppaction://hlinksldjump"/>
              </a:rPr>
              <a:t> </a:t>
            </a:r>
            <a:r>
              <a:rPr sz="1100" spc="-20" dirty="0">
                <a:solidFill>
                  <a:srgbClr val="D6D6EF"/>
                </a:solidFill>
                <a:latin typeface="Arial"/>
                <a:cs typeface="Arial"/>
                <a:hlinkClick r:id="rId12" action="ppaction://hlinksldjump"/>
              </a:rPr>
              <a:t>Thoughts</a:t>
            </a:r>
            <a:endParaRPr sz="1100">
              <a:latin typeface="Arial"/>
              <a:cs typeface="Arial"/>
            </a:endParaRPr>
          </a:p>
        </p:txBody>
      </p:sp>
      <p:sp>
        <p:nvSpPr>
          <p:cNvPr id="19" name="object 1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13" action="ppaction://hlinksldjump"/>
              </a:rPr>
              <a:t>S</a:t>
            </a:r>
            <a:endParaRPr sz="6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21" name="object 2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3" action="ppaction://hlinksldjump"/>
              </a:rPr>
              <a:t>Computer</a:t>
            </a:r>
            <a:r>
              <a:rPr sz="600" spc="30" dirty="0">
                <a:solidFill>
                  <a:srgbClr val="FFFFFF"/>
                </a:solidFill>
                <a:latin typeface="Arial"/>
                <a:cs typeface="Arial"/>
                <a:hlinkClick r:id="rId13" action="ppaction://hlinksldjump"/>
              </a:rPr>
              <a:t> </a:t>
            </a:r>
            <a:r>
              <a:rPr sz="600" spc="-10" dirty="0">
                <a:solidFill>
                  <a:srgbClr val="FFFFFF"/>
                </a:solidFill>
                <a:latin typeface="Arial"/>
                <a:cs typeface="Arial"/>
                <a:hlinkClick r:id="rId13" action="ppaction://hlinksldjump"/>
              </a:rPr>
              <a:t>System</a:t>
            </a:r>
            <a:r>
              <a:rPr sz="600" spc="35" dirty="0">
                <a:solidFill>
                  <a:srgbClr val="FFFFFF"/>
                </a:solidFill>
                <a:latin typeface="Arial"/>
                <a:cs typeface="Arial"/>
                <a:hlinkClick r:id="rId13" action="ppaction://hlinksldjump"/>
              </a:rPr>
              <a:t> </a:t>
            </a:r>
            <a:r>
              <a:rPr sz="600" dirty="0">
                <a:solidFill>
                  <a:srgbClr val="FFFFFF"/>
                </a:solidFill>
                <a:latin typeface="Arial"/>
                <a:cs typeface="Arial"/>
                <a:hlinkClick r:id="rId13" action="ppaction://hlinksldjump"/>
              </a:rPr>
              <a:t>Final</a:t>
            </a:r>
            <a:r>
              <a:rPr sz="600" spc="35" dirty="0">
                <a:solidFill>
                  <a:srgbClr val="FFFFFF"/>
                </a:solidFill>
                <a:latin typeface="Arial"/>
                <a:cs typeface="Arial"/>
                <a:hlinkClick r:id="rId13" action="ppaction://hlinksldjump"/>
              </a:rPr>
              <a:t> </a:t>
            </a:r>
            <a:r>
              <a:rPr sz="600" dirty="0">
                <a:solidFill>
                  <a:srgbClr val="FFFFFF"/>
                </a:solidFill>
                <a:latin typeface="Arial"/>
                <a:cs typeface="Arial"/>
                <a:hlinkClick r:id="rId13" action="ppaction://hlinksldjump"/>
              </a:rPr>
              <a:t>ProjectX-Part</a:t>
            </a:r>
            <a:r>
              <a:rPr sz="600" spc="35" dirty="0">
                <a:solidFill>
                  <a:srgbClr val="FFFFFF"/>
                </a:solidFill>
                <a:latin typeface="Arial"/>
                <a:cs typeface="Arial"/>
                <a:hlinkClick r:id="rId13" action="ppaction://hlinksldjump"/>
              </a:rPr>
              <a:t> </a:t>
            </a:r>
            <a:r>
              <a:rPr sz="600" spc="-10" dirty="0">
                <a:solidFill>
                  <a:srgbClr val="FFFFFF"/>
                </a:solidFill>
                <a:latin typeface="Arial"/>
                <a:cs typeface="Arial"/>
                <a:hlinkClick r:id="rId13" action="ppaction://hlinksldjump"/>
              </a:rPr>
              <a:t>Toy-</a:t>
            </a:r>
            <a:r>
              <a:rPr sz="600" spc="-50" dirty="0">
                <a:solidFill>
                  <a:srgbClr val="FFFFFF"/>
                </a:solidFill>
                <a:latin typeface="Arial"/>
                <a:cs typeface="Arial"/>
                <a:hlinkClick r:id="rId13" action="ppaction://hlinksldjump"/>
              </a:rPr>
              <a:t>O</a:t>
            </a:r>
            <a:endParaRPr sz="600">
              <a:latin typeface="Arial"/>
              <a:cs typeface="Arial"/>
            </a:endParaRP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14</a:t>
            </a:r>
            <a:r>
              <a:rPr spc="-60" dirty="0"/>
              <a:t> </a:t>
            </a:r>
            <a:r>
              <a:rPr spc="150" dirty="0"/>
              <a:t>/</a:t>
            </a:r>
            <a:r>
              <a:rPr spc="-55" dirty="0"/>
              <a:t> </a:t>
            </a:r>
            <a:r>
              <a:rPr spc="-25" dirty="0"/>
              <a:t>22</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pic>
        <p:nvPicPr>
          <p:cNvPr id="3" name="object 3"/>
          <p:cNvPicPr/>
          <p:nvPr/>
        </p:nvPicPr>
        <p:blipFill>
          <a:blip r:embed="rId3" cstate="print"/>
          <a:stretch>
            <a:fillRect/>
          </a:stretch>
        </p:blipFill>
        <p:spPr>
          <a:xfrm>
            <a:off x="281089" y="1386179"/>
            <a:ext cx="65265" cy="65265"/>
          </a:xfrm>
          <a:prstGeom prst="rect">
            <a:avLst/>
          </a:prstGeom>
        </p:spPr>
      </p:pic>
      <p:sp>
        <p:nvSpPr>
          <p:cNvPr id="4" name="object 4"/>
          <p:cNvSpPr txBox="1"/>
          <p:nvPr/>
        </p:nvSpPr>
        <p:spPr>
          <a:xfrm>
            <a:off x="125844" y="1048928"/>
            <a:ext cx="3962400" cy="445770"/>
          </a:xfrm>
          <a:prstGeom prst="rect">
            <a:avLst/>
          </a:prstGeom>
        </p:spPr>
        <p:txBody>
          <a:bodyPr vert="horz" wrap="square" lIns="0" tIns="55244" rIns="0" bIns="0" rtlCol="0">
            <a:spAutoFit/>
          </a:bodyPr>
          <a:lstStyle/>
          <a:p>
            <a:pPr marL="12700">
              <a:lnSpc>
                <a:spcPct val="100000"/>
              </a:lnSpc>
              <a:spcBef>
                <a:spcPts val="434"/>
              </a:spcBef>
            </a:pPr>
            <a:r>
              <a:rPr lang="en-US" sz="1100" dirty="0">
                <a:latin typeface="Arial"/>
                <a:cs typeface="Arial"/>
              </a:rPr>
              <a:t>File system integrating into kernel</a:t>
            </a:r>
            <a:r>
              <a:rPr lang="en-US" sz="1100" spc="-40" dirty="0">
                <a:latin typeface="Arial"/>
                <a:cs typeface="Arial"/>
              </a:rPr>
              <a:t>.</a:t>
            </a:r>
            <a:endParaRPr lang="en-US" sz="1100" dirty="0">
              <a:latin typeface="Arial"/>
              <a:cs typeface="Arial"/>
            </a:endParaRPr>
          </a:p>
          <a:p>
            <a:pPr marL="289560">
              <a:lnSpc>
                <a:spcPct val="100000"/>
              </a:lnSpc>
              <a:spcBef>
                <a:spcPts val="334"/>
              </a:spcBef>
            </a:pPr>
            <a:r>
              <a:rPr lang="en-US" sz="1100" dirty="0">
                <a:latin typeface="Arial"/>
                <a:cs typeface="Arial"/>
              </a:rPr>
              <a:t>We use a temporary file system: </a:t>
            </a:r>
            <a:r>
              <a:rPr lang="en-US" sz="1100" dirty="0" err="1">
                <a:latin typeface="Arial"/>
                <a:cs typeface="Arial"/>
              </a:rPr>
              <a:t>initramfs</a:t>
            </a:r>
            <a:endParaRPr lang="en-US" sz="110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4"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Computer</a:t>
            </a:r>
            <a:r>
              <a:rPr sz="600" spc="30" dirty="0">
                <a:solidFill>
                  <a:srgbClr val="FFFFFF"/>
                </a:solidFill>
                <a:latin typeface="Arial"/>
                <a:cs typeface="Arial"/>
                <a:hlinkClick r:id="rId4" action="ppaction://hlinksldjump"/>
              </a:rPr>
              <a:t> </a:t>
            </a:r>
            <a:r>
              <a:rPr sz="600" spc="-10" dirty="0">
                <a:solidFill>
                  <a:srgbClr val="FFFFFF"/>
                </a:solidFill>
                <a:latin typeface="Arial"/>
                <a:cs typeface="Arial"/>
                <a:hlinkClick r:id="rId4" action="ppaction://hlinksldjump"/>
              </a:rPr>
              <a:t>System</a:t>
            </a:r>
            <a:r>
              <a:rPr sz="600" spc="35" dirty="0">
                <a:solidFill>
                  <a:srgbClr val="FFFFFF"/>
                </a:solidFill>
                <a:latin typeface="Arial"/>
                <a:cs typeface="Arial"/>
                <a:hlinkClick r:id="rId4" action="ppaction://hlinksldjump"/>
              </a:rPr>
              <a:t> </a:t>
            </a:r>
            <a:r>
              <a:rPr sz="600" dirty="0">
                <a:solidFill>
                  <a:srgbClr val="FFFFFF"/>
                </a:solidFill>
                <a:latin typeface="Arial"/>
                <a:cs typeface="Arial"/>
                <a:hlinkClick r:id="rId4" action="ppaction://hlinksldjump"/>
              </a:rPr>
              <a:t>Final</a:t>
            </a:r>
            <a:r>
              <a:rPr sz="600" spc="35" dirty="0">
                <a:solidFill>
                  <a:srgbClr val="FFFFFF"/>
                </a:solidFill>
                <a:latin typeface="Arial"/>
                <a:cs typeface="Arial"/>
                <a:hlinkClick r:id="rId4" action="ppaction://hlinksldjump"/>
              </a:rPr>
              <a:t> </a:t>
            </a:r>
            <a:r>
              <a:rPr sz="600" dirty="0">
                <a:solidFill>
                  <a:srgbClr val="FFFFFF"/>
                </a:solidFill>
                <a:latin typeface="Arial"/>
                <a:cs typeface="Arial"/>
                <a:hlinkClick r:id="rId4" action="ppaction://hlinksldjump"/>
              </a:rPr>
              <a:t>ProjectX-Part</a:t>
            </a:r>
            <a:r>
              <a:rPr sz="600" spc="35" dirty="0">
                <a:solidFill>
                  <a:srgbClr val="FFFFFF"/>
                </a:solidFill>
                <a:latin typeface="Arial"/>
                <a:cs typeface="Arial"/>
                <a:hlinkClick r:id="rId4" action="ppaction://hlinksldjump"/>
              </a:rPr>
              <a:t> </a:t>
            </a:r>
            <a:r>
              <a:rPr sz="600" spc="-10" dirty="0">
                <a:solidFill>
                  <a:srgbClr val="FFFFFF"/>
                </a:solidFill>
                <a:latin typeface="Arial"/>
                <a:cs typeface="Arial"/>
                <a:hlinkClick r:id="rId4" action="ppaction://hlinksldjump"/>
              </a:rPr>
              <a:t>Toy-</a:t>
            </a:r>
            <a:r>
              <a:rPr sz="600" spc="-50" dirty="0">
                <a:solidFill>
                  <a:srgbClr val="FFFFFF"/>
                </a:solidFill>
                <a:latin typeface="Arial"/>
                <a:cs typeface="Arial"/>
                <a:hlinkClick r:id="rId4"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15</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pic>
        <p:nvPicPr>
          <p:cNvPr id="3" name="object 3"/>
          <p:cNvPicPr/>
          <p:nvPr/>
        </p:nvPicPr>
        <p:blipFill>
          <a:blip r:embed="rId3" cstate="print"/>
          <a:stretch>
            <a:fillRect/>
          </a:stretch>
        </p:blipFill>
        <p:spPr>
          <a:xfrm>
            <a:off x="281089" y="1386179"/>
            <a:ext cx="65265" cy="65265"/>
          </a:xfrm>
          <a:prstGeom prst="rect">
            <a:avLst/>
          </a:prstGeom>
        </p:spPr>
      </p:pic>
      <p:pic>
        <p:nvPicPr>
          <p:cNvPr id="4" name="object 4"/>
          <p:cNvPicPr/>
          <p:nvPr/>
        </p:nvPicPr>
        <p:blipFill>
          <a:blip r:embed="rId3" cstate="print"/>
          <a:stretch>
            <a:fillRect/>
          </a:stretch>
        </p:blipFill>
        <p:spPr>
          <a:xfrm>
            <a:off x="281089" y="1596212"/>
            <a:ext cx="65265" cy="65265"/>
          </a:xfrm>
          <a:prstGeom prst="rect">
            <a:avLst/>
          </a:prstGeom>
        </p:spPr>
      </p:pic>
      <p:sp>
        <p:nvSpPr>
          <p:cNvPr id="5" name="object 5"/>
          <p:cNvSpPr txBox="1"/>
          <p:nvPr/>
        </p:nvSpPr>
        <p:spPr>
          <a:xfrm>
            <a:off x="125844" y="1048928"/>
            <a:ext cx="4693806" cy="640559"/>
          </a:xfrm>
          <a:prstGeom prst="rect">
            <a:avLst/>
          </a:prstGeom>
        </p:spPr>
        <p:txBody>
          <a:bodyPr vert="horz" wrap="square" lIns="0" tIns="55244" rIns="0" bIns="0" rtlCol="0">
            <a:spAutoFit/>
          </a:bodyPr>
          <a:lstStyle/>
          <a:p>
            <a:pPr marL="12700">
              <a:lnSpc>
                <a:spcPct val="100000"/>
              </a:lnSpc>
              <a:spcBef>
                <a:spcPts val="434"/>
              </a:spcBef>
            </a:pPr>
            <a:r>
              <a:rPr lang="en-US" altLang="zh-CN" sz="1100" dirty="0">
                <a:latin typeface="Arial"/>
                <a:cs typeface="Arial"/>
              </a:rPr>
              <a:t>File system integrating into kernel</a:t>
            </a:r>
            <a:r>
              <a:rPr lang="en-US" altLang="zh-CN" sz="1100" spc="-40" dirty="0">
                <a:latin typeface="Arial"/>
                <a:cs typeface="Arial"/>
              </a:rPr>
              <a:t>.</a:t>
            </a:r>
            <a:endParaRPr lang="en-US" altLang="zh-CN" sz="1100" dirty="0">
              <a:latin typeface="Arial"/>
              <a:cs typeface="Arial"/>
            </a:endParaRPr>
          </a:p>
          <a:p>
            <a:pPr marL="289560">
              <a:lnSpc>
                <a:spcPct val="100000"/>
              </a:lnSpc>
              <a:spcBef>
                <a:spcPts val="334"/>
              </a:spcBef>
            </a:pPr>
            <a:r>
              <a:rPr lang="en-US" altLang="zh-CN" sz="1100" dirty="0">
                <a:latin typeface="Arial"/>
                <a:cs typeface="Arial"/>
              </a:rPr>
              <a:t>We use a temporary file system: </a:t>
            </a:r>
            <a:r>
              <a:rPr lang="en-US" altLang="zh-CN" sz="1100" dirty="0" err="1">
                <a:latin typeface="Arial"/>
                <a:cs typeface="Arial"/>
              </a:rPr>
              <a:t>initramfs</a:t>
            </a:r>
            <a:endParaRPr lang="en-US" altLang="zh-CN" sz="1100" dirty="0">
              <a:latin typeface="Arial"/>
              <a:cs typeface="Arial"/>
            </a:endParaRPr>
          </a:p>
          <a:p>
            <a:pPr marL="289560">
              <a:lnSpc>
                <a:spcPct val="100000"/>
              </a:lnSpc>
              <a:spcBef>
                <a:spcPts val="334"/>
              </a:spcBef>
            </a:pPr>
            <a:r>
              <a:rPr lang="en-US" altLang="zh-CN" sz="1100" dirty="0">
                <a:latin typeface="Arial"/>
                <a:cs typeface="Arial"/>
              </a:rPr>
              <a:t>The OS kernel will create a </a:t>
            </a:r>
            <a:r>
              <a:rPr lang="en-US" altLang="zh-CN" sz="1100" dirty="0" err="1">
                <a:latin typeface="Arial"/>
                <a:cs typeface="Arial"/>
              </a:rPr>
              <a:t>tmplfs</a:t>
            </a:r>
            <a:r>
              <a:rPr lang="en-US" altLang="zh-CN" sz="1100" dirty="0">
                <a:latin typeface="Arial"/>
                <a:cs typeface="Arial"/>
              </a:rPr>
              <a:t> file system to access the content</a:t>
            </a:r>
          </a:p>
        </p:txBody>
      </p:sp>
      <p:sp>
        <p:nvSpPr>
          <p:cNvPr id="6" name="object 6"/>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4" action="ppaction://hlinksldjump"/>
              </a:rPr>
              <a:t>S</a:t>
            </a:r>
            <a:endParaRPr sz="60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8" name="object 8"/>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Computer</a:t>
            </a:r>
            <a:r>
              <a:rPr sz="600" spc="30" dirty="0">
                <a:solidFill>
                  <a:srgbClr val="FFFFFF"/>
                </a:solidFill>
                <a:latin typeface="Arial"/>
                <a:cs typeface="Arial"/>
                <a:hlinkClick r:id="rId4" action="ppaction://hlinksldjump"/>
              </a:rPr>
              <a:t> </a:t>
            </a:r>
            <a:r>
              <a:rPr sz="600" spc="-10" dirty="0">
                <a:solidFill>
                  <a:srgbClr val="FFFFFF"/>
                </a:solidFill>
                <a:latin typeface="Arial"/>
                <a:cs typeface="Arial"/>
                <a:hlinkClick r:id="rId4" action="ppaction://hlinksldjump"/>
              </a:rPr>
              <a:t>System</a:t>
            </a:r>
            <a:r>
              <a:rPr sz="600" spc="35" dirty="0">
                <a:solidFill>
                  <a:srgbClr val="FFFFFF"/>
                </a:solidFill>
                <a:latin typeface="Arial"/>
                <a:cs typeface="Arial"/>
                <a:hlinkClick r:id="rId4" action="ppaction://hlinksldjump"/>
              </a:rPr>
              <a:t> </a:t>
            </a:r>
            <a:r>
              <a:rPr sz="600" dirty="0">
                <a:solidFill>
                  <a:srgbClr val="FFFFFF"/>
                </a:solidFill>
                <a:latin typeface="Arial"/>
                <a:cs typeface="Arial"/>
                <a:hlinkClick r:id="rId4" action="ppaction://hlinksldjump"/>
              </a:rPr>
              <a:t>Final</a:t>
            </a:r>
            <a:r>
              <a:rPr sz="600" spc="35" dirty="0">
                <a:solidFill>
                  <a:srgbClr val="FFFFFF"/>
                </a:solidFill>
                <a:latin typeface="Arial"/>
                <a:cs typeface="Arial"/>
                <a:hlinkClick r:id="rId4" action="ppaction://hlinksldjump"/>
              </a:rPr>
              <a:t> </a:t>
            </a:r>
            <a:r>
              <a:rPr sz="600" dirty="0">
                <a:solidFill>
                  <a:srgbClr val="FFFFFF"/>
                </a:solidFill>
                <a:latin typeface="Arial"/>
                <a:cs typeface="Arial"/>
                <a:hlinkClick r:id="rId4" action="ppaction://hlinksldjump"/>
              </a:rPr>
              <a:t>ProjectX-Part</a:t>
            </a:r>
            <a:r>
              <a:rPr sz="600" spc="35" dirty="0">
                <a:solidFill>
                  <a:srgbClr val="FFFFFF"/>
                </a:solidFill>
                <a:latin typeface="Arial"/>
                <a:cs typeface="Arial"/>
                <a:hlinkClick r:id="rId4" action="ppaction://hlinksldjump"/>
              </a:rPr>
              <a:t> </a:t>
            </a:r>
            <a:r>
              <a:rPr sz="600" spc="-10" dirty="0">
                <a:solidFill>
                  <a:srgbClr val="FFFFFF"/>
                </a:solidFill>
                <a:latin typeface="Arial"/>
                <a:cs typeface="Arial"/>
                <a:hlinkClick r:id="rId4" action="ppaction://hlinksldjump"/>
              </a:rPr>
              <a:t>Toy-</a:t>
            </a:r>
            <a:r>
              <a:rPr sz="600" spc="-50" dirty="0">
                <a:solidFill>
                  <a:srgbClr val="FFFFFF"/>
                </a:solidFill>
                <a:latin typeface="Arial"/>
                <a:cs typeface="Arial"/>
                <a:hlinkClick r:id="rId4" action="ppaction://hlinksldjump"/>
              </a:rPr>
              <a:t>O</a:t>
            </a:r>
            <a:endParaRPr sz="600">
              <a:latin typeface="Arial"/>
              <a:cs typeface="Arial"/>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10" name="object 10"/>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15</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16</a:t>
            </a:r>
            <a:r>
              <a:rPr spc="-60" dirty="0"/>
              <a:t> </a:t>
            </a:r>
            <a:r>
              <a:rPr spc="150" dirty="0"/>
              <a:t>/</a:t>
            </a:r>
            <a:r>
              <a:rPr spc="-55" dirty="0"/>
              <a:t> </a:t>
            </a:r>
            <a:r>
              <a:rPr spc="-25" dirty="0"/>
              <a:t>22</a:t>
            </a:r>
          </a:p>
        </p:txBody>
      </p:sp>
      <p:sp>
        <p:nvSpPr>
          <p:cNvPr id="3" name="object 3"/>
          <p:cNvSpPr txBox="1"/>
          <p:nvPr/>
        </p:nvSpPr>
        <p:spPr>
          <a:xfrm>
            <a:off x="95300" y="471170"/>
            <a:ext cx="4648721" cy="1065676"/>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We use a set of function serve as the file system interface of the Toy-OS: </a:t>
            </a:r>
            <a:r>
              <a:rPr lang="en-US" sz="1100" dirty="0" err="1">
                <a:latin typeface="Arial"/>
                <a:cs typeface="Arial"/>
              </a:rPr>
              <a:t>cpio</a:t>
            </a:r>
            <a:r>
              <a:rPr lang="en-US" sz="1100" dirty="0">
                <a:latin typeface="Arial"/>
                <a:cs typeface="Arial"/>
              </a:rPr>
              <a:t>, there are two major function in it</a:t>
            </a:r>
          </a:p>
          <a:p>
            <a:pPr marL="184150" indent="-171450">
              <a:lnSpc>
                <a:spcPct val="100000"/>
              </a:lnSpc>
              <a:spcBef>
                <a:spcPts val="90"/>
              </a:spcBef>
              <a:buFont typeface="Arial" panose="020B0604020202020204" pitchFamily="34" charset="0"/>
              <a:buChar char="•"/>
            </a:pPr>
            <a:r>
              <a:rPr lang="en-US" altLang="zh-CN" sz="1100" dirty="0">
                <a:latin typeface="Arial"/>
                <a:cs typeface="Arial"/>
              </a:rPr>
              <a:t>struct </a:t>
            </a:r>
            <a:r>
              <a:rPr lang="en-US" altLang="zh-CN" sz="1100" dirty="0" err="1">
                <a:latin typeface="Arial"/>
                <a:cs typeface="Arial"/>
              </a:rPr>
              <a:t>inode</a:t>
            </a:r>
            <a:r>
              <a:rPr lang="en-US" altLang="zh-CN" sz="1100" dirty="0">
                <a:latin typeface="Arial"/>
                <a:cs typeface="Arial"/>
              </a:rPr>
              <a:t> *</a:t>
            </a:r>
            <a:r>
              <a:rPr lang="en-US" altLang="zh-CN" sz="1100" dirty="0" err="1">
                <a:latin typeface="Arial"/>
                <a:cs typeface="Arial"/>
              </a:rPr>
              <a:t>namei</a:t>
            </a:r>
            <a:r>
              <a:rPr lang="en-US" altLang="zh-CN" sz="1100" dirty="0">
                <a:latin typeface="Arial"/>
                <a:cs typeface="Arial"/>
              </a:rPr>
              <a:t>(char* path): receive the path of the file, return the </a:t>
            </a:r>
            <a:r>
              <a:rPr lang="en-US" altLang="zh-CN" sz="1100" dirty="0" err="1">
                <a:latin typeface="Arial"/>
                <a:cs typeface="Arial"/>
              </a:rPr>
              <a:t>loaction</a:t>
            </a:r>
            <a:r>
              <a:rPr lang="en-US" altLang="zh-CN" sz="1100" dirty="0">
                <a:latin typeface="Arial"/>
                <a:cs typeface="Arial"/>
              </a:rPr>
              <a:t>(node) in </a:t>
            </a:r>
            <a:r>
              <a:rPr lang="en-US" altLang="zh-CN" sz="1100" dirty="0" err="1">
                <a:latin typeface="Arial"/>
                <a:cs typeface="Arial"/>
              </a:rPr>
              <a:t>inittramfs</a:t>
            </a:r>
            <a:endParaRPr lang="en-US" altLang="zh-CN" sz="1100" dirty="0">
              <a:latin typeface="Arial"/>
              <a:cs typeface="Arial"/>
            </a:endParaRPr>
          </a:p>
          <a:p>
            <a:pPr marL="184150" indent="-171450">
              <a:lnSpc>
                <a:spcPct val="100000"/>
              </a:lnSpc>
              <a:spcBef>
                <a:spcPts val="90"/>
              </a:spcBef>
              <a:buFont typeface="Arial" panose="020B0604020202020204" pitchFamily="34" charset="0"/>
              <a:buChar char="•"/>
            </a:pPr>
            <a:r>
              <a:rPr lang="en-US" altLang="zh-CN" sz="1100" dirty="0">
                <a:latin typeface="Arial"/>
                <a:cs typeface="Arial"/>
              </a:rPr>
              <a:t>int </a:t>
            </a:r>
            <a:r>
              <a:rPr lang="en-US" altLang="zh-CN" sz="1100" dirty="0" err="1">
                <a:latin typeface="Arial"/>
                <a:cs typeface="Arial"/>
              </a:rPr>
              <a:t>readi</a:t>
            </a:r>
            <a:r>
              <a:rPr lang="en-US" altLang="zh-CN" sz="1100" dirty="0">
                <a:latin typeface="Arial"/>
                <a:cs typeface="Arial"/>
              </a:rPr>
              <a:t>(struct </a:t>
            </a:r>
            <a:r>
              <a:rPr lang="en-US" altLang="zh-CN" sz="1100" dirty="0" err="1">
                <a:latin typeface="Arial"/>
                <a:cs typeface="Arial"/>
              </a:rPr>
              <a:t>inode</a:t>
            </a:r>
            <a:r>
              <a:rPr lang="en-US" altLang="zh-CN" sz="1100" dirty="0">
                <a:latin typeface="Arial"/>
                <a:cs typeface="Arial"/>
              </a:rPr>
              <a:t> *</a:t>
            </a:r>
            <a:r>
              <a:rPr lang="en-US" altLang="zh-CN" sz="1100" dirty="0" err="1">
                <a:latin typeface="Arial"/>
                <a:cs typeface="Arial"/>
              </a:rPr>
              <a:t>ip</a:t>
            </a:r>
            <a:r>
              <a:rPr lang="en-US" altLang="zh-CN" sz="1100" dirty="0">
                <a:latin typeface="Arial"/>
                <a:cs typeface="Arial"/>
              </a:rPr>
              <a:t>, int </a:t>
            </a:r>
            <a:r>
              <a:rPr lang="en-US" altLang="zh-CN" sz="1100" dirty="0" err="1">
                <a:latin typeface="Arial"/>
                <a:cs typeface="Arial"/>
              </a:rPr>
              <a:t>user_dst</a:t>
            </a:r>
            <a:r>
              <a:rPr lang="en-US" altLang="zh-CN" sz="1100" dirty="0">
                <a:latin typeface="Arial"/>
                <a:cs typeface="Arial"/>
              </a:rPr>
              <a:t>, void *</a:t>
            </a:r>
            <a:r>
              <a:rPr lang="en-US" altLang="zh-CN" sz="1100" dirty="0" err="1">
                <a:latin typeface="Arial"/>
                <a:cs typeface="Arial"/>
              </a:rPr>
              <a:t>dst</a:t>
            </a:r>
            <a:r>
              <a:rPr lang="en-US" altLang="zh-CN" sz="1100" dirty="0">
                <a:latin typeface="Arial"/>
                <a:cs typeface="Arial"/>
              </a:rPr>
              <a:t>, </a:t>
            </a:r>
            <a:r>
              <a:rPr lang="en-US" altLang="zh-CN" sz="1100" dirty="0" err="1">
                <a:latin typeface="Arial"/>
                <a:cs typeface="Arial"/>
              </a:rPr>
              <a:t>uint</a:t>
            </a:r>
            <a:r>
              <a:rPr lang="en-US" altLang="zh-CN" sz="1100" dirty="0">
                <a:latin typeface="Arial"/>
                <a:cs typeface="Arial"/>
              </a:rPr>
              <a:t> off, </a:t>
            </a:r>
            <a:r>
              <a:rPr lang="en-US" altLang="zh-CN" sz="1100" dirty="0" err="1">
                <a:latin typeface="Arial"/>
                <a:cs typeface="Arial"/>
              </a:rPr>
              <a:t>uint</a:t>
            </a:r>
            <a:r>
              <a:rPr lang="en-US" altLang="zh-CN" sz="1100" dirty="0">
                <a:latin typeface="Arial"/>
                <a:cs typeface="Arial"/>
              </a:rPr>
              <a:t> n);</a:t>
            </a:r>
          </a:p>
          <a:p>
            <a:pPr marL="184150" indent="-171450">
              <a:lnSpc>
                <a:spcPct val="100000"/>
              </a:lnSpc>
              <a:spcBef>
                <a:spcPts val="90"/>
              </a:spcBef>
              <a:buFont typeface="Arial" panose="020B0604020202020204" pitchFamily="34" charset="0"/>
              <a:buChar char="•"/>
            </a:pPr>
            <a:endParaRPr lang="zh-CN" altLang="en-US" sz="1100" dirty="0">
              <a:latin typeface="Arial"/>
              <a:cs typeface="Arial"/>
            </a:endParaRPr>
          </a:p>
        </p:txBody>
      </p:sp>
      <p:pic>
        <p:nvPicPr>
          <p:cNvPr id="9" name="Picture">
            <a:extLst>
              <a:ext uri="{FF2B5EF4-FFF2-40B4-BE49-F238E27FC236}">
                <a16:creationId xmlns:a16="http://schemas.microsoft.com/office/drawing/2014/main" id="{66C69069-D916-491D-9B03-9A9D3ED04463}"/>
              </a:ext>
            </a:extLst>
          </p:cNvPr>
          <p:cNvPicPr/>
          <p:nvPr/>
        </p:nvPicPr>
        <p:blipFill>
          <a:blip r:embed="rId4"/>
          <a:stretch>
            <a:fillRect/>
          </a:stretch>
        </p:blipFill>
        <p:spPr bwMode="auto">
          <a:xfrm>
            <a:off x="95300" y="1496105"/>
            <a:ext cx="4343350" cy="1453470"/>
          </a:xfrm>
          <a:prstGeom prst="rect">
            <a:avLst/>
          </a:prstGeom>
          <a:noFill/>
          <a:ln w="9525">
            <a:noFill/>
            <a:headEnd/>
            <a:tailEnd/>
          </a:ln>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16</a:t>
            </a:r>
            <a:r>
              <a:rPr spc="-60" dirty="0"/>
              <a:t> </a:t>
            </a:r>
            <a:r>
              <a:rPr spc="150" dirty="0"/>
              <a:t>/</a:t>
            </a:r>
            <a:r>
              <a:rPr spc="-55" dirty="0"/>
              <a:t> </a:t>
            </a:r>
            <a:r>
              <a:rPr spc="-25" dirty="0"/>
              <a:t>22</a:t>
            </a:r>
          </a:p>
        </p:txBody>
      </p:sp>
      <p:sp>
        <p:nvSpPr>
          <p:cNvPr id="3" name="object 3"/>
          <p:cNvSpPr txBox="1"/>
          <p:nvPr/>
        </p:nvSpPr>
        <p:spPr>
          <a:xfrm>
            <a:off x="289144" y="569950"/>
            <a:ext cx="3048000" cy="1391407"/>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•In this section, we managed to load </a:t>
            </a:r>
            <a:r>
              <a:rPr lang="en-US" sz="1100" dirty="0" err="1">
                <a:latin typeface="Arial"/>
                <a:cs typeface="Arial"/>
              </a:rPr>
              <a:t>cpio</a:t>
            </a:r>
            <a:r>
              <a:rPr lang="en-US" sz="1100" dirty="0">
                <a:latin typeface="Arial"/>
                <a:cs typeface="Arial"/>
              </a:rPr>
              <a:t> into kernel with mapping it into memory, then the </a:t>
            </a:r>
            <a:r>
              <a:rPr lang="en-US" sz="1100" dirty="0" err="1">
                <a:latin typeface="Arial"/>
                <a:cs typeface="Arial"/>
              </a:rPr>
              <a:t>interatction</a:t>
            </a:r>
            <a:r>
              <a:rPr lang="en-US" sz="1100" dirty="0">
                <a:latin typeface="Arial"/>
                <a:cs typeface="Arial"/>
              </a:rPr>
              <a:t> between the Toy-OS and file system could be established</a:t>
            </a:r>
          </a:p>
          <a:p>
            <a:pPr marL="12700">
              <a:lnSpc>
                <a:spcPct val="100000"/>
              </a:lnSpc>
              <a:spcBef>
                <a:spcPts val="90"/>
              </a:spcBef>
            </a:pPr>
            <a:r>
              <a:rPr lang="en-US" sz="1100" dirty="0">
                <a:latin typeface="Arial"/>
                <a:cs typeface="Arial"/>
              </a:rPr>
              <a:t>•After a large amount of trial and analysis, we adjusted part of the file construction, make </a:t>
            </a:r>
            <a:r>
              <a:rPr lang="en-US" sz="1100" dirty="0" err="1">
                <a:latin typeface="Arial"/>
                <a:cs typeface="Arial"/>
              </a:rPr>
              <a:t>cpio</a:t>
            </a:r>
            <a:r>
              <a:rPr lang="en-US" sz="1100" dirty="0">
                <a:latin typeface="Arial"/>
                <a:cs typeface="Arial"/>
              </a:rPr>
              <a:t> integrated in our Toy-OS </a:t>
            </a:r>
          </a:p>
          <a:p>
            <a:pPr marL="184150" indent="-171450">
              <a:lnSpc>
                <a:spcPct val="100000"/>
              </a:lnSpc>
              <a:spcBef>
                <a:spcPts val="90"/>
              </a:spcBef>
              <a:buFont typeface="Arial" panose="020B0604020202020204" pitchFamily="34" charset="0"/>
              <a:buChar char="•"/>
            </a:pPr>
            <a:endParaRPr lang="zh-CN" altLang="en-US" sz="1100" dirty="0">
              <a:latin typeface="Arial"/>
              <a:cs typeface="Arial"/>
            </a:endParaRPr>
          </a:p>
        </p:txBody>
      </p:sp>
      <p:pic>
        <p:nvPicPr>
          <p:cNvPr id="10" name="Picture">
            <a:extLst>
              <a:ext uri="{FF2B5EF4-FFF2-40B4-BE49-F238E27FC236}">
                <a16:creationId xmlns:a16="http://schemas.microsoft.com/office/drawing/2014/main" id="{EF719B29-A336-46FA-9DF7-7A529A34F052}"/>
              </a:ext>
            </a:extLst>
          </p:cNvPr>
          <p:cNvPicPr/>
          <p:nvPr/>
        </p:nvPicPr>
        <p:blipFill>
          <a:blip r:embed="rId4"/>
          <a:stretch>
            <a:fillRect/>
          </a:stretch>
        </p:blipFill>
        <p:spPr bwMode="auto">
          <a:xfrm>
            <a:off x="3378638" y="587375"/>
            <a:ext cx="1002424" cy="1647458"/>
          </a:xfrm>
          <a:prstGeom prst="rect">
            <a:avLst/>
          </a:prstGeom>
          <a:noFill/>
          <a:ln w="9525">
            <a:noFill/>
            <a:headEnd/>
            <a:tailEnd/>
          </a:ln>
        </p:spPr>
      </p:pic>
      <p:pic>
        <p:nvPicPr>
          <p:cNvPr id="11" name="Picture">
            <a:extLst>
              <a:ext uri="{FF2B5EF4-FFF2-40B4-BE49-F238E27FC236}">
                <a16:creationId xmlns:a16="http://schemas.microsoft.com/office/drawing/2014/main" id="{B1338B00-A4D9-4C51-832B-0B716148DC70}"/>
              </a:ext>
            </a:extLst>
          </p:cNvPr>
          <p:cNvPicPr/>
          <p:nvPr/>
        </p:nvPicPr>
        <p:blipFill>
          <a:blip r:embed="rId5"/>
          <a:stretch>
            <a:fillRect/>
          </a:stretch>
        </p:blipFill>
        <p:spPr bwMode="auto">
          <a:xfrm>
            <a:off x="171450" y="1895035"/>
            <a:ext cx="3130988" cy="966933"/>
          </a:xfrm>
          <a:prstGeom prst="rect">
            <a:avLst/>
          </a:prstGeom>
          <a:noFill/>
          <a:ln w="9525">
            <a:noFill/>
            <a:headEnd/>
            <a:tailEnd/>
          </a:ln>
        </p:spPr>
      </p:pic>
    </p:spTree>
    <p:extLst>
      <p:ext uri="{BB962C8B-B14F-4D97-AF65-F5344CB8AC3E}">
        <p14:creationId xmlns:p14="http://schemas.microsoft.com/office/powerpoint/2010/main" val="4253221843"/>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16</a:t>
            </a:r>
            <a:r>
              <a:rPr spc="-60" dirty="0"/>
              <a:t> </a:t>
            </a:r>
            <a:r>
              <a:rPr spc="150" dirty="0"/>
              <a:t>/</a:t>
            </a:r>
            <a:r>
              <a:rPr spc="-55" dirty="0"/>
              <a:t> </a:t>
            </a:r>
            <a:r>
              <a:rPr spc="-25" dirty="0"/>
              <a:t>22</a:t>
            </a:r>
          </a:p>
        </p:txBody>
      </p:sp>
      <p:sp>
        <p:nvSpPr>
          <p:cNvPr id="3" name="object 3"/>
          <p:cNvSpPr txBox="1"/>
          <p:nvPr/>
        </p:nvSpPr>
        <p:spPr>
          <a:xfrm>
            <a:off x="247650" y="610450"/>
            <a:ext cx="3048000" cy="1391407"/>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•In this section, we managed to load </a:t>
            </a:r>
            <a:r>
              <a:rPr lang="en-US" sz="1100" dirty="0" err="1">
                <a:latin typeface="Arial"/>
                <a:cs typeface="Arial"/>
              </a:rPr>
              <a:t>cpio</a:t>
            </a:r>
            <a:r>
              <a:rPr lang="en-US" sz="1100" dirty="0">
                <a:latin typeface="Arial"/>
                <a:cs typeface="Arial"/>
              </a:rPr>
              <a:t> into kernel with mapping it into memory, then the interaction between the Toy-OS and file system could be established</a:t>
            </a:r>
          </a:p>
          <a:p>
            <a:pPr marL="12700">
              <a:lnSpc>
                <a:spcPct val="100000"/>
              </a:lnSpc>
              <a:spcBef>
                <a:spcPts val="90"/>
              </a:spcBef>
            </a:pPr>
            <a:r>
              <a:rPr lang="en-US" sz="1100" dirty="0">
                <a:latin typeface="Arial"/>
                <a:cs typeface="Arial"/>
              </a:rPr>
              <a:t>•After a large amount of trial and analysis, we adjusted part of the file construction, make </a:t>
            </a:r>
            <a:r>
              <a:rPr lang="en-US" sz="1100" dirty="0" err="1">
                <a:latin typeface="Arial"/>
                <a:cs typeface="Arial"/>
              </a:rPr>
              <a:t>cpio</a:t>
            </a:r>
            <a:r>
              <a:rPr lang="en-US" sz="1100" dirty="0">
                <a:latin typeface="Arial"/>
                <a:cs typeface="Arial"/>
              </a:rPr>
              <a:t> integrated in our Toy-OS </a:t>
            </a:r>
          </a:p>
          <a:p>
            <a:pPr marL="184150" indent="-171450">
              <a:lnSpc>
                <a:spcPct val="100000"/>
              </a:lnSpc>
              <a:spcBef>
                <a:spcPts val="90"/>
              </a:spcBef>
              <a:buFont typeface="Arial" panose="020B0604020202020204" pitchFamily="34" charset="0"/>
              <a:buChar char="•"/>
            </a:pPr>
            <a:endParaRPr lang="zh-CN" altLang="en-US" sz="1100" dirty="0">
              <a:latin typeface="Arial"/>
              <a:cs typeface="Arial"/>
            </a:endParaRPr>
          </a:p>
        </p:txBody>
      </p:sp>
      <p:pic>
        <p:nvPicPr>
          <p:cNvPr id="10" name="Picture">
            <a:extLst>
              <a:ext uri="{FF2B5EF4-FFF2-40B4-BE49-F238E27FC236}">
                <a16:creationId xmlns:a16="http://schemas.microsoft.com/office/drawing/2014/main" id="{EF719B29-A336-46FA-9DF7-7A529A34F052}"/>
              </a:ext>
            </a:extLst>
          </p:cNvPr>
          <p:cNvPicPr/>
          <p:nvPr/>
        </p:nvPicPr>
        <p:blipFill>
          <a:blip r:embed="rId4"/>
          <a:stretch>
            <a:fillRect/>
          </a:stretch>
        </p:blipFill>
        <p:spPr bwMode="auto">
          <a:xfrm>
            <a:off x="3378638" y="587375"/>
            <a:ext cx="1002424" cy="1647458"/>
          </a:xfrm>
          <a:prstGeom prst="rect">
            <a:avLst/>
          </a:prstGeom>
          <a:noFill/>
          <a:ln w="9525">
            <a:noFill/>
            <a:headEnd/>
            <a:tailEnd/>
          </a:ln>
        </p:spPr>
      </p:pic>
      <p:pic>
        <p:nvPicPr>
          <p:cNvPr id="11" name="Picture">
            <a:extLst>
              <a:ext uri="{FF2B5EF4-FFF2-40B4-BE49-F238E27FC236}">
                <a16:creationId xmlns:a16="http://schemas.microsoft.com/office/drawing/2014/main" id="{B1338B00-A4D9-4C51-832B-0B716148DC70}"/>
              </a:ext>
            </a:extLst>
          </p:cNvPr>
          <p:cNvPicPr/>
          <p:nvPr/>
        </p:nvPicPr>
        <p:blipFill>
          <a:blip r:embed="rId5"/>
          <a:stretch>
            <a:fillRect/>
          </a:stretch>
        </p:blipFill>
        <p:spPr bwMode="auto">
          <a:xfrm>
            <a:off x="206156" y="1959292"/>
            <a:ext cx="3130988" cy="976733"/>
          </a:xfrm>
          <a:prstGeom prst="rect">
            <a:avLst/>
          </a:prstGeom>
          <a:noFill/>
          <a:ln w="9525">
            <a:noFill/>
            <a:headEnd/>
            <a:tailEnd/>
          </a:ln>
        </p:spPr>
      </p:pic>
    </p:spTree>
    <p:extLst>
      <p:ext uri="{BB962C8B-B14F-4D97-AF65-F5344CB8AC3E}">
        <p14:creationId xmlns:p14="http://schemas.microsoft.com/office/powerpoint/2010/main" val="3362169522"/>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16</a:t>
            </a:r>
            <a:r>
              <a:rPr spc="-60" dirty="0"/>
              <a:t> </a:t>
            </a:r>
            <a:r>
              <a:rPr spc="150" dirty="0"/>
              <a:t>/</a:t>
            </a:r>
            <a:r>
              <a:rPr spc="-55" dirty="0"/>
              <a:t> </a:t>
            </a:r>
            <a:r>
              <a:rPr spc="-25" dirty="0"/>
              <a:t>22</a:t>
            </a:r>
          </a:p>
        </p:txBody>
      </p:sp>
      <p:sp>
        <p:nvSpPr>
          <p:cNvPr id="3" name="object 3"/>
          <p:cNvSpPr txBox="1"/>
          <p:nvPr/>
        </p:nvSpPr>
        <p:spPr>
          <a:xfrm>
            <a:off x="247650" y="511175"/>
            <a:ext cx="3048000" cy="2314736"/>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•Elf Loader: make program running on our kernel</a:t>
            </a:r>
          </a:p>
          <a:p>
            <a:pPr marL="12700">
              <a:lnSpc>
                <a:spcPct val="100000"/>
              </a:lnSpc>
              <a:spcBef>
                <a:spcPts val="90"/>
              </a:spcBef>
            </a:pPr>
            <a:r>
              <a:rPr lang="en-US" altLang="zh-CN" sz="1100" dirty="0">
                <a:latin typeface="Arial"/>
                <a:cs typeface="Arial"/>
              </a:rPr>
              <a:t>•Overview of ELF header</a:t>
            </a:r>
          </a:p>
          <a:p>
            <a:pPr marL="12700">
              <a:lnSpc>
                <a:spcPct val="100000"/>
              </a:lnSpc>
              <a:spcBef>
                <a:spcPts val="90"/>
              </a:spcBef>
            </a:pPr>
            <a:r>
              <a:rPr lang="en-US" altLang="zh-CN" sz="1100" dirty="0">
                <a:latin typeface="Arial"/>
                <a:cs typeface="Arial"/>
              </a:rPr>
              <a:t>                    - 	main segment: </a:t>
            </a:r>
          </a:p>
          <a:p>
            <a:pPr marL="12700">
              <a:lnSpc>
                <a:spcPct val="100000"/>
              </a:lnSpc>
              <a:spcBef>
                <a:spcPts val="90"/>
              </a:spcBef>
            </a:pPr>
            <a:r>
              <a:rPr lang="en-US" altLang="zh-CN" sz="1100" dirty="0">
                <a:latin typeface="Arial"/>
                <a:cs typeface="Arial"/>
              </a:rPr>
              <a:t>	•.text </a:t>
            </a:r>
          </a:p>
          <a:p>
            <a:pPr marL="12700">
              <a:lnSpc>
                <a:spcPct val="100000"/>
              </a:lnSpc>
              <a:spcBef>
                <a:spcPts val="90"/>
              </a:spcBef>
            </a:pPr>
            <a:r>
              <a:rPr lang="en-US" altLang="zh-CN" sz="1100" dirty="0">
                <a:latin typeface="Arial"/>
                <a:cs typeface="Arial"/>
              </a:rPr>
              <a:t>	•.</a:t>
            </a:r>
            <a:r>
              <a:rPr lang="en-US" altLang="zh-CN" sz="1100" dirty="0" err="1">
                <a:latin typeface="Arial"/>
                <a:cs typeface="Arial"/>
              </a:rPr>
              <a:t>rodata</a:t>
            </a:r>
            <a:r>
              <a:rPr lang="en-US" altLang="zh-CN" sz="1100" dirty="0">
                <a:latin typeface="Arial"/>
                <a:cs typeface="Arial"/>
              </a:rPr>
              <a:t> </a:t>
            </a:r>
          </a:p>
          <a:p>
            <a:pPr marL="12700">
              <a:lnSpc>
                <a:spcPct val="100000"/>
              </a:lnSpc>
              <a:spcBef>
                <a:spcPts val="90"/>
              </a:spcBef>
            </a:pPr>
            <a:r>
              <a:rPr lang="en-US" altLang="zh-CN" sz="1100" dirty="0">
                <a:latin typeface="Arial"/>
                <a:cs typeface="Arial"/>
              </a:rPr>
              <a:t>	•.data and .</a:t>
            </a:r>
            <a:r>
              <a:rPr lang="en-US" altLang="zh-CN" sz="1100" dirty="0" err="1">
                <a:latin typeface="Arial"/>
                <a:cs typeface="Arial"/>
              </a:rPr>
              <a:t>bss</a:t>
            </a:r>
            <a:endParaRPr lang="en-US" altLang="zh-CN" sz="1100" dirty="0">
              <a:latin typeface="Arial"/>
              <a:cs typeface="Arial"/>
            </a:endParaRPr>
          </a:p>
          <a:p>
            <a:pPr marL="12700">
              <a:lnSpc>
                <a:spcPct val="100000"/>
              </a:lnSpc>
              <a:spcBef>
                <a:spcPts val="90"/>
              </a:spcBef>
            </a:pPr>
            <a:r>
              <a:rPr lang="en-US" altLang="zh-CN" sz="1100" dirty="0">
                <a:latin typeface="Arial"/>
                <a:cs typeface="Arial"/>
              </a:rPr>
              <a:t>                    -  elf header and program header 	store basic </a:t>
            </a:r>
            <a:r>
              <a:rPr lang="en-US" altLang="zh-CN" sz="1100" dirty="0" err="1">
                <a:latin typeface="Arial"/>
                <a:cs typeface="Arial"/>
              </a:rPr>
              <a:t>infomation</a:t>
            </a:r>
            <a:r>
              <a:rPr lang="en-US" altLang="zh-CN" sz="1100" dirty="0">
                <a:latin typeface="Arial"/>
                <a:cs typeface="Arial"/>
              </a:rPr>
              <a:t> about elf 	file</a:t>
            </a:r>
          </a:p>
          <a:p>
            <a:pPr marL="12700">
              <a:lnSpc>
                <a:spcPct val="100000"/>
              </a:lnSpc>
              <a:spcBef>
                <a:spcPts val="90"/>
              </a:spcBef>
            </a:pPr>
            <a:r>
              <a:rPr lang="en-US" altLang="zh-CN" sz="1100" dirty="0">
                <a:latin typeface="Arial"/>
                <a:cs typeface="Arial"/>
              </a:rPr>
              <a:t>	•including the offset of program 	header table and section header 	table</a:t>
            </a:r>
          </a:p>
          <a:p>
            <a:pPr marL="12700">
              <a:lnSpc>
                <a:spcPct val="100000"/>
              </a:lnSpc>
              <a:spcBef>
                <a:spcPts val="90"/>
              </a:spcBef>
            </a:pPr>
            <a:endParaRPr lang="zh-CN" altLang="en-US" sz="1100" dirty="0">
              <a:latin typeface="Arial"/>
              <a:cs typeface="Arial"/>
            </a:endParaRPr>
          </a:p>
        </p:txBody>
      </p:sp>
    </p:spTree>
    <p:extLst>
      <p:ext uri="{BB962C8B-B14F-4D97-AF65-F5344CB8AC3E}">
        <p14:creationId xmlns:p14="http://schemas.microsoft.com/office/powerpoint/2010/main" val="1112715577"/>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1355090" cy="244475"/>
          </a:xfrm>
          <a:prstGeom prst="rect">
            <a:avLst/>
          </a:prstGeom>
        </p:spPr>
        <p:txBody>
          <a:bodyPr vert="horz" wrap="square" lIns="0" tIns="17145" rIns="0" bIns="0" rtlCol="0">
            <a:spAutoFit/>
          </a:bodyPr>
          <a:lstStyle/>
          <a:p>
            <a:pPr marL="12700">
              <a:lnSpc>
                <a:spcPct val="100000"/>
              </a:lnSpc>
              <a:spcBef>
                <a:spcPts val="135"/>
              </a:spcBef>
            </a:pPr>
            <a:r>
              <a:rPr dirty="0"/>
              <a:t>Table</a:t>
            </a:r>
            <a:r>
              <a:rPr spc="105" dirty="0"/>
              <a:t> </a:t>
            </a:r>
            <a:r>
              <a:rPr dirty="0"/>
              <a:t>of</a:t>
            </a:r>
            <a:r>
              <a:rPr spc="105" dirty="0"/>
              <a:t> </a:t>
            </a:r>
            <a:r>
              <a:rPr spc="-10" dirty="0"/>
              <a:t>Contents</a:t>
            </a:r>
          </a:p>
        </p:txBody>
      </p:sp>
      <p:pic>
        <p:nvPicPr>
          <p:cNvPr id="4" name="object 4"/>
          <p:cNvPicPr/>
          <p:nvPr/>
        </p:nvPicPr>
        <p:blipFill>
          <a:blip r:embed="rId2" cstate="print"/>
          <a:stretch>
            <a:fillRect/>
          </a:stretch>
        </p:blipFill>
        <p:spPr>
          <a:xfrm>
            <a:off x="89280" y="693521"/>
            <a:ext cx="160096" cy="160096"/>
          </a:xfrm>
          <a:prstGeom prst="rect">
            <a:avLst/>
          </a:prstGeom>
        </p:spPr>
      </p:pic>
      <p:sp>
        <p:nvSpPr>
          <p:cNvPr id="5" name="object 5"/>
          <p:cNvSpPr txBox="1"/>
          <p:nvPr/>
        </p:nvSpPr>
        <p:spPr>
          <a:xfrm>
            <a:off x="129743" y="69285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1</a:t>
            </a:r>
            <a:endParaRPr sz="800">
              <a:latin typeface="Arial"/>
              <a:cs typeface="Arial"/>
            </a:endParaRPr>
          </a:p>
        </p:txBody>
      </p:sp>
      <p:sp>
        <p:nvSpPr>
          <p:cNvPr id="6" name="object 6"/>
          <p:cNvSpPr txBox="1"/>
          <p:nvPr/>
        </p:nvSpPr>
        <p:spPr>
          <a:xfrm>
            <a:off x="295173" y="665428"/>
            <a:ext cx="71501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D6D6EF"/>
                </a:solidFill>
                <a:latin typeface="Arial"/>
                <a:cs typeface="Arial"/>
                <a:hlinkClick r:id="rId3" action="ppaction://hlinksldjump"/>
              </a:rPr>
              <a:t>Background</a:t>
            </a:r>
            <a:endParaRPr sz="1100">
              <a:latin typeface="Arial"/>
              <a:cs typeface="Arial"/>
            </a:endParaRPr>
          </a:p>
        </p:txBody>
      </p:sp>
      <p:pic>
        <p:nvPicPr>
          <p:cNvPr id="7" name="object 7"/>
          <p:cNvPicPr/>
          <p:nvPr/>
        </p:nvPicPr>
        <p:blipFill>
          <a:blip r:embed="rId4" cstate="print"/>
          <a:stretch>
            <a:fillRect/>
          </a:stretch>
        </p:blipFill>
        <p:spPr>
          <a:xfrm>
            <a:off x="89280" y="1077836"/>
            <a:ext cx="160096" cy="160096"/>
          </a:xfrm>
          <a:prstGeom prst="rect">
            <a:avLst/>
          </a:prstGeom>
        </p:spPr>
      </p:pic>
      <p:sp>
        <p:nvSpPr>
          <p:cNvPr id="8" name="object 8"/>
          <p:cNvSpPr txBox="1"/>
          <p:nvPr/>
        </p:nvSpPr>
        <p:spPr>
          <a:xfrm>
            <a:off x="129743" y="1049742"/>
            <a:ext cx="10007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E5EBF3"/>
                </a:solidFill>
                <a:latin typeface="Arial"/>
                <a:cs typeface="Arial"/>
              </a:rPr>
              <a:t>2</a:t>
            </a:r>
            <a:r>
              <a:rPr sz="1200" spc="337" baseline="6944" dirty="0">
                <a:solidFill>
                  <a:srgbClr val="E5EBF3"/>
                </a:solidFill>
                <a:latin typeface="Arial"/>
                <a:cs typeface="Arial"/>
              </a:rPr>
              <a:t>  </a:t>
            </a:r>
            <a:r>
              <a:rPr sz="1100" spc="-60" dirty="0">
                <a:solidFill>
                  <a:srgbClr val="3333B2"/>
                </a:solidFill>
                <a:latin typeface="Arial"/>
                <a:cs typeface="Arial"/>
                <a:hlinkClick r:id="rId5" action="ppaction://hlinksldjump"/>
              </a:rPr>
              <a:t>Buddy-</a:t>
            </a:r>
            <a:r>
              <a:rPr sz="1100" spc="-45" dirty="0">
                <a:solidFill>
                  <a:srgbClr val="3333B2"/>
                </a:solidFill>
                <a:latin typeface="Arial"/>
                <a:cs typeface="Arial"/>
                <a:hlinkClick r:id="rId5" action="ppaction://hlinksldjump"/>
              </a:rPr>
              <a:t>system</a:t>
            </a:r>
            <a:endParaRPr sz="1100">
              <a:latin typeface="Arial"/>
              <a:cs typeface="Arial"/>
            </a:endParaRPr>
          </a:p>
        </p:txBody>
      </p:sp>
      <p:pic>
        <p:nvPicPr>
          <p:cNvPr id="9" name="object 9"/>
          <p:cNvPicPr/>
          <p:nvPr/>
        </p:nvPicPr>
        <p:blipFill>
          <a:blip r:embed="rId2" cstate="print"/>
          <a:stretch>
            <a:fillRect/>
          </a:stretch>
        </p:blipFill>
        <p:spPr>
          <a:xfrm>
            <a:off x="89280" y="1462138"/>
            <a:ext cx="160096" cy="160096"/>
          </a:xfrm>
          <a:prstGeom prst="rect">
            <a:avLst/>
          </a:prstGeom>
        </p:spPr>
      </p:pic>
      <p:sp>
        <p:nvSpPr>
          <p:cNvPr id="10" name="object 10"/>
          <p:cNvSpPr txBox="1"/>
          <p:nvPr/>
        </p:nvSpPr>
        <p:spPr>
          <a:xfrm>
            <a:off x="129743" y="1461476"/>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3</a:t>
            </a:r>
            <a:endParaRPr sz="800">
              <a:latin typeface="Arial"/>
              <a:cs typeface="Arial"/>
            </a:endParaRPr>
          </a:p>
        </p:txBody>
      </p:sp>
      <p:sp>
        <p:nvSpPr>
          <p:cNvPr id="11" name="object 11"/>
          <p:cNvSpPr txBox="1"/>
          <p:nvPr/>
        </p:nvSpPr>
        <p:spPr>
          <a:xfrm>
            <a:off x="295173" y="1434044"/>
            <a:ext cx="1070610" cy="191770"/>
          </a:xfrm>
          <a:prstGeom prst="rect">
            <a:avLst/>
          </a:prstGeom>
        </p:spPr>
        <p:txBody>
          <a:bodyPr vert="horz" wrap="square" lIns="0" tIns="11430" rIns="0" bIns="0" rtlCol="0">
            <a:spAutoFit/>
          </a:bodyPr>
          <a:lstStyle/>
          <a:p>
            <a:pPr marL="12700">
              <a:lnSpc>
                <a:spcPct val="100000"/>
              </a:lnSpc>
              <a:spcBef>
                <a:spcPts val="90"/>
              </a:spcBef>
            </a:pPr>
            <a:r>
              <a:rPr sz="1100" spc="-55" dirty="0">
                <a:solidFill>
                  <a:srgbClr val="D6D6EF"/>
                </a:solidFill>
                <a:latin typeface="Arial"/>
                <a:cs typeface="Arial"/>
                <a:hlinkClick r:id="rId6" action="ppaction://hlinksldjump"/>
              </a:rPr>
              <a:t>System</a:t>
            </a:r>
            <a:r>
              <a:rPr sz="1100" spc="-25" dirty="0">
                <a:solidFill>
                  <a:srgbClr val="D6D6EF"/>
                </a:solidFill>
                <a:latin typeface="Arial"/>
                <a:cs typeface="Arial"/>
                <a:hlinkClick r:id="rId6" action="ppaction://hlinksldjump"/>
              </a:rPr>
              <a:t> </a:t>
            </a:r>
            <a:r>
              <a:rPr sz="1100" spc="-20" dirty="0">
                <a:solidFill>
                  <a:srgbClr val="D6D6EF"/>
                </a:solidFill>
                <a:latin typeface="Arial"/>
                <a:cs typeface="Arial"/>
                <a:hlinkClick r:id="rId6" action="ppaction://hlinksldjump"/>
              </a:rPr>
              <a:t>Call</a:t>
            </a:r>
            <a:r>
              <a:rPr sz="1100" spc="-45" dirty="0">
                <a:solidFill>
                  <a:srgbClr val="D6D6EF"/>
                </a:solidFill>
                <a:latin typeface="Arial"/>
                <a:cs typeface="Arial"/>
                <a:hlinkClick r:id="rId6" action="ppaction://hlinksldjump"/>
              </a:rPr>
              <a:t> </a:t>
            </a:r>
            <a:r>
              <a:rPr sz="1100" spc="-40" dirty="0">
                <a:solidFill>
                  <a:srgbClr val="D6D6EF"/>
                </a:solidFill>
                <a:latin typeface="Arial"/>
                <a:cs typeface="Arial"/>
                <a:hlinkClick r:id="rId6" action="ppaction://hlinksldjump"/>
              </a:rPr>
              <a:t>Table</a:t>
            </a:r>
            <a:endParaRPr sz="1100">
              <a:latin typeface="Arial"/>
              <a:cs typeface="Arial"/>
            </a:endParaRPr>
          </a:p>
        </p:txBody>
      </p:sp>
      <p:pic>
        <p:nvPicPr>
          <p:cNvPr id="12" name="object 12"/>
          <p:cNvPicPr/>
          <p:nvPr/>
        </p:nvPicPr>
        <p:blipFill>
          <a:blip r:embed="rId2" cstate="print"/>
          <a:stretch>
            <a:fillRect/>
          </a:stretch>
        </p:blipFill>
        <p:spPr>
          <a:xfrm>
            <a:off x="89280" y="1846452"/>
            <a:ext cx="160096" cy="160096"/>
          </a:xfrm>
          <a:prstGeom prst="rect">
            <a:avLst/>
          </a:prstGeom>
        </p:spPr>
      </p:pic>
      <p:sp>
        <p:nvSpPr>
          <p:cNvPr id="13" name="object 13"/>
          <p:cNvSpPr txBox="1"/>
          <p:nvPr/>
        </p:nvSpPr>
        <p:spPr>
          <a:xfrm>
            <a:off x="129743" y="1818346"/>
            <a:ext cx="8356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4</a:t>
            </a:r>
            <a:r>
              <a:rPr sz="1200" spc="247" baseline="6944" dirty="0">
                <a:solidFill>
                  <a:srgbClr val="F9FBFC"/>
                </a:solidFill>
                <a:latin typeface="Arial"/>
                <a:cs typeface="Arial"/>
              </a:rPr>
              <a:t>  </a:t>
            </a:r>
            <a:r>
              <a:rPr sz="1100" spc="-10" dirty="0">
                <a:solidFill>
                  <a:srgbClr val="D6D6EF"/>
                </a:solidFill>
                <a:latin typeface="Arial"/>
                <a:cs typeface="Arial"/>
                <a:hlinkClick r:id="rId7" action="ppaction://hlinksldjump"/>
              </a:rPr>
              <a:t>File</a:t>
            </a:r>
            <a:r>
              <a:rPr sz="1100" spc="15" dirty="0">
                <a:solidFill>
                  <a:srgbClr val="D6D6EF"/>
                </a:solidFill>
                <a:latin typeface="Arial"/>
                <a:cs typeface="Arial"/>
                <a:hlinkClick r:id="rId7" action="ppaction://hlinksldjump"/>
              </a:rPr>
              <a:t> </a:t>
            </a:r>
            <a:r>
              <a:rPr sz="1100" spc="-50" dirty="0">
                <a:solidFill>
                  <a:srgbClr val="D6D6EF"/>
                </a:solidFill>
                <a:latin typeface="Arial"/>
                <a:cs typeface="Arial"/>
                <a:hlinkClick r:id="rId7" action="ppaction://hlinksldjump"/>
              </a:rPr>
              <a:t>Loader</a:t>
            </a:r>
            <a:endParaRPr sz="1100">
              <a:latin typeface="Arial"/>
              <a:cs typeface="Arial"/>
            </a:endParaRPr>
          </a:p>
        </p:txBody>
      </p:sp>
      <p:pic>
        <p:nvPicPr>
          <p:cNvPr id="14" name="object 14"/>
          <p:cNvPicPr/>
          <p:nvPr/>
        </p:nvPicPr>
        <p:blipFill>
          <a:blip r:embed="rId8" cstate="print"/>
          <a:stretch>
            <a:fillRect/>
          </a:stretch>
        </p:blipFill>
        <p:spPr>
          <a:xfrm>
            <a:off x="89280" y="2230755"/>
            <a:ext cx="160096" cy="160096"/>
          </a:xfrm>
          <a:prstGeom prst="rect">
            <a:avLst/>
          </a:prstGeom>
        </p:spPr>
      </p:pic>
      <p:sp>
        <p:nvSpPr>
          <p:cNvPr id="15" name="object 15"/>
          <p:cNvSpPr txBox="1"/>
          <p:nvPr/>
        </p:nvSpPr>
        <p:spPr>
          <a:xfrm>
            <a:off x="129743" y="2230093"/>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5</a:t>
            </a:r>
            <a:endParaRPr sz="800">
              <a:latin typeface="Arial"/>
              <a:cs typeface="Arial"/>
            </a:endParaRPr>
          </a:p>
        </p:txBody>
      </p:sp>
      <p:sp>
        <p:nvSpPr>
          <p:cNvPr id="16" name="object 16"/>
          <p:cNvSpPr txBox="1"/>
          <p:nvPr/>
        </p:nvSpPr>
        <p:spPr>
          <a:xfrm>
            <a:off x="295173" y="2202661"/>
            <a:ext cx="30226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D6D6EF"/>
                </a:solidFill>
                <a:latin typeface="Arial"/>
                <a:cs typeface="Arial"/>
                <a:hlinkClick r:id="rId9" action="ppaction://hlinksldjump"/>
              </a:rPr>
              <a:t>Shell</a:t>
            </a:r>
            <a:endParaRPr sz="1100">
              <a:latin typeface="Arial"/>
              <a:cs typeface="Arial"/>
            </a:endParaRPr>
          </a:p>
        </p:txBody>
      </p:sp>
      <p:pic>
        <p:nvPicPr>
          <p:cNvPr id="17" name="object 17"/>
          <p:cNvPicPr/>
          <p:nvPr/>
        </p:nvPicPr>
        <p:blipFill>
          <a:blip r:embed="rId2" cstate="print"/>
          <a:stretch>
            <a:fillRect/>
          </a:stretch>
        </p:blipFill>
        <p:spPr>
          <a:xfrm>
            <a:off x="89280" y="2615057"/>
            <a:ext cx="160096" cy="160096"/>
          </a:xfrm>
          <a:prstGeom prst="rect">
            <a:avLst/>
          </a:prstGeom>
        </p:spPr>
      </p:pic>
      <p:sp>
        <p:nvSpPr>
          <p:cNvPr id="18" name="object 18"/>
          <p:cNvSpPr txBox="1"/>
          <p:nvPr/>
        </p:nvSpPr>
        <p:spPr>
          <a:xfrm>
            <a:off x="129743" y="2586963"/>
            <a:ext cx="171831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6</a:t>
            </a:r>
            <a:r>
              <a:rPr sz="1200" spc="262" baseline="6944" dirty="0">
                <a:solidFill>
                  <a:srgbClr val="F9FBFC"/>
                </a:solidFill>
                <a:latin typeface="Arial"/>
                <a:cs typeface="Arial"/>
              </a:rPr>
              <a:t>  </a:t>
            </a:r>
            <a:r>
              <a:rPr sz="1100" spc="-65" dirty="0">
                <a:solidFill>
                  <a:srgbClr val="D6D6EF"/>
                </a:solidFill>
                <a:latin typeface="Arial"/>
                <a:cs typeface="Arial"/>
                <a:hlinkClick r:id="rId10" action="ppaction://hlinksldjump"/>
              </a:rPr>
              <a:t>Conclusions</a:t>
            </a:r>
            <a:r>
              <a:rPr sz="1100" spc="25" dirty="0">
                <a:solidFill>
                  <a:srgbClr val="D6D6EF"/>
                </a:solidFill>
                <a:latin typeface="Arial"/>
                <a:cs typeface="Arial"/>
                <a:hlinkClick r:id="rId10" action="ppaction://hlinksldjump"/>
              </a:rPr>
              <a:t> </a:t>
            </a:r>
            <a:r>
              <a:rPr sz="1100" spc="-45" dirty="0">
                <a:solidFill>
                  <a:srgbClr val="D6D6EF"/>
                </a:solidFill>
                <a:latin typeface="Arial"/>
                <a:cs typeface="Arial"/>
                <a:hlinkClick r:id="rId10" action="ppaction://hlinksldjump"/>
              </a:rPr>
              <a:t>and</a:t>
            </a:r>
            <a:r>
              <a:rPr sz="1100" spc="20" dirty="0">
                <a:solidFill>
                  <a:srgbClr val="D6D6EF"/>
                </a:solidFill>
                <a:latin typeface="Arial"/>
                <a:cs typeface="Arial"/>
                <a:hlinkClick r:id="rId10" action="ppaction://hlinksldjump"/>
              </a:rPr>
              <a:t> </a:t>
            </a:r>
            <a:r>
              <a:rPr sz="1100" spc="-20" dirty="0">
                <a:solidFill>
                  <a:srgbClr val="D6D6EF"/>
                </a:solidFill>
                <a:latin typeface="Arial"/>
                <a:cs typeface="Arial"/>
                <a:hlinkClick r:id="rId10" action="ppaction://hlinksldjump"/>
              </a:rPr>
              <a:t>Thoughts</a:t>
            </a:r>
            <a:endParaRPr sz="1100">
              <a:latin typeface="Arial"/>
              <a:cs typeface="Arial"/>
            </a:endParaRPr>
          </a:p>
        </p:txBody>
      </p:sp>
      <p:sp>
        <p:nvSpPr>
          <p:cNvPr id="19" name="object 1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11" action="ppaction://hlinksldjump"/>
              </a:rPr>
              <a:t>S</a:t>
            </a:r>
            <a:endParaRPr sz="6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21" name="object 2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1" action="ppaction://hlinksldjump"/>
              </a:rPr>
              <a:t>Computer</a:t>
            </a:r>
            <a:r>
              <a:rPr sz="600" spc="30" dirty="0">
                <a:solidFill>
                  <a:srgbClr val="FFFFFF"/>
                </a:solidFill>
                <a:latin typeface="Arial"/>
                <a:cs typeface="Arial"/>
                <a:hlinkClick r:id="rId11" action="ppaction://hlinksldjump"/>
              </a:rPr>
              <a:t> </a:t>
            </a:r>
            <a:r>
              <a:rPr sz="600" spc="-10" dirty="0">
                <a:solidFill>
                  <a:srgbClr val="FFFFFF"/>
                </a:solidFill>
                <a:latin typeface="Arial"/>
                <a:cs typeface="Arial"/>
                <a:hlinkClick r:id="rId11" action="ppaction://hlinksldjump"/>
              </a:rPr>
              <a:t>System</a:t>
            </a:r>
            <a:r>
              <a:rPr sz="600" spc="35" dirty="0">
                <a:solidFill>
                  <a:srgbClr val="FFFFFF"/>
                </a:solidFill>
                <a:latin typeface="Arial"/>
                <a:cs typeface="Arial"/>
                <a:hlinkClick r:id="rId11" action="ppaction://hlinksldjump"/>
              </a:rPr>
              <a:t> </a:t>
            </a:r>
            <a:r>
              <a:rPr sz="600" dirty="0">
                <a:solidFill>
                  <a:srgbClr val="FFFFFF"/>
                </a:solidFill>
                <a:latin typeface="Arial"/>
                <a:cs typeface="Arial"/>
                <a:hlinkClick r:id="rId11" action="ppaction://hlinksldjump"/>
              </a:rPr>
              <a:t>Final</a:t>
            </a:r>
            <a:r>
              <a:rPr sz="600" spc="35" dirty="0">
                <a:solidFill>
                  <a:srgbClr val="FFFFFF"/>
                </a:solidFill>
                <a:latin typeface="Arial"/>
                <a:cs typeface="Arial"/>
                <a:hlinkClick r:id="rId11" action="ppaction://hlinksldjump"/>
              </a:rPr>
              <a:t> </a:t>
            </a:r>
            <a:r>
              <a:rPr sz="600" dirty="0">
                <a:solidFill>
                  <a:srgbClr val="FFFFFF"/>
                </a:solidFill>
                <a:latin typeface="Arial"/>
                <a:cs typeface="Arial"/>
                <a:hlinkClick r:id="rId11" action="ppaction://hlinksldjump"/>
              </a:rPr>
              <a:t>ProjectX-Part</a:t>
            </a:r>
            <a:r>
              <a:rPr sz="600" spc="35" dirty="0">
                <a:solidFill>
                  <a:srgbClr val="FFFFFF"/>
                </a:solidFill>
                <a:latin typeface="Arial"/>
                <a:cs typeface="Arial"/>
                <a:hlinkClick r:id="rId11" action="ppaction://hlinksldjump"/>
              </a:rPr>
              <a:t> </a:t>
            </a:r>
            <a:r>
              <a:rPr sz="600" spc="-10" dirty="0">
                <a:solidFill>
                  <a:srgbClr val="FFFFFF"/>
                </a:solidFill>
                <a:latin typeface="Arial"/>
                <a:cs typeface="Arial"/>
                <a:hlinkClick r:id="rId11" action="ppaction://hlinksldjump"/>
              </a:rPr>
              <a:t>Toy-</a:t>
            </a:r>
            <a:r>
              <a:rPr sz="600" spc="-50" dirty="0">
                <a:solidFill>
                  <a:srgbClr val="FFFFFF"/>
                </a:solidFill>
                <a:latin typeface="Arial"/>
                <a:cs typeface="Arial"/>
                <a:hlinkClick r:id="rId11" action="ppaction://hlinksldjump"/>
              </a:rPr>
              <a:t>O</a:t>
            </a:r>
            <a:endParaRPr sz="600">
              <a:latin typeface="Arial"/>
              <a:cs typeface="Arial"/>
            </a:endParaRP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7</a:t>
            </a:r>
            <a:r>
              <a:rPr spc="-60" dirty="0"/>
              <a:t> </a:t>
            </a:r>
            <a:r>
              <a:rPr spc="150" dirty="0"/>
              <a:t>/</a:t>
            </a:r>
            <a:r>
              <a:rPr spc="-55" dirty="0"/>
              <a:t> </a:t>
            </a:r>
            <a:r>
              <a:rPr spc="-25" dirty="0"/>
              <a:t>22</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16</a:t>
            </a:r>
            <a:r>
              <a:rPr spc="-60" dirty="0"/>
              <a:t> </a:t>
            </a:r>
            <a:r>
              <a:rPr spc="150" dirty="0"/>
              <a:t>/</a:t>
            </a:r>
            <a:r>
              <a:rPr spc="-55" dirty="0"/>
              <a:t> </a:t>
            </a:r>
            <a:r>
              <a:rPr spc="-25" dirty="0"/>
              <a:t>22</a:t>
            </a:r>
          </a:p>
        </p:txBody>
      </p:sp>
      <p:sp>
        <p:nvSpPr>
          <p:cNvPr id="3" name="object 3"/>
          <p:cNvSpPr txBox="1"/>
          <p:nvPr/>
        </p:nvSpPr>
        <p:spPr>
          <a:xfrm>
            <a:off x="247650" y="892175"/>
            <a:ext cx="3048000" cy="362920"/>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•Elf Load</a:t>
            </a:r>
            <a:r>
              <a:rPr lang="en-US" altLang="zh-CN" sz="1100" dirty="0">
                <a:latin typeface="Arial"/>
                <a:cs typeface="Arial"/>
              </a:rPr>
              <a:t>er</a:t>
            </a:r>
            <a:endParaRPr lang="en-US" sz="1100" dirty="0">
              <a:latin typeface="Arial"/>
              <a:cs typeface="Arial"/>
            </a:endParaRPr>
          </a:p>
          <a:p>
            <a:pPr marL="12700">
              <a:lnSpc>
                <a:spcPct val="100000"/>
              </a:lnSpc>
              <a:spcBef>
                <a:spcPts val="90"/>
              </a:spcBef>
            </a:pPr>
            <a:endParaRPr lang="zh-CN" altLang="en-US" sz="1100" dirty="0">
              <a:latin typeface="Arial"/>
              <a:cs typeface="Arial"/>
            </a:endParaRPr>
          </a:p>
        </p:txBody>
      </p:sp>
      <p:pic>
        <p:nvPicPr>
          <p:cNvPr id="10" name="图片 9">
            <a:extLst>
              <a:ext uri="{FF2B5EF4-FFF2-40B4-BE49-F238E27FC236}">
                <a16:creationId xmlns:a16="http://schemas.microsoft.com/office/drawing/2014/main" id="{F8A6DDD6-6A6F-4550-AC66-A3EB2EB04674}"/>
              </a:ext>
            </a:extLst>
          </p:cNvPr>
          <p:cNvPicPr>
            <a:picLocks noChangeAspect="1"/>
          </p:cNvPicPr>
          <p:nvPr/>
        </p:nvPicPr>
        <p:blipFill>
          <a:blip r:embed="rId4"/>
          <a:stretch>
            <a:fillRect/>
          </a:stretch>
        </p:blipFill>
        <p:spPr>
          <a:xfrm>
            <a:off x="1390650" y="316196"/>
            <a:ext cx="2133600" cy="2723237"/>
          </a:xfrm>
          <a:prstGeom prst="rect">
            <a:avLst/>
          </a:prstGeom>
        </p:spPr>
      </p:pic>
    </p:spTree>
    <p:extLst>
      <p:ext uri="{BB962C8B-B14F-4D97-AF65-F5344CB8AC3E}">
        <p14:creationId xmlns:p14="http://schemas.microsoft.com/office/powerpoint/2010/main" val="2815763418"/>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16</a:t>
            </a:r>
            <a:r>
              <a:rPr spc="-60" dirty="0"/>
              <a:t> </a:t>
            </a:r>
            <a:r>
              <a:rPr spc="150" dirty="0"/>
              <a:t>/</a:t>
            </a:r>
            <a:r>
              <a:rPr spc="-55" dirty="0"/>
              <a:t> </a:t>
            </a:r>
            <a:r>
              <a:rPr spc="-25" dirty="0"/>
              <a:t>22</a:t>
            </a:r>
          </a:p>
        </p:txBody>
      </p:sp>
      <p:sp>
        <p:nvSpPr>
          <p:cNvPr id="3" name="object 3"/>
          <p:cNvSpPr txBox="1"/>
          <p:nvPr/>
        </p:nvSpPr>
        <p:spPr>
          <a:xfrm>
            <a:off x="133571" y="587375"/>
            <a:ext cx="4419600" cy="2106987"/>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The </a:t>
            </a:r>
            <a:r>
              <a:rPr lang="en-US" sz="1100" dirty="0" err="1">
                <a:latin typeface="Arial"/>
                <a:cs typeface="Arial"/>
              </a:rPr>
              <a:t>Implemation</a:t>
            </a:r>
            <a:r>
              <a:rPr lang="en-US" sz="1100" dirty="0">
                <a:latin typeface="Arial"/>
                <a:cs typeface="Arial"/>
              </a:rPr>
              <a:t>: function </a:t>
            </a:r>
            <a:r>
              <a:rPr lang="en-US" sz="1100" dirty="0" err="1">
                <a:latin typeface="Arial"/>
                <a:cs typeface="Arial"/>
              </a:rPr>
              <a:t>loadseg</a:t>
            </a:r>
            <a:r>
              <a:rPr lang="en-US" sz="1100" dirty="0">
                <a:latin typeface="Arial"/>
                <a:cs typeface="Arial"/>
              </a:rPr>
              <a:t>() and function system call exec, for the exec() is described before, this time we focus on </a:t>
            </a:r>
            <a:r>
              <a:rPr lang="en-US" sz="1100" dirty="0" err="1">
                <a:latin typeface="Arial"/>
                <a:cs typeface="Arial"/>
              </a:rPr>
              <a:t>loadseg</a:t>
            </a:r>
            <a:r>
              <a:rPr lang="en-US" sz="1100" dirty="0">
                <a:latin typeface="Arial"/>
                <a:cs typeface="Arial"/>
              </a:rPr>
              <a:t>().</a:t>
            </a:r>
          </a:p>
          <a:p>
            <a:pPr marL="12700">
              <a:lnSpc>
                <a:spcPct val="100000"/>
              </a:lnSpc>
              <a:spcBef>
                <a:spcPts val="90"/>
              </a:spcBef>
            </a:pPr>
            <a:r>
              <a:rPr lang="en-US" altLang="zh-CN" sz="1100" dirty="0">
                <a:latin typeface="Arial"/>
                <a:cs typeface="Arial"/>
              </a:rPr>
              <a:t>	–  int </a:t>
            </a:r>
            <a:r>
              <a:rPr lang="en-US" altLang="zh-CN" sz="1100" dirty="0" err="1">
                <a:latin typeface="Arial"/>
                <a:cs typeface="Arial"/>
              </a:rPr>
              <a:t>loadseg</a:t>
            </a:r>
            <a:r>
              <a:rPr lang="en-US" altLang="zh-CN" sz="1100" dirty="0">
                <a:latin typeface="Arial"/>
                <a:cs typeface="Arial"/>
              </a:rPr>
              <a:t>(</a:t>
            </a:r>
            <a:r>
              <a:rPr lang="en-US" altLang="zh-CN" sz="1100" dirty="0" err="1">
                <a:latin typeface="Arial"/>
                <a:cs typeface="Arial"/>
              </a:rPr>
              <a:t>page_table_t</a:t>
            </a:r>
            <a:r>
              <a:rPr lang="en-US" altLang="zh-CN" sz="1100" dirty="0">
                <a:latin typeface="Arial"/>
                <a:cs typeface="Arial"/>
              </a:rPr>
              <a:t> </a:t>
            </a:r>
            <a:r>
              <a:rPr lang="en-US" altLang="zh-CN" sz="1100" dirty="0" err="1">
                <a:latin typeface="Arial"/>
                <a:cs typeface="Arial"/>
              </a:rPr>
              <a:t>pagetable</a:t>
            </a:r>
            <a:r>
              <a:rPr lang="en-US" altLang="zh-CN" sz="1100" dirty="0">
                <a:latin typeface="Arial"/>
                <a:cs typeface="Arial"/>
              </a:rPr>
              <a:t>, uint64 </a:t>
            </a:r>
            <a:r>
              <a:rPr lang="en-US" altLang="zh-CN" sz="1100" dirty="0" err="1">
                <a:latin typeface="Arial"/>
                <a:cs typeface="Arial"/>
              </a:rPr>
              <a:t>va</a:t>
            </a:r>
            <a:r>
              <a:rPr lang="en-US" altLang="zh-CN" sz="1100" dirty="0">
                <a:latin typeface="Arial"/>
                <a:cs typeface="Arial"/>
              </a:rPr>
              <a:t>, struct 	    </a:t>
            </a:r>
            <a:r>
              <a:rPr lang="en-US" altLang="zh-CN" sz="1100" dirty="0" err="1">
                <a:latin typeface="Arial"/>
                <a:cs typeface="Arial"/>
              </a:rPr>
              <a:t>inode</a:t>
            </a:r>
            <a:r>
              <a:rPr lang="en-US" altLang="zh-CN" sz="1100" dirty="0">
                <a:latin typeface="Arial"/>
                <a:cs typeface="Arial"/>
              </a:rPr>
              <a:t> *</a:t>
            </a:r>
            <a:r>
              <a:rPr lang="en-US" altLang="zh-CN" sz="1100" dirty="0" err="1">
                <a:latin typeface="Arial"/>
                <a:cs typeface="Arial"/>
              </a:rPr>
              <a:t>ip</a:t>
            </a:r>
            <a:r>
              <a:rPr lang="en-US" altLang="zh-CN" sz="1100" dirty="0">
                <a:latin typeface="Arial"/>
                <a:cs typeface="Arial"/>
              </a:rPr>
              <a:t>, </a:t>
            </a:r>
            <a:r>
              <a:rPr lang="en-US" altLang="zh-CN" sz="1100" dirty="0" err="1">
                <a:latin typeface="Arial"/>
                <a:cs typeface="Arial"/>
              </a:rPr>
              <a:t>uint</a:t>
            </a:r>
            <a:r>
              <a:rPr lang="en-US" altLang="zh-CN" sz="1100" dirty="0">
                <a:latin typeface="Arial"/>
                <a:cs typeface="Arial"/>
              </a:rPr>
              <a:t> offset, </a:t>
            </a:r>
            <a:r>
              <a:rPr lang="en-US" altLang="zh-CN" sz="1100" dirty="0" err="1">
                <a:latin typeface="Arial"/>
                <a:cs typeface="Arial"/>
              </a:rPr>
              <a:t>uint</a:t>
            </a:r>
            <a:r>
              <a:rPr lang="en-US" altLang="zh-CN" sz="1100" dirty="0">
                <a:latin typeface="Arial"/>
                <a:cs typeface="Arial"/>
              </a:rPr>
              <a:t> </a:t>
            </a:r>
            <a:r>
              <a:rPr lang="en-US" altLang="zh-CN" sz="1100" dirty="0" err="1">
                <a:latin typeface="Arial"/>
                <a:cs typeface="Arial"/>
              </a:rPr>
              <a:t>filesz</a:t>
            </a:r>
            <a:r>
              <a:rPr lang="en-US" altLang="zh-CN" sz="1100" dirty="0">
                <a:latin typeface="Arial"/>
                <a:cs typeface="Arial"/>
              </a:rPr>
              <a:t>);</a:t>
            </a:r>
          </a:p>
          <a:p>
            <a:pPr marL="12700">
              <a:lnSpc>
                <a:spcPct val="100000"/>
              </a:lnSpc>
              <a:spcBef>
                <a:spcPts val="90"/>
              </a:spcBef>
            </a:pPr>
            <a:r>
              <a:rPr lang="en-US" altLang="zh-CN" sz="1100" dirty="0">
                <a:latin typeface="Arial"/>
                <a:cs typeface="Arial"/>
              </a:rPr>
              <a:t>	•  the function will walk through the </a:t>
            </a:r>
            <a:r>
              <a:rPr lang="en-US" altLang="zh-CN" sz="1100" dirty="0" err="1">
                <a:latin typeface="Arial"/>
                <a:cs typeface="Arial"/>
              </a:rPr>
              <a:t>pagetable</a:t>
            </a:r>
            <a:r>
              <a:rPr lang="en-US" altLang="zh-CN" sz="1100" dirty="0">
                <a:latin typeface="Arial"/>
                <a:cs typeface="Arial"/>
              </a:rPr>
              <a:t>, get the 	    physical address of corresponding virtual address 	    from given arguments</a:t>
            </a:r>
          </a:p>
          <a:p>
            <a:pPr marL="12700">
              <a:lnSpc>
                <a:spcPct val="100000"/>
              </a:lnSpc>
              <a:spcBef>
                <a:spcPts val="90"/>
              </a:spcBef>
            </a:pPr>
            <a:r>
              <a:rPr lang="en-US" altLang="zh-CN" sz="1100" dirty="0">
                <a:latin typeface="Arial"/>
                <a:cs typeface="Arial"/>
              </a:rPr>
              <a:t>	•  when fetch the physical address, it will use </a:t>
            </a:r>
            <a:r>
              <a:rPr lang="en-US" altLang="zh-CN" sz="1100" dirty="0" err="1">
                <a:latin typeface="Arial"/>
                <a:cs typeface="Arial"/>
              </a:rPr>
              <a:t>readi</a:t>
            </a:r>
            <a:r>
              <a:rPr lang="en-US" altLang="zh-CN" sz="1100" dirty="0">
                <a:latin typeface="Arial"/>
                <a:cs typeface="Arial"/>
              </a:rPr>
              <a:t>() 	    function, casting the content of the segment to 	    memory physical address</a:t>
            </a:r>
          </a:p>
          <a:p>
            <a:pPr marL="12700">
              <a:lnSpc>
                <a:spcPct val="100000"/>
              </a:lnSpc>
              <a:spcBef>
                <a:spcPts val="90"/>
              </a:spcBef>
            </a:pPr>
            <a:r>
              <a:rPr lang="en-US" altLang="zh-CN" sz="1100" dirty="0">
                <a:latin typeface="Arial"/>
                <a:cs typeface="Arial"/>
              </a:rPr>
              <a:t>	•  finally, turn to exec to execute the loaded program</a:t>
            </a:r>
          </a:p>
          <a:p>
            <a:pPr marL="12700">
              <a:lnSpc>
                <a:spcPct val="100000"/>
              </a:lnSpc>
              <a:spcBef>
                <a:spcPts val="90"/>
              </a:spcBef>
            </a:pPr>
            <a:endParaRPr lang="zh-CN" altLang="en-US" sz="1100" dirty="0">
              <a:latin typeface="Arial"/>
              <a:cs typeface="Arial"/>
            </a:endParaRPr>
          </a:p>
        </p:txBody>
      </p:sp>
    </p:spTree>
    <p:extLst>
      <p:ext uri="{BB962C8B-B14F-4D97-AF65-F5344CB8AC3E}">
        <p14:creationId xmlns:p14="http://schemas.microsoft.com/office/powerpoint/2010/main" val="3039125338"/>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85216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File</a:t>
            </a:r>
            <a:r>
              <a:rPr sz="1400" spc="210" dirty="0">
                <a:solidFill>
                  <a:srgbClr val="003F87"/>
                </a:solidFill>
                <a:latin typeface="Gill Sans MT"/>
                <a:cs typeface="Gill Sans MT"/>
              </a:rPr>
              <a:t> </a:t>
            </a:r>
            <a:r>
              <a:rPr sz="1400" spc="-10" dirty="0">
                <a:solidFill>
                  <a:srgbClr val="003F87"/>
                </a:solidFill>
                <a:latin typeface="Gill Sans MT"/>
                <a:cs typeface="Gill Sans MT"/>
              </a:rPr>
              <a:t>Loader</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16</a:t>
            </a:r>
            <a:r>
              <a:rPr spc="-60" dirty="0"/>
              <a:t> </a:t>
            </a:r>
            <a:r>
              <a:rPr spc="150" dirty="0"/>
              <a:t>/</a:t>
            </a:r>
            <a:r>
              <a:rPr spc="-55" dirty="0"/>
              <a:t> </a:t>
            </a:r>
            <a:r>
              <a:rPr spc="-25" dirty="0"/>
              <a:t>22</a:t>
            </a:r>
          </a:p>
        </p:txBody>
      </p:sp>
      <p:sp>
        <p:nvSpPr>
          <p:cNvPr id="3" name="object 3"/>
          <p:cNvSpPr txBox="1"/>
          <p:nvPr/>
        </p:nvSpPr>
        <p:spPr>
          <a:xfrm>
            <a:off x="193748" y="485340"/>
            <a:ext cx="4419600" cy="532197"/>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The </a:t>
            </a:r>
            <a:r>
              <a:rPr lang="en-US" sz="1100" dirty="0" err="1">
                <a:latin typeface="Arial"/>
                <a:cs typeface="Arial"/>
              </a:rPr>
              <a:t>Implemation</a:t>
            </a:r>
            <a:r>
              <a:rPr lang="en-US" sz="1100" dirty="0">
                <a:latin typeface="Arial"/>
                <a:cs typeface="Arial"/>
              </a:rPr>
              <a:t>: function </a:t>
            </a:r>
            <a:r>
              <a:rPr lang="en-US" sz="1100" dirty="0" err="1">
                <a:latin typeface="Arial"/>
                <a:cs typeface="Arial"/>
              </a:rPr>
              <a:t>loadseg</a:t>
            </a:r>
            <a:r>
              <a:rPr lang="en-US" sz="1100" dirty="0">
                <a:latin typeface="Arial"/>
                <a:cs typeface="Arial"/>
              </a:rPr>
              <a:t>() and function system call exec, for the exec() is described before, this time we focus on </a:t>
            </a:r>
            <a:r>
              <a:rPr lang="en-US" sz="1100" dirty="0" err="1">
                <a:latin typeface="Arial"/>
                <a:cs typeface="Arial"/>
              </a:rPr>
              <a:t>loadseg</a:t>
            </a:r>
            <a:r>
              <a:rPr lang="en-US" sz="1100" dirty="0">
                <a:latin typeface="Arial"/>
                <a:cs typeface="Arial"/>
              </a:rPr>
              <a:t>().</a:t>
            </a:r>
          </a:p>
          <a:p>
            <a:pPr marL="12700">
              <a:lnSpc>
                <a:spcPct val="100000"/>
              </a:lnSpc>
              <a:spcBef>
                <a:spcPts val="90"/>
              </a:spcBef>
            </a:pPr>
            <a:endParaRPr lang="zh-CN" altLang="en-US" sz="1100" dirty="0">
              <a:latin typeface="Arial"/>
              <a:cs typeface="Arial"/>
            </a:endParaRPr>
          </a:p>
        </p:txBody>
      </p:sp>
      <p:pic>
        <p:nvPicPr>
          <p:cNvPr id="9" name="Picture">
            <a:extLst>
              <a:ext uri="{FF2B5EF4-FFF2-40B4-BE49-F238E27FC236}">
                <a16:creationId xmlns:a16="http://schemas.microsoft.com/office/drawing/2014/main" id="{2734A394-3818-403C-BAB9-C5D77B4ADCA3}"/>
              </a:ext>
            </a:extLst>
          </p:cNvPr>
          <p:cNvPicPr/>
          <p:nvPr/>
        </p:nvPicPr>
        <p:blipFill>
          <a:blip r:embed="rId4"/>
          <a:stretch>
            <a:fillRect/>
          </a:stretch>
        </p:blipFill>
        <p:spPr bwMode="auto">
          <a:xfrm>
            <a:off x="247650" y="968375"/>
            <a:ext cx="3962400" cy="2133600"/>
          </a:xfrm>
          <a:prstGeom prst="rect">
            <a:avLst/>
          </a:prstGeom>
          <a:noFill/>
          <a:ln w="9525">
            <a:noFill/>
            <a:headEnd/>
            <a:tailEnd/>
          </a:ln>
        </p:spPr>
      </p:pic>
    </p:spTree>
    <p:extLst>
      <p:ext uri="{BB962C8B-B14F-4D97-AF65-F5344CB8AC3E}">
        <p14:creationId xmlns:p14="http://schemas.microsoft.com/office/powerpoint/2010/main" val="938022766"/>
      </p:ext>
    </p:extLst>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1355090" cy="244475"/>
          </a:xfrm>
          <a:prstGeom prst="rect">
            <a:avLst/>
          </a:prstGeom>
        </p:spPr>
        <p:txBody>
          <a:bodyPr vert="horz" wrap="square" lIns="0" tIns="17145" rIns="0" bIns="0" rtlCol="0">
            <a:spAutoFit/>
          </a:bodyPr>
          <a:lstStyle/>
          <a:p>
            <a:pPr marL="12700">
              <a:lnSpc>
                <a:spcPct val="100000"/>
              </a:lnSpc>
              <a:spcBef>
                <a:spcPts val="135"/>
              </a:spcBef>
            </a:pPr>
            <a:r>
              <a:rPr dirty="0"/>
              <a:t>Table</a:t>
            </a:r>
            <a:r>
              <a:rPr spc="105" dirty="0"/>
              <a:t> </a:t>
            </a:r>
            <a:r>
              <a:rPr dirty="0"/>
              <a:t>of</a:t>
            </a:r>
            <a:r>
              <a:rPr spc="105" dirty="0"/>
              <a:t> </a:t>
            </a:r>
            <a:r>
              <a:rPr spc="-10" dirty="0"/>
              <a:t>Contents</a:t>
            </a:r>
          </a:p>
        </p:txBody>
      </p:sp>
      <p:pic>
        <p:nvPicPr>
          <p:cNvPr id="4" name="object 4"/>
          <p:cNvPicPr/>
          <p:nvPr/>
        </p:nvPicPr>
        <p:blipFill>
          <a:blip r:embed="rId2" cstate="print"/>
          <a:stretch>
            <a:fillRect/>
          </a:stretch>
        </p:blipFill>
        <p:spPr>
          <a:xfrm>
            <a:off x="89280" y="693521"/>
            <a:ext cx="160096" cy="160096"/>
          </a:xfrm>
          <a:prstGeom prst="rect">
            <a:avLst/>
          </a:prstGeom>
        </p:spPr>
      </p:pic>
      <p:sp>
        <p:nvSpPr>
          <p:cNvPr id="5" name="object 5"/>
          <p:cNvSpPr txBox="1"/>
          <p:nvPr/>
        </p:nvSpPr>
        <p:spPr>
          <a:xfrm>
            <a:off x="129743" y="69285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1</a:t>
            </a:r>
            <a:endParaRPr sz="800">
              <a:latin typeface="Arial"/>
              <a:cs typeface="Arial"/>
            </a:endParaRPr>
          </a:p>
        </p:txBody>
      </p:sp>
      <p:sp>
        <p:nvSpPr>
          <p:cNvPr id="6" name="object 6"/>
          <p:cNvSpPr txBox="1"/>
          <p:nvPr/>
        </p:nvSpPr>
        <p:spPr>
          <a:xfrm>
            <a:off x="295173" y="665428"/>
            <a:ext cx="71501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D6D6EF"/>
                </a:solidFill>
                <a:latin typeface="Arial"/>
                <a:cs typeface="Arial"/>
                <a:hlinkClick r:id="rId3" action="ppaction://hlinksldjump"/>
              </a:rPr>
              <a:t>Background</a:t>
            </a:r>
            <a:endParaRPr sz="1100">
              <a:latin typeface="Arial"/>
              <a:cs typeface="Arial"/>
            </a:endParaRPr>
          </a:p>
        </p:txBody>
      </p:sp>
      <p:pic>
        <p:nvPicPr>
          <p:cNvPr id="7" name="object 7"/>
          <p:cNvPicPr/>
          <p:nvPr/>
        </p:nvPicPr>
        <p:blipFill>
          <a:blip r:embed="rId4" cstate="print"/>
          <a:stretch>
            <a:fillRect/>
          </a:stretch>
        </p:blipFill>
        <p:spPr>
          <a:xfrm>
            <a:off x="89280" y="1077836"/>
            <a:ext cx="160096" cy="160096"/>
          </a:xfrm>
          <a:prstGeom prst="rect">
            <a:avLst/>
          </a:prstGeom>
        </p:spPr>
      </p:pic>
      <p:sp>
        <p:nvSpPr>
          <p:cNvPr id="8" name="object 8"/>
          <p:cNvSpPr txBox="1"/>
          <p:nvPr/>
        </p:nvSpPr>
        <p:spPr>
          <a:xfrm>
            <a:off x="129743" y="1049742"/>
            <a:ext cx="10007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2</a:t>
            </a:r>
            <a:r>
              <a:rPr sz="1200" spc="337" baseline="6944" dirty="0">
                <a:solidFill>
                  <a:srgbClr val="F9FBFC"/>
                </a:solidFill>
                <a:latin typeface="Arial"/>
                <a:cs typeface="Arial"/>
              </a:rPr>
              <a:t>  </a:t>
            </a:r>
            <a:r>
              <a:rPr sz="1100" spc="-60" dirty="0">
                <a:solidFill>
                  <a:srgbClr val="D6D6EF"/>
                </a:solidFill>
                <a:latin typeface="Arial"/>
                <a:cs typeface="Arial"/>
                <a:hlinkClick r:id="rId5" action="ppaction://hlinksldjump"/>
              </a:rPr>
              <a:t>Buddy-</a:t>
            </a:r>
            <a:r>
              <a:rPr sz="1100" spc="-45" dirty="0">
                <a:solidFill>
                  <a:srgbClr val="D6D6EF"/>
                </a:solidFill>
                <a:latin typeface="Arial"/>
                <a:cs typeface="Arial"/>
                <a:hlinkClick r:id="rId5" action="ppaction://hlinksldjump"/>
              </a:rPr>
              <a:t>system</a:t>
            </a:r>
            <a:endParaRPr sz="1100">
              <a:latin typeface="Arial"/>
              <a:cs typeface="Arial"/>
            </a:endParaRPr>
          </a:p>
        </p:txBody>
      </p:sp>
      <p:pic>
        <p:nvPicPr>
          <p:cNvPr id="9" name="object 9"/>
          <p:cNvPicPr/>
          <p:nvPr/>
        </p:nvPicPr>
        <p:blipFill>
          <a:blip r:embed="rId2" cstate="print"/>
          <a:stretch>
            <a:fillRect/>
          </a:stretch>
        </p:blipFill>
        <p:spPr>
          <a:xfrm>
            <a:off x="89280" y="1462138"/>
            <a:ext cx="160096" cy="160096"/>
          </a:xfrm>
          <a:prstGeom prst="rect">
            <a:avLst/>
          </a:prstGeom>
        </p:spPr>
      </p:pic>
      <p:sp>
        <p:nvSpPr>
          <p:cNvPr id="10" name="object 10"/>
          <p:cNvSpPr txBox="1"/>
          <p:nvPr/>
        </p:nvSpPr>
        <p:spPr>
          <a:xfrm>
            <a:off x="129743" y="1461476"/>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3</a:t>
            </a:r>
            <a:endParaRPr sz="800">
              <a:latin typeface="Arial"/>
              <a:cs typeface="Arial"/>
            </a:endParaRPr>
          </a:p>
        </p:txBody>
      </p:sp>
      <p:sp>
        <p:nvSpPr>
          <p:cNvPr id="11" name="object 11"/>
          <p:cNvSpPr txBox="1"/>
          <p:nvPr/>
        </p:nvSpPr>
        <p:spPr>
          <a:xfrm>
            <a:off x="295173" y="1434044"/>
            <a:ext cx="1070610" cy="191770"/>
          </a:xfrm>
          <a:prstGeom prst="rect">
            <a:avLst/>
          </a:prstGeom>
        </p:spPr>
        <p:txBody>
          <a:bodyPr vert="horz" wrap="square" lIns="0" tIns="11430" rIns="0" bIns="0" rtlCol="0">
            <a:spAutoFit/>
          </a:bodyPr>
          <a:lstStyle/>
          <a:p>
            <a:pPr marL="12700">
              <a:lnSpc>
                <a:spcPct val="100000"/>
              </a:lnSpc>
              <a:spcBef>
                <a:spcPts val="90"/>
              </a:spcBef>
            </a:pPr>
            <a:r>
              <a:rPr sz="1100" spc="-55" dirty="0">
                <a:solidFill>
                  <a:srgbClr val="D6D6EF"/>
                </a:solidFill>
                <a:latin typeface="Arial"/>
                <a:cs typeface="Arial"/>
                <a:hlinkClick r:id="rId6" action="ppaction://hlinksldjump"/>
              </a:rPr>
              <a:t>System</a:t>
            </a:r>
            <a:r>
              <a:rPr sz="1100" spc="-25" dirty="0">
                <a:solidFill>
                  <a:srgbClr val="D6D6EF"/>
                </a:solidFill>
                <a:latin typeface="Arial"/>
                <a:cs typeface="Arial"/>
                <a:hlinkClick r:id="rId6" action="ppaction://hlinksldjump"/>
              </a:rPr>
              <a:t> </a:t>
            </a:r>
            <a:r>
              <a:rPr sz="1100" spc="-20" dirty="0">
                <a:solidFill>
                  <a:srgbClr val="D6D6EF"/>
                </a:solidFill>
                <a:latin typeface="Arial"/>
                <a:cs typeface="Arial"/>
                <a:hlinkClick r:id="rId6" action="ppaction://hlinksldjump"/>
              </a:rPr>
              <a:t>Call</a:t>
            </a:r>
            <a:r>
              <a:rPr sz="1100" spc="-45" dirty="0">
                <a:solidFill>
                  <a:srgbClr val="D6D6EF"/>
                </a:solidFill>
                <a:latin typeface="Arial"/>
                <a:cs typeface="Arial"/>
                <a:hlinkClick r:id="rId6" action="ppaction://hlinksldjump"/>
              </a:rPr>
              <a:t> </a:t>
            </a:r>
            <a:r>
              <a:rPr sz="1100" spc="-40" dirty="0">
                <a:solidFill>
                  <a:srgbClr val="D6D6EF"/>
                </a:solidFill>
                <a:latin typeface="Arial"/>
                <a:cs typeface="Arial"/>
                <a:hlinkClick r:id="rId6" action="ppaction://hlinksldjump"/>
              </a:rPr>
              <a:t>Table</a:t>
            </a:r>
            <a:endParaRPr sz="1100">
              <a:latin typeface="Arial"/>
              <a:cs typeface="Arial"/>
            </a:endParaRPr>
          </a:p>
        </p:txBody>
      </p:sp>
      <p:pic>
        <p:nvPicPr>
          <p:cNvPr id="12" name="object 12"/>
          <p:cNvPicPr/>
          <p:nvPr/>
        </p:nvPicPr>
        <p:blipFill>
          <a:blip r:embed="rId2" cstate="print"/>
          <a:stretch>
            <a:fillRect/>
          </a:stretch>
        </p:blipFill>
        <p:spPr>
          <a:xfrm>
            <a:off x="89280" y="1846452"/>
            <a:ext cx="160096" cy="160096"/>
          </a:xfrm>
          <a:prstGeom prst="rect">
            <a:avLst/>
          </a:prstGeom>
        </p:spPr>
      </p:pic>
      <p:sp>
        <p:nvSpPr>
          <p:cNvPr id="13" name="object 13"/>
          <p:cNvSpPr txBox="1"/>
          <p:nvPr/>
        </p:nvSpPr>
        <p:spPr>
          <a:xfrm>
            <a:off x="129743" y="1818346"/>
            <a:ext cx="8356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4</a:t>
            </a:r>
            <a:r>
              <a:rPr sz="1200" spc="247" baseline="6944" dirty="0">
                <a:solidFill>
                  <a:srgbClr val="F9FBFC"/>
                </a:solidFill>
                <a:latin typeface="Arial"/>
                <a:cs typeface="Arial"/>
              </a:rPr>
              <a:t>  </a:t>
            </a:r>
            <a:r>
              <a:rPr sz="1100" spc="-10" dirty="0">
                <a:solidFill>
                  <a:srgbClr val="D6D6EF"/>
                </a:solidFill>
                <a:latin typeface="Arial"/>
                <a:cs typeface="Arial"/>
                <a:hlinkClick r:id="rId7" action="ppaction://hlinksldjump"/>
              </a:rPr>
              <a:t>File</a:t>
            </a:r>
            <a:r>
              <a:rPr sz="1100" spc="15" dirty="0">
                <a:solidFill>
                  <a:srgbClr val="D6D6EF"/>
                </a:solidFill>
                <a:latin typeface="Arial"/>
                <a:cs typeface="Arial"/>
                <a:hlinkClick r:id="rId7" action="ppaction://hlinksldjump"/>
              </a:rPr>
              <a:t> </a:t>
            </a:r>
            <a:r>
              <a:rPr sz="1100" spc="-50" dirty="0">
                <a:solidFill>
                  <a:srgbClr val="D6D6EF"/>
                </a:solidFill>
                <a:latin typeface="Arial"/>
                <a:cs typeface="Arial"/>
                <a:hlinkClick r:id="rId7" action="ppaction://hlinksldjump"/>
              </a:rPr>
              <a:t>Loader</a:t>
            </a:r>
            <a:endParaRPr sz="1100">
              <a:latin typeface="Arial"/>
              <a:cs typeface="Arial"/>
            </a:endParaRPr>
          </a:p>
        </p:txBody>
      </p:sp>
      <p:pic>
        <p:nvPicPr>
          <p:cNvPr id="14" name="object 14"/>
          <p:cNvPicPr/>
          <p:nvPr/>
        </p:nvPicPr>
        <p:blipFill>
          <a:blip r:embed="rId8" cstate="print"/>
          <a:stretch>
            <a:fillRect/>
          </a:stretch>
        </p:blipFill>
        <p:spPr>
          <a:xfrm>
            <a:off x="89280" y="2230755"/>
            <a:ext cx="160096" cy="160096"/>
          </a:xfrm>
          <a:prstGeom prst="rect">
            <a:avLst/>
          </a:prstGeom>
        </p:spPr>
      </p:pic>
      <p:sp>
        <p:nvSpPr>
          <p:cNvPr id="15" name="object 15"/>
          <p:cNvSpPr txBox="1"/>
          <p:nvPr/>
        </p:nvSpPr>
        <p:spPr>
          <a:xfrm>
            <a:off x="129743" y="2230093"/>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5EBF3"/>
                </a:solidFill>
                <a:latin typeface="Arial"/>
                <a:cs typeface="Arial"/>
              </a:rPr>
              <a:t>5</a:t>
            </a:r>
            <a:endParaRPr sz="800">
              <a:latin typeface="Arial"/>
              <a:cs typeface="Arial"/>
            </a:endParaRPr>
          </a:p>
        </p:txBody>
      </p:sp>
      <p:sp>
        <p:nvSpPr>
          <p:cNvPr id="16" name="object 16"/>
          <p:cNvSpPr txBox="1"/>
          <p:nvPr/>
        </p:nvSpPr>
        <p:spPr>
          <a:xfrm>
            <a:off x="295173" y="2202661"/>
            <a:ext cx="30226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3333B2"/>
                </a:solidFill>
                <a:latin typeface="Arial"/>
                <a:cs typeface="Arial"/>
                <a:hlinkClick r:id="rId9" action="ppaction://hlinksldjump"/>
              </a:rPr>
              <a:t>Shell</a:t>
            </a:r>
            <a:endParaRPr sz="1100">
              <a:latin typeface="Arial"/>
              <a:cs typeface="Arial"/>
            </a:endParaRPr>
          </a:p>
        </p:txBody>
      </p:sp>
      <p:pic>
        <p:nvPicPr>
          <p:cNvPr id="17" name="object 17"/>
          <p:cNvPicPr/>
          <p:nvPr/>
        </p:nvPicPr>
        <p:blipFill>
          <a:blip r:embed="rId2" cstate="print"/>
          <a:stretch>
            <a:fillRect/>
          </a:stretch>
        </p:blipFill>
        <p:spPr>
          <a:xfrm>
            <a:off x="89280" y="2615057"/>
            <a:ext cx="160096" cy="160096"/>
          </a:xfrm>
          <a:prstGeom prst="rect">
            <a:avLst/>
          </a:prstGeom>
        </p:spPr>
      </p:pic>
      <p:sp>
        <p:nvSpPr>
          <p:cNvPr id="18" name="object 18"/>
          <p:cNvSpPr txBox="1"/>
          <p:nvPr/>
        </p:nvSpPr>
        <p:spPr>
          <a:xfrm>
            <a:off x="129743" y="2586963"/>
            <a:ext cx="171831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6</a:t>
            </a:r>
            <a:r>
              <a:rPr sz="1200" spc="262" baseline="6944" dirty="0">
                <a:solidFill>
                  <a:srgbClr val="F9FBFC"/>
                </a:solidFill>
                <a:latin typeface="Arial"/>
                <a:cs typeface="Arial"/>
              </a:rPr>
              <a:t>  </a:t>
            </a:r>
            <a:r>
              <a:rPr sz="1100" spc="-65" dirty="0">
                <a:solidFill>
                  <a:srgbClr val="D6D6EF"/>
                </a:solidFill>
                <a:latin typeface="Arial"/>
                <a:cs typeface="Arial"/>
                <a:hlinkClick r:id="rId10" action="ppaction://hlinksldjump"/>
              </a:rPr>
              <a:t>Conclusions</a:t>
            </a:r>
            <a:r>
              <a:rPr sz="1100" spc="25" dirty="0">
                <a:solidFill>
                  <a:srgbClr val="D6D6EF"/>
                </a:solidFill>
                <a:latin typeface="Arial"/>
                <a:cs typeface="Arial"/>
                <a:hlinkClick r:id="rId10" action="ppaction://hlinksldjump"/>
              </a:rPr>
              <a:t> </a:t>
            </a:r>
            <a:r>
              <a:rPr sz="1100" spc="-45" dirty="0">
                <a:solidFill>
                  <a:srgbClr val="D6D6EF"/>
                </a:solidFill>
                <a:latin typeface="Arial"/>
                <a:cs typeface="Arial"/>
                <a:hlinkClick r:id="rId10" action="ppaction://hlinksldjump"/>
              </a:rPr>
              <a:t>and</a:t>
            </a:r>
            <a:r>
              <a:rPr sz="1100" spc="20" dirty="0">
                <a:solidFill>
                  <a:srgbClr val="D6D6EF"/>
                </a:solidFill>
                <a:latin typeface="Arial"/>
                <a:cs typeface="Arial"/>
                <a:hlinkClick r:id="rId10" action="ppaction://hlinksldjump"/>
              </a:rPr>
              <a:t> </a:t>
            </a:r>
            <a:r>
              <a:rPr sz="1100" spc="-20" dirty="0">
                <a:solidFill>
                  <a:srgbClr val="D6D6EF"/>
                </a:solidFill>
                <a:latin typeface="Arial"/>
                <a:cs typeface="Arial"/>
                <a:hlinkClick r:id="rId10" action="ppaction://hlinksldjump"/>
              </a:rPr>
              <a:t>Thoughts</a:t>
            </a:r>
            <a:endParaRPr sz="1100">
              <a:latin typeface="Arial"/>
              <a:cs typeface="Arial"/>
            </a:endParaRPr>
          </a:p>
        </p:txBody>
      </p:sp>
      <p:sp>
        <p:nvSpPr>
          <p:cNvPr id="19" name="object 1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11" action="ppaction://hlinksldjump"/>
              </a:rPr>
              <a:t>S</a:t>
            </a:r>
            <a:endParaRPr sz="6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21" name="object 2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1" action="ppaction://hlinksldjump"/>
              </a:rPr>
              <a:t>Computer</a:t>
            </a:r>
            <a:r>
              <a:rPr sz="600" spc="30" dirty="0">
                <a:solidFill>
                  <a:srgbClr val="FFFFFF"/>
                </a:solidFill>
                <a:latin typeface="Arial"/>
                <a:cs typeface="Arial"/>
                <a:hlinkClick r:id="rId11" action="ppaction://hlinksldjump"/>
              </a:rPr>
              <a:t> </a:t>
            </a:r>
            <a:r>
              <a:rPr sz="600" spc="-10" dirty="0">
                <a:solidFill>
                  <a:srgbClr val="FFFFFF"/>
                </a:solidFill>
                <a:latin typeface="Arial"/>
                <a:cs typeface="Arial"/>
                <a:hlinkClick r:id="rId11" action="ppaction://hlinksldjump"/>
              </a:rPr>
              <a:t>System</a:t>
            </a:r>
            <a:r>
              <a:rPr sz="600" spc="35" dirty="0">
                <a:solidFill>
                  <a:srgbClr val="FFFFFF"/>
                </a:solidFill>
                <a:latin typeface="Arial"/>
                <a:cs typeface="Arial"/>
                <a:hlinkClick r:id="rId11" action="ppaction://hlinksldjump"/>
              </a:rPr>
              <a:t> </a:t>
            </a:r>
            <a:r>
              <a:rPr sz="600" dirty="0">
                <a:solidFill>
                  <a:srgbClr val="FFFFFF"/>
                </a:solidFill>
                <a:latin typeface="Arial"/>
                <a:cs typeface="Arial"/>
                <a:hlinkClick r:id="rId11" action="ppaction://hlinksldjump"/>
              </a:rPr>
              <a:t>Final</a:t>
            </a:r>
            <a:r>
              <a:rPr sz="600" spc="35" dirty="0">
                <a:solidFill>
                  <a:srgbClr val="FFFFFF"/>
                </a:solidFill>
                <a:latin typeface="Arial"/>
                <a:cs typeface="Arial"/>
                <a:hlinkClick r:id="rId11" action="ppaction://hlinksldjump"/>
              </a:rPr>
              <a:t> </a:t>
            </a:r>
            <a:r>
              <a:rPr sz="600" dirty="0">
                <a:solidFill>
                  <a:srgbClr val="FFFFFF"/>
                </a:solidFill>
                <a:latin typeface="Arial"/>
                <a:cs typeface="Arial"/>
                <a:hlinkClick r:id="rId11" action="ppaction://hlinksldjump"/>
              </a:rPr>
              <a:t>ProjectX-Part</a:t>
            </a:r>
            <a:r>
              <a:rPr sz="600" spc="35" dirty="0">
                <a:solidFill>
                  <a:srgbClr val="FFFFFF"/>
                </a:solidFill>
                <a:latin typeface="Arial"/>
                <a:cs typeface="Arial"/>
                <a:hlinkClick r:id="rId11" action="ppaction://hlinksldjump"/>
              </a:rPr>
              <a:t> </a:t>
            </a:r>
            <a:r>
              <a:rPr sz="600" spc="-10" dirty="0">
                <a:solidFill>
                  <a:srgbClr val="FFFFFF"/>
                </a:solidFill>
                <a:latin typeface="Arial"/>
                <a:cs typeface="Arial"/>
                <a:hlinkClick r:id="rId11" action="ppaction://hlinksldjump"/>
              </a:rPr>
              <a:t>Toy-</a:t>
            </a:r>
            <a:r>
              <a:rPr sz="600" spc="-50" dirty="0">
                <a:solidFill>
                  <a:srgbClr val="FFFFFF"/>
                </a:solidFill>
                <a:latin typeface="Arial"/>
                <a:cs typeface="Arial"/>
                <a:hlinkClick r:id="rId11" action="ppaction://hlinksldjump"/>
              </a:rPr>
              <a:t>O</a:t>
            </a:r>
            <a:endParaRPr sz="600">
              <a:latin typeface="Arial"/>
              <a:cs typeface="Arial"/>
            </a:endParaRP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17</a:t>
            </a:r>
            <a:r>
              <a:rPr spc="-60" dirty="0"/>
              <a:t> </a:t>
            </a:r>
            <a:r>
              <a:rPr spc="150" dirty="0"/>
              <a:t>/</a:t>
            </a:r>
            <a:r>
              <a:rPr spc="-55" dirty="0"/>
              <a:t> </a:t>
            </a:r>
            <a:r>
              <a:rPr spc="-25" dirty="0"/>
              <a:t>22</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a:spLocks noGrp="1"/>
          </p:cNvSpPr>
          <p:nvPr>
            <p:ph type="title"/>
          </p:nvPr>
        </p:nvSpPr>
        <p:spPr>
          <a:xfrm>
            <a:off x="285482" y="1196975"/>
            <a:ext cx="3962400" cy="732892"/>
          </a:xfrm>
          <a:prstGeom prst="rect">
            <a:avLst/>
          </a:prstGeom>
        </p:spPr>
        <p:txBody>
          <a:bodyPr vert="horz" wrap="square" lIns="0" tIns="55244" rIns="0" bIns="0" rtlCol="0">
            <a:spAutoFit/>
          </a:bodyPr>
          <a:lstStyle/>
          <a:p>
            <a:pPr marL="12700">
              <a:lnSpc>
                <a:spcPct val="100000"/>
              </a:lnSpc>
              <a:spcBef>
                <a:spcPts val="434"/>
              </a:spcBef>
            </a:pPr>
            <a:r>
              <a:rPr lang="en-US" sz="1100" dirty="0">
                <a:solidFill>
                  <a:srgbClr val="000000"/>
                </a:solidFill>
                <a:latin typeface="Arial"/>
                <a:cs typeface="Arial"/>
              </a:rPr>
              <a:t>In lab7, the shell program is not provided, so wo implement a simple shell program to make user interact with the toy-</a:t>
            </a:r>
            <a:r>
              <a:rPr lang="en-US" sz="1100" dirty="0" err="1">
                <a:solidFill>
                  <a:srgbClr val="000000"/>
                </a:solidFill>
                <a:latin typeface="Arial"/>
                <a:cs typeface="Arial"/>
              </a:rPr>
              <a:t>os</a:t>
            </a:r>
            <a:r>
              <a:rPr lang="en-US" sz="1100" dirty="0">
                <a:solidFill>
                  <a:srgbClr val="000000"/>
                </a:solidFill>
                <a:latin typeface="Arial"/>
                <a:cs typeface="Arial"/>
              </a:rPr>
              <a:t>, to show the implementation of this program, we prepared two user programs: hello</a:t>
            </a:r>
            <a:endParaRPr lang="en-US" sz="110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18</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a:spLocks noGrp="1"/>
          </p:cNvSpPr>
          <p:nvPr>
            <p:ph type="title"/>
          </p:nvPr>
        </p:nvSpPr>
        <p:spPr>
          <a:xfrm>
            <a:off x="247650" y="587375"/>
            <a:ext cx="2171968" cy="1410000"/>
          </a:xfrm>
          <a:prstGeom prst="rect">
            <a:avLst/>
          </a:prstGeom>
        </p:spPr>
        <p:txBody>
          <a:bodyPr vert="horz" wrap="square" lIns="0" tIns="55244" rIns="0" bIns="0" rtlCol="0">
            <a:spAutoFit/>
          </a:bodyPr>
          <a:lstStyle/>
          <a:p>
            <a:pPr marL="12700">
              <a:lnSpc>
                <a:spcPct val="100000"/>
              </a:lnSpc>
              <a:spcBef>
                <a:spcPts val="434"/>
              </a:spcBef>
            </a:pPr>
            <a:r>
              <a:rPr lang="en-US" sz="1100" dirty="0">
                <a:solidFill>
                  <a:srgbClr val="000000"/>
                </a:solidFill>
                <a:latin typeface="Arial"/>
                <a:cs typeface="Arial"/>
              </a:rPr>
              <a:t>In lab7, the shell program is not provided, so wo implement a simple shell program to make user interact with the toy-</a:t>
            </a:r>
            <a:r>
              <a:rPr lang="en-US" sz="1100" dirty="0" err="1">
                <a:solidFill>
                  <a:srgbClr val="000000"/>
                </a:solidFill>
                <a:latin typeface="Arial"/>
                <a:cs typeface="Arial"/>
              </a:rPr>
              <a:t>os</a:t>
            </a:r>
            <a:r>
              <a:rPr lang="en-US" sz="1100" dirty="0">
                <a:solidFill>
                  <a:srgbClr val="000000"/>
                </a:solidFill>
                <a:latin typeface="Arial"/>
                <a:cs typeface="Arial"/>
              </a:rPr>
              <a:t>. </a:t>
            </a:r>
            <a:br>
              <a:rPr lang="en-US" sz="1100" dirty="0">
                <a:solidFill>
                  <a:srgbClr val="000000"/>
                </a:solidFill>
                <a:latin typeface="Arial"/>
                <a:cs typeface="Arial"/>
              </a:rPr>
            </a:br>
            <a:br>
              <a:rPr lang="en-US" sz="1100" dirty="0">
                <a:solidFill>
                  <a:srgbClr val="000000"/>
                </a:solidFill>
                <a:latin typeface="Arial"/>
                <a:cs typeface="Arial"/>
              </a:rPr>
            </a:br>
            <a:r>
              <a:rPr lang="en-US" sz="1100" dirty="0">
                <a:solidFill>
                  <a:srgbClr val="000000"/>
                </a:solidFill>
                <a:latin typeface="Arial"/>
                <a:cs typeface="Arial"/>
              </a:rPr>
              <a:t>To show the implementation of this program, we prepared a user programs: hello</a:t>
            </a:r>
            <a:endParaRPr lang="en-US" sz="1100" dirty="0">
              <a:latin typeface="Arial"/>
              <a:cs typeface="Arial"/>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18</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pic>
        <p:nvPicPr>
          <p:cNvPr id="10" name="Picture">
            <a:extLst>
              <a:ext uri="{FF2B5EF4-FFF2-40B4-BE49-F238E27FC236}">
                <a16:creationId xmlns:a16="http://schemas.microsoft.com/office/drawing/2014/main" id="{73AE8903-FF89-4B03-926E-B7EE257039CD}"/>
              </a:ext>
            </a:extLst>
          </p:cNvPr>
          <p:cNvPicPr/>
          <p:nvPr/>
        </p:nvPicPr>
        <p:blipFill>
          <a:blip r:embed="rId4"/>
          <a:stretch>
            <a:fillRect/>
          </a:stretch>
        </p:blipFill>
        <p:spPr bwMode="auto">
          <a:xfrm>
            <a:off x="2533650" y="663575"/>
            <a:ext cx="1710547" cy="2146300"/>
          </a:xfrm>
          <a:prstGeom prst="rect">
            <a:avLst/>
          </a:prstGeom>
          <a:noFill/>
          <a:ln w="9525">
            <a:noFill/>
            <a:headEnd/>
            <a:tailEnd/>
          </a:ln>
        </p:spPr>
      </p:pic>
    </p:spTree>
    <p:extLst>
      <p:ext uri="{BB962C8B-B14F-4D97-AF65-F5344CB8AC3E}">
        <p14:creationId xmlns:p14="http://schemas.microsoft.com/office/powerpoint/2010/main" val="1721195563"/>
      </p:ext>
    </p:extLst>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2"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Computer</a:t>
            </a:r>
            <a:r>
              <a:rPr sz="600" spc="30"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System</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Final</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ProjectX-Part</a:t>
            </a:r>
            <a:r>
              <a:rPr sz="600" spc="35"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Toy-</a:t>
            </a:r>
            <a:r>
              <a:rPr sz="600" spc="-50" dirty="0">
                <a:solidFill>
                  <a:srgbClr val="FFFFFF"/>
                </a:solidFill>
                <a:latin typeface="Arial"/>
                <a:cs typeface="Arial"/>
                <a:hlinkClick r:id="rId2"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19</a:t>
            </a:r>
            <a:r>
              <a:rPr spc="-60" dirty="0"/>
              <a:t> </a:t>
            </a:r>
            <a:r>
              <a:rPr spc="150" dirty="0"/>
              <a:t>/</a:t>
            </a:r>
            <a:r>
              <a:rPr spc="-55" dirty="0"/>
              <a:t> </a:t>
            </a:r>
            <a:r>
              <a:rPr spc="-25" dirty="0"/>
              <a:t>22</a:t>
            </a:r>
          </a:p>
        </p:txBody>
      </p:sp>
      <p:sp>
        <p:nvSpPr>
          <p:cNvPr id="3" name="object 3"/>
          <p:cNvSpPr txBox="1"/>
          <p:nvPr/>
        </p:nvSpPr>
        <p:spPr>
          <a:xfrm>
            <a:off x="125844" y="1295500"/>
            <a:ext cx="4084206" cy="532197"/>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Shell program introduction</a:t>
            </a:r>
          </a:p>
          <a:p>
            <a:pPr marL="12700">
              <a:lnSpc>
                <a:spcPct val="100000"/>
              </a:lnSpc>
              <a:spcBef>
                <a:spcPts val="90"/>
              </a:spcBef>
            </a:pPr>
            <a:r>
              <a:rPr lang="en-US" sz="1100" dirty="0">
                <a:latin typeface="Arial"/>
                <a:cs typeface="Arial"/>
              </a:rPr>
              <a:t>	•  mainly a simple endless loop, waiting for user 	   input</a:t>
            </a:r>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2"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Computer</a:t>
            </a:r>
            <a:r>
              <a:rPr sz="600" spc="30"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System</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Final</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ProjectX-Part</a:t>
            </a:r>
            <a:r>
              <a:rPr sz="600" spc="35"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Toy-</a:t>
            </a:r>
            <a:r>
              <a:rPr sz="600" spc="-50" dirty="0">
                <a:solidFill>
                  <a:srgbClr val="FFFFFF"/>
                </a:solidFill>
                <a:latin typeface="Arial"/>
                <a:cs typeface="Arial"/>
                <a:hlinkClick r:id="rId2"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19</a:t>
            </a:r>
            <a:r>
              <a:rPr spc="-60" dirty="0"/>
              <a:t> </a:t>
            </a:r>
            <a:r>
              <a:rPr spc="150" dirty="0"/>
              <a:t>/</a:t>
            </a:r>
            <a:r>
              <a:rPr spc="-55" dirty="0"/>
              <a:t> </a:t>
            </a:r>
            <a:r>
              <a:rPr spc="-25" dirty="0"/>
              <a:t>22</a:t>
            </a:r>
          </a:p>
        </p:txBody>
      </p:sp>
      <p:sp>
        <p:nvSpPr>
          <p:cNvPr id="3" name="object 3"/>
          <p:cNvSpPr txBox="1"/>
          <p:nvPr/>
        </p:nvSpPr>
        <p:spPr>
          <a:xfrm>
            <a:off x="84760" y="434975"/>
            <a:ext cx="4084206" cy="2132635"/>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Shell program introduction</a:t>
            </a:r>
          </a:p>
          <a:p>
            <a:pPr marL="12700">
              <a:lnSpc>
                <a:spcPct val="100000"/>
              </a:lnSpc>
              <a:spcBef>
                <a:spcPts val="90"/>
              </a:spcBef>
            </a:pPr>
            <a:r>
              <a:rPr lang="en-US" sz="1100" dirty="0">
                <a:latin typeface="Arial"/>
                <a:cs typeface="Arial"/>
              </a:rPr>
              <a:t>	•  mainly a simple endless loop, waiting for user 	   input</a:t>
            </a:r>
          </a:p>
          <a:p>
            <a:pPr marL="12700">
              <a:lnSpc>
                <a:spcPct val="100000"/>
              </a:lnSpc>
              <a:spcBef>
                <a:spcPts val="90"/>
              </a:spcBef>
            </a:pPr>
            <a:r>
              <a:rPr lang="en-US" sz="1100" dirty="0">
                <a:latin typeface="Arial"/>
                <a:cs typeface="Arial"/>
              </a:rPr>
              <a:t>	•  when receiving the user input, executing specific 	   program</a:t>
            </a:r>
          </a:p>
          <a:p>
            <a:pPr marL="12700">
              <a:lnSpc>
                <a:spcPct val="100000"/>
              </a:lnSpc>
              <a:spcBef>
                <a:spcPts val="90"/>
              </a:spcBef>
            </a:pPr>
            <a:r>
              <a:rPr lang="en-US" sz="1100" dirty="0">
                <a:latin typeface="Arial"/>
                <a:cs typeface="Arial"/>
              </a:rPr>
              <a:t>	–  the kernel will fork a children process for the 	    application to execute</a:t>
            </a:r>
          </a:p>
          <a:p>
            <a:pPr marL="12700">
              <a:lnSpc>
                <a:spcPct val="100000"/>
              </a:lnSpc>
              <a:spcBef>
                <a:spcPts val="90"/>
              </a:spcBef>
            </a:pPr>
            <a:r>
              <a:rPr lang="en-US" sz="1100" dirty="0">
                <a:latin typeface="Arial"/>
                <a:cs typeface="Arial"/>
              </a:rPr>
              <a:t>	–  the </a:t>
            </a:r>
            <a:r>
              <a:rPr lang="en-US" sz="1100" dirty="0" err="1">
                <a:latin typeface="Arial"/>
                <a:cs typeface="Arial"/>
              </a:rPr>
              <a:t>runcmd</a:t>
            </a:r>
            <a:r>
              <a:rPr lang="en-US" sz="1100" dirty="0">
                <a:latin typeface="Arial"/>
                <a:cs typeface="Arial"/>
              </a:rPr>
              <a:t> function will:</a:t>
            </a:r>
          </a:p>
          <a:p>
            <a:pPr marL="12700">
              <a:lnSpc>
                <a:spcPct val="100000"/>
              </a:lnSpc>
              <a:spcBef>
                <a:spcPts val="90"/>
              </a:spcBef>
            </a:pPr>
            <a:r>
              <a:rPr lang="en-US" sz="1100" dirty="0">
                <a:latin typeface="Arial"/>
                <a:cs typeface="Arial"/>
              </a:rPr>
              <a:t>	•  load the specific program from file system to 	   memory (</a:t>
            </a:r>
            <a:r>
              <a:rPr lang="en-US" sz="1100" dirty="0" err="1">
                <a:latin typeface="Arial"/>
                <a:cs typeface="Arial"/>
              </a:rPr>
              <a:t>unsing</a:t>
            </a:r>
            <a:r>
              <a:rPr lang="en-US" sz="1100" dirty="0">
                <a:latin typeface="Arial"/>
                <a:cs typeface="Arial"/>
              </a:rPr>
              <a:t> </a:t>
            </a:r>
            <a:r>
              <a:rPr lang="en-US" sz="1100" dirty="0" err="1">
                <a:latin typeface="Arial"/>
                <a:cs typeface="Arial"/>
              </a:rPr>
              <a:t>namei</a:t>
            </a:r>
            <a:r>
              <a:rPr lang="en-US" sz="1100" dirty="0">
                <a:latin typeface="Arial"/>
                <a:cs typeface="Arial"/>
              </a:rPr>
              <a:t>() and </a:t>
            </a:r>
            <a:r>
              <a:rPr lang="en-US" sz="1100" dirty="0" err="1">
                <a:latin typeface="Arial"/>
                <a:cs typeface="Arial"/>
              </a:rPr>
              <a:t>loadseg</a:t>
            </a:r>
            <a:r>
              <a:rPr lang="en-US" sz="1100" dirty="0">
                <a:latin typeface="Arial"/>
                <a:cs typeface="Arial"/>
              </a:rPr>
              <a:t>())</a:t>
            </a:r>
          </a:p>
          <a:p>
            <a:pPr marL="12700">
              <a:lnSpc>
                <a:spcPct val="100000"/>
              </a:lnSpc>
              <a:spcBef>
                <a:spcPts val="90"/>
              </a:spcBef>
            </a:pPr>
            <a:r>
              <a:rPr lang="en-US" sz="1100" dirty="0">
                <a:latin typeface="Arial"/>
                <a:cs typeface="Arial"/>
              </a:rPr>
              <a:t>	•  then execute the program</a:t>
            </a:r>
          </a:p>
          <a:p>
            <a:pPr marL="12700">
              <a:lnSpc>
                <a:spcPct val="100000"/>
              </a:lnSpc>
              <a:spcBef>
                <a:spcPts val="90"/>
              </a:spcBef>
            </a:pPr>
            <a:endParaRPr lang="en-US" sz="1100" dirty="0">
              <a:latin typeface="Arial"/>
              <a:cs typeface="Arial"/>
            </a:endParaRPr>
          </a:p>
        </p:txBody>
      </p:sp>
    </p:spTree>
    <p:extLst>
      <p:ext uri="{BB962C8B-B14F-4D97-AF65-F5344CB8AC3E}">
        <p14:creationId xmlns:p14="http://schemas.microsoft.com/office/powerpoint/2010/main" val="2598819506"/>
      </p:ext>
    </p:extLst>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2"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Computer</a:t>
            </a:r>
            <a:r>
              <a:rPr sz="600" spc="30"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System</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Final</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ProjectX-Part</a:t>
            </a:r>
            <a:r>
              <a:rPr sz="600" spc="35"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Toy-</a:t>
            </a:r>
            <a:r>
              <a:rPr sz="600" spc="-50" dirty="0">
                <a:solidFill>
                  <a:srgbClr val="FFFFFF"/>
                </a:solidFill>
                <a:latin typeface="Arial"/>
                <a:cs typeface="Arial"/>
                <a:hlinkClick r:id="rId2"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19</a:t>
            </a:r>
            <a:r>
              <a:rPr spc="-60" dirty="0"/>
              <a:t> </a:t>
            </a:r>
            <a:r>
              <a:rPr spc="150" dirty="0"/>
              <a:t>/</a:t>
            </a:r>
            <a:r>
              <a:rPr spc="-55" dirty="0"/>
              <a:t> </a:t>
            </a:r>
            <a:r>
              <a:rPr spc="-25" dirty="0"/>
              <a:t>22</a:t>
            </a:r>
          </a:p>
        </p:txBody>
      </p:sp>
      <p:sp>
        <p:nvSpPr>
          <p:cNvPr id="3" name="object 3"/>
          <p:cNvSpPr txBox="1"/>
          <p:nvPr/>
        </p:nvSpPr>
        <p:spPr>
          <a:xfrm>
            <a:off x="95300" y="393825"/>
            <a:ext cx="4084206" cy="362920"/>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Shell program introduction</a:t>
            </a:r>
          </a:p>
          <a:p>
            <a:pPr marL="12700">
              <a:lnSpc>
                <a:spcPct val="100000"/>
              </a:lnSpc>
              <a:spcBef>
                <a:spcPts val="90"/>
              </a:spcBef>
            </a:pPr>
            <a:endParaRPr lang="en-US" sz="1100" dirty="0">
              <a:latin typeface="Arial"/>
              <a:cs typeface="Arial"/>
            </a:endParaRPr>
          </a:p>
        </p:txBody>
      </p:sp>
      <p:pic>
        <p:nvPicPr>
          <p:cNvPr id="10" name="图片 9">
            <a:extLst>
              <a:ext uri="{FF2B5EF4-FFF2-40B4-BE49-F238E27FC236}">
                <a16:creationId xmlns:a16="http://schemas.microsoft.com/office/drawing/2014/main" id="{279255B9-B238-4C31-B8E7-D8E417844357}"/>
              </a:ext>
            </a:extLst>
          </p:cNvPr>
          <p:cNvPicPr>
            <a:picLocks noChangeAspect="1"/>
          </p:cNvPicPr>
          <p:nvPr/>
        </p:nvPicPr>
        <p:blipFill>
          <a:blip r:embed="rId3"/>
          <a:stretch>
            <a:fillRect/>
          </a:stretch>
        </p:blipFill>
        <p:spPr>
          <a:xfrm>
            <a:off x="1184414" y="663575"/>
            <a:ext cx="2224584" cy="2582339"/>
          </a:xfrm>
          <a:prstGeom prst="rect">
            <a:avLst/>
          </a:prstGeom>
        </p:spPr>
      </p:pic>
    </p:spTree>
    <p:extLst>
      <p:ext uri="{BB962C8B-B14F-4D97-AF65-F5344CB8AC3E}">
        <p14:creationId xmlns:p14="http://schemas.microsoft.com/office/powerpoint/2010/main" val="716722327"/>
      </p:ext>
    </p:extLst>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19</a:t>
            </a:r>
            <a:r>
              <a:rPr spc="-60" dirty="0"/>
              <a:t> </a:t>
            </a:r>
            <a:r>
              <a:rPr spc="150" dirty="0"/>
              <a:t>/</a:t>
            </a:r>
            <a:r>
              <a:rPr spc="-55" dirty="0"/>
              <a:t> </a:t>
            </a:r>
            <a:r>
              <a:rPr spc="-25" dirty="0"/>
              <a:t>22</a:t>
            </a:r>
          </a:p>
        </p:txBody>
      </p:sp>
      <p:sp>
        <p:nvSpPr>
          <p:cNvPr id="3" name="object 3"/>
          <p:cNvSpPr txBox="1"/>
          <p:nvPr/>
        </p:nvSpPr>
        <p:spPr>
          <a:xfrm>
            <a:off x="95300" y="511175"/>
            <a:ext cx="4084206" cy="1417055"/>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Shell program implementation</a:t>
            </a:r>
          </a:p>
          <a:p>
            <a:pPr marL="12700">
              <a:lnSpc>
                <a:spcPct val="100000"/>
              </a:lnSpc>
              <a:spcBef>
                <a:spcPts val="90"/>
              </a:spcBef>
            </a:pPr>
            <a:r>
              <a:rPr lang="en-US" sz="1100" dirty="0">
                <a:latin typeface="Arial"/>
                <a:cs typeface="Arial"/>
              </a:rPr>
              <a:t>	•  The shell program is simple, but the procedure to 	    l</a:t>
            </a:r>
            <a:r>
              <a:rPr lang="en-US" altLang="zh-CN" sz="1100" dirty="0">
                <a:latin typeface="Arial"/>
                <a:cs typeface="Arial"/>
              </a:rPr>
              <a:t>oa</a:t>
            </a:r>
            <a:r>
              <a:rPr lang="en-US" sz="1100" dirty="0">
                <a:latin typeface="Arial"/>
                <a:cs typeface="Arial"/>
              </a:rPr>
              <a:t>d it is more complicated</a:t>
            </a:r>
          </a:p>
          <a:p>
            <a:pPr marL="12700">
              <a:lnSpc>
                <a:spcPct val="100000"/>
              </a:lnSpc>
              <a:spcBef>
                <a:spcPts val="90"/>
              </a:spcBef>
            </a:pPr>
            <a:r>
              <a:rPr lang="en-US" sz="1100" dirty="0">
                <a:latin typeface="Arial"/>
                <a:cs typeface="Arial"/>
              </a:rPr>
              <a:t>	–  Need to call function </a:t>
            </a:r>
            <a:r>
              <a:rPr lang="en-US" sz="1100" dirty="0" err="1">
                <a:latin typeface="Arial"/>
                <a:cs typeface="Arial"/>
              </a:rPr>
              <a:t>elf_loader</a:t>
            </a:r>
            <a:r>
              <a:rPr lang="en-US" sz="1100" dirty="0">
                <a:latin typeface="Arial"/>
                <a:cs typeface="Arial"/>
              </a:rPr>
              <a:t> to load shell 	    program into memory</a:t>
            </a:r>
          </a:p>
          <a:p>
            <a:pPr marL="12700">
              <a:lnSpc>
                <a:spcPct val="100000"/>
              </a:lnSpc>
              <a:spcBef>
                <a:spcPts val="90"/>
              </a:spcBef>
            </a:pPr>
            <a:r>
              <a:rPr lang="en-US" sz="1100" dirty="0">
                <a:latin typeface="Arial"/>
                <a:cs typeface="Arial"/>
              </a:rPr>
              <a:t>	–  The function is called in </a:t>
            </a:r>
            <a:r>
              <a:rPr lang="en-US" sz="1100" dirty="0" err="1">
                <a:latin typeface="Arial"/>
                <a:cs typeface="Arial"/>
              </a:rPr>
              <a:t>task_init</a:t>
            </a:r>
            <a:r>
              <a:rPr lang="en-US" sz="1100" dirty="0">
                <a:latin typeface="Arial"/>
                <a:cs typeface="Arial"/>
              </a:rPr>
              <a:t>, after the idle 	    process is </a:t>
            </a:r>
            <a:r>
              <a:rPr lang="en-US" sz="1100" dirty="0" err="1">
                <a:latin typeface="Arial"/>
                <a:cs typeface="Arial"/>
              </a:rPr>
              <a:t>inited</a:t>
            </a:r>
            <a:endParaRPr lang="en-US" sz="1100" dirty="0">
              <a:latin typeface="Arial"/>
              <a:cs typeface="Arial"/>
            </a:endParaRPr>
          </a:p>
          <a:p>
            <a:pPr marL="12700">
              <a:lnSpc>
                <a:spcPct val="100000"/>
              </a:lnSpc>
              <a:spcBef>
                <a:spcPts val="90"/>
              </a:spcBef>
            </a:pPr>
            <a:endParaRPr lang="en-US" sz="1100" dirty="0">
              <a:latin typeface="Arial"/>
              <a:cs typeface="Arial"/>
            </a:endParaRPr>
          </a:p>
        </p:txBody>
      </p:sp>
    </p:spTree>
    <p:extLst>
      <p:ext uri="{BB962C8B-B14F-4D97-AF65-F5344CB8AC3E}">
        <p14:creationId xmlns:p14="http://schemas.microsoft.com/office/powerpoint/2010/main" val="181923607"/>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2"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Computer</a:t>
            </a:r>
            <a:r>
              <a:rPr sz="600" spc="30"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System</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Final</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ProjectX-Part</a:t>
            </a:r>
            <a:r>
              <a:rPr sz="600" spc="35"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Toy-</a:t>
            </a:r>
            <a:r>
              <a:rPr sz="600" spc="-50" dirty="0">
                <a:solidFill>
                  <a:srgbClr val="FFFFFF"/>
                </a:solidFill>
                <a:latin typeface="Arial"/>
                <a:cs typeface="Arial"/>
                <a:hlinkClick r:id="rId2"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125844" y="1295500"/>
            <a:ext cx="2050414"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What’s Buddy-system?</a:t>
            </a:r>
            <a:endParaRPr sz="1100" dirty="0">
              <a:latin typeface="Arial"/>
              <a:cs typeface="Arial"/>
            </a:endParaRPr>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19</a:t>
            </a:r>
            <a:r>
              <a:rPr spc="-60" dirty="0"/>
              <a:t> </a:t>
            </a:r>
            <a:r>
              <a:rPr spc="150" dirty="0"/>
              <a:t>/</a:t>
            </a:r>
            <a:r>
              <a:rPr spc="-55" dirty="0"/>
              <a:t> </a:t>
            </a:r>
            <a:r>
              <a:rPr spc="-25" dirty="0"/>
              <a:t>22</a:t>
            </a:r>
          </a:p>
        </p:txBody>
      </p:sp>
      <p:sp>
        <p:nvSpPr>
          <p:cNvPr id="3" name="object 3"/>
          <p:cNvSpPr txBox="1"/>
          <p:nvPr/>
        </p:nvSpPr>
        <p:spPr>
          <a:xfrm>
            <a:off x="95300" y="511175"/>
            <a:ext cx="4084206" cy="362920"/>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Shell program implementation</a:t>
            </a:r>
          </a:p>
          <a:p>
            <a:pPr marL="12700">
              <a:lnSpc>
                <a:spcPct val="100000"/>
              </a:lnSpc>
              <a:spcBef>
                <a:spcPts val="90"/>
              </a:spcBef>
            </a:pPr>
            <a:endParaRPr lang="en-US" sz="1100" dirty="0">
              <a:latin typeface="Arial"/>
              <a:cs typeface="Arial"/>
            </a:endParaRPr>
          </a:p>
        </p:txBody>
      </p:sp>
      <p:pic>
        <p:nvPicPr>
          <p:cNvPr id="9" name="Picture">
            <a:extLst>
              <a:ext uri="{FF2B5EF4-FFF2-40B4-BE49-F238E27FC236}">
                <a16:creationId xmlns:a16="http://schemas.microsoft.com/office/drawing/2014/main" id="{FB90B7AD-08E5-4D14-8698-E4CA17921AD9}"/>
              </a:ext>
            </a:extLst>
          </p:cNvPr>
          <p:cNvPicPr/>
          <p:nvPr/>
        </p:nvPicPr>
        <p:blipFill>
          <a:blip r:embed="rId4"/>
          <a:stretch>
            <a:fillRect/>
          </a:stretch>
        </p:blipFill>
        <p:spPr bwMode="auto">
          <a:xfrm>
            <a:off x="857250" y="815975"/>
            <a:ext cx="2747903" cy="2362637"/>
          </a:xfrm>
          <a:prstGeom prst="rect">
            <a:avLst/>
          </a:prstGeom>
          <a:noFill/>
          <a:ln w="9525">
            <a:noFill/>
            <a:headEnd/>
            <a:tailEnd/>
          </a:ln>
        </p:spPr>
      </p:pic>
    </p:spTree>
    <p:extLst>
      <p:ext uri="{BB962C8B-B14F-4D97-AF65-F5344CB8AC3E}">
        <p14:creationId xmlns:p14="http://schemas.microsoft.com/office/powerpoint/2010/main" val="3629159526"/>
      </p:ext>
    </p:extLst>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38036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Shell</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19</a:t>
            </a:r>
            <a:r>
              <a:rPr spc="-60" dirty="0"/>
              <a:t> </a:t>
            </a:r>
            <a:r>
              <a:rPr spc="150" dirty="0"/>
              <a:t>/</a:t>
            </a:r>
            <a:r>
              <a:rPr spc="-55" dirty="0"/>
              <a:t> </a:t>
            </a:r>
            <a:r>
              <a:rPr spc="-25" dirty="0"/>
              <a:t>22</a:t>
            </a:r>
          </a:p>
        </p:txBody>
      </p:sp>
      <p:sp>
        <p:nvSpPr>
          <p:cNvPr id="3" name="object 3"/>
          <p:cNvSpPr txBox="1"/>
          <p:nvPr/>
        </p:nvSpPr>
        <p:spPr>
          <a:xfrm>
            <a:off x="95300" y="511175"/>
            <a:ext cx="4084206" cy="362920"/>
          </a:xfrm>
          <a:prstGeom prst="rect">
            <a:avLst/>
          </a:prstGeom>
        </p:spPr>
        <p:txBody>
          <a:bodyPr vert="horz" wrap="square" lIns="0" tIns="11430" rIns="0" bIns="0" rtlCol="0">
            <a:spAutoFit/>
          </a:bodyPr>
          <a:lstStyle/>
          <a:p>
            <a:pPr marL="12700">
              <a:lnSpc>
                <a:spcPct val="100000"/>
              </a:lnSpc>
              <a:spcBef>
                <a:spcPts val="90"/>
              </a:spcBef>
            </a:pPr>
            <a:r>
              <a:rPr lang="en-US" sz="1100" dirty="0">
                <a:latin typeface="Arial"/>
                <a:cs typeface="Arial"/>
              </a:rPr>
              <a:t>Shell program execution</a:t>
            </a:r>
          </a:p>
          <a:p>
            <a:pPr marL="12700">
              <a:lnSpc>
                <a:spcPct val="100000"/>
              </a:lnSpc>
              <a:spcBef>
                <a:spcPts val="90"/>
              </a:spcBef>
            </a:pPr>
            <a:endParaRPr lang="en-US" sz="1100" dirty="0">
              <a:latin typeface="Arial"/>
              <a:cs typeface="Arial"/>
            </a:endParaRPr>
          </a:p>
        </p:txBody>
      </p:sp>
      <p:pic>
        <p:nvPicPr>
          <p:cNvPr id="11" name="图片 10">
            <a:extLst>
              <a:ext uri="{FF2B5EF4-FFF2-40B4-BE49-F238E27FC236}">
                <a16:creationId xmlns:a16="http://schemas.microsoft.com/office/drawing/2014/main" id="{77D2A7E1-6619-43C1-A5A1-558C0D6963E0}"/>
              </a:ext>
            </a:extLst>
          </p:cNvPr>
          <p:cNvPicPr>
            <a:picLocks noChangeAspect="1"/>
          </p:cNvPicPr>
          <p:nvPr/>
        </p:nvPicPr>
        <p:blipFill>
          <a:blip r:embed="rId4"/>
          <a:stretch>
            <a:fillRect/>
          </a:stretch>
        </p:blipFill>
        <p:spPr>
          <a:xfrm>
            <a:off x="528620" y="739775"/>
            <a:ext cx="3630865" cy="2504167"/>
          </a:xfrm>
          <a:prstGeom prst="rect">
            <a:avLst/>
          </a:prstGeom>
        </p:spPr>
      </p:pic>
    </p:spTree>
    <p:extLst>
      <p:ext uri="{BB962C8B-B14F-4D97-AF65-F5344CB8AC3E}">
        <p14:creationId xmlns:p14="http://schemas.microsoft.com/office/powerpoint/2010/main" val="1703967233"/>
      </p:ext>
    </p:extLst>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46361"/>
            <a:ext cx="4608195" cy="109855"/>
          </a:xfrm>
          <a:custGeom>
            <a:avLst/>
            <a:gdLst/>
            <a:ahLst/>
            <a:cxnLst/>
            <a:rect l="l" t="t" r="r" b="b"/>
            <a:pathLst>
              <a:path w="4608195" h="109854">
                <a:moveTo>
                  <a:pt x="4607928" y="0"/>
                </a:moveTo>
                <a:lnTo>
                  <a:pt x="3071952" y="0"/>
                </a:lnTo>
                <a:lnTo>
                  <a:pt x="1535976" y="0"/>
                </a:lnTo>
                <a:lnTo>
                  <a:pt x="0" y="0"/>
                </a:lnTo>
                <a:lnTo>
                  <a:pt x="0" y="109639"/>
                </a:lnTo>
                <a:lnTo>
                  <a:pt x="1535976" y="109639"/>
                </a:lnTo>
                <a:lnTo>
                  <a:pt x="3071952" y="109639"/>
                </a:lnTo>
                <a:lnTo>
                  <a:pt x="4607928" y="109639"/>
                </a:lnTo>
                <a:lnTo>
                  <a:pt x="4607928" y="0"/>
                </a:lnTo>
                <a:close/>
              </a:path>
            </a:pathLst>
          </a:custGeom>
          <a:solidFill>
            <a:srgbClr val="003F87"/>
          </a:solidFill>
        </p:spPr>
        <p:txBody>
          <a:bodyPr wrap="square" lIns="0" tIns="0" rIns="0" bIns="0" rtlCol="0"/>
          <a:lstStyle/>
          <a:p>
            <a:endParaRPr/>
          </a:p>
        </p:txBody>
      </p:sp>
      <p:sp>
        <p:nvSpPr>
          <p:cNvPr id="3" name="object 3"/>
          <p:cNvSpPr txBox="1">
            <a:spLocks noGrp="1"/>
          </p:cNvSpPr>
          <p:nvPr>
            <p:ph type="title"/>
          </p:nvPr>
        </p:nvSpPr>
        <p:spPr>
          <a:xfrm>
            <a:off x="95300" y="72527"/>
            <a:ext cx="1355090" cy="244475"/>
          </a:xfrm>
          <a:prstGeom prst="rect">
            <a:avLst/>
          </a:prstGeom>
        </p:spPr>
        <p:txBody>
          <a:bodyPr vert="horz" wrap="square" lIns="0" tIns="17145" rIns="0" bIns="0" rtlCol="0">
            <a:spAutoFit/>
          </a:bodyPr>
          <a:lstStyle/>
          <a:p>
            <a:pPr marL="12700">
              <a:lnSpc>
                <a:spcPct val="100000"/>
              </a:lnSpc>
              <a:spcBef>
                <a:spcPts val="135"/>
              </a:spcBef>
            </a:pPr>
            <a:r>
              <a:rPr dirty="0"/>
              <a:t>Table</a:t>
            </a:r>
            <a:r>
              <a:rPr spc="105" dirty="0"/>
              <a:t> </a:t>
            </a:r>
            <a:r>
              <a:rPr dirty="0"/>
              <a:t>of</a:t>
            </a:r>
            <a:r>
              <a:rPr spc="105" dirty="0"/>
              <a:t> </a:t>
            </a:r>
            <a:r>
              <a:rPr spc="-10" dirty="0"/>
              <a:t>Contents</a:t>
            </a:r>
          </a:p>
        </p:txBody>
      </p:sp>
      <p:pic>
        <p:nvPicPr>
          <p:cNvPr id="4" name="object 4"/>
          <p:cNvPicPr/>
          <p:nvPr/>
        </p:nvPicPr>
        <p:blipFill>
          <a:blip r:embed="rId2" cstate="print"/>
          <a:stretch>
            <a:fillRect/>
          </a:stretch>
        </p:blipFill>
        <p:spPr>
          <a:xfrm>
            <a:off x="89280" y="693521"/>
            <a:ext cx="160096" cy="160096"/>
          </a:xfrm>
          <a:prstGeom prst="rect">
            <a:avLst/>
          </a:prstGeom>
        </p:spPr>
      </p:pic>
      <p:sp>
        <p:nvSpPr>
          <p:cNvPr id="5" name="object 5"/>
          <p:cNvSpPr txBox="1"/>
          <p:nvPr/>
        </p:nvSpPr>
        <p:spPr>
          <a:xfrm>
            <a:off x="129743" y="69285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1</a:t>
            </a:r>
            <a:endParaRPr sz="800">
              <a:latin typeface="Arial"/>
              <a:cs typeface="Arial"/>
            </a:endParaRPr>
          </a:p>
        </p:txBody>
      </p:sp>
      <p:sp>
        <p:nvSpPr>
          <p:cNvPr id="6" name="object 6"/>
          <p:cNvSpPr txBox="1"/>
          <p:nvPr/>
        </p:nvSpPr>
        <p:spPr>
          <a:xfrm>
            <a:off x="295173" y="665428"/>
            <a:ext cx="71501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D6D6EF"/>
                </a:solidFill>
                <a:latin typeface="Arial"/>
                <a:cs typeface="Arial"/>
                <a:hlinkClick r:id="rId3" action="ppaction://hlinksldjump"/>
              </a:rPr>
              <a:t>Background</a:t>
            </a:r>
            <a:endParaRPr sz="1100">
              <a:latin typeface="Arial"/>
              <a:cs typeface="Arial"/>
            </a:endParaRPr>
          </a:p>
        </p:txBody>
      </p:sp>
      <p:pic>
        <p:nvPicPr>
          <p:cNvPr id="7" name="object 7"/>
          <p:cNvPicPr/>
          <p:nvPr/>
        </p:nvPicPr>
        <p:blipFill>
          <a:blip r:embed="rId4" cstate="print"/>
          <a:stretch>
            <a:fillRect/>
          </a:stretch>
        </p:blipFill>
        <p:spPr>
          <a:xfrm>
            <a:off x="89280" y="1077836"/>
            <a:ext cx="160096" cy="160096"/>
          </a:xfrm>
          <a:prstGeom prst="rect">
            <a:avLst/>
          </a:prstGeom>
        </p:spPr>
      </p:pic>
      <p:sp>
        <p:nvSpPr>
          <p:cNvPr id="8" name="object 8"/>
          <p:cNvSpPr txBox="1"/>
          <p:nvPr/>
        </p:nvSpPr>
        <p:spPr>
          <a:xfrm>
            <a:off x="129743" y="1049742"/>
            <a:ext cx="10007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2</a:t>
            </a:r>
            <a:r>
              <a:rPr sz="1200" spc="337" baseline="6944" dirty="0">
                <a:solidFill>
                  <a:srgbClr val="F9FBFC"/>
                </a:solidFill>
                <a:latin typeface="Arial"/>
                <a:cs typeface="Arial"/>
              </a:rPr>
              <a:t>  </a:t>
            </a:r>
            <a:r>
              <a:rPr sz="1100" spc="-60" dirty="0">
                <a:solidFill>
                  <a:srgbClr val="D6D6EF"/>
                </a:solidFill>
                <a:latin typeface="Arial"/>
                <a:cs typeface="Arial"/>
                <a:hlinkClick r:id="rId5" action="ppaction://hlinksldjump"/>
              </a:rPr>
              <a:t>Buddy-</a:t>
            </a:r>
            <a:r>
              <a:rPr sz="1100" spc="-45" dirty="0">
                <a:solidFill>
                  <a:srgbClr val="D6D6EF"/>
                </a:solidFill>
                <a:latin typeface="Arial"/>
                <a:cs typeface="Arial"/>
                <a:hlinkClick r:id="rId5" action="ppaction://hlinksldjump"/>
              </a:rPr>
              <a:t>system</a:t>
            </a:r>
            <a:endParaRPr sz="1100">
              <a:latin typeface="Arial"/>
              <a:cs typeface="Arial"/>
            </a:endParaRPr>
          </a:p>
        </p:txBody>
      </p:sp>
      <p:pic>
        <p:nvPicPr>
          <p:cNvPr id="9" name="object 9"/>
          <p:cNvPicPr/>
          <p:nvPr/>
        </p:nvPicPr>
        <p:blipFill>
          <a:blip r:embed="rId2" cstate="print"/>
          <a:stretch>
            <a:fillRect/>
          </a:stretch>
        </p:blipFill>
        <p:spPr>
          <a:xfrm>
            <a:off x="89280" y="1462138"/>
            <a:ext cx="160096" cy="160096"/>
          </a:xfrm>
          <a:prstGeom prst="rect">
            <a:avLst/>
          </a:prstGeom>
        </p:spPr>
      </p:pic>
      <p:sp>
        <p:nvSpPr>
          <p:cNvPr id="10" name="object 10"/>
          <p:cNvSpPr txBox="1"/>
          <p:nvPr/>
        </p:nvSpPr>
        <p:spPr>
          <a:xfrm>
            <a:off x="129743" y="1461476"/>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3</a:t>
            </a:r>
            <a:endParaRPr sz="800">
              <a:latin typeface="Arial"/>
              <a:cs typeface="Arial"/>
            </a:endParaRPr>
          </a:p>
        </p:txBody>
      </p:sp>
      <p:sp>
        <p:nvSpPr>
          <p:cNvPr id="11" name="object 11"/>
          <p:cNvSpPr txBox="1"/>
          <p:nvPr/>
        </p:nvSpPr>
        <p:spPr>
          <a:xfrm>
            <a:off x="295173" y="1434044"/>
            <a:ext cx="1070610" cy="191770"/>
          </a:xfrm>
          <a:prstGeom prst="rect">
            <a:avLst/>
          </a:prstGeom>
        </p:spPr>
        <p:txBody>
          <a:bodyPr vert="horz" wrap="square" lIns="0" tIns="11430" rIns="0" bIns="0" rtlCol="0">
            <a:spAutoFit/>
          </a:bodyPr>
          <a:lstStyle/>
          <a:p>
            <a:pPr marL="12700">
              <a:lnSpc>
                <a:spcPct val="100000"/>
              </a:lnSpc>
              <a:spcBef>
                <a:spcPts val="90"/>
              </a:spcBef>
            </a:pPr>
            <a:r>
              <a:rPr sz="1100" spc="-55" dirty="0">
                <a:solidFill>
                  <a:srgbClr val="D6D6EF"/>
                </a:solidFill>
                <a:latin typeface="Arial"/>
                <a:cs typeface="Arial"/>
                <a:hlinkClick r:id="rId6" action="ppaction://hlinksldjump"/>
              </a:rPr>
              <a:t>System</a:t>
            </a:r>
            <a:r>
              <a:rPr sz="1100" spc="-25" dirty="0">
                <a:solidFill>
                  <a:srgbClr val="D6D6EF"/>
                </a:solidFill>
                <a:latin typeface="Arial"/>
                <a:cs typeface="Arial"/>
                <a:hlinkClick r:id="rId6" action="ppaction://hlinksldjump"/>
              </a:rPr>
              <a:t> </a:t>
            </a:r>
            <a:r>
              <a:rPr sz="1100" spc="-20" dirty="0">
                <a:solidFill>
                  <a:srgbClr val="D6D6EF"/>
                </a:solidFill>
                <a:latin typeface="Arial"/>
                <a:cs typeface="Arial"/>
                <a:hlinkClick r:id="rId6" action="ppaction://hlinksldjump"/>
              </a:rPr>
              <a:t>Call</a:t>
            </a:r>
            <a:r>
              <a:rPr sz="1100" spc="-45" dirty="0">
                <a:solidFill>
                  <a:srgbClr val="D6D6EF"/>
                </a:solidFill>
                <a:latin typeface="Arial"/>
                <a:cs typeface="Arial"/>
                <a:hlinkClick r:id="rId6" action="ppaction://hlinksldjump"/>
              </a:rPr>
              <a:t> </a:t>
            </a:r>
            <a:r>
              <a:rPr sz="1100" spc="-40" dirty="0">
                <a:solidFill>
                  <a:srgbClr val="D6D6EF"/>
                </a:solidFill>
                <a:latin typeface="Arial"/>
                <a:cs typeface="Arial"/>
                <a:hlinkClick r:id="rId6" action="ppaction://hlinksldjump"/>
              </a:rPr>
              <a:t>Table</a:t>
            </a:r>
            <a:endParaRPr sz="1100">
              <a:latin typeface="Arial"/>
              <a:cs typeface="Arial"/>
            </a:endParaRPr>
          </a:p>
        </p:txBody>
      </p:sp>
      <p:pic>
        <p:nvPicPr>
          <p:cNvPr id="12" name="object 12"/>
          <p:cNvPicPr/>
          <p:nvPr/>
        </p:nvPicPr>
        <p:blipFill>
          <a:blip r:embed="rId2" cstate="print"/>
          <a:stretch>
            <a:fillRect/>
          </a:stretch>
        </p:blipFill>
        <p:spPr>
          <a:xfrm>
            <a:off x="89280" y="1846452"/>
            <a:ext cx="160096" cy="160096"/>
          </a:xfrm>
          <a:prstGeom prst="rect">
            <a:avLst/>
          </a:prstGeom>
        </p:spPr>
      </p:pic>
      <p:sp>
        <p:nvSpPr>
          <p:cNvPr id="13" name="object 13"/>
          <p:cNvSpPr txBox="1"/>
          <p:nvPr/>
        </p:nvSpPr>
        <p:spPr>
          <a:xfrm>
            <a:off x="129743" y="1818346"/>
            <a:ext cx="83566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F9FBFC"/>
                </a:solidFill>
                <a:latin typeface="Arial"/>
                <a:cs typeface="Arial"/>
              </a:rPr>
              <a:t>4</a:t>
            </a:r>
            <a:r>
              <a:rPr sz="1200" spc="247" baseline="6944" dirty="0">
                <a:solidFill>
                  <a:srgbClr val="F9FBFC"/>
                </a:solidFill>
                <a:latin typeface="Arial"/>
                <a:cs typeface="Arial"/>
              </a:rPr>
              <a:t>  </a:t>
            </a:r>
            <a:r>
              <a:rPr sz="1100" spc="-10" dirty="0">
                <a:solidFill>
                  <a:srgbClr val="D6D6EF"/>
                </a:solidFill>
                <a:latin typeface="Arial"/>
                <a:cs typeface="Arial"/>
                <a:hlinkClick r:id="rId7" action="ppaction://hlinksldjump"/>
              </a:rPr>
              <a:t>File</a:t>
            </a:r>
            <a:r>
              <a:rPr sz="1100" spc="15" dirty="0">
                <a:solidFill>
                  <a:srgbClr val="D6D6EF"/>
                </a:solidFill>
                <a:latin typeface="Arial"/>
                <a:cs typeface="Arial"/>
                <a:hlinkClick r:id="rId7" action="ppaction://hlinksldjump"/>
              </a:rPr>
              <a:t> </a:t>
            </a:r>
            <a:r>
              <a:rPr sz="1100" spc="-50" dirty="0">
                <a:solidFill>
                  <a:srgbClr val="D6D6EF"/>
                </a:solidFill>
                <a:latin typeface="Arial"/>
                <a:cs typeface="Arial"/>
                <a:hlinkClick r:id="rId7" action="ppaction://hlinksldjump"/>
              </a:rPr>
              <a:t>Loader</a:t>
            </a:r>
            <a:endParaRPr sz="1100">
              <a:latin typeface="Arial"/>
              <a:cs typeface="Arial"/>
            </a:endParaRPr>
          </a:p>
        </p:txBody>
      </p:sp>
      <p:pic>
        <p:nvPicPr>
          <p:cNvPr id="14" name="object 14"/>
          <p:cNvPicPr/>
          <p:nvPr/>
        </p:nvPicPr>
        <p:blipFill>
          <a:blip r:embed="rId8" cstate="print"/>
          <a:stretch>
            <a:fillRect/>
          </a:stretch>
        </p:blipFill>
        <p:spPr>
          <a:xfrm>
            <a:off x="89280" y="2230755"/>
            <a:ext cx="160096" cy="160096"/>
          </a:xfrm>
          <a:prstGeom prst="rect">
            <a:avLst/>
          </a:prstGeom>
        </p:spPr>
      </p:pic>
      <p:sp>
        <p:nvSpPr>
          <p:cNvPr id="15" name="object 15"/>
          <p:cNvSpPr txBox="1"/>
          <p:nvPr/>
        </p:nvSpPr>
        <p:spPr>
          <a:xfrm>
            <a:off x="129743" y="2230093"/>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F9FBFC"/>
                </a:solidFill>
                <a:latin typeface="Arial"/>
                <a:cs typeface="Arial"/>
              </a:rPr>
              <a:t>5</a:t>
            </a:r>
            <a:endParaRPr sz="800">
              <a:latin typeface="Arial"/>
              <a:cs typeface="Arial"/>
            </a:endParaRPr>
          </a:p>
        </p:txBody>
      </p:sp>
      <p:sp>
        <p:nvSpPr>
          <p:cNvPr id="16" name="object 16"/>
          <p:cNvSpPr txBox="1"/>
          <p:nvPr/>
        </p:nvSpPr>
        <p:spPr>
          <a:xfrm>
            <a:off x="295173" y="2202661"/>
            <a:ext cx="30226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D6D6EF"/>
                </a:solidFill>
                <a:latin typeface="Arial"/>
                <a:cs typeface="Arial"/>
                <a:hlinkClick r:id="rId9" action="ppaction://hlinksldjump"/>
              </a:rPr>
              <a:t>Shell</a:t>
            </a:r>
            <a:endParaRPr sz="1100">
              <a:latin typeface="Arial"/>
              <a:cs typeface="Arial"/>
            </a:endParaRPr>
          </a:p>
        </p:txBody>
      </p:sp>
      <p:pic>
        <p:nvPicPr>
          <p:cNvPr id="17" name="object 17"/>
          <p:cNvPicPr/>
          <p:nvPr/>
        </p:nvPicPr>
        <p:blipFill>
          <a:blip r:embed="rId10" cstate="print"/>
          <a:stretch>
            <a:fillRect/>
          </a:stretch>
        </p:blipFill>
        <p:spPr>
          <a:xfrm>
            <a:off x="89280" y="2615057"/>
            <a:ext cx="160096" cy="160096"/>
          </a:xfrm>
          <a:prstGeom prst="rect">
            <a:avLst/>
          </a:prstGeom>
        </p:spPr>
      </p:pic>
      <p:sp>
        <p:nvSpPr>
          <p:cNvPr id="18" name="object 18"/>
          <p:cNvSpPr txBox="1"/>
          <p:nvPr/>
        </p:nvSpPr>
        <p:spPr>
          <a:xfrm>
            <a:off x="129743" y="2586963"/>
            <a:ext cx="1718310" cy="191770"/>
          </a:xfrm>
          <a:prstGeom prst="rect">
            <a:avLst/>
          </a:prstGeom>
        </p:spPr>
        <p:txBody>
          <a:bodyPr vert="horz" wrap="square" lIns="0" tIns="11430" rIns="0" bIns="0" rtlCol="0">
            <a:spAutoFit/>
          </a:bodyPr>
          <a:lstStyle/>
          <a:p>
            <a:pPr marL="12700">
              <a:lnSpc>
                <a:spcPct val="100000"/>
              </a:lnSpc>
              <a:spcBef>
                <a:spcPts val="90"/>
              </a:spcBef>
            </a:pPr>
            <a:r>
              <a:rPr sz="1200" baseline="6944" dirty="0">
                <a:solidFill>
                  <a:srgbClr val="E5EBF3"/>
                </a:solidFill>
                <a:latin typeface="Arial"/>
                <a:cs typeface="Arial"/>
              </a:rPr>
              <a:t>6</a:t>
            </a:r>
            <a:r>
              <a:rPr sz="1200" spc="262" baseline="6944" dirty="0">
                <a:solidFill>
                  <a:srgbClr val="E5EBF3"/>
                </a:solidFill>
                <a:latin typeface="Arial"/>
                <a:cs typeface="Arial"/>
              </a:rPr>
              <a:t>  </a:t>
            </a:r>
            <a:r>
              <a:rPr sz="1100" spc="-65" dirty="0">
                <a:solidFill>
                  <a:srgbClr val="3333B2"/>
                </a:solidFill>
                <a:latin typeface="Arial"/>
                <a:cs typeface="Arial"/>
                <a:hlinkClick r:id="rId11" action="ppaction://hlinksldjump"/>
              </a:rPr>
              <a:t>Conclusions</a:t>
            </a:r>
            <a:r>
              <a:rPr sz="1100" spc="25" dirty="0">
                <a:solidFill>
                  <a:srgbClr val="3333B2"/>
                </a:solidFill>
                <a:latin typeface="Arial"/>
                <a:cs typeface="Arial"/>
                <a:hlinkClick r:id="rId11" action="ppaction://hlinksldjump"/>
              </a:rPr>
              <a:t> </a:t>
            </a:r>
            <a:r>
              <a:rPr sz="1100" spc="-45" dirty="0">
                <a:solidFill>
                  <a:srgbClr val="3333B2"/>
                </a:solidFill>
                <a:latin typeface="Arial"/>
                <a:cs typeface="Arial"/>
                <a:hlinkClick r:id="rId11" action="ppaction://hlinksldjump"/>
              </a:rPr>
              <a:t>and</a:t>
            </a:r>
            <a:r>
              <a:rPr sz="1100" spc="20" dirty="0">
                <a:solidFill>
                  <a:srgbClr val="3333B2"/>
                </a:solidFill>
                <a:latin typeface="Arial"/>
                <a:cs typeface="Arial"/>
                <a:hlinkClick r:id="rId11" action="ppaction://hlinksldjump"/>
              </a:rPr>
              <a:t> </a:t>
            </a:r>
            <a:r>
              <a:rPr sz="1100" spc="-20" dirty="0">
                <a:solidFill>
                  <a:srgbClr val="3333B2"/>
                </a:solidFill>
                <a:latin typeface="Arial"/>
                <a:cs typeface="Arial"/>
                <a:hlinkClick r:id="rId11" action="ppaction://hlinksldjump"/>
              </a:rPr>
              <a:t>Thoughts</a:t>
            </a:r>
            <a:endParaRPr sz="1100">
              <a:latin typeface="Arial"/>
              <a:cs typeface="Arial"/>
            </a:endParaRPr>
          </a:p>
        </p:txBody>
      </p:sp>
      <p:sp>
        <p:nvSpPr>
          <p:cNvPr id="19" name="object 19"/>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12" action="ppaction://hlinksldjump"/>
              </a:rPr>
              <a:t>S</a:t>
            </a:r>
            <a:endParaRPr sz="6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21" name="object 21"/>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2" action="ppaction://hlinksldjump"/>
              </a:rPr>
              <a:t>Computer</a:t>
            </a:r>
            <a:r>
              <a:rPr sz="600" spc="30" dirty="0">
                <a:solidFill>
                  <a:srgbClr val="FFFFFF"/>
                </a:solidFill>
                <a:latin typeface="Arial"/>
                <a:cs typeface="Arial"/>
                <a:hlinkClick r:id="rId12" action="ppaction://hlinksldjump"/>
              </a:rPr>
              <a:t> </a:t>
            </a:r>
            <a:r>
              <a:rPr sz="600" spc="-10" dirty="0">
                <a:solidFill>
                  <a:srgbClr val="FFFFFF"/>
                </a:solidFill>
                <a:latin typeface="Arial"/>
                <a:cs typeface="Arial"/>
                <a:hlinkClick r:id="rId12" action="ppaction://hlinksldjump"/>
              </a:rPr>
              <a:t>System</a:t>
            </a:r>
            <a:r>
              <a:rPr sz="600" spc="35" dirty="0">
                <a:solidFill>
                  <a:srgbClr val="FFFFFF"/>
                </a:solidFill>
                <a:latin typeface="Arial"/>
                <a:cs typeface="Arial"/>
                <a:hlinkClick r:id="rId12" action="ppaction://hlinksldjump"/>
              </a:rPr>
              <a:t> </a:t>
            </a:r>
            <a:r>
              <a:rPr sz="600" dirty="0">
                <a:solidFill>
                  <a:srgbClr val="FFFFFF"/>
                </a:solidFill>
                <a:latin typeface="Arial"/>
                <a:cs typeface="Arial"/>
                <a:hlinkClick r:id="rId12" action="ppaction://hlinksldjump"/>
              </a:rPr>
              <a:t>Final</a:t>
            </a:r>
            <a:r>
              <a:rPr sz="600" spc="35" dirty="0">
                <a:solidFill>
                  <a:srgbClr val="FFFFFF"/>
                </a:solidFill>
                <a:latin typeface="Arial"/>
                <a:cs typeface="Arial"/>
                <a:hlinkClick r:id="rId12" action="ppaction://hlinksldjump"/>
              </a:rPr>
              <a:t> </a:t>
            </a:r>
            <a:r>
              <a:rPr sz="600" dirty="0">
                <a:solidFill>
                  <a:srgbClr val="FFFFFF"/>
                </a:solidFill>
                <a:latin typeface="Arial"/>
                <a:cs typeface="Arial"/>
                <a:hlinkClick r:id="rId12" action="ppaction://hlinksldjump"/>
              </a:rPr>
              <a:t>ProjectX-Part</a:t>
            </a:r>
            <a:r>
              <a:rPr sz="600" spc="35" dirty="0">
                <a:solidFill>
                  <a:srgbClr val="FFFFFF"/>
                </a:solidFill>
                <a:latin typeface="Arial"/>
                <a:cs typeface="Arial"/>
                <a:hlinkClick r:id="rId12" action="ppaction://hlinksldjump"/>
              </a:rPr>
              <a:t> </a:t>
            </a:r>
            <a:r>
              <a:rPr sz="600" spc="-10" dirty="0">
                <a:solidFill>
                  <a:srgbClr val="FFFFFF"/>
                </a:solidFill>
                <a:latin typeface="Arial"/>
                <a:cs typeface="Arial"/>
                <a:hlinkClick r:id="rId12" action="ppaction://hlinksldjump"/>
              </a:rPr>
              <a:t>Toy-</a:t>
            </a:r>
            <a:r>
              <a:rPr sz="600" spc="-50" dirty="0">
                <a:solidFill>
                  <a:srgbClr val="FFFFFF"/>
                </a:solidFill>
                <a:latin typeface="Arial"/>
                <a:cs typeface="Arial"/>
                <a:hlinkClick r:id="rId12" action="ppaction://hlinksldjump"/>
              </a:rPr>
              <a:t>O</a:t>
            </a:r>
            <a:endParaRPr sz="600">
              <a:latin typeface="Arial"/>
              <a:cs typeface="Arial"/>
            </a:endParaRP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20</a:t>
            </a:r>
            <a:r>
              <a:rPr spc="-60" dirty="0"/>
              <a:t> </a:t>
            </a:r>
            <a:r>
              <a:rPr spc="150" dirty="0"/>
              <a:t>/</a:t>
            </a:r>
            <a:r>
              <a:rPr spc="-55" dirty="0"/>
              <a:t> </a:t>
            </a:r>
            <a:r>
              <a:rPr spc="-25" dirty="0"/>
              <a:t>22</a:t>
            </a: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986914"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003F87"/>
                </a:solidFill>
                <a:latin typeface="Gill Sans MT"/>
                <a:cs typeface="Gill Sans MT"/>
              </a:rPr>
              <a:t>Conclusions</a:t>
            </a:r>
            <a:r>
              <a:rPr sz="1400" spc="85" dirty="0">
                <a:solidFill>
                  <a:srgbClr val="003F87"/>
                </a:solidFill>
                <a:latin typeface="Gill Sans MT"/>
                <a:cs typeface="Gill Sans MT"/>
              </a:rPr>
              <a:t> </a:t>
            </a:r>
            <a:r>
              <a:rPr sz="1400" dirty="0">
                <a:solidFill>
                  <a:srgbClr val="003F87"/>
                </a:solidFill>
                <a:latin typeface="Gill Sans MT"/>
                <a:cs typeface="Gill Sans MT"/>
              </a:rPr>
              <a:t>and</a:t>
            </a:r>
            <a:r>
              <a:rPr sz="1400" spc="90" dirty="0">
                <a:solidFill>
                  <a:srgbClr val="003F87"/>
                </a:solidFill>
                <a:latin typeface="Gill Sans MT"/>
                <a:cs typeface="Gill Sans MT"/>
              </a:rPr>
              <a:t> </a:t>
            </a:r>
            <a:r>
              <a:rPr sz="1400" spc="-10" dirty="0">
                <a:solidFill>
                  <a:srgbClr val="003F87"/>
                </a:solidFill>
                <a:latin typeface="Gill Sans MT"/>
                <a:cs typeface="Gill Sans MT"/>
              </a:rPr>
              <a:t>Thoughts</a:t>
            </a:r>
            <a:endParaRPr sz="1400">
              <a:latin typeface="Gill Sans MT"/>
              <a:cs typeface="Gill Sans MT"/>
            </a:endParaRPr>
          </a:p>
        </p:txBody>
      </p:sp>
      <p:sp>
        <p:nvSpPr>
          <p:cNvPr id="5" name="object 5"/>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2" action="ppaction://hlinksldjump"/>
              </a:rPr>
              <a:t>S</a:t>
            </a:r>
            <a:endParaRPr sz="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7" name="object 7"/>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Computer</a:t>
            </a:r>
            <a:r>
              <a:rPr sz="600" spc="30"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System</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Final</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ProjectX-Part</a:t>
            </a:r>
            <a:r>
              <a:rPr sz="600" spc="35"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Toy-</a:t>
            </a:r>
            <a:r>
              <a:rPr sz="600" spc="-50" dirty="0">
                <a:solidFill>
                  <a:srgbClr val="FFFFFF"/>
                </a:solidFill>
                <a:latin typeface="Arial"/>
                <a:cs typeface="Arial"/>
                <a:hlinkClick r:id="rId2" action="ppaction://hlinksldjump"/>
              </a:rPr>
              <a:t>O</a:t>
            </a:r>
            <a:endParaRPr sz="60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9" name="object 9"/>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21</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66850" y="1273175"/>
            <a:ext cx="1676400" cy="442429"/>
          </a:xfrm>
          <a:prstGeom prst="rect">
            <a:avLst/>
          </a:prstGeom>
        </p:spPr>
        <p:txBody>
          <a:bodyPr vert="horz" wrap="square" lIns="0" tIns="11430" rIns="0" bIns="0" rtlCol="0">
            <a:spAutoFit/>
          </a:bodyPr>
          <a:lstStyle/>
          <a:p>
            <a:pPr marL="12700" algn="ctr">
              <a:lnSpc>
                <a:spcPct val="100000"/>
              </a:lnSpc>
              <a:spcBef>
                <a:spcPts val="90"/>
              </a:spcBef>
            </a:pPr>
            <a:r>
              <a:rPr sz="2800" b="1" spc="-10" dirty="0">
                <a:solidFill>
                  <a:schemeClr val="accent1">
                    <a:lumMod val="75000"/>
                  </a:schemeClr>
                </a:solidFill>
                <a:latin typeface="Gill Sans MT"/>
                <a:cs typeface="Gill Sans MT"/>
              </a:rPr>
              <a:t>Thanks</a:t>
            </a:r>
            <a:r>
              <a:rPr lang="en-US" sz="2800" spc="-10" dirty="0">
                <a:solidFill>
                  <a:schemeClr val="accent1">
                    <a:lumMod val="75000"/>
                  </a:schemeClr>
                </a:solidFill>
                <a:latin typeface="Gill Sans MT"/>
                <a:cs typeface="Gill Sans MT"/>
              </a:rPr>
              <a:t>!</a:t>
            </a:r>
            <a:endParaRPr sz="2800" dirty="0">
              <a:solidFill>
                <a:schemeClr val="accent1">
                  <a:lumMod val="75000"/>
                </a:schemeClr>
              </a:solidFill>
              <a:latin typeface="Gill Sans MT"/>
              <a:cs typeface="Gill Sans MT"/>
            </a:endParaRPr>
          </a:p>
        </p:txBody>
      </p:sp>
      <p:sp>
        <p:nvSpPr>
          <p:cNvPr id="3" name="object 3"/>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2" action="ppaction://hlinksldjump"/>
              </a:rPr>
              <a:t>S</a:t>
            </a:r>
            <a:endParaRPr sz="60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5" name="object 5"/>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Computer</a:t>
            </a:r>
            <a:r>
              <a:rPr sz="600" spc="30"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System</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Final</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ProjectX-Part</a:t>
            </a:r>
            <a:r>
              <a:rPr sz="600" spc="35"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Toy-</a:t>
            </a:r>
            <a:r>
              <a:rPr sz="600" spc="-50" dirty="0">
                <a:solidFill>
                  <a:srgbClr val="FFFFFF"/>
                </a:solidFill>
                <a:latin typeface="Arial"/>
                <a:cs typeface="Arial"/>
                <a:hlinkClick r:id="rId2" action="ppaction://hlinksldjump"/>
              </a:rPr>
              <a:t>O</a:t>
            </a:r>
            <a:endParaRPr sz="600">
              <a:latin typeface="Arial"/>
              <a:cs typeface="Arial"/>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7" name="object 7"/>
          <p:cNvSpPr txBox="1"/>
          <p:nvPr/>
        </p:nvSpPr>
        <p:spPr>
          <a:xfrm>
            <a:off x="4299171" y="3351784"/>
            <a:ext cx="254000" cy="102235"/>
          </a:xfrm>
          <a:prstGeom prst="rect">
            <a:avLst/>
          </a:prstGeom>
        </p:spPr>
        <p:txBody>
          <a:bodyPr vert="horz" wrap="square" lIns="0" tIns="0" rIns="0" bIns="0" rtlCol="0">
            <a:spAutoFit/>
          </a:bodyPr>
          <a:lstStyle/>
          <a:p>
            <a:pPr marL="12700">
              <a:lnSpc>
                <a:spcPts val="675"/>
              </a:lnSpc>
            </a:pPr>
            <a:r>
              <a:rPr sz="600" spc="-25" dirty="0">
                <a:latin typeface="Arial"/>
                <a:cs typeface="Arial"/>
              </a:rPr>
              <a:t>22</a:t>
            </a:r>
            <a:r>
              <a:rPr sz="600" spc="-60" dirty="0">
                <a:latin typeface="Arial"/>
                <a:cs typeface="Arial"/>
              </a:rPr>
              <a:t> </a:t>
            </a:r>
            <a:r>
              <a:rPr sz="600" spc="150" dirty="0">
                <a:latin typeface="Arial"/>
                <a:cs typeface="Arial"/>
              </a:rPr>
              <a:t>/</a:t>
            </a:r>
            <a:r>
              <a:rPr sz="600" spc="-55" dirty="0">
                <a:latin typeface="Arial"/>
                <a:cs typeface="Arial"/>
              </a:rPr>
              <a:t> </a:t>
            </a:r>
            <a:r>
              <a:rPr sz="600" spc="-25" dirty="0">
                <a:latin typeface="Arial"/>
                <a:cs typeface="Arial"/>
              </a:rPr>
              <a:t>22</a:t>
            </a:r>
            <a:endParaRPr sz="600">
              <a:latin typeface="Arial"/>
              <a:cs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125844" y="1295500"/>
            <a:ext cx="2050414"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Buddy-system</a:t>
            </a:r>
            <a:endParaRPr sz="1100" dirty="0">
              <a:latin typeface="Arial"/>
              <a:cs typeface="Arial"/>
            </a:endParaRPr>
          </a:p>
        </p:txBody>
      </p:sp>
      <p:pic>
        <p:nvPicPr>
          <p:cNvPr id="9" name="Picture 2" descr="Buddy System - Memory allocation technique - GeeksforGeeks">
            <a:extLst>
              <a:ext uri="{FF2B5EF4-FFF2-40B4-BE49-F238E27FC236}">
                <a16:creationId xmlns:a16="http://schemas.microsoft.com/office/drawing/2014/main" id="{91D02DB3-FDA2-E04A-943B-EAEEB7AC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296" y="783955"/>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60401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2"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Computer</a:t>
            </a:r>
            <a:r>
              <a:rPr sz="600" spc="30"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System</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Final</a:t>
            </a:r>
            <a:r>
              <a:rPr sz="600" spc="35" dirty="0">
                <a:solidFill>
                  <a:srgbClr val="FFFFFF"/>
                </a:solidFill>
                <a:latin typeface="Arial"/>
                <a:cs typeface="Arial"/>
                <a:hlinkClick r:id="rId2" action="ppaction://hlinksldjump"/>
              </a:rPr>
              <a:t> </a:t>
            </a:r>
            <a:r>
              <a:rPr sz="600" dirty="0">
                <a:solidFill>
                  <a:srgbClr val="FFFFFF"/>
                </a:solidFill>
                <a:latin typeface="Arial"/>
                <a:cs typeface="Arial"/>
                <a:hlinkClick r:id="rId2" action="ppaction://hlinksldjump"/>
              </a:rPr>
              <a:t>ProjectX-Part</a:t>
            </a:r>
            <a:r>
              <a:rPr sz="600" spc="35" dirty="0">
                <a:solidFill>
                  <a:srgbClr val="FFFFFF"/>
                </a:solidFill>
                <a:latin typeface="Arial"/>
                <a:cs typeface="Arial"/>
                <a:hlinkClick r:id="rId2" action="ppaction://hlinksldjump"/>
              </a:rPr>
              <a:t> </a:t>
            </a:r>
            <a:r>
              <a:rPr sz="600" spc="-10" dirty="0">
                <a:solidFill>
                  <a:srgbClr val="FFFFFF"/>
                </a:solidFill>
                <a:latin typeface="Arial"/>
                <a:cs typeface="Arial"/>
                <a:hlinkClick r:id="rId2" action="ppaction://hlinksldjump"/>
              </a:rPr>
              <a:t>Toy-</a:t>
            </a:r>
            <a:r>
              <a:rPr sz="600" spc="-50" dirty="0">
                <a:solidFill>
                  <a:srgbClr val="FFFFFF"/>
                </a:solidFill>
                <a:latin typeface="Arial"/>
                <a:cs typeface="Arial"/>
                <a:hlinkClick r:id="rId2"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125844" y="1295500"/>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How did I implement the buddy-system?</a:t>
            </a:r>
            <a:endParaRPr sz="1100" dirty="0">
              <a:latin typeface="Arial"/>
              <a:cs typeface="Arial"/>
            </a:endParaRPr>
          </a:p>
        </p:txBody>
      </p:sp>
    </p:spTree>
    <p:extLst>
      <p:ext uri="{BB962C8B-B14F-4D97-AF65-F5344CB8AC3E}">
        <p14:creationId xmlns:p14="http://schemas.microsoft.com/office/powerpoint/2010/main" val="309821923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0947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003F87"/>
                </a:solidFill>
                <a:latin typeface="Gill Sans MT"/>
                <a:cs typeface="Gill Sans MT"/>
              </a:rPr>
              <a:t>Buddy-</a:t>
            </a:r>
            <a:r>
              <a:rPr sz="1400" spc="-10" dirty="0">
                <a:solidFill>
                  <a:srgbClr val="003F87"/>
                </a:solidFill>
                <a:latin typeface="Gill Sans MT"/>
                <a:cs typeface="Gill Sans MT"/>
              </a:rPr>
              <a:t>System</a:t>
            </a:r>
            <a:endParaRPr sz="1400">
              <a:latin typeface="Gill Sans MT"/>
              <a:cs typeface="Gill Sans MT"/>
            </a:endParaRPr>
          </a:p>
        </p:txBody>
      </p:sp>
      <p:sp>
        <p:nvSpPr>
          <p:cNvPr id="4" name="object 4"/>
          <p:cNvSpPr txBox="1"/>
          <p:nvPr/>
        </p:nvSpPr>
        <p:spPr>
          <a:xfrm>
            <a:off x="3056882" y="3364484"/>
            <a:ext cx="45085" cy="76835"/>
          </a:xfrm>
          <a:prstGeom prst="rect">
            <a:avLst/>
          </a:prstGeom>
        </p:spPr>
        <p:txBody>
          <a:bodyPr vert="horz" wrap="square" lIns="0" tIns="0" rIns="0" bIns="0" rtlCol="0">
            <a:spAutoFit/>
          </a:bodyPr>
          <a:lstStyle/>
          <a:p>
            <a:pPr>
              <a:lnSpc>
                <a:spcPts val="575"/>
              </a:lnSpc>
            </a:pPr>
            <a:r>
              <a:rPr sz="600" spc="-50" dirty="0">
                <a:solidFill>
                  <a:srgbClr val="FFFFFF"/>
                </a:solidFill>
                <a:latin typeface="Arial"/>
                <a:cs typeface="Arial"/>
                <a:hlinkClick r:id="rId3" action="ppaction://hlinksldjump"/>
              </a:rPr>
              <a:t>S</a:t>
            </a:r>
            <a:endParaRPr sz="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(ZJU)</a:t>
            </a:r>
          </a:p>
        </p:txBody>
      </p:sp>
      <p:sp>
        <p:nvSpPr>
          <p:cNvPr id="6" name="object 6"/>
          <p:cNvSpPr txBox="1"/>
          <p:nvPr/>
        </p:nvSpPr>
        <p:spPr>
          <a:xfrm>
            <a:off x="1523276" y="3351784"/>
            <a:ext cx="154686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Computer</a:t>
            </a:r>
            <a:r>
              <a:rPr sz="600" spc="30"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System</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Final</a:t>
            </a:r>
            <a:r>
              <a:rPr sz="600" spc="35" dirty="0">
                <a:solidFill>
                  <a:srgbClr val="FFFFFF"/>
                </a:solidFill>
                <a:latin typeface="Arial"/>
                <a:cs typeface="Arial"/>
                <a:hlinkClick r:id="rId3" action="ppaction://hlinksldjump"/>
              </a:rPr>
              <a:t> </a:t>
            </a:r>
            <a:r>
              <a:rPr sz="600" dirty="0">
                <a:solidFill>
                  <a:srgbClr val="FFFFFF"/>
                </a:solidFill>
                <a:latin typeface="Arial"/>
                <a:cs typeface="Arial"/>
                <a:hlinkClick r:id="rId3" action="ppaction://hlinksldjump"/>
              </a:rPr>
              <a:t>ProjectX-Part</a:t>
            </a:r>
            <a:r>
              <a:rPr sz="600" spc="35" dirty="0">
                <a:solidFill>
                  <a:srgbClr val="FFFFFF"/>
                </a:solidFill>
                <a:latin typeface="Arial"/>
                <a:cs typeface="Arial"/>
                <a:hlinkClick r:id="rId3" action="ppaction://hlinksldjump"/>
              </a:rPr>
              <a:t> </a:t>
            </a:r>
            <a:r>
              <a:rPr sz="600" spc="-10" dirty="0">
                <a:solidFill>
                  <a:srgbClr val="FFFFFF"/>
                </a:solidFill>
                <a:latin typeface="Arial"/>
                <a:cs typeface="Arial"/>
                <a:hlinkClick r:id="rId3" action="ppaction://hlinksldjump"/>
              </a:rPr>
              <a:t>Toy-</a:t>
            </a:r>
            <a:r>
              <a:rPr sz="600" spc="-50" dirty="0">
                <a:solidFill>
                  <a:srgbClr val="FFFFFF"/>
                </a:solidFill>
                <a:latin typeface="Arial"/>
                <a:cs typeface="Arial"/>
                <a:hlinkClick r:id="rId3" action="ppaction://hlinksldjump"/>
              </a:rPr>
              <a:t>O</a:t>
            </a:r>
            <a:endParaRPr sz="600">
              <a:latin typeface="Arial"/>
              <a:cs typeface="Arial"/>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dirty="0"/>
              <a:t>ZJU</a:t>
            </a:r>
            <a:r>
              <a:rPr spc="65" dirty="0"/>
              <a:t> </a:t>
            </a:r>
            <a:r>
              <a:rPr spc="-20" dirty="0"/>
              <a:t>2022</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spc="-25" dirty="0"/>
              <a:t>9</a:t>
            </a:r>
            <a:r>
              <a:rPr spc="-60" dirty="0"/>
              <a:t> </a:t>
            </a:r>
            <a:r>
              <a:rPr spc="150" dirty="0"/>
              <a:t>/</a:t>
            </a:r>
            <a:r>
              <a:rPr spc="-55" dirty="0"/>
              <a:t> </a:t>
            </a:r>
            <a:r>
              <a:rPr spc="-25" dirty="0"/>
              <a:t>22</a:t>
            </a:r>
          </a:p>
        </p:txBody>
      </p:sp>
      <p:sp>
        <p:nvSpPr>
          <p:cNvPr id="3" name="object 3"/>
          <p:cNvSpPr txBox="1"/>
          <p:nvPr/>
        </p:nvSpPr>
        <p:spPr>
          <a:xfrm>
            <a:off x="125844" y="1295500"/>
            <a:ext cx="2788806"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dirty="0">
                <a:latin typeface="Arial"/>
                <a:cs typeface="Arial"/>
              </a:rPr>
              <a:t>How did I implement the buddy-system?</a:t>
            </a:r>
            <a:endParaRPr sz="1100" dirty="0">
              <a:latin typeface="Arial"/>
              <a:cs typeface="Arial"/>
            </a:endParaRPr>
          </a:p>
        </p:txBody>
      </p:sp>
      <p:pic>
        <p:nvPicPr>
          <p:cNvPr id="10" name="图片 9">
            <a:extLst>
              <a:ext uri="{FF2B5EF4-FFF2-40B4-BE49-F238E27FC236}">
                <a16:creationId xmlns:a16="http://schemas.microsoft.com/office/drawing/2014/main" id="{F8B5EA1C-8A49-27B7-5703-1623B777DB02}"/>
              </a:ext>
            </a:extLst>
          </p:cNvPr>
          <p:cNvPicPr>
            <a:picLocks noChangeAspect="1"/>
          </p:cNvPicPr>
          <p:nvPr/>
        </p:nvPicPr>
        <p:blipFill>
          <a:blip r:embed="rId4"/>
          <a:stretch>
            <a:fillRect/>
          </a:stretch>
        </p:blipFill>
        <p:spPr>
          <a:xfrm>
            <a:off x="2844706" y="558956"/>
            <a:ext cx="1429065" cy="2209800"/>
          </a:xfrm>
          <a:prstGeom prst="rect">
            <a:avLst/>
          </a:prstGeom>
        </p:spPr>
      </p:pic>
    </p:spTree>
    <p:extLst>
      <p:ext uri="{BB962C8B-B14F-4D97-AF65-F5344CB8AC3E}">
        <p14:creationId xmlns:p14="http://schemas.microsoft.com/office/powerpoint/2010/main" val="3471560681"/>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7F4E0943071BC846A6C6C849148378E5" ma:contentTypeVersion="11" ma:contentTypeDescription="新建文档。" ma:contentTypeScope="" ma:versionID="89baa56e7a395bd63f0e678f78376551">
  <xsd:schema xmlns:xsd="http://www.w3.org/2001/XMLSchema" xmlns:xs="http://www.w3.org/2001/XMLSchema" xmlns:p="http://schemas.microsoft.com/office/2006/metadata/properties" xmlns:ns3="05f993f0-8386-4221-850e-54e84a5e58e4" targetNamespace="http://schemas.microsoft.com/office/2006/metadata/properties" ma:root="true" ma:fieldsID="c6a464aaf039bab6625a34cd346edcf1" ns3:_="">
    <xsd:import namespace="05f993f0-8386-4221-850e-54e84a5e58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f993f0-8386-4221-850e-54e84a5e58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D2CCDE-94FD-45ED-BCF2-352CFC1F3ADF}">
  <ds:schemaRefs>
    <ds:schemaRef ds:uri="http://schemas.microsoft.com/sharepoint/v3/contenttype/forms"/>
  </ds:schemaRefs>
</ds:datastoreItem>
</file>

<file path=customXml/itemProps2.xml><?xml version="1.0" encoding="utf-8"?>
<ds:datastoreItem xmlns:ds="http://schemas.openxmlformats.org/officeDocument/2006/customXml" ds:itemID="{D479B1B4-1639-44E8-BE8E-E784E9EE38FA}">
  <ds:schemaRefs>
    <ds:schemaRef ds:uri="http://www.w3.org/XML/1998/namespace"/>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schemas.microsoft.com/office/infopath/2007/PartnerControls"/>
    <ds:schemaRef ds:uri="05f993f0-8386-4221-850e-54e84a5e58e4"/>
  </ds:schemaRefs>
</ds:datastoreItem>
</file>

<file path=customXml/itemProps3.xml><?xml version="1.0" encoding="utf-8"?>
<ds:datastoreItem xmlns:ds="http://schemas.openxmlformats.org/officeDocument/2006/customXml" ds:itemID="{E6871389-9DEE-499A-9D47-F611AFBD8A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f993f0-8386-4221-850e-54e84a5e5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413</TotalTime>
  <Words>3390</Words>
  <Application>Microsoft Office PowerPoint</Application>
  <PresentationFormat>自定义</PresentationFormat>
  <Paragraphs>686</Paragraphs>
  <Slides>64</Slides>
  <Notes>51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inherit</vt:lpstr>
      <vt:lpstr>PingFang SC</vt:lpstr>
      <vt:lpstr>宋体</vt:lpstr>
      <vt:lpstr>等线</vt:lpstr>
      <vt:lpstr>Arial</vt:lpstr>
      <vt:lpstr>Calibri</vt:lpstr>
      <vt:lpstr>Cambria</vt:lpstr>
      <vt:lpstr>Gill Sans MT</vt:lpstr>
      <vt:lpstr>Office Theme</vt:lpstr>
      <vt:lpstr>Computer System Final Project X-Part Toy-OS</vt:lpstr>
      <vt:lpstr>Table of Contents</vt:lpstr>
      <vt:lpstr>Table of Contents</vt:lpstr>
      <vt:lpstr>Background</vt:lpstr>
      <vt:lpstr>Table of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Table of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Table of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Table of Contents</vt:lpstr>
      <vt:lpstr>In lab7, the shell program is not provided, so wo implement a simple shell program to make user interact with the toy-os, to show the implementation of this program, we prepared two user programs: hello</vt:lpstr>
      <vt:lpstr>In lab7, the shell program is not provided, so wo implement a simple shell program to make user interact with the toy-os.   To show the implementation of this program, we prepared a user programs: hello</vt:lpstr>
      <vt:lpstr>PowerPoint 演示文稿</vt:lpstr>
      <vt:lpstr>PowerPoint 演示文稿</vt:lpstr>
      <vt:lpstr>PowerPoint 演示文稿</vt:lpstr>
      <vt:lpstr>PowerPoint 演示文稿</vt:lpstr>
      <vt:lpstr>PowerPoint 演示文稿</vt:lpstr>
      <vt:lpstr>PowerPoint 演示文稿</vt:lpstr>
      <vt:lpstr>Table of Contents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Final Project  X-Part Toy-OS - Data Security and Privacy Protection</dc:title>
  <dc:creator>Zhang_yc</dc:creator>
  <cp:lastModifiedBy>Zhang_yc</cp:lastModifiedBy>
  <cp:revision>33</cp:revision>
  <dcterms:created xsi:type="dcterms:W3CDTF">2022-06-08T10:47:08Z</dcterms:created>
  <dcterms:modified xsi:type="dcterms:W3CDTF">2022-06-09T12:29:29Z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2022-06-08T00:00:00Z</vt:filetime>
  </property>
  <property fmtid="{D5CDD505-2E9C-101B-9397-08002B2CF9AE}" pid="3" name="Creator">
    <vt:lpwstr>LaTeX with Beamer class</vt:lpwstr>
  </property>
  <property fmtid="{D5CDD505-2E9C-101B-9397-08002B2CF9AE}" pid="4" name="LastSaved">
    <vt:filetime>2022-06-08T00:00:00Z</vt:filetime>
  </property>
  <property fmtid="{D5CDD505-2E9C-101B-9397-08002B2CF9AE}" pid="5" name="ContentTypeId">
    <vt:lpwstr>0x0101007F4E0943071BC846A6C6C849148378E5</vt:lpwstr>
  </property>
</Properties>
</file>