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8" r:id="rId3"/>
    <p:sldId id="263" r:id="rId4"/>
    <p:sldId id="264" r:id="rId5"/>
    <p:sldId id="266" r:id="rId6"/>
    <p:sldId id="265" r:id="rId7"/>
    <p:sldId id="267" r:id="rId8"/>
    <p:sldId id="268" r:id="rId9"/>
    <p:sldId id="270" r:id="rId10"/>
    <p:sldId id="273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80" r:id="rId19"/>
    <p:sldId id="281" r:id="rId20"/>
    <p:sldId id="282" r:id="rId21"/>
    <p:sldId id="283" r:id="rId22"/>
    <p:sldId id="289" r:id="rId23"/>
    <p:sldId id="288" r:id="rId24"/>
    <p:sldId id="284" r:id="rId25"/>
    <p:sldId id="285" r:id="rId26"/>
    <p:sldId id="287" r:id="rId27"/>
    <p:sldId id="290" r:id="rId28"/>
    <p:sldId id="27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1" autoAdjust="0"/>
    <p:restoredTop sz="68750" autoAdjust="0"/>
  </p:normalViewPr>
  <p:slideViewPr>
    <p:cSldViewPr snapToGrid="0">
      <p:cViewPr varScale="1">
        <p:scale>
          <a:sx n="36" d="100"/>
          <a:sy n="36" d="100"/>
        </p:scale>
        <p:origin x="52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488D8-C6A1-4250-89E7-7B45436B2DC4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88DCD-DF25-40CD-BEBC-989B77D0E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14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288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068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707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236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656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35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996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05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91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940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439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31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825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923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8880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993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821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6226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0288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11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973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378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69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dirty="0">
              <a:latin typeface="思源宋体 CN" panose="02020400000000000000" pitchFamily="18" charset="-122"/>
              <a:ea typeface="思源宋体 CN" panose="02020400000000000000" pitchFamily="18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232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635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788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407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88DCD-DF25-40CD-BEBC-989B77D0E78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577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93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42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61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54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88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99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38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10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2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51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3C0F-1980-4DEE-975A-6C817DABA37E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33C0F-1980-4DEE-975A-6C817DABA37E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9A441-DDC7-4F97-9F10-AA7FD39688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7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3DE9A-304D-4B68-8E7C-A70BD7781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3941"/>
            <a:ext cx="9144000" cy="1656627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+mj-ea"/>
              </a:rPr>
              <a:t>基于</a:t>
            </a:r>
            <a:r>
              <a:rPr lang="en-US" altLang="zh-CN" b="1" dirty="0">
                <a:latin typeface="+mj-ea"/>
              </a:rPr>
              <a:t>NLP</a:t>
            </a:r>
            <a:r>
              <a:rPr lang="zh-CN" altLang="en-US" b="1" dirty="0">
                <a:latin typeface="+mj-ea"/>
              </a:rPr>
              <a:t>的</a:t>
            </a:r>
            <a:br>
              <a:rPr lang="en-US" altLang="zh-CN" b="1" dirty="0">
                <a:latin typeface="+mj-ea"/>
              </a:rPr>
            </a:br>
            <a:r>
              <a:rPr lang="zh-CN" altLang="en-US" b="1" dirty="0">
                <a:latin typeface="+mj-ea"/>
              </a:rPr>
              <a:t>英语句法分析工具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85E1A7-BC92-4247-BDF2-8EC5B1744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4516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项目成员：嵇泓玮、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牛思旭、房子琦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指导教师：丁鼐</a:t>
            </a:r>
            <a:endParaRPr lang="en-US" altLang="zh-CN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E8532D-9AD2-4DD2-A604-DC5BE1A70F3D}"/>
              </a:ext>
            </a:extLst>
          </p:cNvPr>
          <p:cNvSpPr/>
          <p:nvPr/>
        </p:nvSpPr>
        <p:spPr>
          <a:xfrm flipH="1">
            <a:off x="1400628" y="475572"/>
            <a:ext cx="9390744" cy="3609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Natural Language Processing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BCC4672-87EA-473C-891E-2A6035ADA8CA}"/>
              </a:ext>
            </a:extLst>
          </p:cNvPr>
          <p:cNvCxnSpPr>
            <a:cxnSpLocks/>
          </p:cNvCxnSpPr>
          <p:nvPr/>
        </p:nvCxnSpPr>
        <p:spPr>
          <a:xfrm>
            <a:off x="2844800" y="3658205"/>
            <a:ext cx="6527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207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3F18FAC-E5C5-4A6C-B166-BADA1079D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256" y="0"/>
            <a:ext cx="9658744" cy="403315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215219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生成式框架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2">
                <a:extLst>
                  <a:ext uri="{FF2B5EF4-FFF2-40B4-BE49-F238E27FC236}">
                    <a16:creationId xmlns:a16="http://schemas.microsoft.com/office/drawing/2014/main" id="{3770160A-4F9A-4CAE-A253-F14992EE1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0280" y="2914649"/>
                <a:ext cx="8484734" cy="377348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;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nary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𝒏𝒄𝒐𝒅𝒆𝒓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𝑫𝒆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𝒄𝒐𝒅𝒆𝒓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𝑨𝒕𝒕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14" name="内容占位符 2">
                <a:extLst>
                  <a:ext uri="{FF2B5EF4-FFF2-40B4-BE49-F238E27FC236}">
                    <a16:creationId xmlns:a16="http://schemas.microsoft.com/office/drawing/2014/main" id="{3770160A-4F9A-4CAE-A253-F14992EE1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0280" y="2914649"/>
                <a:ext cx="8484734" cy="377348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32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215219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生成式框架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B20B3E9-EDD1-455A-A4BF-78743E11DDC1}"/>
              </a:ext>
            </a:extLst>
          </p:cNvPr>
          <p:cNvSpPr txBox="1">
            <a:spLocks/>
          </p:cNvSpPr>
          <p:nvPr/>
        </p:nvSpPr>
        <p:spPr>
          <a:xfrm>
            <a:off x="636814" y="684213"/>
            <a:ext cx="3086100" cy="859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auto-regressive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9B19F6F-F53A-429C-B306-56539B3411D4}"/>
              </a:ext>
            </a:extLst>
          </p:cNvPr>
          <p:cNvSpPr txBox="1">
            <a:spLocks/>
          </p:cNvSpPr>
          <p:nvPr/>
        </p:nvSpPr>
        <p:spPr>
          <a:xfrm>
            <a:off x="559706" y="4292108"/>
            <a:ext cx="5829300" cy="919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non-autoregressive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6F5DD37A-9701-445B-A244-E76CD3C8BA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3423" y="4915312"/>
                <a:ext cx="6427334" cy="10349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nary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6F5DD37A-9701-445B-A244-E76CD3C8B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423" y="4915312"/>
                <a:ext cx="6427334" cy="10349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2">
                <a:extLst>
                  <a:ext uri="{FF2B5EF4-FFF2-40B4-BE49-F238E27FC236}">
                    <a16:creationId xmlns:a16="http://schemas.microsoft.com/office/drawing/2014/main" id="{48373F0A-17AC-41F8-9278-8CAE0F235C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3423" y="1310867"/>
                <a:ext cx="8484734" cy="37734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;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nary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𝒏𝒄𝒐𝒅𝒆𝒓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𝑫𝒆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𝒄𝒐𝒅𝒆𝒓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𝑨𝒕𝒕</m:t>
                        </m:r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14" name="内容占位符 2">
                <a:extLst>
                  <a:ext uri="{FF2B5EF4-FFF2-40B4-BE49-F238E27FC236}">
                    <a16:creationId xmlns:a16="http://schemas.microsoft.com/office/drawing/2014/main" id="{48373F0A-17AC-41F8-9278-8CAE0F235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423" y="1310867"/>
                <a:ext cx="8484734" cy="3773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365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215219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混合式框架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1CA10821-9452-46E4-871F-0024A30540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0364" y="938099"/>
                <a:ext cx="10656979" cy="537289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input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 as a query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retrieve prototype responses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prototype responses are used to help generate new responses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1CA10821-9452-46E4-871F-0024A30540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0364" y="938099"/>
                <a:ext cx="10656979" cy="5372894"/>
              </a:xfrm>
              <a:blipFill>
                <a:blip r:embed="rId3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038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2984953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关键问题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1CA10821-9452-46E4-871F-0024A305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365" y="938099"/>
            <a:ext cx="7755936" cy="43578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Turing test or a speaking partner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Qualities of a Conversational Agent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Continually-learning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Engaging content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Well-behaved</a:t>
            </a:r>
          </a:p>
        </p:txBody>
      </p:sp>
    </p:spTree>
    <p:extLst>
      <p:ext uri="{BB962C8B-B14F-4D97-AF65-F5344CB8AC3E}">
        <p14:creationId xmlns:p14="http://schemas.microsoft.com/office/powerpoint/2010/main" val="1911207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456247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900" b="1" dirty="0"/>
              <a:t>Continually-learning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1CA10821-9452-46E4-871F-0024A305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365" y="938099"/>
            <a:ext cx="7755936" cy="43578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Continual Online Training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Learning from interaction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Updating sources of knowledge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Interacting with human users</a:t>
            </a:r>
          </a:p>
        </p:txBody>
      </p:sp>
    </p:spTree>
    <p:extLst>
      <p:ext uri="{BB962C8B-B14F-4D97-AF65-F5344CB8AC3E}">
        <p14:creationId xmlns:p14="http://schemas.microsoft.com/office/powerpoint/2010/main" val="4120590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381952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900" b="1" dirty="0"/>
              <a:t>Engaging Content</a:t>
            </a:r>
            <a:endParaRPr lang="zh-CN" altLang="en-US" sz="2900" b="1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1CA10821-9452-46E4-871F-0024A305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365" y="938099"/>
            <a:ext cx="7755936" cy="43578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Expert &amp; Knowledgeable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Expressiveness and Flow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Consistency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Memory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Commonsense &amp; Reasoning</a:t>
            </a:r>
          </a:p>
        </p:txBody>
      </p:sp>
    </p:spTree>
    <p:extLst>
      <p:ext uri="{BB962C8B-B14F-4D97-AF65-F5344CB8AC3E}">
        <p14:creationId xmlns:p14="http://schemas.microsoft.com/office/powerpoint/2010/main" val="1847542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609917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900" b="1" dirty="0"/>
              <a:t>Well-behaved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1CA10821-9452-46E4-871F-0024A305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364" y="938099"/>
            <a:ext cx="8975135" cy="39958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Offensive and Toxic Content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Empathy and Compassion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Privacy</a:t>
            </a:r>
          </a:p>
        </p:txBody>
      </p:sp>
    </p:spTree>
    <p:extLst>
      <p:ext uri="{BB962C8B-B14F-4D97-AF65-F5344CB8AC3E}">
        <p14:creationId xmlns:p14="http://schemas.microsoft.com/office/powerpoint/2010/main" val="1084816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609917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900" b="1" dirty="0"/>
              <a:t>Measuring Success</a:t>
            </a:r>
            <a:endParaRPr lang="zh-CN" altLang="en-US" sz="2900" b="1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1CA10821-9452-46E4-871F-0024A305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364" y="938099"/>
            <a:ext cx="8975135" cy="39958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Human Evaluations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Automatic metrics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Behavioral Metrics</a:t>
            </a:r>
          </a:p>
        </p:txBody>
      </p:sp>
    </p:spTree>
    <p:extLst>
      <p:ext uri="{BB962C8B-B14F-4D97-AF65-F5344CB8AC3E}">
        <p14:creationId xmlns:p14="http://schemas.microsoft.com/office/powerpoint/2010/main" val="1338215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609917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进展：端到端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1CA10821-9452-46E4-871F-0024A305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364" y="938099"/>
            <a:ext cx="8975135" cy="39958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Microsoft </a:t>
            </a:r>
            <a:r>
              <a:rPr lang="en-US" altLang="zh-CN" dirty="0" err="1"/>
              <a:t>DialoGPT</a:t>
            </a:r>
            <a:r>
              <a:rPr lang="en-US" altLang="zh-CN" dirty="0"/>
              <a:t> (2019.11)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Google Meena (2020.01)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Facebook Blender (2020.04)</a:t>
            </a:r>
          </a:p>
        </p:txBody>
      </p:sp>
    </p:spTree>
    <p:extLst>
      <p:ext uri="{BB962C8B-B14F-4D97-AF65-F5344CB8AC3E}">
        <p14:creationId xmlns:p14="http://schemas.microsoft.com/office/powerpoint/2010/main" val="648777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609917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暴力美学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1CA10821-9452-46E4-871F-0024A305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82" y="684213"/>
            <a:ext cx="10137882" cy="57500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Microsoft </a:t>
            </a:r>
            <a:r>
              <a:rPr lang="en-US" altLang="zh-CN" dirty="0" err="1"/>
              <a:t>DialoGPT</a:t>
            </a:r>
            <a:r>
              <a:rPr lang="en-US" altLang="zh-CN" dirty="0"/>
              <a:t> (2019.11)</a:t>
            </a:r>
          </a:p>
          <a:p>
            <a:pPr lvl="1">
              <a:lnSpc>
                <a:spcPct val="150000"/>
              </a:lnSpc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-apple-system-font"/>
              </a:rPr>
              <a:t>参数量：</a:t>
            </a:r>
            <a:r>
              <a:rPr lang="en-US" altLang="zh-CN" sz="2400" dirty="0">
                <a:solidFill>
                  <a:srgbClr val="333333"/>
                </a:solidFill>
                <a:latin typeface="-apple-system-font"/>
              </a:rPr>
              <a:t>762M/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-apple-system-font"/>
              </a:rPr>
              <a:t>345M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总词数：</a:t>
            </a:r>
            <a:r>
              <a:rPr lang="en-US" altLang="zh-CN" dirty="0">
                <a:solidFill>
                  <a:srgbClr val="333333"/>
                </a:solidFill>
                <a:latin typeface="-apple-system-font"/>
              </a:rPr>
              <a:t>1.8B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Google Meena (2020.01)</a:t>
            </a:r>
          </a:p>
          <a:p>
            <a:pPr lvl="1">
              <a:lnSpc>
                <a:spcPct val="150000"/>
              </a:lnSpc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-apple-system-font"/>
              </a:rPr>
              <a:t>参数量：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-apple-system-font"/>
              </a:rPr>
              <a:t>2.6B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总词数：</a:t>
            </a:r>
            <a:r>
              <a:rPr lang="en-US" altLang="zh-CN" dirty="0">
                <a:solidFill>
                  <a:srgbClr val="FF0000"/>
                </a:solidFill>
                <a:latin typeface="-apple-system-font"/>
              </a:rPr>
              <a:t>40B</a:t>
            </a:r>
          </a:p>
          <a:p>
            <a:pPr lvl="1">
              <a:lnSpc>
                <a:spcPct val="150000"/>
              </a:lnSpc>
            </a:pP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对话数据：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en-US" altLang="zh-CN" sz="2400" b="0" i="0" dirty="0">
                <a:solidFill>
                  <a:srgbClr val="FF0000"/>
                </a:solidFill>
                <a:effectLst/>
                <a:latin typeface="-apple-system"/>
              </a:rPr>
              <a:t>341GB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 (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GPT-2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：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40GB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、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BERT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16GB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)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Facebook Blender (2020.04)</a:t>
            </a:r>
          </a:p>
          <a:p>
            <a:pPr lvl="1">
              <a:lnSpc>
                <a:spcPct val="160000"/>
              </a:lnSpc>
            </a:pP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参数量：</a:t>
            </a:r>
            <a:r>
              <a:rPr lang="en-US" altLang="zh-CN" dirty="0">
                <a:solidFill>
                  <a:srgbClr val="FF0000"/>
                </a:solidFill>
                <a:latin typeface="-apple-system-font"/>
              </a:rPr>
              <a:t>9.4B</a:t>
            </a:r>
            <a:r>
              <a:rPr lang="en-US" altLang="zh-CN" dirty="0">
                <a:solidFill>
                  <a:srgbClr val="333333"/>
                </a:solidFill>
                <a:latin typeface="-apple-system-font"/>
              </a:rPr>
              <a:t>/2.7B</a:t>
            </a:r>
          </a:p>
        </p:txBody>
      </p:sp>
    </p:spTree>
    <p:extLst>
      <p:ext uri="{BB962C8B-B14F-4D97-AF65-F5344CB8AC3E}">
        <p14:creationId xmlns:p14="http://schemas.microsoft.com/office/powerpoint/2010/main" val="53483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1BBB9-C356-4692-9AA4-A93984F2A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947" y="811213"/>
            <a:ext cx="8778453" cy="5786439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</a:pPr>
            <a:r>
              <a:rPr lang="en-US" altLang="zh-CN" dirty="0"/>
              <a:t>1951</a:t>
            </a:r>
            <a:r>
              <a:rPr lang="zh-CN" altLang="en-US" dirty="0"/>
              <a:t>：</a:t>
            </a:r>
            <a:r>
              <a:rPr lang="en-US" altLang="zh-CN" dirty="0"/>
              <a:t>Turing Test</a:t>
            </a:r>
          </a:p>
          <a:p>
            <a:pPr>
              <a:lnSpc>
                <a:spcPct val="114000"/>
              </a:lnSpc>
            </a:pPr>
            <a:r>
              <a:rPr lang="zh-CN" altLang="en-US" dirty="0">
                <a:latin typeface="+mn-ea"/>
              </a:rPr>
              <a:t>对话系统</a:t>
            </a:r>
            <a:endParaRPr lang="en-US" altLang="zh-CN" dirty="0">
              <a:latin typeface="+mn-ea"/>
            </a:endParaRP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altLang="zh-CN" sz="2800" dirty="0"/>
              <a:t>task-oriented</a:t>
            </a:r>
            <a:r>
              <a:rPr lang="zh-CN" altLang="en-US" sz="2800" dirty="0"/>
              <a:t>、</a:t>
            </a:r>
            <a:r>
              <a:rPr lang="en-US" altLang="zh-CN" sz="2800" dirty="0"/>
              <a:t>closed domain</a:t>
            </a:r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non-task-oriented</a:t>
            </a:r>
            <a:r>
              <a:rPr lang="zh-CN" altLang="en-US" sz="2800" dirty="0"/>
              <a:t>、</a:t>
            </a:r>
            <a:r>
              <a:rPr lang="en-US" altLang="zh-CN" sz="2800" dirty="0"/>
              <a:t>open domain(Chatbot)</a:t>
            </a:r>
          </a:p>
          <a:p>
            <a:pPr>
              <a:lnSpc>
                <a:spcPct val="114000"/>
              </a:lnSpc>
            </a:pPr>
            <a:r>
              <a:rPr lang="zh-CN" altLang="en-US" dirty="0">
                <a:latin typeface="+mn-ea"/>
              </a:rPr>
              <a:t>代表产品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Siri</a:t>
            </a:r>
            <a:r>
              <a:rPr lang="zh-CN" altLang="en-US" sz="2800" dirty="0"/>
              <a:t>、</a:t>
            </a:r>
            <a:r>
              <a:rPr lang="en-US" altLang="zh-CN" sz="2800" dirty="0"/>
              <a:t>Cortana</a:t>
            </a:r>
            <a:r>
              <a:rPr lang="zh-CN" altLang="en-US" sz="2800" dirty="0"/>
              <a:t>、天猫精灵</a:t>
            </a:r>
            <a:r>
              <a:rPr lang="en-US" altLang="zh-CN" sz="2800" dirty="0"/>
              <a:t>……</a:t>
            </a:r>
          </a:p>
          <a:p>
            <a:pPr lvl="1">
              <a:lnSpc>
                <a:spcPct val="100000"/>
              </a:lnSpc>
            </a:pPr>
            <a:r>
              <a:rPr lang="zh-CN" altLang="en-US" sz="2800" dirty="0">
                <a:latin typeface="+mn-ea"/>
              </a:rPr>
              <a:t>小冰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14000"/>
              </a:lnSpc>
            </a:pPr>
            <a:r>
              <a:rPr lang="zh-CN" altLang="en-US" dirty="0">
                <a:latin typeface="+mn-ea"/>
              </a:rPr>
              <a:t>研究趋势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dirty="0">
                <a:latin typeface="+mn-ea"/>
              </a:rPr>
              <a:t>开域对话系统逐渐成为学术界关注热点</a:t>
            </a:r>
            <a:endParaRPr lang="en-US" altLang="zh-CN" sz="2800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sz="2800" dirty="0">
                <a:latin typeface="+mn-ea"/>
              </a:rPr>
              <a:t>服务</a:t>
            </a:r>
            <a:r>
              <a:rPr lang="en-US" altLang="zh-CN" sz="2800" dirty="0">
                <a:latin typeface="+mn-ea"/>
              </a:rPr>
              <a:t>/</a:t>
            </a:r>
            <a:r>
              <a:rPr lang="zh-CN" altLang="en-US" sz="2800" dirty="0">
                <a:latin typeface="+mn-ea"/>
              </a:rPr>
              <a:t>助手 </a:t>
            </a:r>
            <a:r>
              <a:rPr lang="en-US" altLang="zh-CN" sz="2800" dirty="0">
                <a:latin typeface="+mn-ea"/>
              </a:rPr>
              <a:t>→ </a:t>
            </a:r>
            <a:r>
              <a:rPr lang="zh-CN" altLang="en-US" sz="2800" dirty="0">
                <a:latin typeface="+mn-ea"/>
              </a:rPr>
              <a:t>情感伴侣</a:t>
            </a:r>
            <a:endParaRPr lang="en-US" altLang="zh-CN" sz="2800" dirty="0"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21D103-D0AE-4460-833A-EA55BCD54063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2968D3-E94F-412D-ABA2-2A77C84BE97F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BF939F9D-C3E7-44DA-9D11-58FC12310351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1752819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研究背景</a:t>
            </a:r>
          </a:p>
        </p:txBody>
      </p:sp>
      <p:pic>
        <p:nvPicPr>
          <p:cNvPr id="2050" name="Picture 2" descr="查看源图像">
            <a:extLst>
              <a:ext uri="{FF2B5EF4-FFF2-40B4-BE49-F238E27FC236}">
                <a16:creationId xmlns:a16="http://schemas.microsoft.com/office/drawing/2014/main" id="{EDCDB49D-8CE3-42D2-8B6E-526C5460F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992" y="2086688"/>
            <a:ext cx="3601008" cy="268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068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609917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900" b="1" dirty="0">
                <a:latin typeface="+mj-ea"/>
              </a:rPr>
              <a:t>Google Meena</a:t>
            </a:r>
            <a:endParaRPr lang="zh-CN" altLang="en-US" sz="2900" b="1" dirty="0">
              <a:latin typeface="+mj-ea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1CA10821-9452-46E4-871F-0024A305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82" y="684213"/>
            <a:ext cx="10137882" cy="57500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Sensibleness and </a:t>
            </a:r>
            <a:r>
              <a:rPr lang="en-US" altLang="zh-CN" dirty="0" err="1"/>
              <a:t>Specficity</a:t>
            </a:r>
            <a:r>
              <a:rPr lang="en-US" altLang="zh-CN" dirty="0"/>
              <a:t> Average (SSA)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合理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具体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Perplexity (PPL)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97B4160-2954-49D7-8434-C72452F3B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436" y="3429000"/>
            <a:ext cx="4694564" cy="152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11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609917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900" b="1" dirty="0">
                <a:latin typeface="+mj-ea"/>
              </a:rPr>
              <a:t>Google Meena</a:t>
            </a:r>
            <a:endParaRPr lang="zh-CN" altLang="en-US" sz="2900" b="1" dirty="0">
              <a:latin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2E1344-5063-4516-A18E-C63294D18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395" y="682005"/>
            <a:ext cx="9470376" cy="616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79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609917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>
                <a:latin typeface="+mj-ea"/>
              </a:rPr>
              <a:t>示例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64BA7AB-A297-48AA-8ABA-7F4CB4C4C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718" t="7616" r="426"/>
          <a:stretch/>
        </p:blipFill>
        <p:spPr>
          <a:xfrm>
            <a:off x="2197641" y="169863"/>
            <a:ext cx="7509507" cy="651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68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609917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>
                <a:latin typeface="+mj-ea"/>
              </a:rPr>
              <a:t>示例</a:t>
            </a: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A3977371-7D31-4468-8CF9-988C17D80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34131" y="129657"/>
            <a:ext cx="6323738" cy="659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25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4388EE-5D30-4B20-B77A-A88CC4091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90" y="684213"/>
            <a:ext cx="10794804" cy="581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609917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900" b="1" dirty="0">
                <a:latin typeface="+mj-ea"/>
              </a:rPr>
              <a:t>Facebook Blender </a:t>
            </a:r>
            <a:endParaRPr lang="zh-CN" altLang="en-US" sz="29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76765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A396BEE-23E4-4F02-A6DA-75C5BEE03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56" y="1446598"/>
            <a:ext cx="5468856" cy="43923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F8D7CC6-BFB3-4EFA-B6FB-2F5EEA098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15508"/>
            <a:ext cx="5716044" cy="525455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609917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900" b="1" dirty="0">
                <a:latin typeface="+mj-ea"/>
              </a:rPr>
              <a:t>Blender vs.</a:t>
            </a:r>
            <a:r>
              <a:rPr lang="zh-CN" altLang="en-US" sz="2900" b="1" dirty="0">
                <a:latin typeface="+mj-ea"/>
              </a:rPr>
              <a:t> </a:t>
            </a:r>
            <a:r>
              <a:rPr lang="en-US" altLang="zh-CN" sz="2900" b="1" dirty="0">
                <a:latin typeface="+mj-ea"/>
              </a:rPr>
              <a:t>Meena</a:t>
            </a:r>
            <a:endParaRPr lang="zh-CN" altLang="en-US" sz="2900" b="1" dirty="0">
              <a:latin typeface="+mj-ea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6BFF3D4-B350-441F-B029-5FFAACF63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90" y="868925"/>
            <a:ext cx="2416194" cy="72777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ACUTE-Eval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0899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B24FC93-2080-4C87-8841-C81E05977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957" y="1086189"/>
            <a:ext cx="6816887" cy="543861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609917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900" b="1" dirty="0">
                <a:latin typeface="+mj-ea"/>
              </a:rPr>
              <a:t>Blender vs.</a:t>
            </a:r>
            <a:r>
              <a:rPr lang="zh-CN" altLang="en-US" sz="2900" b="1" dirty="0">
                <a:latin typeface="+mj-ea"/>
              </a:rPr>
              <a:t> </a:t>
            </a:r>
            <a:r>
              <a:rPr lang="en-US" altLang="zh-CN" sz="2900" b="1" dirty="0">
                <a:latin typeface="+mj-ea"/>
              </a:rPr>
              <a:t>Human</a:t>
            </a:r>
            <a:endParaRPr lang="zh-CN" altLang="en-US" sz="2900" b="1" dirty="0">
              <a:latin typeface="+mj-ea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6BFF3D4-B350-441F-B029-5FFAACF63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90" y="868925"/>
            <a:ext cx="2416194" cy="72777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ACUTE-Eval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1469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609917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>
                <a:latin typeface="+mj-ea"/>
              </a:rPr>
              <a:t>示例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F89B972-66A0-492A-93BD-9D732CC2B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58467" y="169863"/>
            <a:ext cx="6256065" cy="656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40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609917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总结与展望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F38FFCC-69EA-42F6-80AE-17E59DD7CF15}"/>
              </a:ext>
            </a:extLst>
          </p:cNvPr>
          <p:cNvSpPr txBox="1">
            <a:spLocks/>
          </p:cNvSpPr>
          <p:nvPr/>
        </p:nvSpPr>
        <p:spPr>
          <a:xfrm>
            <a:off x="616174" y="818829"/>
            <a:ext cx="7755936" cy="4357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存在的问题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倾向于使用高频词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倾向于生成重复信息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内容冲突和遗忘</a:t>
            </a:r>
            <a:endParaRPr lang="en-US" altLang="zh-CN" dirty="0"/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zh-CN" altLang="en-US" sz="2800" dirty="0"/>
              <a:t>距离工业使用还有距离</a:t>
            </a:r>
            <a:endParaRPr lang="en-US" altLang="zh-CN" sz="2800" dirty="0"/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6698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04137C-BF30-4DAB-AB4C-CFB7779C94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8693" y="894712"/>
                <a:ext cx="5264217" cy="5387099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轮对话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用户输入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上下文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zh-CN" altLang="en-US" dirty="0"/>
                  <a:t>，为单轮对话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可以编码非内容上下文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li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Ω</m:t>
                        </m:r>
                      </m:lim>
                    </m:limLow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生成回复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·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04137C-BF30-4DAB-AB4C-CFB7779C94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693" y="894712"/>
                <a:ext cx="5264217" cy="5387099"/>
              </a:xfrm>
              <a:blipFill>
                <a:blip r:embed="rId3"/>
                <a:stretch>
                  <a:fillRect l="-2083" b="-1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1752819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实现框架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63F0AC90-761B-4815-8015-91DD7AD88090}"/>
              </a:ext>
            </a:extLst>
          </p:cNvPr>
          <p:cNvSpPr txBox="1">
            <a:spLocks/>
          </p:cNvSpPr>
          <p:nvPr/>
        </p:nvSpPr>
        <p:spPr>
          <a:xfrm>
            <a:off x="6359092" y="1967647"/>
            <a:ext cx="5127057" cy="3326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zh-CN" sz="3000" dirty="0"/>
              <a:t>Retrieval-based Methods</a:t>
            </a:r>
          </a:p>
          <a:p>
            <a:pPr>
              <a:lnSpc>
                <a:spcPct val="170000"/>
              </a:lnSpc>
            </a:pPr>
            <a:r>
              <a:rPr lang="en-US" altLang="zh-CN" sz="3000" dirty="0"/>
              <a:t>Generation-based Methods</a:t>
            </a:r>
          </a:p>
          <a:p>
            <a:pPr>
              <a:lnSpc>
                <a:spcPct val="170000"/>
              </a:lnSpc>
            </a:pPr>
            <a:r>
              <a:rPr lang="en-US" altLang="zh-CN" sz="3000" dirty="0"/>
              <a:t>Hybrid Methods</a:t>
            </a:r>
          </a:p>
          <a:p>
            <a:pPr>
              <a:lnSpc>
                <a:spcPct val="170000"/>
              </a:lnSpc>
            </a:pPr>
            <a:endParaRPr lang="en-US" altLang="zh-CN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2170EA4-10B6-4A83-A83F-D37919D67663}"/>
              </a:ext>
            </a:extLst>
          </p:cNvPr>
          <p:cNvCxnSpPr>
            <a:cxnSpLocks/>
          </p:cNvCxnSpPr>
          <p:nvPr/>
        </p:nvCxnSpPr>
        <p:spPr>
          <a:xfrm>
            <a:off x="5832910" y="1117600"/>
            <a:ext cx="0" cy="48895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77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91CFDEE-11C5-4BD8-A3FC-120583F7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442" y="3429000"/>
            <a:ext cx="5260108" cy="2552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04137C-BF30-4DAB-AB4C-CFB7779C94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393" y="1085056"/>
                <a:ext cx="9777957" cy="537289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input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 as a query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first retrieve a list of candidates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choose the top-scored candidate as output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/>
                  <a:t>matching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1143000" lvl="3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altLang="zh-CN" sz="2200" dirty="0"/>
                  <a:t>traditional learning-to-rank methods</a:t>
                </a:r>
              </a:p>
              <a:p>
                <a:pPr marL="1143000" lvl="3"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en-US" altLang="zh-CN" sz="2200" dirty="0"/>
                  <a:t>modern neural matching models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04137C-BF30-4DAB-AB4C-CFB7779C94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393" y="1085056"/>
                <a:ext cx="9777957" cy="5372894"/>
              </a:xfrm>
              <a:blipFill>
                <a:blip r:embed="rId4"/>
                <a:stretch>
                  <a:fillRect l="-1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215219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检索式框架</a:t>
            </a:r>
          </a:p>
        </p:txBody>
      </p:sp>
    </p:spTree>
    <p:extLst>
      <p:ext uri="{BB962C8B-B14F-4D97-AF65-F5344CB8AC3E}">
        <p14:creationId xmlns:p14="http://schemas.microsoft.com/office/powerpoint/2010/main" val="223032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04137C-BF30-4DAB-AB4C-CFB7779C94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7416" y="972685"/>
                <a:ext cx="10717167" cy="522128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matching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minimizing the margin-based pair-wise ranking loss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思源宋体 CN" panose="02020400000000000000" pitchFamily="18" charset="-122"/>
                      </a:rPr>
                      <m:t>=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思源宋体 CN" panose="02020400000000000000" pitchFamily="18" charset="-122"/>
                      </a:rPr>
                      <m:t>𝑚𝑎𝑥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0,</m:t>
                        </m:r>
                        <m:r>
                          <a:rPr lang="el-GR" altLang="zh-CN" i="1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𝛾</m:t>
                        </m:r>
                        <m:r>
                          <a:rPr lang="el-GR" altLang="zh-CN" i="1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𝑚𝑎𝑡𝑐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h</m:t>
                            </m:r>
                          </m:e>
                          <m:sub>
                            <m:r>
                              <a:rPr lang="el-GR" altLang="zh-CN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l-GR" altLang="zh-CN" b="0" i="1" smtClean="0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思源宋体 CN" panose="02020400000000000000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思源宋体 CN" panose="02020400000000000000" pitchFamily="18" charset="-122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思源宋体 CN" panose="02020400000000000000" pitchFamily="18" charset="-122"/>
                                  </a:rPr>
                                  <m:t>−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𝐶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𝑚𝑎𝑡𝑐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h</m:t>
                            </m:r>
                          </m:e>
                          <m:sub>
                            <m:r>
                              <a:rPr lang="el-GR" altLang="zh-CN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l-GR" altLang="zh-CN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思源宋体 CN" panose="02020400000000000000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思源宋体 CN" panose="02020400000000000000" pitchFamily="18" charset="-122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思源宋体 CN" panose="02020400000000000000" pitchFamily="18" charset="-122"/>
                                  </a:rPr>
                                  <m:t>+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𝑋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𝐶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likelihood loss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ℒ</m:t>
                    </m:r>
                    <m:r>
                      <a:rPr lang="es-ES" altLang="zh-CN" i="1">
                        <a:latin typeface="Cambria Math" panose="02040503050406030204" pitchFamily="18" charset="0"/>
                      </a:rPr>
                      <m:t>= − </m:t>
                    </m:r>
                    <m:r>
                      <a:rPr lang="es-ES" altLang="zh-CN" i="1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s-E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s-ES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zh-CN" altLang="es-E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l-GR" altLang="zh-CN" i="1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+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𝐶</m:t>
                        </m:r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  <a:ea typeface="思源宋体 CN" panose="02020400000000000000" pitchFamily="18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s-ES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zh-CN" altLang="es-E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l-GR" altLang="zh-CN" i="1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+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思源宋体 CN" panose="02020400000000000000" pitchFamily="18" charset="-122"/>
                          </a:rPr>
                          <m:t>𝐶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𝑚𝑎𝑡𝑐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思源宋体 CN" panose="02020400000000000000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思源宋体 CN" panose="02020400000000000000" pitchFamily="18" charset="-122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l-GR" altLang="zh-CN" i="1">
                                    <a:latin typeface="Cambria Math" panose="02040503050406030204" pitchFamily="18" charset="0"/>
                                    <a:ea typeface="思源宋体 CN" panose="02020400000000000000" pitchFamily="18" charset="-122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l-GR" altLang="zh-CN" i="1">
                                    <a:latin typeface="Cambria Math" panose="02040503050406030204" pitchFamily="18" charset="0"/>
                                    <a:ea typeface="思源宋体 CN" panose="02020400000000000000" pitchFamily="18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思源宋体 CN" panose="02020400000000000000" pitchFamily="18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思源宋体 CN" panose="02020400000000000000" pitchFamily="18" charset="-122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思源宋体 CN" panose="02020400000000000000" pitchFamily="18" charset="-122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思源宋体 CN" panose="02020400000000000000" pitchFamily="18" charset="-122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思源宋体 CN" panose="02020400000000000000" pitchFamily="18" charset="-122"/>
                                  </a:rPr>
                                  <m:t>𝑋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思源宋体 CN" panose="02020400000000000000" pitchFamily="18" charset="-122"/>
                                  </a:rPr>
                                  <m:t>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思源宋体 CN" panose="02020400000000000000" pitchFamily="18" charset="-122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思源宋体 CN" panose="02020400000000000000" pitchFamily="18" charset="-122"/>
                              </a:rPr>
                              <m:t>𝑚𝑎𝑡𝑐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思源宋体 CN" panose="02020400000000000000" pitchFamily="18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思源宋体 CN" panose="02020400000000000000" pitchFamily="18" charset="-122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l-GR" altLang="zh-CN" i="1">
                                    <a:latin typeface="Cambria Math" panose="02040503050406030204" pitchFamily="18" charset="0"/>
                                    <a:ea typeface="思源宋体 CN" panose="02020400000000000000" pitchFamily="18" charset="-122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l-GR" altLang="zh-CN" i="1">
                                    <a:latin typeface="Cambria Math" panose="02040503050406030204" pitchFamily="18" charset="0"/>
                                    <a:ea typeface="思源宋体 CN" panose="02020400000000000000" pitchFamily="18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思源宋体 CN" panose="02020400000000000000" pitchFamily="18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思源宋体 CN" panose="02020400000000000000" pitchFamily="18" charset="-122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思源宋体 CN" panose="02020400000000000000" pitchFamily="18" charset="-122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思源宋体 CN" panose="02020400000000000000" pitchFamily="18" charset="-122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思源宋体 CN" panose="02020400000000000000" pitchFamily="18" charset="-122"/>
                                  </a:rPr>
                                  <m:t>𝑋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思源宋体 CN" panose="02020400000000000000" pitchFamily="18" charset="-122"/>
                                  </a:rPr>
                                  <m:t>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思源宋体 CN" panose="02020400000000000000" pitchFamily="18" charset="-122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𝑚𝑎𝑡𝑐h</m:t>
                                </m:r>
                                <m:r>
                                  <a:rPr lang="el-GR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l-GR" altLang="zh-C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l-G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 ⊕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04137C-BF30-4DAB-AB4C-CFB7779C94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7416" y="972685"/>
                <a:ext cx="10717167" cy="5221287"/>
              </a:xfrm>
              <a:blipFill>
                <a:blip r:embed="rId3"/>
                <a:stretch>
                  <a:fillRect l="-1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215219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检索式框架</a:t>
            </a:r>
          </a:p>
        </p:txBody>
      </p:sp>
    </p:spTree>
    <p:extLst>
      <p:ext uri="{BB962C8B-B14F-4D97-AF65-F5344CB8AC3E}">
        <p14:creationId xmlns:p14="http://schemas.microsoft.com/office/powerpoint/2010/main" val="2168552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04137C-BF30-4DAB-AB4C-CFB7779C9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86" y="684213"/>
            <a:ext cx="10910388" cy="60039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2002517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匹配模型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048B63-3EEC-452E-AD1E-D19361E12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86" y="958723"/>
            <a:ext cx="11073633" cy="521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1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8398030-2336-451C-83BB-9AD9936FE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361" y="541121"/>
            <a:ext cx="10304313" cy="629147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5029567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浅层交互网络</a:t>
            </a:r>
            <a:endParaRPr lang="zh-CN" altLang="en-US" sz="2900" dirty="0">
              <a:latin typeface="+mn-lt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A42CC20C-215A-4B85-9F5D-95553DCD45F2}"/>
              </a:ext>
            </a:extLst>
          </p:cNvPr>
          <p:cNvSpPr txBox="1">
            <a:spLocks/>
          </p:cNvSpPr>
          <p:nvPr/>
        </p:nvSpPr>
        <p:spPr>
          <a:xfrm>
            <a:off x="187326" y="1044142"/>
            <a:ext cx="1937543" cy="1395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Multi-view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476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04137C-BF30-4DAB-AB4C-CFB7779C9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86" y="684213"/>
            <a:ext cx="10910388" cy="60039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3004109" cy="494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深层交互网络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ED47A393-15A5-456F-ACFA-79B7B7E3B53B}"/>
              </a:ext>
            </a:extLst>
          </p:cNvPr>
          <p:cNvSpPr txBox="1">
            <a:spLocks/>
          </p:cNvSpPr>
          <p:nvPr/>
        </p:nvSpPr>
        <p:spPr>
          <a:xfrm>
            <a:off x="388642" y="684213"/>
            <a:ext cx="5917384" cy="919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sequential matching network(SMN)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14D5FDA-8267-4621-9542-20346F678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16" y="1460500"/>
            <a:ext cx="11512167" cy="471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57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04137C-BF30-4DAB-AB4C-CFB7779C9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93" y="1085056"/>
            <a:ext cx="9777957" cy="5372894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zh-CN" sz="3000" dirty="0"/>
              <a:t>sequence-to-sequence (Seq2seq)</a:t>
            </a:r>
          </a:p>
          <a:p>
            <a:pPr>
              <a:lnSpc>
                <a:spcPct val="170000"/>
              </a:lnSpc>
            </a:pPr>
            <a:r>
              <a:rPr lang="en-US" altLang="zh-CN" sz="3000" dirty="0"/>
              <a:t>conditional variational autoencoder (CVAE)</a:t>
            </a:r>
          </a:p>
          <a:p>
            <a:pPr>
              <a:lnSpc>
                <a:spcPct val="170000"/>
              </a:lnSpc>
            </a:pPr>
            <a:r>
              <a:rPr lang="en-US" altLang="zh-CN" sz="3000" dirty="0"/>
              <a:t>generative adversarial network (GAN) </a:t>
            </a:r>
          </a:p>
          <a:p>
            <a:pPr>
              <a:lnSpc>
                <a:spcPct val="170000"/>
              </a:lnSpc>
            </a:pPr>
            <a:r>
              <a:rPr lang="en-US" altLang="zh-CN" sz="3000" dirty="0"/>
              <a:t>Transformer-based language models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C46474-8F88-4D94-9C35-75A646DCEC1E}"/>
              </a:ext>
            </a:extLst>
          </p:cNvPr>
          <p:cNvSpPr/>
          <p:nvPr/>
        </p:nvSpPr>
        <p:spPr>
          <a:xfrm>
            <a:off x="129382" y="169863"/>
            <a:ext cx="44450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8E47E4-772A-4EED-A7BF-0058324F2D75}"/>
              </a:ext>
            </a:extLst>
          </p:cNvPr>
          <p:cNvSpPr/>
          <p:nvPr/>
        </p:nvSpPr>
        <p:spPr>
          <a:xfrm flipH="1">
            <a:off x="0" y="169863"/>
            <a:ext cx="115888" cy="514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398ED8A-1BE3-4C62-9088-28BE8186D725}"/>
              </a:ext>
            </a:extLst>
          </p:cNvPr>
          <p:cNvSpPr txBox="1">
            <a:spLocks/>
          </p:cNvSpPr>
          <p:nvPr/>
        </p:nvSpPr>
        <p:spPr>
          <a:xfrm>
            <a:off x="187326" y="169863"/>
            <a:ext cx="2152195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900" b="1" dirty="0"/>
              <a:t>生成式框架</a:t>
            </a:r>
          </a:p>
        </p:txBody>
      </p:sp>
    </p:spTree>
    <p:extLst>
      <p:ext uri="{BB962C8B-B14F-4D97-AF65-F5344CB8AC3E}">
        <p14:creationId xmlns:p14="http://schemas.microsoft.com/office/powerpoint/2010/main" val="228231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4378</TotalTime>
  <Words>556</Words>
  <Application>Microsoft Office PowerPoint</Application>
  <PresentationFormat>宽屏</PresentationFormat>
  <Paragraphs>157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-apple-system</vt:lpstr>
      <vt:lpstr>-apple-system-font</vt:lpstr>
      <vt:lpstr>等线</vt:lpstr>
      <vt:lpstr>黑体</vt:lpstr>
      <vt:lpstr>思源宋体 CN</vt:lpstr>
      <vt:lpstr>宋体</vt:lpstr>
      <vt:lpstr>微软雅黑</vt:lpstr>
      <vt:lpstr>微软雅黑</vt:lpstr>
      <vt:lpstr>Arial</vt:lpstr>
      <vt:lpstr>Arial Black</vt:lpstr>
      <vt:lpstr>Cambria Math</vt:lpstr>
      <vt:lpstr>Office Theme</vt:lpstr>
      <vt:lpstr>基于NLP的 英语句法分析工具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端到端开域聊天机器人 研究进展综述</dc:title>
  <dc:creator>嵇 泓玮</dc:creator>
  <cp:lastModifiedBy>嵇 泓玮</cp:lastModifiedBy>
  <cp:revision>155</cp:revision>
  <dcterms:created xsi:type="dcterms:W3CDTF">2020-10-29T11:05:21Z</dcterms:created>
  <dcterms:modified xsi:type="dcterms:W3CDTF">2020-11-12T00:38:51Z</dcterms:modified>
</cp:coreProperties>
</file>