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3" r:id="rId4"/>
    <p:sldId id="264" r:id="rId5"/>
    <p:sldId id="266" r:id="rId6"/>
    <p:sldId id="265" r:id="rId7"/>
    <p:sldId id="267" r:id="rId8"/>
    <p:sldId id="268" r:id="rId9"/>
    <p:sldId id="270" r:id="rId10"/>
    <p:sldId id="273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9" r:id="rId23"/>
    <p:sldId id="288" r:id="rId24"/>
    <p:sldId id="284" r:id="rId25"/>
    <p:sldId id="285" r:id="rId26"/>
    <p:sldId id="287" r:id="rId27"/>
    <p:sldId id="290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5" autoAdjust="0"/>
    <p:restoredTop sz="47034" autoAdjust="0"/>
  </p:normalViewPr>
  <p:slideViewPr>
    <p:cSldViewPr snapToGrid="0">
      <p:cViewPr varScale="1">
        <p:scale>
          <a:sx n="40" d="100"/>
          <a:sy n="40" d="100"/>
        </p:scale>
        <p:origin x="14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488D8-C6A1-4250-89E7-7B45436B2DC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88DCD-DF25-40CD-BEBC-989B77D0E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项目研究进展情况：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项目研究已取得阶段性成果和收获：</a:t>
            </a:r>
            <a:endParaRPr lang="en-US" altLang="zh-CN" b="1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）借助网络资料，对神经网络和自然语言处理相关知识的学习。（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~2020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月）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）阅读资料和查看文献完成知识储备的同时，关注一些相关的研究成果，进行模型的初步搭建。（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~2020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月）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）搭建并训练模型，完成句法分析部分的测试。（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~2020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月中期答辩前）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i="0" dirty="0">
                <a:solidFill>
                  <a:srgbClr val="3E3E3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项目研究存在的主要问题分析及应对思路与措施：</a:t>
            </a:r>
            <a:br>
              <a:rPr lang="en-US" altLang="zh-CN" b="1" i="0" dirty="0">
                <a:solidFill>
                  <a:srgbClr val="3E3E3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对于代码的运行了解不够深入，还需要进一步了解，刚刚跑通测试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，还需要对代码进行更深度的研究。</a:t>
            </a:r>
            <a:endParaRPr lang="en-US" altLang="zh-CN" b="1" i="0" dirty="0">
              <a:solidFill>
                <a:srgbClr val="3E3E3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0" dirty="0">
                <a:solidFill>
                  <a:srgbClr val="3E3E3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项目研究下阶段主要任务及时间进度安排：</a:t>
            </a:r>
            <a:endParaRPr lang="en-US" altLang="zh-CN" b="1" i="0" dirty="0">
              <a:solidFill>
                <a:srgbClr val="3E3E3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搭建并训练模型，完成句法分析部分的测试，进行句法可视化。（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~2021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月）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产品的进一步功能实现及优化、测试、部署等。（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~2021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月）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88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6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70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36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5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35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96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05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9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40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3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31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2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2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88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93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2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22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28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1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7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7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9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3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3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8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0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7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3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8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9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8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3C0F-1980-4DEE-975A-6C817DABA37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3DE9A-304D-4B68-8E7C-A70BD778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3941"/>
            <a:ext cx="9144000" cy="165662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j-ea"/>
              </a:rPr>
              <a:t>基于</a:t>
            </a:r>
            <a:r>
              <a:rPr lang="en-US" altLang="zh-CN" b="1" dirty="0">
                <a:latin typeface="+mj-ea"/>
              </a:rPr>
              <a:t>NLP</a:t>
            </a:r>
            <a:r>
              <a:rPr lang="zh-CN" altLang="en-US" b="1" dirty="0">
                <a:latin typeface="+mj-ea"/>
              </a:rPr>
              <a:t>的</a:t>
            </a:r>
            <a:br>
              <a:rPr lang="en-US" altLang="zh-CN" b="1" dirty="0">
                <a:latin typeface="+mj-ea"/>
              </a:rPr>
            </a:br>
            <a:r>
              <a:rPr lang="zh-CN" altLang="en-US" b="1" dirty="0">
                <a:latin typeface="+mj-ea"/>
              </a:rPr>
              <a:t>英语句法分析工具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5E1A7-BC92-4247-BDF2-8EC5B1744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4516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项目成员：嵇泓玮、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牛思旭、房子琦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指导教师：丁鼐</a:t>
            </a:r>
            <a:endParaRPr lang="en-US" altLang="zh-CN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E8532D-9AD2-4DD2-A604-DC5BE1A70F3D}"/>
              </a:ext>
            </a:extLst>
          </p:cNvPr>
          <p:cNvSpPr/>
          <p:nvPr/>
        </p:nvSpPr>
        <p:spPr>
          <a:xfrm flipH="1">
            <a:off x="1400628" y="475572"/>
            <a:ext cx="9390744" cy="3609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Natural Language Processing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CC4672-87EA-473C-891E-2A6035ADA8CA}"/>
              </a:ext>
            </a:extLst>
          </p:cNvPr>
          <p:cNvCxnSpPr>
            <a:cxnSpLocks/>
          </p:cNvCxnSpPr>
          <p:nvPr/>
        </p:nvCxnSpPr>
        <p:spPr>
          <a:xfrm>
            <a:off x="2844800" y="3658205"/>
            <a:ext cx="652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F18FAC-E5C5-4A6C-B166-BADA1079D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56" y="0"/>
            <a:ext cx="9658744" cy="40331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生成式框架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3770160A-4F9A-4CAE-A253-F14992EE1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0280" y="2914649"/>
                <a:ext cx="8484734" cy="37734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𝒏𝒄𝒐𝒅𝒆𝒓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𝑫𝒆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𝒄𝒐𝒅𝒆𝒓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𝑨𝒕𝒕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3770160A-4F9A-4CAE-A253-F14992EE1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280" y="2914649"/>
                <a:ext cx="8484734" cy="377348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32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生成式框架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B20B3E9-EDD1-455A-A4BF-78743E11DDC1}"/>
              </a:ext>
            </a:extLst>
          </p:cNvPr>
          <p:cNvSpPr txBox="1">
            <a:spLocks/>
          </p:cNvSpPr>
          <p:nvPr/>
        </p:nvSpPr>
        <p:spPr>
          <a:xfrm>
            <a:off x="636814" y="684213"/>
            <a:ext cx="3086100" cy="85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auto-regressive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9B19F6F-F53A-429C-B306-56539B3411D4}"/>
              </a:ext>
            </a:extLst>
          </p:cNvPr>
          <p:cNvSpPr txBox="1">
            <a:spLocks/>
          </p:cNvSpPr>
          <p:nvPr/>
        </p:nvSpPr>
        <p:spPr>
          <a:xfrm>
            <a:off x="559706" y="4292108"/>
            <a:ext cx="5829300" cy="91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non-autoregressive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F5DD37A-9701-445B-A244-E76CD3C8BA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3423" y="4915312"/>
                <a:ext cx="6427334" cy="10349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F5DD37A-9701-445B-A244-E76CD3C8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423" y="4915312"/>
                <a:ext cx="6427334" cy="103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48373F0A-17AC-41F8-9278-8CAE0F235C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3423" y="1310867"/>
                <a:ext cx="8484734" cy="3773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;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𝒏𝒄𝒐𝒅𝒆𝒓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𝑫𝒆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𝒄𝒐𝒅𝒆𝒓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𝑨𝒕𝒕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48373F0A-17AC-41F8-9278-8CAE0F23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423" y="1310867"/>
                <a:ext cx="8484734" cy="3773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36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混合式框架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1CA10821-9452-46E4-871F-0024A3054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364" y="938099"/>
                <a:ext cx="10656979" cy="53728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as a query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retrieve prototype responses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prototype responses are used to help generate new responses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1CA10821-9452-46E4-871F-0024A3054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364" y="938099"/>
                <a:ext cx="10656979" cy="5372894"/>
              </a:xfrm>
              <a:blipFill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03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984953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关键问题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5" y="938099"/>
            <a:ext cx="7755936" cy="4357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Turing test or a speaking partner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Qualities of a Conversational Agent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Continually-learning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Engaging content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Well-behaved</a:t>
            </a:r>
          </a:p>
        </p:txBody>
      </p:sp>
    </p:spTree>
    <p:extLst>
      <p:ext uri="{BB962C8B-B14F-4D97-AF65-F5344CB8AC3E}">
        <p14:creationId xmlns:p14="http://schemas.microsoft.com/office/powerpoint/2010/main" val="191120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45624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/>
              <a:t>Continually-learning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5" y="938099"/>
            <a:ext cx="7755936" cy="4357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Continual Online Training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Learning from interaction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Updating sources of knowledge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Interacting with human users</a:t>
            </a:r>
          </a:p>
        </p:txBody>
      </p:sp>
    </p:spTree>
    <p:extLst>
      <p:ext uri="{BB962C8B-B14F-4D97-AF65-F5344CB8AC3E}">
        <p14:creationId xmlns:p14="http://schemas.microsoft.com/office/powerpoint/2010/main" val="412059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381952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/>
              <a:t>Engaging Content</a:t>
            </a:r>
            <a:endParaRPr lang="zh-CN" altLang="en-US" sz="2900" b="1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5" y="938099"/>
            <a:ext cx="7755936" cy="4357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Expert &amp; Knowledgeable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Expressiveness and Flow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Consistency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Memory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Commonsense &amp; Reasoning</a:t>
            </a:r>
          </a:p>
        </p:txBody>
      </p:sp>
    </p:spTree>
    <p:extLst>
      <p:ext uri="{BB962C8B-B14F-4D97-AF65-F5344CB8AC3E}">
        <p14:creationId xmlns:p14="http://schemas.microsoft.com/office/powerpoint/2010/main" val="184754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/>
              <a:t>Well-behaved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4" y="938099"/>
            <a:ext cx="8975135" cy="3995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Offensive and Toxic Content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Empathy and Compassion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108481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/>
              <a:t>Measuring Success</a:t>
            </a:r>
            <a:endParaRPr lang="zh-CN" altLang="en-US" sz="2900" b="1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4" y="938099"/>
            <a:ext cx="8975135" cy="3995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Human Evaluations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Automatic metrics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Behavioral Metrics</a:t>
            </a:r>
          </a:p>
        </p:txBody>
      </p:sp>
    </p:spTree>
    <p:extLst>
      <p:ext uri="{BB962C8B-B14F-4D97-AF65-F5344CB8AC3E}">
        <p14:creationId xmlns:p14="http://schemas.microsoft.com/office/powerpoint/2010/main" val="133821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进展：端到端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4" y="938099"/>
            <a:ext cx="8975135" cy="3995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Microsoft </a:t>
            </a:r>
            <a:r>
              <a:rPr lang="en-US" altLang="zh-CN" dirty="0" err="1"/>
              <a:t>DialoGPT</a:t>
            </a:r>
            <a:r>
              <a:rPr lang="en-US" altLang="zh-CN" dirty="0"/>
              <a:t> (2019.11)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Google Meena (2020.01)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Facebook Blender (2020.04)</a:t>
            </a:r>
          </a:p>
        </p:txBody>
      </p:sp>
    </p:spTree>
    <p:extLst>
      <p:ext uri="{BB962C8B-B14F-4D97-AF65-F5344CB8AC3E}">
        <p14:creationId xmlns:p14="http://schemas.microsoft.com/office/powerpoint/2010/main" val="64877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暴力美学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82" y="684213"/>
            <a:ext cx="10137882" cy="57500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Microsoft </a:t>
            </a:r>
            <a:r>
              <a:rPr lang="en-US" altLang="zh-CN" dirty="0" err="1"/>
              <a:t>DialoGPT</a:t>
            </a:r>
            <a:r>
              <a:rPr lang="en-US" altLang="zh-CN" dirty="0"/>
              <a:t> (2019.11)</a:t>
            </a:r>
          </a:p>
          <a:p>
            <a:pPr lvl="1">
              <a:lnSpc>
                <a:spcPct val="150000"/>
              </a:lnSpc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-font"/>
              </a:rPr>
              <a:t>参数量：</a:t>
            </a:r>
            <a:r>
              <a:rPr lang="en-US" altLang="zh-CN" sz="2400" dirty="0">
                <a:solidFill>
                  <a:srgbClr val="333333"/>
                </a:solidFill>
                <a:latin typeface="-apple-system-font"/>
              </a:rPr>
              <a:t>762M/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-font"/>
              </a:rPr>
              <a:t>345M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总词数：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1.8B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Google Meena (2020.01)</a:t>
            </a:r>
          </a:p>
          <a:p>
            <a:pPr lvl="1">
              <a:lnSpc>
                <a:spcPct val="150000"/>
              </a:lnSpc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-font"/>
              </a:rPr>
              <a:t>参数量：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-font"/>
              </a:rPr>
              <a:t>2.6B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总词数：</a:t>
            </a:r>
            <a:r>
              <a:rPr lang="en-US" altLang="zh-CN" dirty="0">
                <a:solidFill>
                  <a:srgbClr val="FF0000"/>
                </a:solidFill>
                <a:latin typeface="-apple-system-font"/>
              </a:rPr>
              <a:t>40B</a:t>
            </a:r>
          </a:p>
          <a:p>
            <a:pPr lvl="1">
              <a:lnSpc>
                <a:spcPct val="150000"/>
              </a:lnSpc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对话数据：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-apple-system"/>
              </a:rPr>
              <a:t>341GB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 (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GPT-2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40GB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BERT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16GB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Facebook Blender (2020.04)</a:t>
            </a:r>
          </a:p>
          <a:p>
            <a:pPr lvl="1">
              <a:lnSpc>
                <a:spcPct val="16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参数量：</a:t>
            </a:r>
            <a:r>
              <a:rPr lang="en-US" altLang="zh-CN" dirty="0">
                <a:solidFill>
                  <a:srgbClr val="FF0000"/>
                </a:solidFill>
                <a:latin typeface="-apple-system-font"/>
              </a:rPr>
              <a:t>9.4B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/2.7B</a:t>
            </a:r>
          </a:p>
        </p:txBody>
      </p:sp>
    </p:spTree>
    <p:extLst>
      <p:ext uri="{BB962C8B-B14F-4D97-AF65-F5344CB8AC3E}">
        <p14:creationId xmlns:p14="http://schemas.microsoft.com/office/powerpoint/2010/main" val="53483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47" y="811213"/>
            <a:ext cx="8778453" cy="5786439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/>
              <a:t>1951</a:t>
            </a:r>
            <a:r>
              <a:rPr lang="zh-CN" altLang="en-US" dirty="0"/>
              <a:t>：</a:t>
            </a:r>
            <a:r>
              <a:rPr lang="en-US" altLang="zh-CN" dirty="0"/>
              <a:t>Turing Test</a:t>
            </a:r>
          </a:p>
          <a:p>
            <a:pPr>
              <a:lnSpc>
                <a:spcPct val="114000"/>
              </a:lnSpc>
            </a:pPr>
            <a:r>
              <a:rPr lang="zh-CN" altLang="en-US" dirty="0">
                <a:latin typeface="+mn-ea"/>
              </a:rPr>
              <a:t>对话系统</a:t>
            </a:r>
            <a:endParaRPr lang="en-US" altLang="zh-CN" dirty="0">
              <a:latin typeface="+mn-ea"/>
            </a:endParaRP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/>
              <a:t>task-oriented</a:t>
            </a:r>
            <a:r>
              <a:rPr lang="zh-CN" altLang="en-US" sz="2800" dirty="0"/>
              <a:t>、</a:t>
            </a:r>
            <a:r>
              <a:rPr lang="en-US" altLang="zh-CN" sz="2800" dirty="0"/>
              <a:t>closed domain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non-task-oriented</a:t>
            </a:r>
            <a:r>
              <a:rPr lang="zh-CN" altLang="en-US" sz="2800" dirty="0"/>
              <a:t>、</a:t>
            </a:r>
            <a:r>
              <a:rPr lang="en-US" altLang="zh-CN" sz="2800" dirty="0"/>
              <a:t>open domain(Chatbot)</a:t>
            </a:r>
          </a:p>
          <a:p>
            <a:pPr>
              <a:lnSpc>
                <a:spcPct val="114000"/>
              </a:lnSpc>
            </a:pPr>
            <a:r>
              <a:rPr lang="zh-CN" altLang="en-US" dirty="0">
                <a:latin typeface="+mn-ea"/>
              </a:rPr>
              <a:t>代表产品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Siri</a:t>
            </a:r>
            <a:r>
              <a:rPr lang="zh-CN" altLang="en-US" sz="2800" dirty="0"/>
              <a:t>、</a:t>
            </a:r>
            <a:r>
              <a:rPr lang="en-US" altLang="zh-CN" sz="2800" dirty="0"/>
              <a:t>Cortana</a:t>
            </a:r>
            <a:r>
              <a:rPr lang="zh-CN" altLang="en-US" sz="2800" dirty="0"/>
              <a:t>、天猫精灵</a:t>
            </a:r>
            <a:r>
              <a:rPr lang="en-US" altLang="zh-CN" sz="2800" dirty="0"/>
              <a:t>……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+mn-ea"/>
              </a:rPr>
              <a:t>小冰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latin typeface="+mn-ea"/>
              </a:rPr>
              <a:t>研究趋势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+mn-ea"/>
              </a:rPr>
              <a:t>开域对话系统逐渐成为学术界关注热点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+mn-ea"/>
              </a:rPr>
              <a:t>服务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助手 </a:t>
            </a:r>
            <a:r>
              <a:rPr lang="en-US" altLang="zh-CN" sz="2800" dirty="0">
                <a:latin typeface="+mn-ea"/>
              </a:rPr>
              <a:t>→ </a:t>
            </a:r>
            <a:r>
              <a:rPr lang="zh-CN" altLang="en-US" sz="2800" dirty="0">
                <a:latin typeface="+mn-ea"/>
              </a:rPr>
              <a:t>情感伴侣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175281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研究背景</a:t>
            </a:r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EDCDB49D-8CE3-42D2-8B6E-526C5460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992" y="2086688"/>
            <a:ext cx="3601008" cy="26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68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>
                <a:latin typeface="+mj-ea"/>
              </a:rPr>
              <a:t>Google Meena</a:t>
            </a:r>
            <a:endParaRPr lang="zh-CN" altLang="en-US" sz="2900" b="1" dirty="0">
              <a:latin typeface="+mj-ea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82" y="684213"/>
            <a:ext cx="10137882" cy="5750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Sensibleness and </a:t>
            </a:r>
            <a:r>
              <a:rPr lang="en-US" altLang="zh-CN" dirty="0" err="1"/>
              <a:t>Specficity</a:t>
            </a:r>
            <a:r>
              <a:rPr lang="en-US" altLang="zh-CN" dirty="0"/>
              <a:t> Average (SSA)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合理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具体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Perplexity (PPL)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7B4160-2954-49D7-8434-C72452F3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36" y="3429000"/>
            <a:ext cx="4694564" cy="15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11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>
                <a:latin typeface="+mj-ea"/>
              </a:rPr>
              <a:t>Google Meena</a:t>
            </a:r>
            <a:endParaRPr lang="zh-CN" altLang="en-US" sz="2900" b="1" dirty="0">
              <a:latin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2E1344-5063-4516-A18E-C63294D1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95" y="682005"/>
            <a:ext cx="9470376" cy="61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9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</a:rPr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4BA7AB-A297-48AA-8ABA-7F4CB4C4C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18" t="7616" r="426"/>
          <a:stretch/>
        </p:blipFill>
        <p:spPr>
          <a:xfrm>
            <a:off x="2197641" y="169863"/>
            <a:ext cx="7509507" cy="65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6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</a:rPr>
              <a:t>示例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A3977371-7D31-4468-8CF9-988C17D80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4131" y="129657"/>
            <a:ext cx="6323738" cy="65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25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4388EE-5D30-4B20-B77A-A88CC409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0" y="684213"/>
            <a:ext cx="10794804" cy="581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>
                <a:latin typeface="+mj-ea"/>
              </a:rPr>
              <a:t>Facebook Blender </a:t>
            </a:r>
            <a:endParaRPr lang="zh-CN" altLang="en-US" sz="29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676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396BEE-23E4-4F02-A6DA-75C5BEE0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56" y="1446598"/>
            <a:ext cx="5468856" cy="43923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8D7CC6-BFB3-4EFA-B6FB-2F5EEA098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15508"/>
            <a:ext cx="5716044" cy="525455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>
                <a:latin typeface="+mj-ea"/>
              </a:rPr>
              <a:t>Blender vs.</a:t>
            </a:r>
            <a:r>
              <a:rPr lang="zh-CN" altLang="en-US" sz="2900" b="1" dirty="0">
                <a:latin typeface="+mj-ea"/>
              </a:rPr>
              <a:t> </a:t>
            </a:r>
            <a:r>
              <a:rPr lang="en-US" altLang="zh-CN" sz="2900" b="1" dirty="0">
                <a:latin typeface="+mj-ea"/>
              </a:rPr>
              <a:t>Meena</a:t>
            </a:r>
            <a:endParaRPr lang="zh-CN" altLang="en-US" sz="2900" b="1" dirty="0">
              <a:latin typeface="+mj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6BFF3D4-B350-441F-B029-5FFAACF6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90" y="868925"/>
            <a:ext cx="2416194" cy="7277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ACUTE-Eval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089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24FC93-2080-4C87-8841-C81E0597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57" y="1086189"/>
            <a:ext cx="6816887" cy="54386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>
                <a:latin typeface="+mj-ea"/>
              </a:rPr>
              <a:t>Blender vs.</a:t>
            </a:r>
            <a:r>
              <a:rPr lang="zh-CN" altLang="en-US" sz="2900" b="1" dirty="0">
                <a:latin typeface="+mj-ea"/>
              </a:rPr>
              <a:t> </a:t>
            </a:r>
            <a:r>
              <a:rPr lang="en-US" altLang="zh-CN" sz="2900" b="1" dirty="0">
                <a:latin typeface="+mj-ea"/>
              </a:rPr>
              <a:t>Human</a:t>
            </a:r>
            <a:endParaRPr lang="zh-CN" altLang="en-US" sz="2900" b="1" dirty="0">
              <a:latin typeface="+mj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6BFF3D4-B350-441F-B029-5FFAACF6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90" y="868925"/>
            <a:ext cx="2416194" cy="7277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ACUTE-Eval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469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</a:rPr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89B972-66A0-492A-93BD-9D732CC2B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8467" y="169863"/>
            <a:ext cx="6256065" cy="65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4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总结与展望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38FFCC-69EA-42F6-80AE-17E59DD7CF15}"/>
              </a:ext>
            </a:extLst>
          </p:cNvPr>
          <p:cNvSpPr txBox="1">
            <a:spLocks/>
          </p:cNvSpPr>
          <p:nvPr/>
        </p:nvSpPr>
        <p:spPr>
          <a:xfrm>
            <a:off x="616174" y="818829"/>
            <a:ext cx="7755936" cy="4357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存在的问题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倾向于使用高频词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倾向于生成重复信息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内容冲突和遗忘</a:t>
            </a:r>
            <a:endParaRPr lang="en-US" altLang="zh-CN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/>
              <a:t>距离工业使用还有距离</a:t>
            </a:r>
            <a:endParaRPr lang="en-US" altLang="zh-CN" sz="28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6698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693" y="894712"/>
                <a:ext cx="5264217" cy="538709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轮对话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用户输入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上下文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dirty="0"/>
                  <a:t>，为单轮对话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可以编码非内容上下文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li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Ω</m:t>
                        </m:r>
                      </m:lim>
                    </m:limLow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生成回复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693" y="894712"/>
                <a:ext cx="5264217" cy="5387099"/>
              </a:xfrm>
              <a:blipFill>
                <a:blip r:embed="rId3"/>
                <a:stretch>
                  <a:fillRect l="-2083" b="-1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175281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实现框架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3F0AC90-761B-4815-8015-91DD7AD88090}"/>
              </a:ext>
            </a:extLst>
          </p:cNvPr>
          <p:cNvSpPr txBox="1">
            <a:spLocks/>
          </p:cNvSpPr>
          <p:nvPr/>
        </p:nvSpPr>
        <p:spPr>
          <a:xfrm>
            <a:off x="6359092" y="1967647"/>
            <a:ext cx="5127057" cy="332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3000" dirty="0"/>
              <a:t>Retrieval-based Methods</a:t>
            </a:r>
          </a:p>
          <a:p>
            <a:pPr>
              <a:lnSpc>
                <a:spcPct val="170000"/>
              </a:lnSpc>
            </a:pPr>
            <a:r>
              <a:rPr lang="en-US" altLang="zh-CN" sz="3000" dirty="0"/>
              <a:t>Generation-based Methods</a:t>
            </a:r>
          </a:p>
          <a:p>
            <a:pPr>
              <a:lnSpc>
                <a:spcPct val="170000"/>
              </a:lnSpc>
            </a:pPr>
            <a:r>
              <a:rPr lang="en-US" altLang="zh-CN" sz="3000" dirty="0"/>
              <a:t>Hybrid Methods</a:t>
            </a:r>
          </a:p>
          <a:p>
            <a:pPr>
              <a:lnSpc>
                <a:spcPct val="170000"/>
              </a:lnSpc>
            </a:pPr>
            <a:endParaRPr lang="en-US" altLang="zh-CN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2170EA4-10B6-4A83-A83F-D37919D67663}"/>
              </a:ext>
            </a:extLst>
          </p:cNvPr>
          <p:cNvCxnSpPr>
            <a:cxnSpLocks/>
          </p:cNvCxnSpPr>
          <p:nvPr/>
        </p:nvCxnSpPr>
        <p:spPr>
          <a:xfrm>
            <a:off x="5832910" y="1117600"/>
            <a:ext cx="0" cy="48895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7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91CFDEE-11C5-4BD8-A3FC-120583F7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42" y="3429000"/>
            <a:ext cx="5260108" cy="255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393" y="1085056"/>
                <a:ext cx="9777957" cy="53728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as a query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first retrieve a list of candidates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choose the top-scored candidate as output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matching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11430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zh-CN" sz="2200" dirty="0"/>
                  <a:t>traditional learning-to-rank methods</a:t>
                </a:r>
              </a:p>
              <a:p>
                <a:pPr marL="11430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zh-CN" sz="2200" dirty="0"/>
                  <a:t>modern neural matching models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93" y="1085056"/>
                <a:ext cx="9777957" cy="5372894"/>
              </a:xfrm>
              <a:blipFill>
                <a:blip r:embed="rId4"/>
                <a:stretch>
                  <a:fillRect l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检索式框架</a:t>
            </a:r>
          </a:p>
        </p:txBody>
      </p:sp>
    </p:spTree>
    <p:extLst>
      <p:ext uri="{BB962C8B-B14F-4D97-AF65-F5344CB8AC3E}">
        <p14:creationId xmlns:p14="http://schemas.microsoft.com/office/powerpoint/2010/main" val="223032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416" y="972685"/>
                <a:ext cx="10717167" cy="52212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matching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minimizing the margin-based pair-wise ranking loss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𝑚𝑎𝑥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0,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𝛾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𝑚𝑎𝑡𝑐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l-GR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l-GR" altLang="zh-CN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𝑚𝑎𝑡𝑐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l-GR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𝑋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likelihood loss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s-ES" altLang="zh-CN" i="1">
                        <a:latin typeface="Cambria Math" panose="02040503050406030204" pitchFamily="18" charset="0"/>
                      </a:rPr>
                      <m:t>= − </m:t>
                    </m:r>
                    <m:r>
                      <a:rPr lang="es-ES" altLang="zh-CN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s-E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s-ES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zh-CN" altLang="es-E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l-GR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思源宋体 CN" panose="02020400000000000000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s-ES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zh-CN" altLang="es-E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l-GR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𝐶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𝑚𝑎𝑡𝑐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l-GR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𝑚𝑎𝑡𝑐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l-GR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𝑚𝑎𝑡𝑐h</m:t>
                                </m:r>
                                <m: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416" y="972685"/>
                <a:ext cx="10717167" cy="5221287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检索式框架</a:t>
            </a:r>
          </a:p>
        </p:txBody>
      </p:sp>
    </p:spTree>
    <p:extLst>
      <p:ext uri="{BB962C8B-B14F-4D97-AF65-F5344CB8AC3E}">
        <p14:creationId xmlns:p14="http://schemas.microsoft.com/office/powerpoint/2010/main" val="216855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86" y="684213"/>
            <a:ext cx="10910388" cy="60039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002517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匹配模型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048B63-3EEC-452E-AD1E-D19361E12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6" y="958723"/>
            <a:ext cx="11073633" cy="52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8398030-2336-451C-83BB-9AD9936FE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361" y="541121"/>
            <a:ext cx="10304313" cy="62914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5029567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浅层交互网络</a:t>
            </a:r>
            <a:endParaRPr lang="zh-CN" altLang="en-US" sz="2900" dirty="0">
              <a:latin typeface="+mn-lt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42CC20C-215A-4B85-9F5D-95553DCD45F2}"/>
              </a:ext>
            </a:extLst>
          </p:cNvPr>
          <p:cNvSpPr txBox="1">
            <a:spLocks/>
          </p:cNvSpPr>
          <p:nvPr/>
        </p:nvSpPr>
        <p:spPr>
          <a:xfrm>
            <a:off x="187326" y="1044142"/>
            <a:ext cx="1937543" cy="139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Multi-view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476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86" y="684213"/>
            <a:ext cx="10910388" cy="60039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3004109" cy="494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深层交互网络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D47A393-15A5-456F-ACFA-79B7B7E3B53B}"/>
              </a:ext>
            </a:extLst>
          </p:cNvPr>
          <p:cNvSpPr txBox="1">
            <a:spLocks/>
          </p:cNvSpPr>
          <p:nvPr/>
        </p:nvSpPr>
        <p:spPr>
          <a:xfrm>
            <a:off x="388642" y="684213"/>
            <a:ext cx="5917384" cy="91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sequential matching network(SMN)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4D5FDA-8267-4621-9542-20346F678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6" y="1460500"/>
            <a:ext cx="11512167" cy="47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5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93" y="1085056"/>
            <a:ext cx="9777957" cy="53728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3000" dirty="0"/>
              <a:t>sequence-to-sequence (Seq2seq)</a:t>
            </a:r>
          </a:p>
          <a:p>
            <a:pPr>
              <a:lnSpc>
                <a:spcPct val="170000"/>
              </a:lnSpc>
            </a:pPr>
            <a:r>
              <a:rPr lang="en-US" altLang="zh-CN" sz="3000" dirty="0"/>
              <a:t>conditional variational autoencoder (CVAE)</a:t>
            </a:r>
          </a:p>
          <a:p>
            <a:pPr>
              <a:lnSpc>
                <a:spcPct val="170000"/>
              </a:lnSpc>
            </a:pPr>
            <a:r>
              <a:rPr lang="en-US" altLang="zh-CN" sz="3000" dirty="0"/>
              <a:t>generative adversarial network (GAN) </a:t>
            </a:r>
          </a:p>
          <a:p>
            <a:pPr>
              <a:lnSpc>
                <a:spcPct val="170000"/>
              </a:lnSpc>
            </a:pPr>
            <a:r>
              <a:rPr lang="en-US" altLang="zh-CN" sz="3000" dirty="0"/>
              <a:t>Transformer-based language models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生成式框架</a:t>
            </a:r>
          </a:p>
        </p:txBody>
      </p:sp>
    </p:spTree>
    <p:extLst>
      <p:ext uri="{BB962C8B-B14F-4D97-AF65-F5344CB8AC3E}">
        <p14:creationId xmlns:p14="http://schemas.microsoft.com/office/powerpoint/2010/main" val="228231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4382</TotalTime>
  <Words>767</Words>
  <Application>Microsoft Office PowerPoint</Application>
  <PresentationFormat>宽屏</PresentationFormat>
  <Paragraphs>166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-apple-system</vt:lpstr>
      <vt:lpstr>-apple-system-font</vt:lpstr>
      <vt:lpstr>等线</vt:lpstr>
      <vt:lpstr>黑体</vt:lpstr>
      <vt:lpstr>思源宋体 CN</vt:lpstr>
      <vt:lpstr>宋体</vt:lpstr>
      <vt:lpstr>微软雅黑</vt:lpstr>
      <vt:lpstr>微软雅黑</vt:lpstr>
      <vt:lpstr>Arial</vt:lpstr>
      <vt:lpstr>Arial Black</vt:lpstr>
      <vt:lpstr>Cambria Math</vt:lpstr>
      <vt:lpstr>Office Theme</vt:lpstr>
      <vt:lpstr>基于NLP的 英语句法分析工具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端到端开域聊天机器人 研究进展综述</dc:title>
  <dc:creator>嵇 泓玮</dc:creator>
  <cp:lastModifiedBy>嵇 泓玮</cp:lastModifiedBy>
  <cp:revision>157</cp:revision>
  <dcterms:created xsi:type="dcterms:W3CDTF">2020-10-29T11:05:21Z</dcterms:created>
  <dcterms:modified xsi:type="dcterms:W3CDTF">2020-11-16T08:22:46Z</dcterms:modified>
</cp:coreProperties>
</file>