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e510519d6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e510519d6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510519d6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510519d6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510519d6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510519d6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7a425cc6c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7a425cc6c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7a425cc6c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7a425cc6c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7a425cc6c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7a425cc6c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510519d6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e510519d6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7a425cc6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7a425cc6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or map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7a425cc6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7a425cc6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or map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7a425cc6c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7a425cc6c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or map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7a425cc6c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7a425cc6c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or map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7a425cc6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7a425cc6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or map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Happiness Report</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2015-2019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2017 Freedom</a:t>
            </a:r>
            <a:endParaRPr/>
          </a:p>
        </p:txBody>
      </p:sp>
      <p:sp>
        <p:nvSpPr>
          <p:cNvPr id="125" name="Google Shape;125;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0" y="1306421"/>
            <a:ext cx="9143998" cy="335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2018 Health (Life expectancy)</a:t>
            </a:r>
            <a:endParaRPr/>
          </a:p>
        </p:txBody>
      </p:sp>
      <p:sp>
        <p:nvSpPr>
          <p:cNvPr id="132" name="Google Shape;132;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0" y="1306421"/>
            <a:ext cx="9143998" cy="335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2019 Generosity </a:t>
            </a:r>
            <a:endParaRPr/>
          </a:p>
        </p:txBody>
      </p:sp>
      <p:sp>
        <p:nvSpPr>
          <p:cNvPr id="139" name="Google Shape;139;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4"/>
          <p:cNvPicPr preferRelativeResize="0"/>
          <p:nvPr/>
        </p:nvPicPr>
        <p:blipFill>
          <a:blip r:embed="rId3">
            <a:alphaModFix/>
          </a:blip>
          <a:stretch>
            <a:fillRect/>
          </a:stretch>
        </p:blipFill>
        <p:spPr>
          <a:xfrm>
            <a:off x="0" y="1306421"/>
            <a:ext cx="9143998" cy="335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changed </a:t>
            </a:r>
            <a:r>
              <a:rPr lang="en"/>
              <a:t>throughout</a:t>
            </a:r>
            <a:r>
              <a:rPr lang="en"/>
              <a:t> the years?</a:t>
            </a:r>
            <a:endParaRPr/>
          </a:p>
        </p:txBody>
      </p:sp>
      <p:sp>
        <p:nvSpPr>
          <p:cNvPr id="146" name="Google Shape;146;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Did any of the top countries see a </a:t>
            </a:r>
            <a:r>
              <a:rPr lang="en"/>
              <a:t>significant</a:t>
            </a:r>
            <a:r>
              <a:rPr lang="en"/>
              <a:t> change?</a:t>
            </a:r>
            <a:endParaRPr/>
          </a:p>
          <a:p>
            <a:pPr indent="0" lvl="0" marL="0" rtl="0" algn="l">
              <a:spcBef>
                <a:spcPts val="1200"/>
              </a:spcBef>
              <a:spcAft>
                <a:spcPts val="1200"/>
              </a:spcAft>
              <a:buNone/>
            </a:pPr>
            <a:r>
              <a:t/>
            </a:r>
            <a:endParaRPr/>
          </a:p>
        </p:txBody>
      </p:sp>
      <p:pic>
        <p:nvPicPr>
          <p:cNvPr id="147" name="Google Shape;147;p25"/>
          <p:cNvPicPr preferRelativeResize="0"/>
          <p:nvPr/>
        </p:nvPicPr>
        <p:blipFill>
          <a:blip r:embed="rId3">
            <a:alphaModFix/>
          </a:blip>
          <a:stretch>
            <a:fillRect/>
          </a:stretch>
        </p:blipFill>
        <p:spPr>
          <a:xfrm>
            <a:off x="0" y="2136426"/>
            <a:ext cx="4571999" cy="2442799"/>
          </a:xfrm>
          <a:prstGeom prst="rect">
            <a:avLst/>
          </a:prstGeom>
          <a:noFill/>
          <a:ln>
            <a:noFill/>
          </a:ln>
        </p:spPr>
      </p:pic>
      <p:pic>
        <p:nvPicPr>
          <p:cNvPr id="148" name="Google Shape;148;p25"/>
          <p:cNvPicPr preferRelativeResize="0"/>
          <p:nvPr/>
        </p:nvPicPr>
        <p:blipFill>
          <a:blip r:embed="rId4">
            <a:alphaModFix/>
          </a:blip>
          <a:stretch>
            <a:fillRect/>
          </a:stretch>
        </p:blipFill>
        <p:spPr>
          <a:xfrm>
            <a:off x="4500025" y="2079849"/>
            <a:ext cx="4643974" cy="255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the Happiness Report?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First published in 2012 using the data from the gallup world poll, the world happiness report ranks 155 countries based on their happiness levels.  The happiness scores and rankings are based off of answers to the main life evaluation questions asked in the poll. </a:t>
            </a:r>
            <a:r>
              <a:rPr lang="en" sz="1850">
                <a:highlight>
                  <a:srgbClr val="FFFFFF"/>
                </a:highlight>
              </a:rPr>
              <a:t>The report continues to gain global recognition as governments, organizations and civil society increasingly use happiness indicators to inform their policy-making decisions.</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makes up the Happiness Score?</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Economy (GDP per capita)</a:t>
            </a:r>
            <a:endParaRPr/>
          </a:p>
          <a:p>
            <a:pPr indent="-342900" lvl="0" marL="457200" rtl="0" algn="l">
              <a:spcBef>
                <a:spcPts val="0"/>
              </a:spcBef>
              <a:spcAft>
                <a:spcPts val="0"/>
              </a:spcAft>
              <a:buSzPts val="1800"/>
              <a:buChar char="❖"/>
            </a:pPr>
            <a:r>
              <a:rPr lang="en"/>
              <a:t>Family</a:t>
            </a:r>
            <a:endParaRPr/>
          </a:p>
          <a:p>
            <a:pPr indent="-342900" lvl="0" marL="457200" rtl="0" algn="l">
              <a:spcBef>
                <a:spcPts val="0"/>
              </a:spcBef>
              <a:spcAft>
                <a:spcPts val="0"/>
              </a:spcAft>
              <a:buSzPts val="1800"/>
              <a:buChar char="❖"/>
            </a:pPr>
            <a:r>
              <a:rPr lang="en"/>
              <a:t>Freedom</a:t>
            </a:r>
            <a:endParaRPr/>
          </a:p>
          <a:p>
            <a:pPr indent="-342900" lvl="0" marL="457200" rtl="0" algn="l">
              <a:spcBef>
                <a:spcPts val="0"/>
              </a:spcBef>
              <a:spcAft>
                <a:spcPts val="0"/>
              </a:spcAft>
              <a:buSzPts val="1800"/>
              <a:buChar char="❖"/>
            </a:pPr>
            <a:r>
              <a:rPr lang="en"/>
              <a:t>Government</a:t>
            </a:r>
            <a:endParaRPr/>
          </a:p>
          <a:p>
            <a:pPr indent="-342900" lvl="0" marL="457200" rtl="0" algn="l">
              <a:spcBef>
                <a:spcPts val="0"/>
              </a:spcBef>
              <a:spcAft>
                <a:spcPts val="0"/>
              </a:spcAft>
              <a:buSzPts val="1800"/>
              <a:buChar char="❖"/>
            </a:pPr>
            <a:r>
              <a:rPr lang="en"/>
              <a:t>Generosity</a:t>
            </a:r>
            <a:r>
              <a:rPr lang="en"/>
              <a:t> </a:t>
            </a:r>
            <a:endParaRPr sz="1050">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a:t>Health (Life expectancy)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2015 Ranking Map</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a:off x="311700" y="1244550"/>
            <a:ext cx="8520600" cy="3837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2015-2016 Happiness Rank</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a:off x="0" y="1157400"/>
            <a:ext cx="4752910" cy="3489650"/>
          </a:xfrm>
          <a:prstGeom prst="rect">
            <a:avLst/>
          </a:prstGeom>
          <a:noFill/>
          <a:ln>
            <a:noFill/>
          </a:ln>
        </p:spPr>
      </p:pic>
      <p:pic>
        <p:nvPicPr>
          <p:cNvPr id="90" name="Google Shape;90;p17"/>
          <p:cNvPicPr preferRelativeResize="0"/>
          <p:nvPr/>
        </p:nvPicPr>
        <p:blipFill>
          <a:blip r:embed="rId4">
            <a:alphaModFix/>
          </a:blip>
          <a:stretch>
            <a:fillRect/>
          </a:stretch>
        </p:blipFill>
        <p:spPr>
          <a:xfrm>
            <a:off x="4571998" y="1225225"/>
            <a:ext cx="4567564" cy="348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t/>
            </a:r>
            <a:endParaRPr/>
          </a:p>
          <a:p>
            <a:pPr indent="0" lvl="0" marL="0" rtl="0" algn="l">
              <a:spcBef>
                <a:spcPts val="0"/>
              </a:spcBef>
              <a:spcAft>
                <a:spcPts val="0"/>
              </a:spcAft>
              <a:buClr>
                <a:schemeClr val="dk1"/>
              </a:buClr>
              <a:buSzPts val="990"/>
              <a:buFont typeface="Arial"/>
              <a:buNone/>
            </a:pPr>
            <a:r>
              <a:rPr lang="en" sz="4761"/>
              <a:t>2017-2018 Happiness Rank</a:t>
            </a:r>
            <a:endParaRPr sz="4761"/>
          </a:p>
        </p:txBody>
      </p:sp>
      <p:sp>
        <p:nvSpPr>
          <p:cNvPr id="96" name="Google Shape;96;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0" y="1225225"/>
            <a:ext cx="4567551" cy="3853174"/>
          </a:xfrm>
          <a:prstGeom prst="rect">
            <a:avLst/>
          </a:prstGeom>
          <a:noFill/>
          <a:ln>
            <a:noFill/>
          </a:ln>
        </p:spPr>
      </p:pic>
      <p:pic>
        <p:nvPicPr>
          <p:cNvPr id="98" name="Google Shape;98;p18"/>
          <p:cNvPicPr preferRelativeResize="0"/>
          <p:nvPr/>
        </p:nvPicPr>
        <p:blipFill>
          <a:blip r:embed="rId4">
            <a:alphaModFix/>
          </a:blip>
          <a:stretch>
            <a:fillRect/>
          </a:stretch>
        </p:blipFill>
        <p:spPr>
          <a:xfrm>
            <a:off x="4567550" y="1225225"/>
            <a:ext cx="4567551" cy="3853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2019 Happiness Rank</a:t>
            </a:r>
            <a:endParaRPr/>
          </a:p>
        </p:txBody>
      </p:sp>
      <p:sp>
        <p:nvSpPr>
          <p:cNvPr id="104" name="Google Shape;104;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05" name="Google Shape;105;p19"/>
          <p:cNvPicPr preferRelativeResize="0"/>
          <p:nvPr/>
        </p:nvPicPr>
        <p:blipFill>
          <a:blip r:embed="rId3">
            <a:alphaModFix/>
          </a:blip>
          <a:stretch>
            <a:fillRect/>
          </a:stretch>
        </p:blipFill>
        <p:spPr>
          <a:xfrm>
            <a:off x="1132050" y="1131350"/>
            <a:ext cx="6758975" cy="354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2015 Economy </a:t>
            </a:r>
            <a:endParaRPr/>
          </a:p>
        </p:txBody>
      </p:sp>
      <p:sp>
        <p:nvSpPr>
          <p:cNvPr id="111" name="Google Shape;111;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0"/>
          <p:cNvPicPr preferRelativeResize="0"/>
          <p:nvPr/>
        </p:nvPicPr>
        <p:blipFill>
          <a:blip r:embed="rId3">
            <a:alphaModFix/>
          </a:blip>
          <a:stretch>
            <a:fillRect/>
          </a:stretch>
        </p:blipFill>
        <p:spPr>
          <a:xfrm>
            <a:off x="0" y="1225225"/>
            <a:ext cx="9143998" cy="335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2016 Family</a:t>
            </a:r>
            <a:endParaRPr/>
          </a:p>
        </p:txBody>
      </p:sp>
      <p:sp>
        <p:nvSpPr>
          <p:cNvPr id="118" name="Google Shape;118;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1"/>
          <p:cNvPicPr preferRelativeResize="0"/>
          <p:nvPr/>
        </p:nvPicPr>
        <p:blipFill>
          <a:blip r:embed="rId3">
            <a:alphaModFix/>
          </a:blip>
          <a:stretch>
            <a:fillRect/>
          </a:stretch>
        </p:blipFill>
        <p:spPr>
          <a:xfrm>
            <a:off x="0" y="1306425"/>
            <a:ext cx="9143998" cy="335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