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59" r:id="rId3"/>
    <p:sldId id="291" r:id="rId4"/>
    <p:sldId id="295" r:id="rId5"/>
    <p:sldId id="277" r:id="rId6"/>
    <p:sldId id="261" r:id="rId7"/>
    <p:sldId id="290" r:id="rId8"/>
    <p:sldId id="298" r:id="rId9"/>
    <p:sldId id="300" r:id="rId10"/>
    <p:sldId id="264" r:id="rId11"/>
    <p:sldId id="272" r:id="rId12"/>
    <p:sldId id="265"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502CA4-8E96-4274-BEF9-E82F19134B95}" v="8" dt="2024-04-25T21:40:00.5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13" autoAdjust="0"/>
    <p:restoredTop sz="94058" autoAdjust="0"/>
  </p:normalViewPr>
  <p:slideViewPr>
    <p:cSldViewPr>
      <p:cViewPr varScale="1">
        <p:scale>
          <a:sx n="64" d="100"/>
          <a:sy n="64" d="100"/>
        </p:scale>
        <p:origin x="181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uthi Bagam" userId="37ad20eb305fa652" providerId="LiveId" clId="{B0502CA4-8E96-4274-BEF9-E82F19134B95}"/>
    <pc:docChg chg="undo custSel modSld">
      <pc:chgData name="Sruthi Bagam" userId="37ad20eb305fa652" providerId="LiveId" clId="{B0502CA4-8E96-4274-BEF9-E82F19134B95}" dt="2024-04-25T21:50:09.841" v="68" actId="1076"/>
      <pc:docMkLst>
        <pc:docMk/>
      </pc:docMkLst>
      <pc:sldChg chg="addSp delSp modSp mod setBg setClrOvrMap">
        <pc:chgData name="Sruthi Bagam" userId="37ad20eb305fa652" providerId="LiveId" clId="{B0502CA4-8E96-4274-BEF9-E82F19134B95}" dt="2024-04-25T21:50:09.841" v="68" actId="1076"/>
        <pc:sldMkLst>
          <pc:docMk/>
          <pc:sldMk cId="0" sldId="256"/>
        </pc:sldMkLst>
        <pc:spChg chg="mod">
          <ac:chgData name="Sruthi Bagam" userId="37ad20eb305fa652" providerId="LiveId" clId="{B0502CA4-8E96-4274-BEF9-E82F19134B95}" dt="2024-04-25T21:49:12.360" v="59" actId="27636"/>
          <ac:spMkLst>
            <pc:docMk/>
            <pc:sldMk cId="0" sldId="256"/>
            <ac:spMk id="2" creationId="{D0B784AC-AB09-4838-9781-35FB8AD97EAA}"/>
          </ac:spMkLst>
        </pc:spChg>
        <pc:spChg chg="mod">
          <ac:chgData name="Sruthi Bagam" userId="37ad20eb305fa652" providerId="LiveId" clId="{B0502CA4-8E96-4274-BEF9-E82F19134B95}" dt="2024-04-25T21:50:04.095" v="67" actId="14100"/>
          <ac:spMkLst>
            <pc:docMk/>
            <pc:sldMk cId="0" sldId="256"/>
            <ac:spMk id="5" creationId="{00000000-0000-0000-0000-000000000000}"/>
          </ac:spMkLst>
        </pc:spChg>
        <pc:spChg chg="add del">
          <ac:chgData name="Sruthi Bagam" userId="37ad20eb305fa652" providerId="LiveId" clId="{B0502CA4-8E96-4274-BEF9-E82F19134B95}" dt="2024-04-25T21:47:58.133" v="49" actId="26606"/>
          <ac:spMkLst>
            <pc:docMk/>
            <pc:sldMk cId="0" sldId="256"/>
            <ac:spMk id="27" creationId="{3F088236-D655-4F88-B238-E16762358025}"/>
          </ac:spMkLst>
        </pc:spChg>
        <pc:spChg chg="add del">
          <ac:chgData name="Sruthi Bagam" userId="37ad20eb305fa652" providerId="LiveId" clId="{B0502CA4-8E96-4274-BEF9-E82F19134B95}" dt="2024-04-25T21:47:58.133" v="49" actId="26606"/>
          <ac:spMkLst>
            <pc:docMk/>
            <pc:sldMk cId="0" sldId="256"/>
            <ac:spMk id="29" creationId="{3DAC0C92-199E-475C-9390-119A9B027276}"/>
          </ac:spMkLst>
        </pc:spChg>
        <pc:spChg chg="add del">
          <ac:chgData name="Sruthi Bagam" userId="37ad20eb305fa652" providerId="LiveId" clId="{B0502CA4-8E96-4274-BEF9-E82F19134B95}" dt="2024-04-25T21:47:58.133" v="49" actId="26606"/>
          <ac:spMkLst>
            <pc:docMk/>
            <pc:sldMk cId="0" sldId="256"/>
            <ac:spMk id="31" creationId="{C4CFB339-0ED8-4FE2-9EF1-6D1375B8499B}"/>
          </ac:spMkLst>
        </pc:spChg>
        <pc:spChg chg="add del">
          <ac:chgData name="Sruthi Bagam" userId="37ad20eb305fa652" providerId="LiveId" clId="{B0502CA4-8E96-4274-BEF9-E82F19134B95}" dt="2024-04-25T21:47:58.133" v="49" actId="26606"/>
          <ac:spMkLst>
            <pc:docMk/>
            <pc:sldMk cId="0" sldId="256"/>
            <ac:spMk id="33" creationId="{31896C80-2069-4431-9C19-83B913734490}"/>
          </ac:spMkLst>
        </pc:spChg>
        <pc:spChg chg="add del">
          <ac:chgData name="Sruthi Bagam" userId="37ad20eb305fa652" providerId="LiveId" clId="{B0502CA4-8E96-4274-BEF9-E82F19134B95}" dt="2024-04-25T21:47:58.133" v="49" actId="26606"/>
          <ac:spMkLst>
            <pc:docMk/>
            <pc:sldMk cId="0" sldId="256"/>
            <ac:spMk id="35" creationId="{BF120A21-0841-4823-B0C4-28AEBCEF9B78}"/>
          </ac:spMkLst>
        </pc:spChg>
        <pc:spChg chg="add del">
          <ac:chgData name="Sruthi Bagam" userId="37ad20eb305fa652" providerId="LiveId" clId="{B0502CA4-8E96-4274-BEF9-E82F19134B95}" dt="2024-04-25T21:47:58.133" v="49" actId="26606"/>
          <ac:spMkLst>
            <pc:docMk/>
            <pc:sldMk cId="0" sldId="256"/>
            <ac:spMk id="37" creationId="{DBB05BAE-BBD3-4289-899F-A6851503C6B0}"/>
          </ac:spMkLst>
        </pc:spChg>
        <pc:spChg chg="add del">
          <ac:chgData name="Sruthi Bagam" userId="37ad20eb305fa652" providerId="LiveId" clId="{B0502CA4-8E96-4274-BEF9-E82F19134B95}" dt="2024-04-25T21:47:58.133" v="49" actId="26606"/>
          <ac:spMkLst>
            <pc:docMk/>
            <pc:sldMk cId="0" sldId="256"/>
            <ac:spMk id="39" creationId="{9874D11C-36F5-4BBE-A490-019A54E953B0}"/>
          </ac:spMkLst>
        </pc:spChg>
        <pc:spChg chg="add del">
          <ac:chgData name="Sruthi Bagam" userId="37ad20eb305fa652" providerId="LiveId" clId="{B0502CA4-8E96-4274-BEF9-E82F19134B95}" dt="2024-04-25T21:47:58.091" v="48" actId="26606"/>
          <ac:spMkLst>
            <pc:docMk/>
            <pc:sldMk cId="0" sldId="256"/>
            <ac:spMk id="56" creationId="{D94A7024-D948-494D-8920-BBA2DA07D15B}"/>
          </ac:spMkLst>
        </pc:spChg>
        <pc:spChg chg="add">
          <ac:chgData name="Sruthi Bagam" userId="37ad20eb305fa652" providerId="LiveId" clId="{B0502CA4-8E96-4274-BEF9-E82F19134B95}" dt="2024-04-25T21:47:58.133" v="49" actId="26606"/>
          <ac:spMkLst>
            <pc:docMk/>
            <pc:sldMk cId="0" sldId="256"/>
            <ac:spMk id="78" creationId="{BDDE9CD4-0E0A-4129-8689-A89C4E9A666D}"/>
          </ac:spMkLst>
        </pc:spChg>
        <pc:grpChg chg="add del">
          <ac:chgData name="Sruthi Bagam" userId="37ad20eb305fa652" providerId="LiveId" clId="{B0502CA4-8E96-4274-BEF9-E82F19134B95}" dt="2024-04-25T21:47:58.133" v="49" actId="26606"/>
          <ac:grpSpMkLst>
            <pc:docMk/>
            <pc:sldMk cId="0" sldId="256"/>
            <ac:grpSpMk id="11" creationId="{10BE40E3-5550-4CDD-B4FD-387C33EBF157}"/>
          </ac:grpSpMkLst>
        </pc:grpChg>
        <pc:grpChg chg="add del">
          <ac:chgData name="Sruthi Bagam" userId="37ad20eb305fa652" providerId="LiveId" clId="{B0502CA4-8E96-4274-BEF9-E82F19134B95}" dt="2024-04-25T21:47:58.091" v="48" actId="26606"/>
          <ac:grpSpMkLst>
            <pc:docMk/>
            <pc:sldMk cId="0" sldId="256"/>
            <ac:grpSpMk id="44" creationId="{10BE40E3-5550-4CDD-B4FD-387C33EBF157}"/>
          </ac:grpSpMkLst>
        </pc:grpChg>
        <pc:grpChg chg="add">
          <ac:chgData name="Sruthi Bagam" userId="37ad20eb305fa652" providerId="LiveId" clId="{B0502CA4-8E96-4274-BEF9-E82F19134B95}" dt="2024-04-25T21:47:58.133" v="49" actId="26606"/>
          <ac:grpSpMkLst>
            <pc:docMk/>
            <pc:sldMk cId="0" sldId="256"/>
            <ac:grpSpMk id="58" creationId="{85DB3CA2-FA66-42B9-90EF-394894352D8C}"/>
          </ac:grpSpMkLst>
        </pc:grpChg>
        <pc:grpChg chg="add">
          <ac:chgData name="Sruthi Bagam" userId="37ad20eb305fa652" providerId="LiveId" clId="{B0502CA4-8E96-4274-BEF9-E82F19134B95}" dt="2024-04-25T21:47:58.133" v="49" actId="26606"/>
          <ac:grpSpMkLst>
            <pc:docMk/>
            <pc:sldMk cId="0" sldId="256"/>
            <ac:grpSpMk id="69" creationId="{10BE40E3-5550-4CDD-B4FD-387C33EBF157}"/>
          </ac:grpSpMkLst>
        </pc:grpChg>
        <pc:picChg chg="mod">
          <ac:chgData name="Sruthi Bagam" userId="37ad20eb305fa652" providerId="LiveId" clId="{B0502CA4-8E96-4274-BEF9-E82F19134B95}" dt="2024-04-25T21:50:09.841" v="68" actId="1076"/>
          <ac:picMkLst>
            <pc:docMk/>
            <pc:sldMk cId="0" sldId="256"/>
            <ac:picMk id="7" creationId="{85997099-0C10-A6D8-2B8F-4813301B9917}"/>
          </ac:picMkLst>
        </pc:picChg>
        <pc:cxnChg chg="add del">
          <ac:chgData name="Sruthi Bagam" userId="37ad20eb305fa652" providerId="LiveId" clId="{B0502CA4-8E96-4274-BEF9-E82F19134B95}" dt="2024-04-25T21:47:58.133" v="49" actId="26606"/>
          <ac:cxnSpMkLst>
            <pc:docMk/>
            <pc:sldMk cId="0" sldId="256"/>
            <ac:cxnSpMk id="23" creationId="{64FA5DFF-7FE6-4855-84E6-DFA78EE978BD}"/>
          </ac:cxnSpMkLst>
        </pc:cxnChg>
        <pc:cxnChg chg="add del">
          <ac:chgData name="Sruthi Bagam" userId="37ad20eb305fa652" providerId="LiveId" clId="{B0502CA4-8E96-4274-BEF9-E82F19134B95}" dt="2024-04-25T21:47:58.133" v="49" actId="26606"/>
          <ac:cxnSpMkLst>
            <pc:docMk/>
            <pc:sldMk cId="0" sldId="256"/>
            <ac:cxnSpMk id="25" creationId="{2AFD8CBA-54A3-4363-991B-B9C631BBFA74}"/>
          </ac:cxnSpMkLst>
        </pc:cxnChg>
      </pc:sldChg>
      <pc:sldChg chg="modSp mod">
        <pc:chgData name="Sruthi Bagam" userId="37ad20eb305fa652" providerId="LiveId" clId="{B0502CA4-8E96-4274-BEF9-E82F19134B95}" dt="2024-04-25T21:36:40.382" v="9" actId="27636"/>
        <pc:sldMkLst>
          <pc:docMk/>
          <pc:sldMk cId="0" sldId="259"/>
        </pc:sldMkLst>
        <pc:spChg chg="mod">
          <ac:chgData name="Sruthi Bagam" userId="37ad20eb305fa652" providerId="LiveId" clId="{B0502CA4-8E96-4274-BEF9-E82F19134B95}" dt="2024-04-25T21:36:40.382" v="9" actId="27636"/>
          <ac:spMkLst>
            <pc:docMk/>
            <pc:sldMk cId="0" sldId="259"/>
            <ac:spMk id="5" creationId="{00000000-0000-0000-0000-000000000000}"/>
          </ac:spMkLst>
        </pc:spChg>
      </pc:sldChg>
      <pc:sldChg chg="modSp mod">
        <pc:chgData name="Sruthi Bagam" userId="37ad20eb305fa652" providerId="LiveId" clId="{B0502CA4-8E96-4274-BEF9-E82F19134B95}" dt="2024-04-25T21:40:52.563" v="38" actId="14100"/>
        <pc:sldMkLst>
          <pc:docMk/>
          <pc:sldMk cId="0" sldId="277"/>
        </pc:sldMkLst>
        <pc:graphicFrameChg chg="mod">
          <ac:chgData name="Sruthi Bagam" userId="37ad20eb305fa652" providerId="LiveId" clId="{B0502CA4-8E96-4274-BEF9-E82F19134B95}" dt="2024-04-25T21:40:52.563" v="38" actId="14100"/>
          <ac:graphicFrameMkLst>
            <pc:docMk/>
            <pc:sldMk cId="0" sldId="277"/>
            <ac:graphicFrameMk id="6" creationId="{0A092BC3-F20E-7F3C-4695-57E1682C9F4A}"/>
          </ac:graphicFrameMkLst>
        </pc:graphicFrameChg>
      </pc:sldChg>
      <pc:sldChg chg="modSp mod">
        <pc:chgData name="Sruthi Bagam" userId="37ad20eb305fa652" providerId="LiveId" clId="{B0502CA4-8E96-4274-BEF9-E82F19134B95}" dt="2024-04-25T21:38:37.396" v="21" actId="20577"/>
        <pc:sldMkLst>
          <pc:docMk/>
          <pc:sldMk cId="3468842579" sldId="295"/>
        </pc:sldMkLst>
        <pc:spChg chg="mod">
          <ac:chgData name="Sruthi Bagam" userId="37ad20eb305fa652" providerId="LiveId" clId="{B0502CA4-8E96-4274-BEF9-E82F19134B95}" dt="2024-04-25T21:38:37.396" v="21" actId="20577"/>
          <ac:spMkLst>
            <pc:docMk/>
            <pc:sldMk cId="3468842579" sldId="295"/>
            <ac:spMk id="5" creationId="{00000000-0000-0000-0000-000000000000}"/>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99173D-5D8B-4E0C-AC9A-2877EC5BE00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8E2F9A9-4C26-4CB2-BB6A-D5708E3FFF9B}">
      <dgm:prSet custT="1"/>
      <dgm:spPr/>
      <dgm:t>
        <a:bodyPr/>
        <a:lstStyle/>
        <a:p>
          <a:r>
            <a:rPr lang="en-US" sz="1100" dirty="0"/>
            <a:t>1</a:t>
          </a:r>
          <a:r>
            <a:rPr lang="en-US" sz="1200" dirty="0">
              <a:latin typeface="Times New Roman" panose="02020603050405020304" pitchFamily="18" charset="0"/>
              <a:cs typeface="Times New Roman" panose="02020603050405020304" pitchFamily="18" charset="0"/>
            </a:rPr>
            <a:t>. *Scalability:* As the dataset grows, the computational resources required for analysis increase, making it challenging to efficiently process and identify high-profit items.</a:t>
          </a:r>
        </a:p>
      </dgm:t>
    </dgm:pt>
    <dgm:pt modelId="{1B3FB027-49E7-4707-B298-B8F443EFE3CC}" type="parTrans" cxnId="{957C3374-6AE4-436B-A415-F8C28AE078AF}">
      <dgm:prSet/>
      <dgm:spPr/>
      <dgm:t>
        <a:bodyPr/>
        <a:lstStyle/>
        <a:p>
          <a:endParaRPr lang="en-US"/>
        </a:p>
      </dgm:t>
    </dgm:pt>
    <dgm:pt modelId="{C30B3C5A-EE38-486C-88F2-DCD56DDCA83B}" type="sibTrans" cxnId="{957C3374-6AE4-436B-A415-F8C28AE078AF}">
      <dgm:prSet/>
      <dgm:spPr/>
      <dgm:t>
        <a:bodyPr/>
        <a:lstStyle/>
        <a:p>
          <a:endParaRPr lang="en-US"/>
        </a:p>
      </dgm:t>
    </dgm:pt>
    <dgm:pt modelId="{07F9F6D5-FF0A-42BF-97E8-134E46497D78}">
      <dgm:prSet custT="1"/>
      <dgm:spPr/>
      <dgm:t>
        <a:bodyPr/>
        <a:lstStyle/>
        <a:p>
          <a:r>
            <a:rPr lang="en-US" sz="1100" dirty="0"/>
            <a:t>2</a:t>
          </a:r>
          <a:r>
            <a:rPr lang="en-US" sz="1200" dirty="0">
              <a:latin typeface="Times New Roman" panose="02020603050405020304" pitchFamily="18" charset="0"/>
              <a:cs typeface="Times New Roman" panose="02020603050405020304" pitchFamily="18" charset="0"/>
            </a:rPr>
            <a:t>. *Subjectivity:* User ratings and opinions on products can vary widely, making it difficult to accurately predict which products will yield the highest utility for different users</a:t>
          </a:r>
        </a:p>
      </dgm:t>
    </dgm:pt>
    <dgm:pt modelId="{FA1897D7-27EC-494A-BBC6-76ABD4075C44}" type="parTrans" cxnId="{506DB42F-EEDF-4FC3-B688-CFF17CE93C99}">
      <dgm:prSet/>
      <dgm:spPr/>
      <dgm:t>
        <a:bodyPr/>
        <a:lstStyle/>
        <a:p>
          <a:endParaRPr lang="en-US"/>
        </a:p>
      </dgm:t>
    </dgm:pt>
    <dgm:pt modelId="{7523747F-4133-48DF-A65B-11D7E998D1CB}" type="sibTrans" cxnId="{506DB42F-EEDF-4FC3-B688-CFF17CE93C99}">
      <dgm:prSet/>
      <dgm:spPr/>
      <dgm:t>
        <a:bodyPr/>
        <a:lstStyle/>
        <a:p>
          <a:endParaRPr lang="en-US"/>
        </a:p>
      </dgm:t>
    </dgm:pt>
    <dgm:pt modelId="{4D2DE77F-050A-40AC-B587-2E2FBE54C8CA}">
      <dgm:prSet custT="1"/>
      <dgm:spPr/>
      <dgm:t>
        <a:bodyPr/>
        <a:lstStyle/>
        <a:p>
          <a:r>
            <a:rPr lang="en-US" sz="1100" dirty="0"/>
            <a:t>.3</a:t>
          </a:r>
          <a:r>
            <a:rPr lang="en-US" sz="1200" dirty="0">
              <a:latin typeface="Times New Roman" panose="02020603050405020304" pitchFamily="18" charset="0"/>
              <a:cs typeface="Times New Roman" panose="02020603050405020304" pitchFamily="18" charset="0"/>
            </a:rPr>
            <a:t>. *Prediction Accuracy:* Exact prediction of the most needed product in the market is challenging due to the dynamic nature of consumer preferences and market trends. It's difficult to predict with certainty which products will be in high demand at any given time.</a:t>
          </a:r>
        </a:p>
      </dgm:t>
    </dgm:pt>
    <dgm:pt modelId="{054C5C69-E128-48A4-9795-D5D15D46633A}" type="parTrans" cxnId="{9F8D17B9-62A9-4789-BCB0-51ECC1C031F1}">
      <dgm:prSet/>
      <dgm:spPr/>
      <dgm:t>
        <a:bodyPr/>
        <a:lstStyle/>
        <a:p>
          <a:endParaRPr lang="en-US"/>
        </a:p>
      </dgm:t>
    </dgm:pt>
    <dgm:pt modelId="{D72B5764-65D4-4BFB-850D-8420D0050E39}" type="sibTrans" cxnId="{9F8D17B9-62A9-4789-BCB0-51ECC1C031F1}">
      <dgm:prSet/>
      <dgm:spPr/>
      <dgm:t>
        <a:bodyPr/>
        <a:lstStyle/>
        <a:p>
          <a:endParaRPr lang="en-US"/>
        </a:p>
      </dgm:t>
    </dgm:pt>
    <dgm:pt modelId="{6A112013-3488-4C79-8511-4050CC21BCDA}">
      <dgm:prSet custT="1"/>
      <dgm:spPr/>
      <dgm:t>
        <a:bodyPr/>
        <a:lstStyle/>
        <a:p>
          <a:r>
            <a:rPr lang="en-US" sz="1200" dirty="0">
              <a:latin typeface="Times New Roman" panose="02020603050405020304" pitchFamily="18" charset="0"/>
              <a:cs typeface="Times New Roman" panose="02020603050405020304" pitchFamily="18" charset="0"/>
            </a:rPr>
            <a:t>4. *Accuracy in Large Datasets:* As the dataset size increases, maintaining accuracy in identifying high-profit items becomes more difficult. The sheer volume of data can lead to increased noise and complexities in analysis, impacting the accuracy of predictions.</a:t>
          </a:r>
        </a:p>
      </dgm:t>
    </dgm:pt>
    <dgm:pt modelId="{F9B160AF-1760-4123-848C-AA8B9D6D7B07}" type="parTrans" cxnId="{40302DBE-B702-4BD6-BC13-0A9C5E342E47}">
      <dgm:prSet/>
      <dgm:spPr/>
      <dgm:t>
        <a:bodyPr/>
        <a:lstStyle/>
        <a:p>
          <a:endParaRPr lang="en-US"/>
        </a:p>
      </dgm:t>
    </dgm:pt>
    <dgm:pt modelId="{76273759-25AA-42E9-857D-4F273F453B24}" type="sibTrans" cxnId="{40302DBE-B702-4BD6-BC13-0A9C5E342E47}">
      <dgm:prSet/>
      <dgm:spPr/>
      <dgm:t>
        <a:bodyPr/>
        <a:lstStyle/>
        <a:p>
          <a:endParaRPr lang="en-US"/>
        </a:p>
      </dgm:t>
    </dgm:pt>
    <dgm:pt modelId="{DDC4EB35-A34C-4823-A61A-6C2224550B4B}" type="pres">
      <dgm:prSet presAssocID="{4199173D-5D8B-4E0C-AC9A-2877EC5BE009}" presName="root" presStyleCnt="0">
        <dgm:presLayoutVars>
          <dgm:dir/>
          <dgm:resizeHandles val="exact"/>
        </dgm:presLayoutVars>
      </dgm:prSet>
      <dgm:spPr/>
    </dgm:pt>
    <dgm:pt modelId="{6F00C70A-9FE5-49F6-864B-70BBCD3FEA85}" type="pres">
      <dgm:prSet presAssocID="{38E2F9A9-4C26-4CB2-BB6A-D5708E3FFF9B}" presName="compNode" presStyleCnt="0"/>
      <dgm:spPr/>
    </dgm:pt>
    <dgm:pt modelId="{13B7141B-861D-4FB4-BAC4-FD7AB933930B}" type="pres">
      <dgm:prSet presAssocID="{38E2F9A9-4C26-4CB2-BB6A-D5708E3FFF9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ze"/>
        </a:ext>
      </dgm:extLst>
    </dgm:pt>
    <dgm:pt modelId="{C67F492B-12A8-4AAA-976B-38AD585DC54D}" type="pres">
      <dgm:prSet presAssocID="{38E2F9A9-4C26-4CB2-BB6A-D5708E3FFF9B}" presName="spaceRect" presStyleCnt="0"/>
      <dgm:spPr/>
    </dgm:pt>
    <dgm:pt modelId="{6C24AD84-6851-4025-943C-05ECFA1E774E}" type="pres">
      <dgm:prSet presAssocID="{38E2F9A9-4C26-4CB2-BB6A-D5708E3FFF9B}" presName="textRect" presStyleLbl="revTx" presStyleIdx="0" presStyleCnt="4">
        <dgm:presLayoutVars>
          <dgm:chMax val="1"/>
          <dgm:chPref val="1"/>
        </dgm:presLayoutVars>
      </dgm:prSet>
      <dgm:spPr/>
    </dgm:pt>
    <dgm:pt modelId="{0D726622-7430-4357-9EBD-4E6C9330C567}" type="pres">
      <dgm:prSet presAssocID="{C30B3C5A-EE38-486C-88F2-DCD56DDCA83B}" presName="sibTrans" presStyleCnt="0"/>
      <dgm:spPr/>
    </dgm:pt>
    <dgm:pt modelId="{A4351ED1-DDD0-4D99-8750-40E75FF3BE2A}" type="pres">
      <dgm:prSet presAssocID="{07F9F6D5-FF0A-42BF-97E8-134E46497D78}" presName="compNode" presStyleCnt="0"/>
      <dgm:spPr/>
    </dgm:pt>
    <dgm:pt modelId="{2E53C017-C179-4A05-B0ED-E0F2D16F1979}" type="pres">
      <dgm:prSet presAssocID="{07F9F6D5-FF0A-42BF-97E8-134E46497D7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hought bubble"/>
        </a:ext>
      </dgm:extLst>
    </dgm:pt>
    <dgm:pt modelId="{A806547E-5671-4173-BC87-259176D1881E}" type="pres">
      <dgm:prSet presAssocID="{07F9F6D5-FF0A-42BF-97E8-134E46497D78}" presName="spaceRect" presStyleCnt="0"/>
      <dgm:spPr/>
    </dgm:pt>
    <dgm:pt modelId="{ACFE80A3-BF53-4445-B23D-1C0603D2DC45}" type="pres">
      <dgm:prSet presAssocID="{07F9F6D5-FF0A-42BF-97E8-134E46497D78}" presName="textRect" presStyleLbl="revTx" presStyleIdx="1" presStyleCnt="4">
        <dgm:presLayoutVars>
          <dgm:chMax val="1"/>
          <dgm:chPref val="1"/>
        </dgm:presLayoutVars>
      </dgm:prSet>
      <dgm:spPr/>
    </dgm:pt>
    <dgm:pt modelId="{288F8FD0-93CC-42EB-BA30-6010E1150C9D}" type="pres">
      <dgm:prSet presAssocID="{7523747F-4133-48DF-A65B-11D7E998D1CB}" presName="sibTrans" presStyleCnt="0"/>
      <dgm:spPr/>
    </dgm:pt>
    <dgm:pt modelId="{1057DF90-7F7D-441F-98DF-515916358034}" type="pres">
      <dgm:prSet presAssocID="{4D2DE77F-050A-40AC-B587-2E2FBE54C8CA}" presName="compNode" presStyleCnt="0"/>
      <dgm:spPr/>
    </dgm:pt>
    <dgm:pt modelId="{ED1F084A-39DF-496A-95B0-18475D708762}" type="pres">
      <dgm:prSet presAssocID="{4D2DE77F-050A-40AC-B587-2E2FBE54C8C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ext>
      </dgm:extLst>
    </dgm:pt>
    <dgm:pt modelId="{B5530EAE-C99A-440A-A91F-3DAA9C9CD9A7}" type="pres">
      <dgm:prSet presAssocID="{4D2DE77F-050A-40AC-B587-2E2FBE54C8CA}" presName="spaceRect" presStyleCnt="0"/>
      <dgm:spPr/>
    </dgm:pt>
    <dgm:pt modelId="{8C49F661-E406-4491-9A05-5A6F66BE97B2}" type="pres">
      <dgm:prSet presAssocID="{4D2DE77F-050A-40AC-B587-2E2FBE54C8CA}" presName="textRect" presStyleLbl="revTx" presStyleIdx="2" presStyleCnt="4">
        <dgm:presLayoutVars>
          <dgm:chMax val="1"/>
          <dgm:chPref val="1"/>
        </dgm:presLayoutVars>
      </dgm:prSet>
      <dgm:spPr/>
    </dgm:pt>
    <dgm:pt modelId="{723539D5-68D0-4916-A325-14CE0E947879}" type="pres">
      <dgm:prSet presAssocID="{D72B5764-65D4-4BFB-850D-8420D0050E39}" presName="sibTrans" presStyleCnt="0"/>
      <dgm:spPr/>
    </dgm:pt>
    <dgm:pt modelId="{D1DC0382-4F49-409D-A545-ED085D9B3AEF}" type="pres">
      <dgm:prSet presAssocID="{6A112013-3488-4C79-8511-4050CC21BCDA}" presName="compNode" presStyleCnt="0"/>
      <dgm:spPr/>
    </dgm:pt>
    <dgm:pt modelId="{86904E80-0E4C-4F5E-9CB9-F97E67F2E9D0}" type="pres">
      <dgm:prSet presAssocID="{6A112013-3488-4C79-8511-4050CC21BCD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02047533-B72B-485C-B613-3A1DFBE1E709}" type="pres">
      <dgm:prSet presAssocID="{6A112013-3488-4C79-8511-4050CC21BCDA}" presName="spaceRect" presStyleCnt="0"/>
      <dgm:spPr/>
    </dgm:pt>
    <dgm:pt modelId="{316C09ED-03C4-43F1-A0FF-B361827FB1D3}" type="pres">
      <dgm:prSet presAssocID="{6A112013-3488-4C79-8511-4050CC21BCDA}" presName="textRect" presStyleLbl="revTx" presStyleIdx="3" presStyleCnt="4">
        <dgm:presLayoutVars>
          <dgm:chMax val="1"/>
          <dgm:chPref val="1"/>
        </dgm:presLayoutVars>
      </dgm:prSet>
      <dgm:spPr/>
    </dgm:pt>
  </dgm:ptLst>
  <dgm:cxnLst>
    <dgm:cxn modelId="{506DB42F-EEDF-4FC3-B688-CFF17CE93C99}" srcId="{4199173D-5D8B-4E0C-AC9A-2877EC5BE009}" destId="{07F9F6D5-FF0A-42BF-97E8-134E46497D78}" srcOrd="1" destOrd="0" parTransId="{FA1897D7-27EC-494A-BBC6-76ABD4075C44}" sibTransId="{7523747F-4133-48DF-A65B-11D7E998D1CB}"/>
    <dgm:cxn modelId="{43BF113D-F018-4CDA-839E-AE1FBF12FED1}" type="presOf" srcId="{6A112013-3488-4C79-8511-4050CC21BCDA}" destId="{316C09ED-03C4-43F1-A0FF-B361827FB1D3}" srcOrd="0" destOrd="0" presId="urn:microsoft.com/office/officeart/2018/2/layout/IconLabelList"/>
    <dgm:cxn modelId="{26F0A740-3488-4B69-84B1-FA55FECDECD0}" type="presOf" srcId="{4D2DE77F-050A-40AC-B587-2E2FBE54C8CA}" destId="{8C49F661-E406-4491-9A05-5A6F66BE97B2}" srcOrd="0" destOrd="0" presId="urn:microsoft.com/office/officeart/2018/2/layout/IconLabelList"/>
    <dgm:cxn modelId="{957C3374-6AE4-436B-A415-F8C28AE078AF}" srcId="{4199173D-5D8B-4E0C-AC9A-2877EC5BE009}" destId="{38E2F9A9-4C26-4CB2-BB6A-D5708E3FFF9B}" srcOrd="0" destOrd="0" parTransId="{1B3FB027-49E7-4707-B298-B8F443EFE3CC}" sibTransId="{C30B3C5A-EE38-486C-88F2-DCD56DDCA83B}"/>
    <dgm:cxn modelId="{4EF7AB76-5639-4071-A750-DD38D3B89D0A}" type="presOf" srcId="{07F9F6D5-FF0A-42BF-97E8-134E46497D78}" destId="{ACFE80A3-BF53-4445-B23D-1C0603D2DC45}" srcOrd="0" destOrd="0" presId="urn:microsoft.com/office/officeart/2018/2/layout/IconLabelList"/>
    <dgm:cxn modelId="{F6F77FA7-E9A6-45CB-AC08-EDD68B26E60A}" type="presOf" srcId="{4199173D-5D8B-4E0C-AC9A-2877EC5BE009}" destId="{DDC4EB35-A34C-4823-A61A-6C2224550B4B}" srcOrd="0" destOrd="0" presId="urn:microsoft.com/office/officeart/2018/2/layout/IconLabelList"/>
    <dgm:cxn modelId="{9F8D17B9-62A9-4789-BCB0-51ECC1C031F1}" srcId="{4199173D-5D8B-4E0C-AC9A-2877EC5BE009}" destId="{4D2DE77F-050A-40AC-B587-2E2FBE54C8CA}" srcOrd="2" destOrd="0" parTransId="{054C5C69-E128-48A4-9795-D5D15D46633A}" sibTransId="{D72B5764-65D4-4BFB-850D-8420D0050E39}"/>
    <dgm:cxn modelId="{40302DBE-B702-4BD6-BC13-0A9C5E342E47}" srcId="{4199173D-5D8B-4E0C-AC9A-2877EC5BE009}" destId="{6A112013-3488-4C79-8511-4050CC21BCDA}" srcOrd="3" destOrd="0" parTransId="{F9B160AF-1760-4123-848C-AA8B9D6D7B07}" sibTransId="{76273759-25AA-42E9-857D-4F273F453B24}"/>
    <dgm:cxn modelId="{50C57CF0-D817-4B9E-9B49-75EA0984FEA7}" type="presOf" srcId="{38E2F9A9-4C26-4CB2-BB6A-D5708E3FFF9B}" destId="{6C24AD84-6851-4025-943C-05ECFA1E774E}" srcOrd="0" destOrd="0" presId="urn:microsoft.com/office/officeart/2018/2/layout/IconLabelList"/>
    <dgm:cxn modelId="{8784E15A-9AEE-4E60-BE71-F4178C793750}" type="presParOf" srcId="{DDC4EB35-A34C-4823-A61A-6C2224550B4B}" destId="{6F00C70A-9FE5-49F6-864B-70BBCD3FEA85}" srcOrd="0" destOrd="0" presId="urn:microsoft.com/office/officeart/2018/2/layout/IconLabelList"/>
    <dgm:cxn modelId="{F5FF56EC-F9FD-4FC3-A539-E63B7374DB2C}" type="presParOf" srcId="{6F00C70A-9FE5-49F6-864B-70BBCD3FEA85}" destId="{13B7141B-861D-4FB4-BAC4-FD7AB933930B}" srcOrd="0" destOrd="0" presId="urn:microsoft.com/office/officeart/2018/2/layout/IconLabelList"/>
    <dgm:cxn modelId="{37147DF4-9909-4CE2-A3B6-2C535F480D56}" type="presParOf" srcId="{6F00C70A-9FE5-49F6-864B-70BBCD3FEA85}" destId="{C67F492B-12A8-4AAA-976B-38AD585DC54D}" srcOrd="1" destOrd="0" presId="urn:microsoft.com/office/officeart/2018/2/layout/IconLabelList"/>
    <dgm:cxn modelId="{CB50C081-656A-4216-B6F7-B0AF6ED6A03D}" type="presParOf" srcId="{6F00C70A-9FE5-49F6-864B-70BBCD3FEA85}" destId="{6C24AD84-6851-4025-943C-05ECFA1E774E}" srcOrd="2" destOrd="0" presId="urn:microsoft.com/office/officeart/2018/2/layout/IconLabelList"/>
    <dgm:cxn modelId="{C6FDBE4E-B16D-46B5-88FB-AB79E792AE0A}" type="presParOf" srcId="{DDC4EB35-A34C-4823-A61A-6C2224550B4B}" destId="{0D726622-7430-4357-9EBD-4E6C9330C567}" srcOrd="1" destOrd="0" presId="urn:microsoft.com/office/officeart/2018/2/layout/IconLabelList"/>
    <dgm:cxn modelId="{F018E5DA-3960-4BD5-81D0-055047BC007D}" type="presParOf" srcId="{DDC4EB35-A34C-4823-A61A-6C2224550B4B}" destId="{A4351ED1-DDD0-4D99-8750-40E75FF3BE2A}" srcOrd="2" destOrd="0" presId="urn:microsoft.com/office/officeart/2018/2/layout/IconLabelList"/>
    <dgm:cxn modelId="{B84D190F-3756-4014-85E6-D8C3F2F5E8E1}" type="presParOf" srcId="{A4351ED1-DDD0-4D99-8750-40E75FF3BE2A}" destId="{2E53C017-C179-4A05-B0ED-E0F2D16F1979}" srcOrd="0" destOrd="0" presId="urn:microsoft.com/office/officeart/2018/2/layout/IconLabelList"/>
    <dgm:cxn modelId="{3131634A-A712-4949-81C3-24585B02696F}" type="presParOf" srcId="{A4351ED1-DDD0-4D99-8750-40E75FF3BE2A}" destId="{A806547E-5671-4173-BC87-259176D1881E}" srcOrd="1" destOrd="0" presId="urn:microsoft.com/office/officeart/2018/2/layout/IconLabelList"/>
    <dgm:cxn modelId="{65E8F5FE-02AD-4803-AFE0-89D64F379330}" type="presParOf" srcId="{A4351ED1-DDD0-4D99-8750-40E75FF3BE2A}" destId="{ACFE80A3-BF53-4445-B23D-1C0603D2DC45}" srcOrd="2" destOrd="0" presId="urn:microsoft.com/office/officeart/2018/2/layout/IconLabelList"/>
    <dgm:cxn modelId="{0FBB3240-A67C-4065-9AC4-E9FB242B3A5D}" type="presParOf" srcId="{DDC4EB35-A34C-4823-A61A-6C2224550B4B}" destId="{288F8FD0-93CC-42EB-BA30-6010E1150C9D}" srcOrd="3" destOrd="0" presId="urn:microsoft.com/office/officeart/2018/2/layout/IconLabelList"/>
    <dgm:cxn modelId="{96E9887E-1084-49CE-AF09-33DCED9E8DDC}" type="presParOf" srcId="{DDC4EB35-A34C-4823-A61A-6C2224550B4B}" destId="{1057DF90-7F7D-441F-98DF-515916358034}" srcOrd="4" destOrd="0" presId="urn:microsoft.com/office/officeart/2018/2/layout/IconLabelList"/>
    <dgm:cxn modelId="{6D90A52F-A57C-4E9F-A03B-A58D6AB6AB6A}" type="presParOf" srcId="{1057DF90-7F7D-441F-98DF-515916358034}" destId="{ED1F084A-39DF-496A-95B0-18475D708762}" srcOrd="0" destOrd="0" presId="urn:microsoft.com/office/officeart/2018/2/layout/IconLabelList"/>
    <dgm:cxn modelId="{38997381-5B30-4CAD-BC2C-318C842D50FA}" type="presParOf" srcId="{1057DF90-7F7D-441F-98DF-515916358034}" destId="{B5530EAE-C99A-440A-A91F-3DAA9C9CD9A7}" srcOrd="1" destOrd="0" presId="urn:microsoft.com/office/officeart/2018/2/layout/IconLabelList"/>
    <dgm:cxn modelId="{0571313B-133D-43DA-9CF6-A47250AFC075}" type="presParOf" srcId="{1057DF90-7F7D-441F-98DF-515916358034}" destId="{8C49F661-E406-4491-9A05-5A6F66BE97B2}" srcOrd="2" destOrd="0" presId="urn:microsoft.com/office/officeart/2018/2/layout/IconLabelList"/>
    <dgm:cxn modelId="{272BB2C5-41F0-4D9E-BAD7-99FD68F7D7F3}" type="presParOf" srcId="{DDC4EB35-A34C-4823-A61A-6C2224550B4B}" destId="{723539D5-68D0-4916-A325-14CE0E947879}" srcOrd="5" destOrd="0" presId="urn:microsoft.com/office/officeart/2018/2/layout/IconLabelList"/>
    <dgm:cxn modelId="{733B18A9-D34B-4BFB-9580-EE92E287AB0D}" type="presParOf" srcId="{DDC4EB35-A34C-4823-A61A-6C2224550B4B}" destId="{D1DC0382-4F49-409D-A545-ED085D9B3AEF}" srcOrd="6" destOrd="0" presId="urn:microsoft.com/office/officeart/2018/2/layout/IconLabelList"/>
    <dgm:cxn modelId="{BE78C5C6-9F4E-42DD-BC09-26F82BB8E781}" type="presParOf" srcId="{D1DC0382-4F49-409D-A545-ED085D9B3AEF}" destId="{86904E80-0E4C-4F5E-9CB9-F97E67F2E9D0}" srcOrd="0" destOrd="0" presId="urn:microsoft.com/office/officeart/2018/2/layout/IconLabelList"/>
    <dgm:cxn modelId="{37DC5BE6-F301-4ED7-8278-8B110D6E6E93}" type="presParOf" srcId="{D1DC0382-4F49-409D-A545-ED085D9B3AEF}" destId="{02047533-B72B-485C-B613-3A1DFBE1E709}" srcOrd="1" destOrd="0" presId="urn:microsoft.com/office/officeart/2018/2/layout/IconLabelList"/>
    <dgm:cxn modelId="{7CBB6393-5B86-4B3C-AFB4-78B8D5DD301B}" type="presParOf" srcId="{D1DC0382-4F49-409D-A545-ED085D9B3AEF}" destId="{316C09ED-03C4-43F1-A0FF-B361827FB1D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B7141B-861D-4FB4-BAC4-FD7AB933930B}">
      <dsp:nvSpPr>
        <dsp:cNvPr id="0" name=""/>
        <dsp:cNvSpPr/>
      </dsp:nvSpPr>
      <dsp:spPr>
        <a:xfrm>
          <a:off x="608965" y="320312"/>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C24AD84-6851-4025-943C-05ECFA1E774E}">
      <dsp:nvSpPr>
        <dsp:cNvPr id="0" name=""/>
        <dsp:cNvSpPr/>
      </dsp:nvSpPr>
      <dsp:spPr>
        <a:xfrm>
          <a:off x="113965" y="1552985"/>
          <a:ext cx="1800000" cy="1583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1</a:t>
          </a:r>
          <a:r>
            <a:rPr lang="en-US" sz="1200" kern="1200" dirty="0">
              <a:latin typeface="Times New Roman" panose="02020603050405020304" pitchFamily="18" charset="0"/>
              <a:cs typeface="Times New Roman" panose="02020603050405020304" pitchFamily="18" charset="0"/>
            </a:rPr>
            <a:t>. *Scalability:* As the dataset grows, the computational resources required for analysis increase, making it challenging to efficiently process and identify high-profit items.</a:t>
          </a:r>
        </a:p>
      </dsp:txBody>
      <dsp:txXfrm>
        <a:off x="113965" y="1552985"/>
        <a:ext cx="1800000" cy="1583085"/>
      </dsp:txXfrm>
    </dsp:sp>
    <dsp:sp modelId="{2E53C017-C179-4A05-B0ED-E0F2D16F1979}">
      <dsp:nvSpPr>
        <dsp:cNvPr id="0" name=""/>
        <dsp:cNvSpPr/>
      </dsp:nvSpPr>
      <dsp:spPr>
        <a:xfrm>
          <a:off x="2723965" y="320312"/>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CFE80A3-BF53-4445-B23D-1C0603D2DC45}">
      <dsp:nvSpPr>
        <dsp:cNvPr id="0" name=""/>
        <dsp:cNvSpPr/>
      </dsp:nvSpPr>
      <dsp:spPr>
        <a:xfrm>
          <a:off x="2228965" y="1552985"/>
          <a:ext cx="1800000" cy="1583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2</a:t>
          </a:r>
          <a:r>
            <a:rPr lang="en-US" sz="1200" kern="1200" dirty="0">
              <a:latin typeface="Times New Roman" panose="02020603050405020304" pitchFamily="18" charset="0"/>
              <a:cs typeface="Times New Roman" panose="02020603050405020304" pitchFamily="18" charset="0"/>
            </a:rPr>
            <a:t>. *Subjectivity:* User ratings and opinions on products can vary widely, making it difficult to accurately predict which products will yield the highest utility for different users</a:t>
          </a:r>
        </a:p>
      </dsp:txBody>
      <dsp:txXfrm>
        <a:off x="2228965" y="1552985"/>
        <a:ext cx="1800000" cy="1583085"/>
      </dsp:txXfrm>
    </dsp:sp>
    <dsp:sp modelId="{ED1F084A-39DF-496A-95B0-18475D708762}">
      <dsp:nvSpPr>
        <dsp:cNvPr id="0" name=""/>
        <dsp:cNvSpPr/>
      </dsp:nvSpPr>
      <dsp:spPr>
        <a:xfrm>
          <a:off x="4838965" y="320312"/>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C49F661-E406-4491-9A05-5A6F66BE97B2}">
      <dsp:nvSpPr>
        <dsp:cNvPr id="0" name=""/>
        <dsp:cNvSpPr/>
      </dsp:nvSpPr>
      <dsp:spPr>
        <a:xfrm>
          <a:off x="4343965" y="1552985"/>
          <a:ext cx="1800000" cy="1583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.3</a:t>
          </a:r>
          <a:r>
            <a:rPr lang="en-US" sz="1200" kern="1200" dirty="0">
              <a:latin typeface="Times New Roman" panose="02020603050405020304" pitchFamily="18" charset="0"/>
              <a:cs typeface="Times New Roman" panose="02020603050405020304" pitchFamily="18" charset="0"/>
            </a:rPr>
            <a:t>. *Prediction Accuracy:* Exact prediction of the most needed product in the market is challenging due to the dynamic nature of consumer preferences and market trends. It's difficult to predict with certainty which products will be in high demand at any given time.</a:t>
          </a:r>
        </a:p>
      </dsp:txBody>
      <dsp:txXfrm>
        <a:off x="4343965" y="1552985"/>
        <a:ext cx="1800000" cy="1583085"/>
      </dsp:txXfrm>
    </dsp:sp>
    <dsp:sp modelId="{86904E80-0E4C-4F5E-9CB9-F97E67F2E9D0}">
      <dsp:nvSpPr>
        <dsp:cNvPr id="0" name=""/>
        <dsp:cNvSpPr/>
      </dsp:nvSpPr>
      <dsp:spPr>
        <a:xfrm>
          <a:off x="6953965" y="32031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16C09ED-03C4-43F1-A0FF-B361827FB1D3}">
      <dsp:nvSpPr>
        <dsp:cNvPr id="0" name=""/>
        <dsp:cNvSpPr/>
      </dsp:nvSpPr>
      <dsp:spPr>
        <a:xfrm>
          <a:off x="6458965" y="1552985"/>
          <a:ext cx="1800000" cy="1583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4. *Accuracy in Large Datasets:* As the dataset size increases, maintaining accuracy in identifying high-profit items becomes more difficult. The sheer volume of data can lead to increased noise and complexities in analysis, impacting the accuracy of predictions.</a:t>
          </a:r>
        </a:p>
      </dsp:txBody>
      <dsp:txXfrm>
        <a:off x="6458965" y="1552985"/>
        <a:ext cx="1800000" cy="158308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B1D2A0-DB01-4D34-8CAE-9FC48249522A}" type="datetimeFigureOut">
              <a:rPr lang="en-IN" smtClean="0"/>
              <a:pPr/>
              <a:t>25-04-2024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F12753-EB78-41A5-9134-1B87922E0407}" type="slidenum">
              <a:rPr lang="en-IN" smtClean="0"/>
              <a:pPr/>
              <a:t>‹#›</a:t>
            </a:fld>
            <a:endParaRPr lang="en-IN"/>
          </a:p>
        </p:txBody>
      </p:sp>
    </p:spTree>
    <p:extLst>
      <p:ext uri="{BB962C8B-B14F-4D97-AF65-F5344CB8AC3E}">
        <p14:creationId xmlns:p14="http://schemas.microsoft.com/office/powerpoint/2010/main" val="3411512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3F12753-EB78-41A5-9134-1B87922E0407}"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3F12753-EB78-41A5-9134-1B87922E0407}" type="slidenum">
              <a:rPr lang="en-IN" smtClean="0"/>
              <a:pPr/>
              <a:t>6</a:t>
            </a:fld>
            <a:endParaRPr lang="en-IN"/>
          </a:p>
        </p:txBody>
      </p:sp>
    </p:spTree>
    <p:extLst>
      <p:ext uri="{BB962C8B-B14F-4D97-AF65-F5344CB8AC3E}">
        <p14:creationId xmlns:p14="http://schemas.microsoft.com/office/powerpoint/2010/main" val="2864463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CDB933-0DE9-40B0-98FD-4439FF00562A}"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B42BB-82BB-4395-97F1-AB434A7A30F3}" type="slidenum">
              <a:rPr lang="en-US" smtClean="0"/>
              <a:pPr/>
              <a:t>‹#›</a:t>
            </a:fld>
            <a:endParaRPr lang="en-US"/>
          </a:p>
        </p:txBody>
      </p:sp>
    </p:spTree>
    <p:extLst>
      <p:ext uri="{BB962C8B-B14F-4D97-AF65-F5344CB8AC3E}">
        <p14:creationId xmlns:p14="http://schemas.microsoft.com/office/powerpoint/2010/main" val="1490004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CDB933-0DE9-40B0-98FD-4439FF00562A}"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B42BB-82BB-4395-97F1-AB434A7A30F3}" type="slidenum">
              <a:rPr lang="en-US" smtClean="0"/>
              <a:pPr/>
              <a:t>‹#›</a:t>
            </a:fld>
            <a:endParaRPr lang="en-US"/>
          </a:p>
        </p:txBody>
      </p:sp>
    </p:spTree>
    <p:extLst>
      <p:ext uri="{BB962C8B-B14F-4D97-AF65-F5344CB8AC3E}">
        <p14:creationId xmlns:p14="http://schemas.microsoft.com/office/powerpoint/2010/main" val="4115930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CDB933-0DE9-40B0-98FD-4439FF00562A}"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B42BB-82BB-4395-97F1-AB434A7A30F3}"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13154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CDB933-0DE9-40B0-98FD-4439FF00562A}"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B42BB-82BB-4395-97F1-AB434A7A30F3}" type="slidenum">
              <a:rPr lang="en-US" smtClean="0"/>
              <a:pPr/>
              <a:t>‹#›</a:t>
            </a:fld>
            <a:endParaRPr lang="en-US"/>
          </a:p>
        </p:txBody>
      </p:sp>
    </p:spTree>
    <p:extLst>
      <p:ext uri="{BB962C8B-B14F-4D97-AF65-F5344CB8AC3E}">
        <p14:creationId xmlns:p14="http://schemas.microsoft.com/office/powerpoint/2010/main" val="740379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CDB933-0DE9-40B0-98FD-4439FF00562A}"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B42BB-82BB-4395-97F1-AB434A7A30F3}"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6682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CDB933-0DE9-40B0-98FD-4439FF00562A}"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B42BB-82BB-4395-97F1-AB434A7A30F3}" type="slidenum">
              <a:rPr lang="en-US" smtClean="0"/>
              <a:pPr/>
              <a:t>‹#›</a:t>
            </a:fld>
            <a:endParaRPr lang="en-US"/>
          </a:p>
        </p:txBody>
      </p:sp>
    </p:spTree>
    <p:extLst>
      <p:ext uri="{BB962C8B-B14F-4D97-AF65-F5344CB8AC3E}">
        <p14:creationId xmlns:p14="http://schemas.microsoft.com/office/powerpoint/2010/main" val="1846872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CDB933-0DE9-40B0-98FD-4439FF00562A}"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B42BB-82BB-4395-97F1-AB434A7A30F3}" type="slidenum">
              <a:rPr lang="en-US" smtClean="0"/>
              <a:pPr/>
              <a:t>‹#›</a:t>
            </a:fld>
            <a:endParaRPr lang="en-US"/>
          </a:p>
        </p:txBody>
      </p:sp>
    </p:spTree>
    <p:extLst>
      <p:ext uri="{BB962C8B-B14F-4D97-AF65-F5344CB8AC3E}">
        <p14:creationId xmlns:p14="http://schemas.microsoft.com/office/powerpoint/2010/main" val="11801197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CDB933-0DE9-40B0-98FD-4439FF00562A}"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B42BB-82BB-4395-97F1-AB434A7A30F3}" type="slidenum">
              <a:rPr lang="en-US" smtClean="0"/>
              <a:pPr/>
              <a:t>‹#›</a:t>
            </a:fld>
            <a:endParaRPr lang="en-US"/>
          </a:p>
        </p:txBody>
      </p:sp>
    </p:spTree>
    <p:extLst>
      <p:ext uri="{BB962C8B-B14F-4D97-AF65-F5344CB8AC3E}">
        <p14:creationId xmlns:p14="http://schemas.microsoft.com/office/powerpoint/2010/main" val="2813939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CDB933-0DE9-40B0-98FD-4439FF00562A}"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B42BB-82BB-4395-97F1-AB434A7A30F3}" type="slidenum">
              <a:rPr lang="en-US" smtClean="0"/>
              <a:pPr/>
              <a:t>‹#›</a:t>
            </a:fld>
            <a:endParaRPr lang="en-US"/>
          </a:p>
        </p:txBody>
      </p:sp>
    </p:spTree>
    <p:extLst>
      <p:ext uri="{BB962C8B-B14F-4D97-AF65-F5344CB8AC3E}">
        <p14:creationId xmlns:p14="http://schemas.microsoft.com/office/powerpoint/2010/main" val="2863061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CDB933-0DE9-40B0-98FD-4439FF00562A}"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B42BB-82BB-4395-97F1-AB434A7A30F3}" type="slidenum">
              <a:rPr lang="en-US" smtClean="0"/>
              <a:pPr/>
              <a:t>‹#›</a:t>
            </a:fld>
            <a:endParaRPr lang="en-US"/>
          </a:p>
        </p:txBody>
      </p:sp>
    </p:spTree>
    <p:extLst>
      <p:ext uri="{BB962C8B-B14F-4D97-AF65-F5344CB8AC3E}">
        <p14:creationId xmlns:p14="http://schemas.microsoft.com/office/powerpoint/2010/main" val="4234037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CDB933-0DE9-40B0-98FD-4439FF00562A}" type="datetimeFigureOut">
              <a:rPr lang="en-US" smtClean="0"/>
              <a:pPr/>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B42BB-82BB-4395-97F1-AB434A7A30F3}" type="slidenum">
              <a:rPr lang="en-US" smtClean="0"/>
              <a:pPr/>
              <a:t>‹#›</a:t>
            </a:fld>
            <a:endParaRPr lang="en-US"/>
          </a:p>
        </p:txBody>
      </p:sp>
    </p:spTree>
    <p:extLst>
      <p:ext uri="{BB962C8B-B14F-4D97-AF65-F5344CB8AC3E}">
        <p14:creationId xmlns:p14="http://schemas.microsoft.com/office/powerpoint/2010/main" val="929074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CDB933-0DE9-40B0-98FD-4439FF00562A}" type="datetimeFigureOut">
              <a:rPr lang="en-US" smtClean="0"/>
              <a:pPr/>
              <a:t>4/25/2024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5B42BB-82BB-4395-97F1-AB434A7A30F3}" type="slidenum">
              <a:rPr lang="en-US" smtClean="0"/>
              <a:pPr/>
              <a:t>‹#›</a:t>
            </a:fld>
            <a:endParaRPr lang="en-US"/>
          </a:p>
        </p:txBody>
      </p:sp>
    </p:spTree>
    <p:extLst>
      <p:ext uri="{BB962C8B-B14F-4D97-AF65-F5344CB8AC3E}">
        <p14:creationId xmlns:p14="http://schemas.microsoft.com/office/powerpoint/2010/main" val="212236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CDB933-0DE9-40B0-98FD-4439FF00562A}" type="datetimeFigureOut">
              <a:rPr lang="en-US" smtClean="0"/>
              <a:pPr/>
              <a:t>4/25/2024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5B42BB-82BB-4395-97F1-AB434A7A30F3}" type="slidenum">
              <a:rPr lang="en-US" smtClean="0"/>
              <a:pPr/>
              <a:t>‹#›</a:t>
            </a:fld>
            <a:endParaRPr lang="en-US"/>
          </a:p>
        </p:txBody>
      </p:sp>
    </p:spTree>
    <p:extLst>
      <p:ext uri="{BB962C8B-B14F-4D97-AF65-F5344CB8AC3E}">
        <p14:creationId xmlns:p14="http://schemas.microsoft.com/office/powerpoint/2010/main" val="3462411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CDB933-0DE9-40B0-98FD-4439FF00562A}" type="datetimeFigureOut">
              <a:rPr lang="en-US" smtClean="0"/>
              <a:pPr/>
              <a:t>4/25/2024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5B42BB-82BB-4395-97F1-AB434A7A30F3}" type="slidenum">
              <a:rPr lang="en-US" smtClean="0"/>
              <a:pPr/>
              <a:t>‹#›</a:t>
            </a:fld>
            <a:endParaRPr lang="en-US"/>
          </a:p>
        </p:txBody>
      </p:sp>
    </p:spTree>
    <p:extLst>
      <p:ext uri="{BB962C8B-B14F-4D97-AF65-F5344CB8AC3E}">
        <p14:creationId xmlns:p14="http://schemas.microsoft.com/office/powerpoint/2010/main" val="3670110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3CDB933-0DE9-40B0-98FD-4439FF00562A}" type="datetimeFigureOut">
              <a:rPr lang="en-US" smtClean="0"/>
              <a:pPr/>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B42BB-82BB-4395-97F1-AB434A7A30F3}" type="slidenum">
              <a:rPr lang="en-US" smtClean="0"/>
              <a:pPr/>
              <a:t>‹#›</a:t>
            </a:fld>
            <a:endParaRPr lang="en-US"/>
          </a:p>
        </p:txBody>
      </p:sp>
    </p:spTree>
    <p:extLst>
      <p:ext uri="{BB962C8B-B14F-4D97-AF65-F5344CB8AC3E}">
        <p14:creationId xmlns:p14="http://schemas.microsoft.com/office/powerpoint/2010/main" val="3556814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CDB933-0DE9-40B0-98FD-4439FF00562A}" type="datetimeFigureOut">
              <a:rPr lang="en-US" smtClean="0"/>
              <a:pPr/>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B42BB-82BB-4395-97F1-AB434A7A30F3}" type="slidenum">
              <a:rPr lang="en-US" smtClean="0"/>
              <a:pPr/>
              <a:t>‹#›</a:t>
            </a:fld>
            <a:endParaRPr lang="en-US"/>
          </a:p>
        </p:txBody>
      </p:sp>
    </p:spTree>
    <p:extLst>
      <p:ext uri="{BB962C8B-B14F-4D97-AF65-F5344CB8AC3E}">
        <p14:creationId xmlns:p14="http://schemas.microsoft.com/office/powerpoint/2010/main" val="143805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CDB933-0DE9-40B0-98FD-4439FF00562A}" type="datetimeFigureOut">
              <a:rPr lang="en-US" smtClean="0"/>
              <a:pPr/>
              <a:t>4/25/2024</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E5B42BB-82BB-4395-97F1-AB434A7A30F3}" type="slidenum">
              <a:rPr lang="en-US" smtClean="0"/>
              <a:pPr/>
              <a:t>‹#›</a:t>
            </a:fld>
            <a:endParaRPr lang="en-US"/>
          </a:p>
        </p:txBody>
      </p:sp>
    </p:spTree>
    <p:extLst>
      <p:ext uri="{BB962C8B-B14F-4D97-AF65-F5344CB8AC3E}">
        <p14:creationId xmlns:p14="http://schemas.microsoft.com/office/powerpoint/2010/main" val="34783959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9" name="Group 68">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45" name="Straight Connector 44">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0"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1"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2" name="Isosceles Triangle 71">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3"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4"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5"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6" name="Isosceles Triangle 75">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7" name="Isosceles Triangle 76">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78" name="Rectangle 77">
            <a:extLst>
              <a:ext uri="{FF2B5EF4-FFF2-40B4-BE49-F238E27FC236}">
                <a16:creationId xmlns:a16="http://schemas.microsoft.com/office/drawing/2014/main" id="{BDDE9CD4-0E0A-4129-8689-A89C4E9A6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Mount Rushmore on a sunny day">
            <a:extLst>
              <a:ext uri="{FF2B5EF4-FFF2-40B4-BE49-F238E27FC236}">
                <a16:creationId xmlns:a16="http://schemas.microsoft.com/office/drawing/2014/main" id="{85997099-0C10-A6D8-2B8F-4813301B9917}"/>
              </a:ext>
            </a:extLst>
          </p:cNvPr>
          <p:cNvPicPr>
            <a:picLocks noChangeAspect="1"/>
          </p:cNvPicPr>
          <p:nvPr/>
        </p:nvPicPr>
        <p:blipFill rotWithShape="1">
          <a:blip r:embed="rId3">
            <a:duotone>
              <a:schemeClr val="bg2">
                <a:shade val="45000"/>
                <a:satMod val="135000"/>
              </a:schemeClr>
              <a:prstClr val="white"/>
            </a:duotone>
            <a:alphaModFix amt="25000"/>
          </a:blip>
          <a:srcRect l="4240" r="6429" b="2"/>
          <a:stretch/>
        </p:blipFill>
        <p:spPr>
          <a:xfrm>
            <a:off x="20" y="-4229"/>
            <a:ext cx="9143980" cy="6857990"/>
          </a:xfrm>
          <a:prstGeom prst="rect">
            <a:avLst/>
          </a:prstGeom>
        </p:spPr>
      </p:pic>
      <p:grpSp>
        <p:nvGrpSpPr>
          <p:cNvPr id="58" name="Group 57">
            <a:extLst>
              <a:ext uri="{FF2B5EF4-FFF2-40B4-BE49-F238E27FC236}">
                <a16:creationId xmlns:a16="http://schemas.microsoft.com/office/drawing/2014/main" id="{85DB3CA2-FA66-42B9-90EF-394894352D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59" name="Straight Connector 58">
              <a:extLst>
                <a:ext uri="{FF2B5EF4-FFF2-40B4-BE49-F238E27FC236}">
                  <a16:creationId xmlns:a16="http://schemas.microsoft.com/office/drawing/2014/main" id="{2C8D0718-07C6-45A2-A743-BC64673C96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FAE7BCCE-817C-4933-A587-F1EF87D4B4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1" name="Rectangle 23">
              <a:extLst>
                <a:ext uri="{FF2B5EF4-FFF2-40B4-BE49-F238E27FC236}">
                  <a16:creationId xmlns:a16="http://schemas.microsoft.com/office/drawing/2014/main" id="{0E96C1E8-3E07-4AF1-BA61-7FB948F90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2" name="Rectangle 25">
              <a:extLst>
                <a:ext uri="{FF2B5EF4-FFF2-40B4-BE49-F238E27FC236}">
                  <a16:creationId xmlns:a16="http://schemas.microsoft.com/office/drawing/2014/main" id="{B3B592D1-4031-4144-A2DB-B2D8F8C73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3" name="Isosceles Triangle 62">
              <a:extLst>
                <a:ext uri="{FF2B5EF4-FFF2-40B4-BE49-F238E27FC236}">
                  <a16:creationId xmlns:a16="http://schemas.microsoft.com/office/drawing/2014/main" id="{55CB28D4-D6D1-4DB7-B557-D5FF65237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4" name="Rectangle 27">
              <a:extLst>
                <a:ext uri="{FF2B5EF4-FFF2-40B4-BE49-F238E27FC236}">
                  <a16:creationId xmlns:a16="http://schemas.microsoft.com/office/drawing/2014/main" id="{F69D97D4-6031-4064-9BBA-2E96839A3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5" name="Rectangle 28">
              <a:extLst>
                <a:ext uri="{FF2B5EF4-FFF2-40B4-BE49-F238E27FC236}">
                  <a16:creationId xmlns:a16="http://schemas.microsoft.com/office/drawing/2014/main" id="{BAF978AE-97B1-4224-A562-EBCE373A1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6" name="Rectangle 29">
              <a:extLst>
                <a:ext uri="{FF2B5EF4-FFF2-40B4-BE49-F238E27FC236}">
                  <a16:creationId xmlns:a16="http://schemas.microsoft.com/office/drawing/2014/main" id="{3A18250B-41A2-4BA7-9E5C-679CF3AE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7" name="Isosceles Triangle 66">
              <a:extLst>
                <a:ext uri="{FF2B5EF4-FFF2-40B4-BE49-F238E27FC236}">
                  <a16:creationId xmlns:a16="http://schemas.microsoft.com/office/drawing/2014/main" id="{C8751ECC-5286-4332-9942-2D01B7135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8" name="Isosceles Triangle 67">
              <a:extLst>
                <a:ext uri="{FF2B5EF4-FFF2-40B4-BE49-F238E27FC236}">
                  <a16:creationId xmlns:a16="http://schemas.microsoft.com/office/drawing/2014/main" id="{5952A4A6-F619-458C-A026-6E5D6AF15D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5" name="Rectangle 4"/>
          <p:cNvSpPr/>
          <p:nvPr/>
        </p:nvSpPr>
        <p:spPr>
          <a:xfrm>
            <a:off x="508000" y="276964"/>
            <a:ext cx="6146720" cy="3152036"/>
          </a:xfrm>
          <a:prstGeom prst="rect">
            <a:avLst/>
          </a:prstGeom>
        </p:spPr>
        <p:txBody>
          <a:bodyPr vert="horz" lIns="91440" tIns="45720" rIns="91440" bIns="45720" rtlCol="0" anchor="t">
            <a:normAutofit/>
          </a:bodyPr>
          <a:lstStyle/>
          <a:p>
            <a:pPr marL="677545" marR="0" indent="-525780">
              <a:lnSpc>
                <a:spcPct val="90000"/>
              </a:lnSpc>
              <a:spcBef>
                <a:spcPct val="0"/>
              </a:spcBef>
              <a:spcAft>
                <a:spcPts val="600"/>
              </a:spcAft>
            </a:pPr>
            <a:r>
              <a:rPr lang="en-US" sz="3000" b="1" dirty="0">
                <a:solidFill>
                  <a:schemeClr val="accent1"/>
                </a:solidFill>
                <a:effectLst/>
                <a:latin typeface="Times New Roman" panose="02020603050405020304" pitchFamily="18" charset="0"/>
                <a:ea typeface="+mj-ea"/>
                <a:cs typeface="Times New Roman" panose="02020603050405020304" pitchFamily="18" charset="0"/>
              </a:rPr>
              <a:t>Optimizing</a:t>
            </a:r>
            <a:r>
              <a:rPr lang="en-US" sz="3000" b="1" spc="-45" dirty="0">
                <a:solidFill>
                  <a:schemeClr val="accent1"/>
                </a:solidFill>
                <a:effectLst/>
                <a:latin typeface="Times New Roman" panose="02020603050405020304" pitchFamily="18" charset="0"/>
                <a:ea typeface="+mj-ea"/>
                <a:cs typeface="Times New Roman" panose="02020603050405020304" pitchFamily="18" charset="0"/>
              </a:rPr>
              <a:t> </a:t>
            </a:r>
            <a:r>
              <a:rPr lang="en-US" sz="3000" b="1" dirty="0">
                <a:solidFill>
                  <a:schemeClr val="accent1"/>
                </a:solidFill>
                <a:effectLst/>
                <a:latin typeface="Times New Roman" panose="02020603050405020304" pitchFamily="18" charset="0"/>
                <a:ea typeface="+mj-ea"/>
                <a:cs typeface="Times New Roman" panose="02020603050405020304" pitchFamily="18" charset="0"/>
              </a:rPr>
              <a:t>Revenue</a:t>
            </a:r>
            <a:r>
              <a:rPr lang="en-US" sz="3000" b="1" spc="-45" dirty="0">
                <a:solidFill>
                  <a:schemeClr val="accent1"/>
                </a:solidFill>
                <a:effectLst/>
                <a:latin typeface="Times New Roman" panose="02020603050405020304" pitchFamily="18" charset="0"/>
                <a:ea typeface="+mj-ea"/>
                <a:cs typeface="Times New Roman" panose="02020603050405020304" pitchFamily="18" charset="0"/>
              </a:rPr>
              <a:t> </a:t>
            </a:r>
            <a:r>
              <a:rPr lang="en-US" sz="3000" b="1" dirty="0">
                <a:solidFill>
                  <a:schemeClr val="accent1"/>
                </a:solidFill>
                <a:effectLst/>
                <a:latin typeface="Times New Roman" panose="02020603050405020304" pitchFamily="18" charset="0"/>
                <a:ea typeface="+mj-ea"/>
                <a:cs typeface="Times New Roman" panose="02020603050405020304" pitchFamily="18" charset="0"/>
              </a:rPr>
              <a:t>Streams:</a:t>
            </a:r>
          </a:p>
          <a:p>
            <a:pPr marL="677545" marR="0" indent="-525780">
              <a:lnSpc>
                <a:spcPct val="90000"/>
              </a:lnSpc>
              <a:spcBef>
                <a:spcPct val="0"/>
              </a:spcBef>
              <a:spcAft>
                <a:spcPts val="600"/>
              </a:spcAft>
            </a:pPr>
            <a:r>
              <a:rPr lang="en-US" sz="3000" b="1" spc="-55" dirty="0">
                <a:solidFill>
                  <a:schemeClr val="accent1"/>
                </a:solidFill>
                <a:effectLst/>
                <a:latin typeface="Times New Roman" panose="02020603050405020304" pitchFamily="18" charset="0"/>
                <a:ea typeface="+mj-ea"/>
                <a:cs typeface="Times New Roman" panose="02020603050405020304" pitchFamily="18" charset="0"/>
              </a:rPr>
              <a:t> </a:t>
            </a:r>
            <a:r>
              <a:rPr lang="en-US" sz="3000" b="1" dirty="0">
                <a:solidFill>
                  <a:schemeClr val="accent1"/>
                </a:solidFill>
                <a:effectLst/>
                <a:latin typeface="Times New Roman" panose="02020603050405020304" pitchFamily="18" charset="0"/>
                <a:ea typeface="+mj-ea"/>
                <a:cs typeface="Times New Roman" panose="02020603050405020304" pitchFamily="18" charset="0"/>
              </a:rPr>
              <a:t>Leveraging</a:t>
            </a:r>
            <a:r>
              <a:rPr lang="en-US" sz="3000" b="1" spc="-45" dirty="0">
                <a:solidFill>
                  <a:schemeClr val="accent1"/>
                </a:solidFill>
                <a:effectLst/>
                <a:latin typeface="Times New Roman" panose="02020603050405020304" pitchFamily="18" charset="0"/>
                <a:ea typeface="+mj-ea"/>
                <a:cs typeface="Times New Roman" panose="02020603050405020304" pitchFamily="18" charset="0"/>
              </a:rPr>
              <a:t> </a:t>
            </a:r>
            <a:r>
              <a:rPr lang="en-US" sz="3000" b="1" dirty="0">
                <a:solidFill>
                  <a:schemeClr val="accent1"/>
                </a:solidFill>
                <a:effectLst/>
                <a:latin typeface="Times New Roman" panose="02020603050405020304" pitchFamily="18" charset="0"/>
                <a:ea typeface="+mj-ea"/>
                <a:cs typeface="Times New Roman" panose="02020603050405020304" pitchFamily="18" charset="0"/>
              </a:rPr>
              <a:t>Neural Networks in Market-driven E-commerce</a:t>
            </a:r>
          </a:p>
          <a:p>
            <a:pPr marL="0" marR="0">
              <a:lnSpc>
                <a:spcPct val="90000"/>
              </a:lnSpc>
              <a:spcBef>
                <a:spcPct val="0"/>
              </a:spcBef>
              <a:spcAft>
                <a:spcPts val="600"/>
              </a:spcAft>
            </a:pPr>
            <a:r>
              <a:rPr lang="en-US" sz="2000" b="1" dirty="0">
                <a:solidFill>
                  <a:schemeClr val="accent1"/>
                </a:solidFill>
                <a:effectLst/>
                <a:latin typeface="+mj-lt"/>
                <a:ea typeface="+mj-ea"/>
                <a:cs typeface="+mj-cs"/>
              </a:rPr>
              <a:t> </a:t>
            </a:r>
            <a:endParaRPr lang="en-US" sz="2000" dirty="0">
              <a:solidFill>
                <a:schemeClr val="accent1"/>
              </a:solidFill>
              <a:effectLst/>
              <a:latin typeface="+mj-lt"/>
              <a:ea typeface="+mj-ea"/>
              <a:cs typeface="+mj-cs"/>
            </a:endParaRPr>
          </a:p>
        </p:txBody>
      </p:sp>
      <p:sp>
        <p:nvSpPr>
          <p:cNvPr id="2" name="Text Box 2">
            <a:extLst>
              <a:ext uri="{FF2B5EF4-FFF2-40B4-BE49-F238E27FC236}">
                <a16:creationId xmlns:a16="http://schemas.microsoft.com/office/drawing/2014/main" id="{D0B784AC-AB09-4838-9781-35FB8AD97EAA}"/>
              </a:ext>
            </a:extLst>
          </p:cNvPr>
          <p:cNvSpPr txBox="1"/>
          <p:nvPr/>
        </p:nvSpPr>
        <p:spPr>
          <a:xfrm>
            <a:off x="567938" y="3681413"/>
            <a:ext cx="6387563" cy="2359949"/>
          </a:xfrm>
          <a:prstGeom prst="rect">
            <a:avLst/>
          </a:prstGeom>
        </p:spPr>
        <p:txBody>
          <a:bodyPr vert="horz" lIns="91440" tIns="45720" rIns="91440" bIns="45720" rtlCol="0">
            <a:normAutofit lnSpcReduction="10000"/>
          </a:bodyPr>
          <a:lstStyle/>
          <a:p>
            <a:pPr fontAlgn="auto">
              <a:spcBef>
                <a:spcPts val="1000"/>
              </a:spcBef>
              <a:buClr>
                <a:schemeClr val="accent1"/>
              </a:buClr>
              <a:buSzPct val="80000"/>
              <a:buFont typeface="Wingdings 3" charset="2"/>
              <a:buChar char=""/>
            </a:pPr>
            <a:endParaRPr lang="en-US" b="1" dirty="0">
              <a:solidFill>
                <a:schemeClr val="tx1">
                  <a:lumMod val="75000"/>
                  <a:lumOff val="25000"/>
                </a:schemeClr>
              </a:solidFill>
              <a:sym typeface="+mn-ea"/>
            </a:endParaRPr>
          </a:p>
          <a:p>
            <a:pPr fontAlgn="auto">
              <a:spcBef>
                <a:spcPts val="1000"/>
              </a:spcBef>
              <a:buClr>
                <a:schemeClr val="accent1"/>
              </a:buClr>
              <a:buSzPct val="80000"/>
              <a:buFont typeface="Wingdings 3" charset="2"/>
              <a:buChar char=""/>
            </a:pPr>
            <a:r>
              <a:rPr lang="en-US" b="1" dirty="0">
                <a:solidFill>
                  <a:schemeClr val="tx1">
                    <a:lumMod val="75000"/>
                    <a:lumOff val="25000"/>
                  </a:schemeClr>
                </a:solidFill>
                <a:sym typeface="+mn-ea"/>
              </a:rPr>
              <a:t>PRESENTED BY :</a:t>
            </a:r>
          </a:p>
          <a:p>
            <a:pPr>
              <a:spcBef>
                <a:spcPts val="1000"/>
              </a:spcBef>
              <a:buClr>
                <a:schemeClr val="accent1"/>
              </a:buClr>
              <a:buSzPct val="80000"/>
              <a:buFont typeface="Wingdings 3" charset="2"/>
              <a:buChar char=""/>
            </a:pPr>
            <a:r>
              <a:rPr lang="en-US" altLang="en-US" dirty="0">
                <a:solidFill>
                  <a:schemeClr val="tx1">
                    <a:lumMod val="75000"/>
                    <a:lumOff val="25000"/>
                  </a:schemeClr>
                </a:solidFill>
              </a:rPr>
              <a:t>SRUTHI BAGAM</a:t>
            </a:r>
          </a:p>
          <a:p>
            <a:pPr>
              <a:spcBef>
                <a:spcPts val="1000"/>
              </a:spcBef>
              <a:buClr>
                <a:schemeClr val="accent1"/>
              </a:buClr>
              <a:buSzPct val="80000"/>
              <a:buFont typeface="Wingdings 3" charset="2"/>
              <a:buChar char=""/>
            </a:pPr>
            <a:r>
              <a:rPr lang="en-US" altLang="en-US" dirty="0">
                <a:solidFill>
                  <a:schemeClr val="tx1">
                    <a:lumMod val="75000"/>
                    <a:lumOff val="25000"/>
                  </a:schemeClr>
                </a:solidFill>
              </a:rPr>
              <a:t>PRIYA BANDHAVI SUKKA</a:t>
            </a:r>
          </a:p>
          <a:p>
            <a:pPr>
              <a:spcBef>
                <a:spcPts val="1000"/>
              </a:spcBef>
              <a:buClr>
                <a:schemeClr val="accent1"/>
              </a:buClr>
              <a:buSzPct val="80000"/>
              <a:buFont typeface="Wingdings 3" charset="2"/>
              <a:buChar char=""/>
            </a:pPr>
            <a:r>
              <a:rPr lang="en-US" altLang="en-US" dirty="0">
                <a:solidFill>
                  <a:schemeClr val="tx1">
                    <a:lumMod val="75000"/>
                    <a:lumOff val="25000"/>
                  </a:schemeClr>
                </a:solidFill>
              </a:rPr>
              <a:t>PRAVEEN KUMAR BODDUPALLI</a:t>
            </a:r>
          </a:p>
          <a:p>
            <a:pPr>
              <a:spcBef>
                <a:spcPts val="1000"/>
              </a:spcBef>
              <a:buClr>
                <a:schemeClr val="accent1"/>
              </a:buClr>
              <a:buSzPct val="80000"/>
              <a:buFont typeface="Wingdings 3" charset="2"/>
              <a:buChar char=""/>
            </a:pPr>
            <a:r>
              <a:rPr lang="en-US" altLang="en-US" dirty="0">
                <a:solidFill>
                  <a:schemeClr val="tx1">
                    <a:lumMod val="75000"/>
                    <a:lumOff val="25000"/>
                  </a:schemeClr>
                </a:solidFill>
              </a:rPr>
              <a:t>NAVEEN MALOTHU</a:t>
            </a:r>
          </a:p>
        </p:txBody>
      </p:sp>
      <p:sp>
        <p:nvSpPr>
          <p:cNvPr id="4" name="Subtitle 2">
            <a:extLst>
              <a:ext uri="{FF2B5EF4-FFF2-40B4-BE49-F238E27FC236}">
                <a16:creationId xmlns:a16="http://schemas.microsoft.com/office/drawing/2014/main" id="{E1DED516-4385-4D8C-8410-488E9870A031}"/>
              </a:ext>
            </a:extLst>
          </p:cNvPr>
          <p:cNvSpPr txBox="1">
            <a:spLocks/>
          </p:cNvSpPr>
          <p:nvPr/>
        </p:nvSpPr>
        <p:spPr>
          <a:xfrm>
            <a:off x="571472" y="3714752"/>
            <a:ext cx="4233168" cy="1765339"/>
          </a:xfrm>
          <a:prstGeom prst="rect">
            <a:avLst/>
          </a:prstGeom>
        </p:spPr>
        <p:txBody>
          <a:bodyPr vert="horz" lIns="91440" tIns="45720" rIns="91440" bIns="45720" rtlCol="0">
            <a:normAutofit/>
          </a:bodyPr>
          <a:lstStyle>
            <a:lvl1pPr marL="0" indent="0" algn="ctr" defTabSz="914400" rtl="0" eaLnBrk="1" latinLnBrk="0" hangingPunct="1">
              <a:spcBef>
                <a:spcPct val="20000"/>
              </a:spcBef>
              <a:spcAft>
                <a:spcPts val="0"/>
              </a:spcAft>
              <a:buClr>
                <a:schemeClr val="accent1"/>
              </a:buClr>
              <a:buSzPct val="68000"/>
              <a:buFont typeface="Arial" panose="020B0604020202020204" pitchFamily="34" charset="0"/>
              <a:buNone/>
              <a:defRPr kumimoji="0"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1"/>
              </a:buClr>
              <a:buFont typeface="Arial" panose="020B0604020202020204" pitchFamily="34" charset="0"/>
              <a:buNone/>
              <a:defRPr kumimoji="0"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2"/>
              </a:buClr>
              <a:buSzPct val="100000"/>
              <a:buFont typeface="Arial" panose="020B0604020202020204" pitchFamily="34" charset="0"/>
              <a:buNone/>
              <a:defRPr kumimoji="0"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2"/>
              </a:buClr>
              <a:buFont typeface="Arial" panose="020B0604020202020204" pitchFamily="34" charset="0"/>
              <a:buNone/>
              <a:defRPr kumimoji="0"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2"/>
              </a:buClr>
              <a:buFont typeface="Arial" panose="020B0604020202020204" pitchFamily="34" charset="0"/>
              <a:buNone/>
              <a:defRPr kumimoji="0"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3"/>
              </a:buClr>
              <a:buFont typeface="Arial" panose="020B0604020202020204" pitchFamily="34" charset="0"/>
              <a:buNone/>
              <a:defRPr kumimoji="0"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3"/>
              </a:buClr>
              <a:buFont typeface="Arial" panose="020B0604020202020204" pitchFamily="34" charset="0"/>
              <a:buNone/>
              <a:defRPr kumimoji="0"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anose="020B0604020202020204" pitchFamily="34" charset="0"/>
              <a:buNone/>
              <a:defRPr kumimoji="0"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3"/>
              </a:buClr>
              <a:buFont typeface="Arial" panose="020B0604020202020204" pitchFamily="34" charset="0"/>
              <a:buNone/>
              <a:defRPr kumimoji="0" sz="2000" kern="1200" baseline="0">
                <a:solidFill>
                  <a:schemeClr val="tx1">
                    <a:tint val="75000"/>
                  </a:schemeClr>
                </a:solidFill>
                <a:latin typeface="+mn-lt"/>
                <a:ea typeface="+mn-ea"/>
                <a:cs typeface="+mn-cs"/>
              </a:defRPr>
            </a:lvl9pPr>
            <a:extLst/>
          </a:lstStyle>
          <a:p>
            <a:pPr algn="just"/>
            <a:r>
              <a:rPr lang="en-US" sz="1700" b="1" dirty="0">
                <a:solidFill>
                  <a:schemeClr val="tx1"/>
                </a:solidFill>
                <a:latin typeface="Times New Roman" pitchFamily="18" charset="0"/>
                <a:cs typeface="Times New Roman" pitchFamily="18" charset="0"/>
              </a:rPr>
              <a:t>                                                         </a:t>
            </a:r>
          </a:p>
          <a:p>
            <a:pPr algn="just">
              <a:spcBef>
                <a:spcPts val="0"/>
              </a:spcBef>
            </a:pPr>
            <a:r>
              <a:rPr lang="en-US" sz="1600" dirty="0">
                <a:solidFill>
                  <a:schemeClr val="tx1"/>
                </a:solidFill>
                <a:latin typeface="Times New Roman" pitchFamily="18" charset="0"/>
                <a:cs typeface="Times New Roman" pitchFamily="18" charset="0"/>
              </a:rPr>
              <a:t>	</a:t>
            </a:r>
            <a:r>
              <a:rPr lang="en-US" sz="1800" dirty="0">
                <a:solidFill>
                  <a:schemeClr val="tx1"/>
                </a:solidFill>
                <a:latin typeface="Calibri" pitchFamily="34" charset="0"/>
                <a:cs typeface="Calibri" pitchFamily="34" charset="0"/>
              </a:rPr>
              <a:t>			 </a:t>
            </a:r>
          </a:p>
          <a:p>
            <a:pPr algn="l"/>
            <a:endParaRPr lang="en-US" sz="2000" dirty="0">
              <a:solidFill>
                <a:schemeClr val="tx1"/>
              </a:solidFill>
              <a:latin typeface="Calibri" pitchFamily="34" charset="0"/>
              <a:cs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43306" y="500042"/>
            <a:ext cx="2084225" cy="461665"/>
          </a:xfrm>
          <a:prstGeom prst="rect">
            <a:avLst/>
          </a:prstGeom>
          <a:noFill/>
        </p:spPr>
        <p:txBody>
          <a:bodyPr wrap="non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REFERENCE</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3" name="Rectangle 2"/>
          <p:cNvSpPr/>
          <p:nvPr/>
        </p:nvSpPr>
        <p:spPr>
          <a:xfrm>
            <a:off x="539552" y="1268760"/>
            <a:ext cx="7992888" cy="4524315"/>
          </a:xfrm>
          <a:prstGeom prst="rect">
            <a:avLst/>
          </a:prstGeom>
        </p:spPr>
        <p:txBody>
          <a:bodyPr wrap="square">
            <a:spAutoFit/>
          </a:bodyPr>
          <a:lstStyle/>
          <a:p>
            <a:pPr lvl="0"/>
            <a:r>
              <a:rPr lang="en-US" dirty="0">
                <a:latin typeface="Times New Roman" pitchFamily="18" charset="0"/>
                <a:cs typeface="Times New Roman" pitchFamily="18" charset="0"/>
              </a:rPr>
              <a:t>[1] T. </a:t>
            </a:r>
            <a:r>
              <a:rPr lang="en-US" dirty="0" err="1">
                <a:latin typeface="Times New Roman" pitchFamily="18" charset="0"/>
                <a:cs typeface="Times New Roman" pitchFamily="18" charset="0"/>
              </a:rPr>
              <a:t>Hamrouni</a:t>
            </a:r>
            <a:r>
              <a:rPr lang="en-US" dirty="0">
                <a:latin typeface="Times New Roman" pitchFamily="18" charset="0"/>
                <a:cs typeface="Times New Roman" pitchFamily="18" charset="0"/>
              </a:rPr>
              <a:t>, S. </a:t>
            </a:r>
            <a:r>
              <a:rPr lang="en-US" dirty="0" err="1">
                <a:latin typeface="Times New Roman" pitchFamily="18" charset="0"/>
                <a:cs typeface="Times New Roman" pitchFamily="18" charset="0"/>
              </a:rPr>
              <a:t>Yahia</a:t>
            </a:r>
            <a:r>
              <a:rPr lang="en-US" dirty="0">
                <a:latin typeface="Times New Roman" pitchFamily="18" charset="0"/>
                <a:cs typeface="Times New Roman" pitchFamily="18" charset="0"/>
              </a:rPr>
              <a:t>, and E. M. </a:t>
            </a:r>
            <a:r>
              <a:rPr lang="en-US" dirty="0" err="1">
                <a:latin typeface="Times New Roman" pitchFamily="18" charset="0"/>
                <a:cs typeface="Times New Roman" pitchFamily="18" charset="0"/>
              </a:rPr>
              <a:t>Nguifo</a:t>
            </a:r>
            <a:r>
              <a:rPr lang="en-US" dirty="0">
                <a:latin typeface="Times New Roman" pitchFamily="18" charset="0"/>
                <a:cs typeface="Times New Roman" pitchFamily="18" charset="0"/>
              </a:rPr>
              <a:t>, “Sweeping the disjunctive search space towards mining new exact concise representations of frequent item sets ,” Data </a:t>
            </a:r>
            <a:r>
              <a:rPr lang="en-US" dirty="0" err="1">
                <a:latin typeface="Times New Roman" pitchFamily="18" charset="0"/>
                <a:cs typeface="Times New Roman" pitchFamily="18" charset="0"/>
              </a:rPr>
              <a:t>Knowl</a:t>
            </a:r>
            <a:r>
              <a:rPr lang="en-US" dirty="0">
                <a:latin typeface="Times New Roman" pitchFamily="18" charset="0"/>
                <a:cs typeface="Times New Roman" pitchFamily="18" charset="0"/>
              </a:rPr>
              <a:t>. Eng., vol. 68, no. 10, pp. 1091–1111, 2009.</a:t>
            </a:r>
          </a:p>
          <a:p>
            <a:pPr lvl="0"/>
            <a:endParaRPr lang="en-IN" dirty="0">
              <a:latin typeface="Times New Roman" pitchFamily="18" charset="0"/>
              <a:cs typeface="Times New Roman" pitchFamily="18" charset="0"/>
            </a:endParaRPr>
          </a:p>
          <a:p>
            <a:pPr lvl="0"/>
            <a:r>
              <a:rPr lang="en-US" dirty="0">
                <a:latin typeface="Times New Roman" pitchFamily="18" charset="0"/>
                <a:cs typeface="Times New Roman" pitchFamily="18" charset="0"/>
              </a:rPr>
              <a:t> [2] B.-E. </a:t>
            </a:r>
            <a:r>
              <a:rPr lang="en-US" dirty="0" err="1">
                <a:latin typeface="Times New Roman" pitchFamily="18" charset="0"/>
                <a:cs typeface="Times New Roman" pitchFamily="18" charset="0"/>
              </a:rPr>
              <a:t>Shie</a:t>
            </a:r>
            <a:r>
              <a:rPr lang="en-US" dirty="0">
                <a:latin typeface="Times New Roman" pitchFamily="18" charset="0"/>
                <a:cs typeface="Times New Roman" pitchFamily="18" charset="0"/>
              </a:rPr>
              <a:t>, H.-F. Hsiao, V. S. Tseng, and P. S. Yu, “Mining high utility mobile sequential patterns in mobile commerce environments,” in Proc. Int. Conf. Database Syst. Adv. Appl., 2011, vol. 6587, pp. 224–238.. </a:t>
            </a:r>
          </a:p>
          <a:p>
            <a:pPr lvl="0"/>
            <a:endParaRPr lang="en-IN" dirty="0">
              <a:latin typeface="Times New Roman" pitchFamily="18" charset="0"/>
              <a:cs typeface="Times New Roman" pitchFamily="18" charset="0"/>
            </a:endParaRPr>
          </a:p>
          <a:p>
            <a:pPr lvl="0"/>
            <a:r>
              <a:rPr lang="en-US" dirty="0">
                <a:latin typeface="Times New Roman" pitchFamily="18" charset="0"/>
                <a:cs typeface="Times New Roman" pitchFamily="18" charset="0"/>
              </a:rPr>
              <a:t>[3] </a:t>
            </a:r>
            <a:r>
              <a:rPr lang="en-US" dirty="0" err="1">
                <a:latin typeface="Times New Roman" pitchFamily="18" charset="0"/>
                <a:cs typeface="Times New Roman" pitchFamily="18" charset="0"/>
              </a:rPr>
              <a:t>Y.Liu</a:t>
            </a:r>
            <a:r>
              <a:rPr lang="en-US" dirty="0">
                <a:latin typeface="Times New Roman" pitchFamily="18" charset="0"/>
                <a:cs typeface="Times New Roman" pitchFamily="18" charset="0"/>
              </a:rPr>
              <a:t>, W.K. Liao and A. </a:t>
            </a:r>
            <a:r>
              <a:rPr lang="en-US" dirty="0" err="1">
                <a:latin typeface="Times New Roman" pitchFamily="18" charset="0"/>
                <a:cs typeface="Times New Roman" pitchFamily="18" charset="0"/>
              </a:rPr>
              <a:t>Choudhary</a:t>
            </a:r>
            <a:r>
              <a:rPr lang="en-US" dirty="0">
                <a:latin typeface="Times New Roman" pitchFamily="18" charset="0"/>
                <a:cs typeface="Times New Roman" pitchFamily="18" charset="0"/>
              </a:rPr>
              <a:t>, ―A two phase algorithm for fast discovery of high utility </a:t>
            </a:r>
            <a:r>
              <a:rPr lang="en-US" dirty="0" err="1">
                <a:latin typeface="Times New Roman" pitchFamily="18" charset="0"/>
                <a:cs typeface="Times New Roman" pitchFamily="18" charset="0"/>
              </a:rPr>
              <a:t>itemset</a:t>
            </a:r>
            <a:r>
              <a:rPr lang="en-US" dirty="0">
                <a:latin typeface="Times New Roman" pitchFamily="18" charset="0"/>
                <a:cs typeface="Times New Roman" pitchFamily="18" charset="0"/>
              </a:rPr>
              <a:t>‖, Cheng, D. and Liu. H. PAKDD, LNCS. PP: 689-695, 2005. </a:t>
            </a:r>
          </a:p>
          <a:p>
            <a:pPr lvl="0"/>
            <a:endParaRPr lang="en-IN" dirty="0">
              <a:latin typeface="Times New Roman" pitchFamily="18" charset="0"/>
              <a:cs typeface="Times New Roman" pitchFamily="18" charset="0"/>
            </a:endParaRPr>
          </a:p>
          <a:p>
            <a:pPr lvl="0"/>
            <a:r>
              <a:rPr lang="en-US" dirty="0">
                <a:latin typeface="Times New Roman" pitchFamily="18" charset="0"/>
                <a:cs typeface="Times New Roman" pitchFamily="18" charset="0"/>
              </a:rPr>
              <a:t>[4] </a:t>
            </a:r>
            <a:r>
              <a:rPr lang="en-US" dirty="0" err="1">
                <a:latin typeface="Times New Roman" pitchFamily="18" charset="0"/>
                <a:cs typeface="Times New Roman" pitchFamily="18" charset="0"/>
              </a:rPr>
              <a:t>J.Hu</a:t>
            </a:r>
            <a:r>
              <a:rPr lang="en-US" dirty="0">
                <a:latin typeface="Times New Roman" pitchFamily="18" charset="0"/>
                <a:cs typeface="Times New Roman" pitchFamily="18" charset="0"/>
              </a:rPr>
              <a:t>, A. </a:t>
            </a:r>
            <a:r>
              <a:rPr lang="en-US" dirty="0" err="1">
                <a:latin typeface="Times New Roman" pitchFamily="18" charset="0"/>
                <a:cs typeface="Times New Roman" pitchFamily="18" charset="0"/>
              </a:rPr>
              <a:t>Mojsilovic</a:t>
            </a:r>
            <a:r>
              <a:rPr lang="en-US" dirty="0">
                <a:latin typeface="Times New Roman" pitchFamily="18" charset="0"/>
                <a:cs typeface="Times New Roman" pitchFamily="18" charset="0"/>
              </a:rPr>
              <a:t>, ―High utility pattern mining: A method for discovery of high utility </a:t>
            </a:r>
            <a:r>
              <a:rPr lang="en-US" dirty="0" err="1">
                <a:latin typeface="Times New Roman" pitchFamily="18" charset="0"/>
                <a:cs typeface="Times New Roman" pitchFamily="18" charset="0"/>
              </a:rPr>
              <a:t>itemssets</a:t>
            </a:r>
            <a:r>
              <a:rPr lang="en-US" dirty="0">
                <a:latin typeface="Times New Roman" pitchFamily="18" charset="0"/>
                <a:cs typeface="Times New Roman" pitchFamily="18" charset="0"/>
              </a:rPr>
              <a:t>‖, in: pattern recognition. PP: 3317-3324, 2007.</a:t>
            </a:r>
          </a:p>
          <a:p>
            <a:pPr lvl="0"/>
            <a:endParaRPr lang="en-IN" dirty="0">
              <a:latin typeface="Times New Roman" pitchFamily="18" charset="0"/>
              <a:cs typeface="Times New Roman" pitchFamily="18" charset="0"/>
            </a:endParaRPr>
          </a:p>
          <a:p>
            <a:pPr lvl="0"/>
            <a:r>
              <a:rPr lang="en-US" dirty="0">
                <a:latin typeface="Times New Roman" pitchFamily="18" charset="0"/>
                <a:cs typeface="Times New Roman" pitchFamily="18" charset="0"/>
              </a:rPr>
              <a:t> [5]  Y.-C. </a:t>
            </a:r>
            <a:r>
              <a:rPr lang="en-US" dirty="0" err="1">
                <a:latin typeface="Times New Roman" pitchFamily="18" charset="0"/>
                <a:cs typeface="Times New Roman" pitchFamily="18" charset="0"/>
              </a:rPr>
              <a:t>Li,j</a:t>
            </a:r>
            <a:r>
              <a:rPr lang="en-US" dirty="0">
                <a:latin typeface="Times New Roman" pitchFamily="18" charset="0"/>
                <a:cs typeface="Times New Roman" pitchFamily="18" charset="0"/>
              </a:rPr>
              <a:t>,-s. </a:t>
            </a:r>
            <a:r>
              <a:rPr lang="en-US" dirty="0" err="1">
                <a:latin typeface="Times New Roman" pitchFamily="18" charset="0"/>
                <a:cs typeface="Times New Roman" pitchFamily="18" charset="0"/>
              </a:rPr>
              <a:t>Yeh</a:t>
            </a:r>
            <a:r>
              <a:rPr lang="en-US" dirty="0">
                <a:latin typeface="Times New Roman" pitchFamily="18" charset="0"/>
                <a:cs typeface="Times New Roman" pitchFamily="18" charset="0"/>
              </a:rPr>
              <a:t>, and C.-C. Chang, ―Isolated Items Discarding Strategy for Discovering High Utility Item sets ,‖ Data and Knowledge </a:t>
            </a:r>
            <a:r>
              <a:rPr lang="en-US" dirty="0" err="1">
                <a:latin typeface="Times New Roman" pitchFamily="18" charset="0"/>
                <a:cs typeface="Times New Roman" pitchFamily="18" charset="0"/>
              </a:rPr>
              <a:t>engg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pp</a:t>
            </a:r>
            <a:r>
              <a:rPr lang="en-US" dirty="0">
                <a:latin typeface="Times New Roman" pitchFamily="18" charset="0"/>
                <a:cs typeface="Times New Roman" pitchFamily="18" charset="0"/>
              </a:rPr>
              <a:t>: 198-217, 2008. </a:t>
            </a:r>
            <a:endParaRPr lang="en-IN"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43306" y="500042"/>
            <a:ext cx="2084225" cy="461665"/>
          </a:xfrm>
          <a:prstGeom prst="rect">
            <a:avLst/>
          </a:prstGeom>
          <a:noFill/>
        </p:spPr>
        <p:txBody>
          <a:bodyPr wrap="non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REFERENCE</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2" name="Rectangle 1"/>
          <p:cNvSpPr/>
          <p:nvPr/>
        </p:nvSpPr>
        <p:spPr>
          <a:xfrm>
            <a:off x="472950" y="1052736"/>
            <a:ext cx="8424936" cy="4801314"/>
          </a:xfrm>
          <a:prstGeom prst="rect">
            <a:avLst/>
          </a:prstGeom>
        </p:spPr>
        <p:txBody>
          <a:bodyPr wrap="square">
            <a:spAutoFit/>
          </a:bodyPr>
          <a:lstStyle/>
          <a:p>
            <a:pPr lvl="0"/>
            <a:r>
              <a:rPr lang="en-US" dirty="0">
                <a:latin typeface="Times New Roman" pitchFamily="18" charset="0"/>
                <a:cs typeface="Times New Roman" pitchFamily="18" charset="0"/>
              </a:rPr>
              <a:t> [7] Liu </a:t>
            </a:r>
            <a:r>
              <a:rPr lang="en-US" dirty="0" err="1">
                <a:latin typeface="Times New Roman" pitchFamily="18" charset="0"/>
                <a:cs typeface="Times New Roman" pitchFamily="18" charset="0"/>
              </a:rPr>
              <a:t>Jian</a:t>
            </a:r>
            <a:r>
              <a:rPr lang="en-US" dirty="0">
                <a:latin typeface="Times New Roman" pitchFamily="18" charset="0"/>
                <a:cs typeface="Times New Roman" pitchFamily="18" charset="0"/>
              </a:rPr>
              <a:t>-Ping, Wang Ying Fan-Ding, ‖UP- Growth Mining algorithm Pre-FP in Association Rule Based on FP-tree‖, Networking and Distributed Computing, International Conference, </a:t>
            </a:r>
            <a:r>
              <a:rPr lang="en-US" dirty="0" err="1">
                <a:latin typeface="Times New Roman" pitchFamily="18" charset="0"/>
                <a:cs typeface="Times New Roman" pitchFamily="18" charset="0"/>
              </a:rPr>
              <a:t>pp</a:t>
            </a:r>
            <a:r>
              <a:rPr lang="en-US" dirty="0">
                <a:latin typeface="Times New Roman" pitchFamily="18" charset="0"/>
                <a:cs typeface="Times New Roman" pitchFamily="18" charset="0"/>
              </a:rPr>
              <a:t>: 199-203, 2010. </a:t>
            </a:r>
          </a:p>
          <a:p>
            <a:pPr lvl="0"/>
            <a:endParaRPr lang="en-IN" dirty="0">
              <a:latin typeface="Times New Roman" pitchFamily="18" charset="0"/>
              <a:cs typeface="Times New Roman" pitchFamily="18" charset="0"/>
            </a:endParaRPr>
          </a:p>
          <a:p>
            <a:pPr lvl="0"/>
            <a:r>
              <a:rPr lang="en-US" dirty="0">
                <a:latin typeface="Times New Roman" pitchFamily="18" charset="0"/>
                <a:cs typeface="Times New Roman" pitchFamily="18" charset="0"/>
              </a:rPr>
              <a:t>[8] Ahmed </a:t>
            </a:r>
            <a:r>
              <a:rPr lang="en-US" dirty="0" err="1">
                <a:latin typeface="Times New Roman" pitchFamily="18" charset="0"/>
                <a:cs typeface="Times New Roman" pitchFamily="18" charset="0"/>
              </a:rPr>
              <a:t>CF,Tanbeer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SK,Jeong</a:t>
            </a:r>
            <a:r>
              <a:rPr lang="en-US" dirty="0">
                <a:latin typeface="Times New Roman" pitchFamily="18" charset="0"/>
                <a:cs typeface="Times New Roman" pitchFamily="18" charset="0"/>
              </a:rPr>
              <a:t> B-S, Lee Y-K (2011) ―HUC-Prune: An Efficient Candidate Pruning Technique to mine high utility patterns‖ </a:t>
            </a:r>
            <a:r>
              <a:rPr lang="en-US" dirty="0" err="1">
                <a:latin typeface="Times New Roman" pitchFamily="18" charset="0"/>
                <a:cs typeface="Times New Roman" pitchFamily="18" charset="0"/>
              </a:rPr>
              <a:t>Appl</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Intell</a:t>
            </a:r>
            <a:r>
              <a:rPr lang="en-US" dirty="0">
                <a:latin typeface="Times New Roman" pitchFamily="18" charset="0"/>
                <a:cs typeface="Times New Roman" pitchFamily="18" charset="0"/>
              </a:rPr>
              <a:t> PP: 181–198, 2011. </a:t>
            </a:r>
          </a:p>
          <a:p>
            <a:pPr lvl="0"/>
            <a:endParaRPr lang="en-IN" dirty="0">
              <a:latin typeface="Times New Roman" pitchFamily="18" charset="0"/>
              <a:cs typeface="Times New Roman" pitchFamily="18" charset="0"/>
            </a:endParaRPr>
          </a:p>
          <a:p>
            <a:pPr lvl="0"/>
            <a:r>
              <a:rPr lang="en-US" dirty="0">
                <a:latin typeface="Times New Roman" pitchFamily="18" charset="0"/>
                <a:cs typeface="Times New Roman" pitchFamily="18" charset="0"/>
              </a:rPr>
              <a:t>[9] Shih-Sheng Chen, Tony Cheng-</a:t>
            </a:r>
            <a:r>
              <a:rPr lang="en-US" dirty="0" err="1">
                <a:latin typeface="Times New Roman" pitchFamily="18" charset="0"/>
                <a:cs typeface="Times New Roman" pitchFamily="18" charset="0"/>
              </a:rPr>
              <a:t>Kui</a:t>
            </a:r>
            <a:r>
              <a:rPr lang="en-US" dirty="0">
                <a:latin typeface="Times New Roman" pitchFamily="18" charset="0"/>
                <a:cs typeface="Times New Roman" pitchFamily="18" charset="0"/>
              </a:rPr>
              <a:t> Huang, </a:t>
            </a:r>
            <a:r>
              <a:rPr lang="en-US" dirty="0" err="1">
                <a:latin typeface="Times New Roman" pitchFamily="18" charset="0"/>
                <a:cs typeface="Times New Roman" pitchFamily="18" charset="0"/>
              </a:rPr>
              <a:t>Zhe</a:t>
            </a:r>
            <a:r>
              <a:rPr lang="en-US" dirty="0">
                <a:latin typeface="Times New Roman" pitchFamily="18" charset="0"/>
                <a:cs typeface="Times New Roman" pitchFamily="18" charset="0"/>
              </a:rPr>
              <a:t>-Min Lin, ―New and efficient knowledge discovery of partial periodic patterns with multiple minimum supports‖, The Journal of Systems and Software 84, pp. 1638–1651, 2011, ELSEVIER. </a:t>
            </a:r>
          </a:p>
          <a:p>
            <a:pPr lvl="0"/>
            <a:endParaRPr lang="en-IN" dirty="0">
              <a:latin typeface="Times New Roman" pitchFamily="18" charset="0"/>
              <a:cs typeface="Times New Roman" pitchFamily="18" charset="0"/>
            </a:endParaRPr>
          </a:p>
          <a:p>
            <a:pPr lvl="0"/>
            <a:r>
              <a:rPr lang="en-US" dirty="0">
                <a:latin typeface="Times New Roman" pitchFamily="18" charset="0"/>
                <a:cs typeface="Times New Roman" pitchFamily="18" charset="0"/>
              </a:rPr>
              <a:t>[10] </a:t>
            </a:r>
            <a:r>
              <a:rPr lang="en-US" dirty="0" err="1">
                <a:latin typeface="Times New Roman" pitchFamily="18" charset="0"/>
                <a:cs typeface="Times New Roman" pitchFamily="18" charset="0"/>
              </a:rPr>
              <a:t>Chowdhury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Farhan</a:t>
            </a:r>
            <a:r>
              <a:rPr lang="en-US" dirty="0">
                <a:latin typeface="Times New Roman" pitchFamily="18" charset="0"/>
                <a:cs typeface="Times New Roman" pitchFamily="18" charset="0"/>
              </a:rPr>
              <a:t> Ahmed, Syed </a:t>
            </a:r>
            <a:r>
              <a:rPr lang="en-US" dirty="0" err="1">
                <a:latin typeface="Times New Roman" pitchFamily="18" charset="0"/>
                <a:cs typeface="Times New Roman" pitchFamily="18" charset="0"/>
              </a:rPr>
              <a:t>Khairuzzaman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Tanbeer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Byeong-Soo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Jeong</a:t>
            </a:r>
            <a:r>
              <a:rPr lang="en-US" dirty="0">
                <a:latin typeface="Times New Roman" pitchFamily="18" charset="0"/>
                <a:cs typeface="Times New Roman" pitchFamily="18" charset="0"/>
              </a:rPr>
              <a:t>, Young-Koo Lee </a:t>
            </a:r>
            <a:r>
              <a:rPr lang="en-US" dirty="0" err="1">
                <a:latin typeface="Times New Roman" pitchFamily="18" charset="0"/>
                <a:cs typeface="Times New Roman" pitchFamily="18" charset="0"/>
              </a:rPr>
              <a:t>a,Ho</a:t>
            </a:r>
            <a:r>
              <a:rPr lang="en-US" dirty="0">
                <a:latin typeface="Times New Roman" pitchFamily="18" charset="0"/>
                <a:cs typeface="Times New Roman" pitchFamily="18" charset="0"/>
              </a:rPr>
              <a:t>-Jin Choi(2012) ―Single-pass UP- Growth and interactive mining for weighted frequent patterns‖, Expert Systems with Applications 39 pp.7976– 7994, ELSEVIER 2012.</a:t>
            </a:r>
            <a:endParaRPr lang="en-IN" dirty="0">
              <a:latin typeface="Times New Roman" pitchFamily="18" charset="0"/>
              <a:cs typeface="Times New Roman" pitchFamily="18" charset="0"/>
            </a:endParaRPr>
          </a:p>
          <a:p>
            <a:pPr lvl="0"/>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525476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8" name="Straight Connector 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Isosceles Triangle 1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1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19" name="Rectangle 18">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22" name="Straight Connector 21">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Isosceles Triangle 25">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Isosceles Triangle 28">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Isosceles Triangle 29">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Rectangle 1"/>
          <p:cNvSpPr/>
          <p:nvPr/>
        </p:nvSpPr>
        <p:spPr>
          <a:xfrm>
            <a:off x="1130300" y="2404534"/>
            <a:ext cx="5825202" cy="1646302"/>
          </a:xfrm>
          <a:prstGeom prst="rect">
            <a:avLst/>
          </a:prstGeom>
        </p:spPr>
        <p:txBody>
          <a:bodyPr vert="horz" lIns="91440" tIns="45720" rIns="91440" bIns="45720" rtlCol="0" anchor="b">
            <a:normAutofit/>
          </a:bodyPr>
          <a:lstStyle/>
          <a:p>
            <a:pPr algn="r">
              <a:spcBef>
                <a:spcPct val="0"/>
              </a:spcBef>
              <a:spcAft>
                <a:spcPts val="600"/>
              </a:spcAft>
            </a:pPr>
            <a:r>
              <a:rPr lang="en-US" sz="5400" b="1" cap="all" spc="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latin typeface="+mj-lt"/>
                <a:ea typeface="+mj-ea"/>
                <a:cs typeface="+mj-cs"/>
              </a:rPr>
              <a:t>THANk YOU !!!</a:t>
            </a:r>
          </a:p>
        </p:txBody>
      </p:sp>
    </p:spTree>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2" name="Straight Connector 1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2"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Isosceles Triangle 43">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6"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8" name="Isosceles Triangle 47">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9" name="Isosceles Triangle 48">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4" name="Rectangle 3"/>
          <p:cNvSpPr/>
          <p:nvPr/>
        </p:nvSpPr>
        <p:spPr>
          <a:xfrm>
            <a:off x="2137171" y="609600"/>
            <a:ext cx="4818330" cy="1320800"/>
          </a:xfrm>
          <a:prstGeom prst="rect">
            <a:avLst/>
          </a:prstGeom>
        </p:spPr>
        <p:txBody>
          <a:bodyPr vert="horz" lIns="91440" tIns="45720" rIns="91440" bIns="45720" rtlCol="0" anchor="t">
            <a:normAutofit/>
          </a:bodyPr>
          <a:lstStyle/>
          <a:p>
            <a:pPr>
              <a:spcBef>
                <a:spcPct val="0"/>
              </a:spcBef>
              <a:spcAft>
                <a:spcPts val="600"/>
              </a:spcAft>
            </a:pPr>
            <a:r>
              <a:rPr lang="en-US" sz="3600" b="1" cap="all">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latin typeface="+mj-lt"/>
                <a:ea typeface="+mj-ea"/>
                <a:cs typeface="+mj-cs"/>
              </a:rPr>
              <a:t>Motivation</a:t>
            </a:r>
            <a:endParaRPr lang="en-US" sz="3600" b="1" cap="all" spc="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latin typeface="+mj-lt"/>
              <a:ea typeface="+mj-ea"/>
              <a:cs typeface="+mj-cs"/>
            </a:endParaRPr>
          </a:p>
        </p:txBody>
      </p:sp>
      <p:pic>
        <p:nvPicPr>
          <p:cNvPr id="50" name="Picture 49" descr="Graph">
            <a:extLst>
              <a:ext uri="{FF2B5EF4-FFF2-40B4-BE49-F238E27FC236}">
                <a16:creationId xmlns:a16="http://schemas.microsoft.com/office/drawing/2014/main" id="{06D427BC-F4D6-BAC6-D659-5122ABFB9BF2}"/>
              </a:ext>
            </a:extLst>
          </p:cNvPr>
          <p:cNvPicPr>
            <a:picLocks noChangeAspect="1"/>
          </p:cNvPicPr>
          <p:nvPr/>
        </p:nvPicPr>
        <p:blipFill rotWithShape="1">
          <a:blip r:embed="rId2"/>
          <a:srcRect l="37393" r="43946"/>
          <a:stretch/>
        </p:blipFill>
        <p:spPr>
          <a:xfrm>
            <a:off x="20" y="10"/>
            <a:ext cx="2050522"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51" name="Isosceles Triangle 50">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357491"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 name="Content Placeholder 2"/>
          <p:cNvSpPr txBox="1">
            <a:spLocks/>
          </p:cNvSpPr>
          <p:nvPr/>
        </p:nvSpPr>
        <p:spPr>
          <a:xfrm>
            <a:off x="1642972" y="2021946"/>
            <a:ext cx="6273194" cy="3619553"/>
          </a:xfrm>
          <a:prstGeom prst="rect">
            <a:avLst/>
          </a:prstGeom>
        </p:spPr>
        <p:txBody>
          <a:bodyPr vert="horz" lIns="91440" tIns="45720" rIns="91440" bIns="45720" rtlCol="0">
            <a:normAutofit fontScale="85000" lnSpcReduction="10000"/>
          </a:bodyPr>
          <a:lstStyle/>
          <a:p>
            <a:pPr marL="342900" lvl="0" indent="-342900">
              <a:lnSpc>
                <a:spcPct val="90000"/>
              </a:lnSpc>
              <a:spcBef>
                <a:spcPts val="1000"/>
              </a:spcBef>
              <a:buClr>
                <a:schemeClr val="accent1"/>
              </a:buClr>
              <a:buSzPct val="80000"/>
              <a:buFont typeface="Wingdings 3" charset="2"/>
              <a:buChar cha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The motivation behind employing market-based e-commerce analysis with deep learning on neural networks lies in its potential to extract valuable insights from large volumes of online sales data. Here's why it's compelling:</a:t>
            </a:r>
          </a:p>
          <a:p>
            <a:pPr marL="342900" lvl="0" indent="-342900">
              <a:lnSpc>
                <a:spcPct val="90000"/>
              </a:lnSpc>
              <a:spcBef>
                <a:spcPts val="1000"/>
              </a:spcBef>
              <a:buClr>
                <a:schemeClr val="accent1"/>
              </a:buClr>
              <a:buSzPct val="80000"/>
              <a:buFont typeface="Wingdings 3" charset="2"/>
              <a:buChar cha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1. *Identifying Trends:* By analyzing online sales data, businesses can uncover trends and patterns that may not be immediately apparent. This can include seasonal fluctuations, emerging product preferences, or changes in consumer behavior.</a:t>
            </a:r>
          </a:p>
          <a:p>
            <a:pPr marL="342900" lvl="0" indent="-342900">
              <a:lnSpc>
                <a:spcPct val="90000"/>
              </a:lnSpc>
              <a:spcBef>
                <a:spcPts val="1000"/>
              </a:spcBef>
              <a:buClr>
                <a:schemeClr val="accent1"/>
              </a:buClr>
              <a:buSzPct val="80000"/>
              <a:buFont typeface="Wingdings 3" charset="2"/>
              <a:buChar cha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2. *Optimizing Product Selection:* Understanding which products are highly sold in the market allows businesses to optimize their product selection and inventory management strategies. This can lead to more efficient use of resources and higher profitability.</a:t>
            </a:r>
          </a:p>
          <a:p>
            <a:pPr marL="342900" lvl="0" indent="-342900">
              <a:lnSpc>
                <a:spcPct val="90000"/>
              </a:lnSpc>
              <a:spcBef>
                <a:spcPts val="1000"/>
              </a:spcBef>
              <a:buClr>
                <a:schemeClr val="accent1"/>
              </a:buClr>
              <a:buSzPct val="80000"/>
              <a:buFont typeface="Wingdings 3" charset="2"/>
              <a:buChar cha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3. *Personalized Recommendations:* Deep learning models can be trained to provide personalized product recommendations to customers based on their past purchasing behavior and preferences. This can enhance the shopping experience and increase customer satisfaction and loyalty.</a:t>
            </a:r>
          </a:p>
          <a:p>
            <a:pPr lvl="0">
              <a:lnSpc>
                <a:spcPct val="90000"/>
              </a:lnSpc>
              <a:spcBef>
                <a:spcPts val="1000"/>
              </a:spcBef>
              <a:buClr>
                <a:schemeClr val="accent1"/>
              </a:buClr>
              <a:buSzPct val="80000"/>
              <a:buFont typeface="Wingdings 3" charset="2"/>
              <a:buChar char=""/>
            </a:pPr>
            <a:endParaRPr lang="en-US" sz="1100" dirty="0">
              <a:solidFill>
                <a:schemeClr val="tx1">
                  <a:lumMod val="75000"/>
                  <a:lumOff val="2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29163" y="571480"/>
            <a:ext cx="1964000" cy="461665"/>
          </a:xfrm>
          <a:prstGeom prst="rect">
            <a:avLst/>
          </a:prstGeom>
          <a:noFill/>
        </p:spPr>
        <p:txBody>
          <a:bodyPr wrap="none" lIns="91440" tIns="45720" rIns="91440" bIns="45720">
            <a:spAutoFit/>
          </a:bodyPr>
          <a:lstStyle/>
          <a:p>
            <a:pPr algn="ctr"/>
            <a:r>
              <a:rPr lang="en-IN"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OBJECTIVE</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517747" y="1093110"/>
            <a:ext cx="8014693" cy="5214974"/>
          </a:xfrm>
          <a:prstGeom prst="rect">
            <a:avLst/>
          </a:prstGeom>
        </p:spPr>
        <p:txBody>
          <a:bodyPr>
            <a:noAutofit/>
          </a:bodyPr>
          <a:lstStyle/>
          <a:p>
            <a:pPr marL="285750" indent="-285750">
              <a:buFont typeface="Wingdings" pitchFamily="2" charset="2"/>
              <a:buChar char="Ø"/>
            </a:pPr>
            <a:r>
              <a:rPr lang="en-US" dirty="0">
                <a:latin typeface="Times New Roman" pitchFamily="18" charset="0"/>
                <a:cs typeface="Times New Roman" pitchFamily="18" charset="0"/>
              </a:rPr>
              <a:t>The objective of the market-based e-commerce analysis with machine learning is to utilize deep learning algorithms to identify the top-selling products in the online market. This involves the following key objectives:</a:t>
            </a:r>
          </a:p>
          <a:p>
            <a:pPr marL="285750" indent="-285750">
              <a:buFont typeface="Wingdings" pitchFamily="2" charset="2"/>
              <a:buChar char="Ø"/>
            </a:pPr>
            <a:r>
              <a:rPr lang="en-US" dirty="0">
                <a:latin typeface="Times New Roman" pitchFamily="18" charset="0"/>
                <a:cs typeface="Times New Roman" pitchFamily="18" charset="0"/>
              </a:rPr>
              <a:t>1. *Data Collection:* Gather a comprehensive dataset containing online sales data, including product information, sales volumes, and other relevant features.</a:t>
            </a:r>
          </a:p>
          <a:p>
            <a:pPr marL="285750" indent="-285750">
              <a:buFont typeface="Wingdings" pitchFamily="2" charset="2"/>
              <a:buChar char="Ø"/>
            </a:pPr>
            <a:r>
              <a:rPr lang="en-US" dirty="0">
                <a:latin typeface="Times New Roman" pitchFamily="18" charset="0"/>
                <a:cs typeface="Times New Roman" pitchFamily="18" charset="0"/>
              </a:rPr>
              <a:t>2. *Pre-processing:* Cleanse the dataset by removing noisy and null value data to ensure the quality and reliability of the input data for analysis.</a:t>
            </a:r>
          </a:p>
          <a:p>
            <a:pPr marL="285750" indent="-285750">
              <a:buFont typeface="Wingdings" pitchFamily="2" charset="2"/>
              <a:buChar char="Ø"/>
            </a:pPr>
            <a:r>
              <a:rPr lang="en-US" dirty="0">
                <a:latin typeface="Times New Roman" pitchFamily="18" charset="0"/>
                <a:cs typeface="Times New Roman" pitchFamily="18" charset="0"/>
              </a:rPr>
              <a:t>3. *Analysis and Visualization:* Conduct exploratory data analysis to gain insights into the sales patterns and trends. Visualize the data to facilitate better understanding and interpretation of the underlying patterns.</a:t>
            </a:r>
          </a:p>
          <a:p>
            <a:pPr marL="285750" indent="-285750">
              <a:buFont typeface="Wingdings" pitchFamily="2" charset="2"/>
              <a:buChar char="Ø"/>
            </a:pPr>
            <a:r>
              <a:rPr lang="en-US" dirty="0">
                <a:latin typeface="Times New Roman" pitchFamily="18" charset="0"/>
                <a:cs typeface="Times New Roman" pitchFamily="18" charset="0"/>
              </a:rPr>
              <a:t>4. *Deep Learning Application:* Employ deep learning neural network algorithms to predict the highest sales of groups of products. This involves training the model on historical sales data to learn patterns and relationships between various features.</a:t>
            </a:r>
          </a:p>
          <a:p>
            <a:pPr marL="285750" indent="-285750">
              <a:buFont typeface="Wingdings" pitchFamily="2" charset="2"/>
              <a:buChar char="Ø"/>
            </a:pPr>
            <a:r>
              <a:rPr lang="en-US" dirty="0">
                <a:latin typeface="Times New Roman" pitchFamily="18" charset="0"/>
                <a:cs typeface="Times New Roman" pitchFamily="18" charset="0"/>
              </a:rPr>
              <a:t>5. *Evaluation and Deployment:* Evaluate the performance of the deep learning model using appropriate metrics and techniques. Once satisfactory performance is achieved, deploy the model in e-commerce online sales web applications to assist in identifying the highest-selling products..</a:t>
            </a:r>
          </a:p>
          <a:p>
            <a:pPr marL="342900" lvl="0" indent="-342900" algn="just">
              <a:lnSpc>
                <a:spcPct val="150000"/>
              </a:lnSpc>
              <a:spcBef>
                <a:spcPct val="20000"/>
              </a:spcBef>
              <a:buFont typeface="Wingdings" pitchFamily="2" charset="2"/>
              <a:buChar char="§"/>
            </a:pPr>
            <a:endParaRPr lang="en-US" sz="1600" dirty="0">
              <a:latin typeface="Calibri" pitchFamily="34" charset="0"/>
              <a:cs typeface="Calibri" pitchFamily="34" charset="0"/>
            </a:endParaRPr>
          </a:p>
          <a:p>
            <a:pPr lvl="0" algn="just">
              <a:lnSpc>
                <a:spcPct val="150000"/>
              </a:lnSpc>
              <a:spcBef>
                <a:spcPct val="20000"/>
              </a:spcBef>
            </a:pP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val="3737944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59124" y="571480"/>
            <a:ext cx="3704091" cy="461665"/>
          </a:xfrm>
          <a:prstGeom prst="rect">
            <a:avLst/>
          </a:prstGeom>
          <a:noFill/>
        </p:spPr>
        <p:txBody>
          <a:bodyPr wrap="none" lIns="91440" tIns="45720" rIns="91440" bIns="45720">
            <a:spAutoFit/>
          </a:bodyPr>
          <a:lstStyle/>
          <a:p>
            <a:pPr algn="ctr"/>
            <a:r>
              <a:rPr lang="en-IN"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PROBLEM STATEMENT</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517747" y="1093110"/>
            <a:ext cx="8014693" cy="5214974"/>
          </a:xfrm>
          <a:prstGeom prst="rect">
            <a:avLst/>
          </a:prstGeom>
        </p:spPr>
        <p:txBody>
          <a:bodyPr>
            <a:noAutofit/>
          </a:bodyPr>
          <a:lstStyle/>
          <a:p>
            <a:pPr marL="285750" indent="-285750">
              <a:buFont typeface="Wingdings" pitchFamily="2" charset="2"/>
              <a:buChar char="Ø"/>
            </a:pPr>
            <a:endParaRPr lang="en-US" dirty="0">
              <a:latin typeface="Times New Roman" pitchFamily="18" charset="0"/>
              <a:cs typeface="Times New Roman" pitchFamily="18" charset="0"/>
            </a:endParaRPr>
          </a:p>
          <a:p>
            <a:pPr marL="285750" indent="-285750">
              <a:buFont typeface="Wingdings" pitchFamily="2" charset="2"/>
              <a:buChar char="Ø"/>
            </a:pPr>
            <a:endParaRPr lang="en-US" dirty="0">
              <a:latin typeface="Times New Roman" pitchFamily="18" charset="0"/>
              <a:cs typeface="Times New Roman" pitchFamily="18" charset="0"/>
            </a:endParaRPr>
          </a:p>
          <a:p>
            <a:pPr marL="285750" indent="-285750">
              <a:buFont typeface="Wingdings" pitchFamily="2" charset="2"/>
              <a:buChar char="Ø"/>
            </a:pPr>
            <a:r>
              <a:rPr lang="en-US" dirty="0">
                <a:latin typeface="Times New Roman" pitchFamily="18" charset="0"/>
                <a:cs typeface="Times New Roman" pitchFamily="18" charset="0"/>
              </a:rPr>
              <a:t>- Identifying top utility items for high profits in online applications is challenging due to the increasing dataset sizes.</a:t>
            </a:r>
          </a:p>
          <a:p>
            <a:pPr marL="285750" indent="-285750">
              <a:buFont typeface="Wingdings" pitchFamily="2" charset="2"/>
              <a:buChar char="Ø"/>
            </a:pPr>
            <a:r>
              <a:rPr lang="en-US" dirty="0">
                <a:latin typeface="Times New Roman" pitchFamily="18" charset="0"/>
                <a:cs typeface="Times New Roman" pitchFamily="18" charset="0"/>
              </a:rPr>
              <a:t>- User ratings and opinions vary across different product varieties, complicating predictions.</a:t>
            </a:r>
          </a:p>
          <a:p>
            <a:pPr marL="285750" indent="-285750">
              <a:buFont typeface="Wingdings" pitchFamily="2" charset="2"/>
              <a:buChar char="Ø"/>
            </a:pPr>
            <a:r>
              <a:rPr lang="en-US" dirty="0">
                <a:latin typeface="Times New Roman" pitchFamily="18" charset="0"/>
                <a:cs typeface="Times New Roman" pitchFamily="18" charset="0"/>
              </a:rPr>
              <a:t>- Predicting the most needed product accurately in market strategy analysis is difficult.</a:t>
            </a:r>
          </a:p>
          <a:p>
            <a:pPr marL="285750" indent="-285750">
              <a:buFont typeface="Wingdings" pitchFamily="2" charset="2"/>
              <a:buChar char="Ø"/>
            </a:pPr>
            <a:r>
              <a:rPr lang="en-US" dirty="0">
                <a:latin typeface="Times New Roman" pitchFamily="18" charset="0"/>
                <a:cs typeface="Times New Roman" pitchFamily="18" charset="0"/>
              </a:rPr>
              <a:t>- Accuracy in identifying items in large datasets is also challenging.</a:t>
            </a:r>
          </a:p>
        </p:txBody>
      </p:sp>
    </p:spTree>
    <p:extLst>
      <p:ext uri="{BB962C8B-B14F-4D97-AF65-F5344CB8AC3E}">
        <p14:creationId xmlns:p14="http://schemas.microsoft.com/office/powerpoint/2010/main" val="3468842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A70140D-851E-4DE4-89FF-405DC01B8669}"/>
              </a:ext>
            </a:extLst>
          </p:cNvPr>
          <p:cNvSpPr/>
          <p:nvPr/>
        </p:nvSpPr>
        <p:spPr>
          <a:xfrm>
            <a:off x="965199" y="609600"/>
            <a:ext cx="7648121" cy="1099457"/>
          </a:xfrm>
          <a:prstGeom prst="rect">
            <a:avLst/>
          </a:prstGeom>
        </p:spPr>
        <p:txBody>
          <a:bodyPr vert="horz" lIns="91440" tIns="45720" rIns="91440" bIns="45720" rtlCol="0" anchor="t">
            <a:normAutofit/>
          </a:bodyPr>
          <a:lstStyle/>
          <a:p>
            <a:pPr>
              <a:spcBef>
                <a:spcPct val="0"/>
              </a:spcBef>
              <a:spcAft>
                <a:spcPts val="600"/>
              </a:spcAft>
            </a:pPr>
            <a:r>
              <a:rPr lang="en-US" sz="3600" b="1" cap="all">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latin typeface="+mj-lt"/>
                <a:ea typeface="+mj-ea"/>
                <a:cs typeface="+mj-cs"/>
              </a:rPr>
              <a:t>LIMITATION OF EXISTING SYSTEM</a:t>
            </a:r>
            <a:endParaRPr lang="en-US" sz="3600" b="1" cap="all" spc="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latin typeface="+mj-lt"/>
              <a:ea typeface="+mj-ea"/>
              <a:cs typeface="+mj-cs"/>
            </a:endParaRPr>
          </a:p>
        </p:txBody>
      </p:sp>
      <p:sp>
        <p:nvSpPr>
          <p:cNvPr id="28" name="Isosceles Triangle 27">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Isosceles Triangle 2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6" name="Content Placeholder 1">
            <a:extLst>
              <a:ext uri="{FF2B5EF4-FFF2-40B4-BE49-F238E27FC236}">
                <a16:creationId xmlns:a16="http://schemas.microsoft.com/office/drawing/2014/main" id="{0A092BC3-F20E-7F3C-4695-57E1682C9F4A}"/>
              </a:ext>
            </a:extLst>
          </p:cNvPr>
          <p:cNvGraphicFramePr>
            <a:graphicFrameLocks noGrp="1"/>
          </p:cNvGraphicFramePr>
          <p:nvPr>
            <p:ph idx="1"/>
            <p:extLst>
              <p:ext uri="{D42A27DB-BD31-4B8C-83A1-F6EECF244321}">
                <p14:modId xmlns:p14="http://schemas.microsoft.com/office/powerpoint/2010/main" val="1719669187"/>
              </p:ext>
            </p:extLst>
          </p:nvPr>
        </p:nvGraphicFramePr>
        <p:xfrm>
          <a:off x="434519" y="2420888"/>
          <a:ext cx="8372931" cy="3456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68523" y="500042"/>
            <a:ext cx="3203121" cy="461665"/>
          </a:xfrm>
          <a:prstGeom prst="rect">
            <a:avLst/>
          </a:prstGeom>
          <a:noFill/>
        </p:spPr>
        <p:txBody>
          <a:bodyPr wrap="non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PROPOSED system</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539552" y="1221364"/>
            <a:ext cx="7992888" cy="5643602"/>
          </a:xfrm>
          <a:prstGeom prst="rect">
            <a:avLst/>
          </a:prstGeom>
        </p:spPr>
        <p:txBody>
          <a:bodyPr>
            <a:noAutofit/>
          </a:bodyPr>
          <a:lstStyle/>
          <a:p>
            <a:pPr marL="285750" indent="-285750" algn="just">
              <a:buFont typeface="Wingdings" pitchFamily="2" charset="2"/>
              <a:buChar char="Ø"/>
            </a:pPr>
            <a:r>
              <a:rPr lang="en-US" dirty="0">
                <a:latin typeface="Times New Roman" pitchFamily="18" charset="0"/>
                <a:cs typeface="Times New Roman" pitchFamily="18" charset="0"/>
              </a:rPr>
              <a:t>1. *Improved Accuracy:* By employing deep learning techniques, such as CNNs, the accuracy of identifying profitable products is expected to increase. CNNs are known for their ability to extract intricate patterns and features from data, which can lead to more precise predictions.</a:t>
            </a:r>
          </a:p>
          <a:p>
            <a:pPr marL="285750" indent="-285750" algn="just">
              <a:buFont typeface="Wingdings" pitchFamily="2" charset="2"/>
              <a:buChar char="Ø"/>
            </a:pPr>
            <a:endParaRPr lang="en-US" dirty="0">
              <a:latin typeface="Times New Roman" pitchFamily="18" charset="0"/>
              <a:cs typeface="Times New Roman" pitchFamily="18" charset="0"/>
            </a:endParaRPr>
          </a:p>
          <a:p>
            <a:pPr marL="285750" indent="-285750" algn="just">
              <a:buFont typeface="Wingdings" pitchFamily="2" charset="2"/>
              <a:buChar char="Ø"/>
            </a:pPr>
            <a:r>
              <a:rPr lang="en-US" dirty="0">
                <a:latin typeface="Times New Roman" pitchFamily="18" charset="0"/>
                <a:cs typeface="Times New Roman" pitchFamily="18" charset="0"/>
              </a:rPr>
              <a:t>2. *Deep Learning Advantage:* Deep learning on neural networks provides a robust solution for addressing the challenge of identifying profitable products in real-world data. Neural networks can handle complex relationships within the data, allowing for more nuanced analysis compared to traditional methods.</a:t>
            </a:r>
          </a:p>
          <a:p>
            <a:pPr marL="285750" indent="-285750" algn="just">
              <a:buFont typeface="Wingdings" pitchFamily="2" charset="2"/>
              <a:buChar char="Ø"/>
            </a:pPr>
            <a:endParaRPr lang="en-US" dirty="0">
              <a:latin typeface="Times New Roman" pitchFamily="18" charset="0"/>
              <a:cs typeface="Times New Roman" pitchFamily="18" charset="0"/>
            </a:endParaRPr>
          </a:p>
          <a:p>
            <a:pPr marL="285750" indent="-285750" algn="just">
              <a:buFont typeface="Wingdings" pitchFamily="2" charset="2"/>
              <a:buChar char="Ø"/>
            </a:pPr>
            <a:r>
              <a:rPr lang="en-US" dirty="0">
                <a:latin typeface="Times New Roman" pitchFamily="18" charset="0"/>
                <a:cs typeface="Times New Roman" pitchFamily="18" charset="0"/>
              </a:rPr>
              <a:t>3. *Convolutional Neural Networks (CNNs):* CNNs are particularly well-suited for analyzing visual data, such as images or graphical representations of datasets. By training and testing the data using CNN algorithms, the system can efficiently process and analyze large datasets, leading to more accurate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Graph on document with pen">
            <a:extLst>
              <a:ext uri="{FF2B5EF4-FFF2-40B4-BE49-F238E27FC236}">
                <a16:creationId xmlns:a16="http://schemas.microsoft.com/office/drawing/2014/main" id="{FC7A2FA7-325A-A841-DF88-145FF5FDDC17}"/>
              </a:ext>
            </a:extLst>
          </p:cNvPr>
          <p:cNvPicPr>
            <a:picLocks noChangeAspect="1"/>
          </p:cNvPicPr>
          <p:nvPr/>
        </p:nvPicPr>
        <p:blipFill rotWithShape="1">
          <a:blip r:embed="rId2"/>
          <a:srcRect l="27946" r="14223" b="-2"/>
          <a:stretch/>
        </p:blipFill>
        <p:spPr>
          <a:xfrm>
            <a:off x="3202390" y="-1"/>
            <a:ext cx="5941610"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4" name="Rectangle 3">
            <a:extLst>
              <a:ext uri="{FF2B5EF4-FFF2-40B4-BE49-F238E27FC236}">
                <a16:creationId xmlns:a16="http://schemas.microsoft.com/office/drawing/2014/main" id="{5A70140D-851E-4DE4-89FF-405DC01B8669}"/>
              </a:ext>
            </a:extLst>
          </p:cNvPr>
          <p:cNvSpPr/>
          <p:nvPr/>
        </p:nvSpPr>
        <p:spPr>
          <a:xfrm>
            <a:off x="507999" y="609600"/>
            <a:ext cx="2888343" cy="13208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2800" b="1" cap="all">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latin typeface="+mj-lt"/>
                <a:ea typeface="+mj-ea"/>
                <a:cs typeface="+mj-cs"/>
              </a:rPr>
              <a:t>ADVANTAGES OF PROPOSED SYSTEM</a:t>
            </a:r>
            <a:endParaRPr lang="en-US" sz="2800" b="1" cap="all" spc="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latin typeface="+mj-lt"/>
              <a:ea typeface="+mj-ea"/>
              <a:cs typeface="+mj-cs"/>
            </a:endParaRPr>
          </a:p>
        </p:txBody>
      </p:sp>
      <p:sp>
        <p:nvSpPr>
          <p:cNvPr id="2" name="Content Placeholder 1"/>
          <p:cNvSpPr>
            <a:spLocks noGrp="1"/>
          </p:cNvSpPr>
          <p:nvPr>
            <p:ph idx="1"/>
          </p:nvPr>
        </p:nvSpPr>
        <p:spPr>
          <a:xfrm>
            <a:off x="508000" y="2160589"/>
            <a:ext cx="2888342" cy="3880773"/>
          </a:xfrm>
        </p:spPr>
        <p:txBody>
          <a:bodyPr vert="horz" lIns="91440" tIns="45720" rIns="91440" bIns="45720" rtlCol="0">
            <a:normAutofit/>
          </a:bodyPr>
          <a:lstStyle/>
          <a:p>
            <a:pPr fontAlgn="base">
              <a:tabLst>
                <a:tab pos="5551170" algn="l"/>
              </a:tabLst>
            </a:pPr>
            <a:r>
              <a:rPr lang="en-US"/>
              <a:t>HIGH Performance </a:t>
            </a:r>
          </a:p>
          <a:p>
            <a:pPr fontAlgn="base">
              <a:tabLst>
                <a:tab pos="5551170" algn="l"/>
              </a:tabLst>
            </a:pPr>
            <a:r>
              <a:rPr lang="en-US"/>
              <a:t>Good Accuracy level.</a:t>
            </a:r>
          </a:p>
          <a:p>
            <a:pPr fontAlgn="base">
              <a:tabLst>
                <a:tab pos="5551170" algn="l"/>
              </a:tabLst>
            </a:pPr>
            <a:r>
              <a:rPr lang="en-US"/>
              <a:t>Increase in profit ratio</a:t>
            </a:r>
          </a:p>
          <a:p>
            <a:pPr fontAlgn="base">
              <a:tabLst>
                <a:tab pos="5551170" algn="l"/>
              </a:tabLst>
            </a:pPr>
            <a:r>
              <a:rPr lang="en-US"/>
              <a:t>Can predict the top level selling items in market</a:t>
            </a:r>
          </a:p>
          <a:p>
            <a:endParaRPr lang="en-US"/>
          </a:p>
        </p:txBody>
      </p:sp>
      <p:cxnSp>
        <p:nvCxnSpPr>
          <p:cNvPr id="15" name="Straight Connector 14">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28259" y="0"/>
            <a:ext cx="9144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107" y="-8467"/>
            <a:ext cx="2255511"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2581"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9249" y="3048000"/>
            <a:ext cx="2444751"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00875"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4047" y="-8467"/>
            <a:ext cx="967571"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4249" y="-8467"/>
            <a:ext cx="937369"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8749" y="3589867"/>
            <a:ext cx="136286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91646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DD9410-18FC-44C3-9018-4DAAE700B933}"/>
              </a:ext>
            </a:extLst>
          </p:cNvPr>
          <p:cNvSpPr/>
          <p:nvPr/>
        </p:nvSpPr>
        <p:spPr>
          <a:xfrm>
            <a:off x="2483768" y="730874"/>
            <a:ext cx="5400600" cy="461665"/>
          </a:xfrm>
          <a:prstGeom prst="rect">
            <a:avLst/>
          </a:prstGeom>
          <a:noFill/>
        </p:spPr>
        <p:txBody>
          <a:bodyPr wrap="squar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Experimental results</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903F253-9E3C-4F1B-B6C7-6314F6421956}"/>
              </a:ext>
            </a:extLst>
          </p:cNvPr>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a:spLocks/>
          </p:cNvSpPr>
          <p:nvPr/>
        </p:nvSpPr>
        <p:spPr>
          <a:xfrm>
            <a:off x="457200" y="1481329"/>
            <a:ext cx="8229600" cy="1371607"/>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fontAlgn="base">
              <a:lnSpc>
                <a:spcPct val="200000"/>
              </a:lnSpc>
              <a:buClrTx/>
              <a:buSzPct val="75000"/>
              <a:buFont typeface="Wingdings" pitchFamily="2" charset="2"/>
              <a:buChar char="§"/>
              <a:tabLst>
                <a:tab pos="5551170" algn="l"/>
              </a:tabLst>
            </a:pPr>
            <a:r>
              <a:rPr lang="en-IN" sz="1800" dirty="0">
                <a:latin typeface="Times New Roman" pitchFamily="18" charset="0"/>
                <a:cs typeface="Times New Roman" pitchFamily="18" charset="0"/>
              </a:rPr>
              <a:t>The Convolutional Neural Networks algorithm is applied with creating the sequential model. The output of the sequential model with layers is displayed.</a:t>
            </a:r>
            <a:endParaRPr lang="en-US" sz="1400" dirty="0">
              <a:latin typeface="Calibri" pitchFamily="34" charset="0"/>
              <a:cs typeface="Calibri" pitchFamily="34" charset="0"/>
            </a:endParaRPr>
          </a:p>
        </p:txBody>
      </p:sp>
      <p:pic>
        <p:nvPicPr>
          <p:cNvPr id="409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9160" y="2852936"/>
            <a:ext cx="4521941"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530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DD9410-18FC-44C3-9018-4DAAE700B933}"/>
              </a:ext>
            </a:extLst>
          </p:cNvPr>
          <p:cNvSpPr/>
          <p:nvPr/>
        </p:nvSpPr>
        <p:spPr>
          <a:xfrm>
            <a:off x="2483768" y="730874"/>
            <a:ext cx="5400600" cy="461665"/>
          </a:xfrm>
          <a:prstGeom prst="rect">
            <a:avLst/>
          </a:prstGeom>
          <a:noFill/>
        </p:spPr>
        <p:txBody>
          <a:bodyPr wrap="squar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CONCLUSION</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903F253-9E3C-4F1B-B6C7-6314F6421956}"/>
              </a:ext>
            </a:extLst>
          </p:cNvPr>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a:spLocks/>
          </p:cNvSpPr>
          <p:nvPr/>
        </p:nvSpPr>
        <p:spPr>
          <a:xfrm>
            <a:off x="457200" y="1481329"/>
            <a:ext cx="8229600" cy="685803"/>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fontAlgn="base">
              <a:lnSpc>
                <a:spcPct val="200000"/>
              </a:lnSpc>
              <a:buClrTx/>
              <a:buSzPct val="75000"/>
              <a:buFont typeface="Wingdings" pitchFamily="2" charset="2"/>
              <a:buChar char="Ø"/>
              <a:tabLst>
                <a:tab pos="5551170" algn="l"/>
              </a:tabLst>
            </a:pPr>
            <a:r>
              <a:rPr lang="en-IN" sz="1800" dirty="0">
                <a:latin typeface="Times New Roman" pitchFamily="18" charset="0"/>
                <a:cs typeface="Times New Roman" pitchFamily="18" charset="0"/>
              </a:rPr>
              <a:t>The convolutional neural network calculations are applied to figure out the top high utility item things from the amazon dataset.</a:t>
            </a:r>
          </a:p>
          <a:p>
            <a:pPr algn="just" fontAlgn="base">
              <a:lnSpc>
                <a:spcPct val="200000"/>
              </a:lnSpc>
              <a:buClrTx/>
              <a:buSzPct val="75000"/>
              <a:buFont typeface="Wingdings" pitchFamily="2" charset="2"/>
              <a:buChar char="Ø"/>
              <a:tabLst>
                <a:tab pos="5551170" algn="l"/>
              </a:tabLst>
            </a:pPr>
            <a:endParaRPr lang="en-IN" sz="1800" dirty="0">
              <a:latin typeface="Times New Roman" pitchFamily="18" charset="0"/>
              <a:cs typeface="Times New Roman" pitchFamily="18" charset="0"/>
            </a:endParaRPr>
          </a:p>
          <a:p>
            <a:pPr algn="just" fontAlgn="base">
              <a:lnSpc>
                <a:spcPct val="200000"/>
              </a:lnSpc>
              <a:buClrTx/>
              <a:buSzPct val="75000"/>
              <a:buFont typeface="Wingdings" pitchFamily="2" charset="2"/>
              <a:buChar char="Ø"/>
              <a:tabLst>
                <a:tab pos="5551170" algn="l"/>
              </a:tabLst>
            </a:pPr>
            <a:r>
              <a:rPr lang="en-IN" sz="1800" dirty="0">
                <a:latin typeface="Times New Roman" pitchFamily="18" charset="0"/>
                <a:cs typeface="Times New Roman" pitchFamily="18" charset="0"/>
              </a:rPr>
              <a:t>  Future work in this field can include, a distributed and dynamic method. It generates complete set of high utility item sets from large databases. </a:t>
            </a:r>
          </a:p>
          <a:p>
            <a:pPr algn="just" fontAlgn="base">
              <a:lnSpc>
                <a:spcPct val="200000"/>
              </a:lnSpc>
              <a:buClrTx/>
              <a:buSzPct val="75000"/>
              <a:buFont typeface="Wingdings" pitchFamily="2" charset="2"/>
              <a:buChar char="Ø"/>
              <a:tabLst>
                <a:tab pos="5551170" algn="l"/>
              </a:tabLst>
            </a:pPr>
            <a:endParaRPr lang="en-IN" sz="1800" dirty="0">
              <a:latin typeface="Times New Roman" pitchFamily="18" charset="0"/>
              <a:cs typeface="Times New Roman" pitchFamily="18" charset="0"/>
            </a:endParaRPr>
          </a:p>
          <a:p>
            <a:pPr algn="just" fontAlgn="base">
              <a:lnSpc>
                <a:spcPct val="200000"/>
              </a:lnSpc>
              <a:buClrTx/>
              <a:buSzPct val="75000"/>
              <a:buFont typeface="Wingdings" pitchFamily="2" charset="2"/>
              <a:buChar char="Ø"/>
              <a:tabLst>
                <a:tab pos="5551170" algn="l"/>
              </a:tabLst>
            </a:pPr>
            <a:r>
              <a:rPr lang="en-IN" sz="1800" dirty="0">
                <a:latin typeface="Times New Roman" pitchFamily="18" charset="0"/>
                <a:cs typeface="Times New Roman" pitchFamily="18" charset="0"/>
              </a:rPr>
              <a:t>Mining high utility item sets from databases refers to finding the item sets with high profit</a:t>
            </a:r>
          </a:p>
          <a:p>
            <a:pPr algn="just" fontAlgn="base">
              <a:lnSpc>
                <a:spcPct val="200000"/>
              </a:lnSpc>
              <a:buClrTx/>
              <a:buSzPct val="75000"/>
              <a:buFont typeface="Wingdings" pitchFamily="2" charset="2"/>
              <a:buChar char="Ø"/>
              <a:tabLst>
                <a:tab pos="5551170" algn="l"/>
              </a:tabLst>
            </a:pPr>
            <a:endParaRPr lang="en-IN" sz="1800" dirty="0">
              <a:latin typeface="Times New Roman" pitchFamily="18" charset="0"/>
              <a:cs typeface="Times New Roman" pitchFamily="18" charset="0"/>
            </a:endParaRPr>
          </a:p>
          <a:p>
            <a:pPr algn="just" fontAlgn="base">
              <a:lnSpc>
                <a:spcPct val="200000"/>
              </a:lnSpc>
              <a:buClrTx/>
              <a:buSzPct val="75000"/>
              <a:buFont typeface="Wingdings" pitchFamily="2" charset="2"/>
              <a:buChar char="Ø"/>
              <a:tabLst>
                <a:tab pos="5551170" algn="l"/>
              </a:tabLst>
            </a:pPr>
            <a:endParaRPr lang="en-US" sz="1800" dirty="0">
              <a:latin typeface="Calibri" pitchFamily="34" charset="0"/>
              <a:cs typeface="Calibri" pitchFamily="34" charset="0"/>
            </a:endParaRPr>
          </a:p>
        </p:txBody>
      </p:sp>
    </p:spTree>
    <p:extLst>
      <p:ext uri="{BB962C8B-B14F-4D97-AF65-F5344CB8AC3E}">
        <p14:creationId xmlns:p14="http://schemas.microsoft.com/office/powerpoint/2010/main" val="42515781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4845</TotalTime>
  <Words>1315</Words>
  <Application>Microsoft Office PowerPoint</Application>
  <PresentationFormat>On-screen Show (4:3)</PresentationFormat>
  <Paragraphs>76</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Ananyaa M</dc:creator>
  <cp:lastModifiedBy>Sruthi Bagam</cp:lastModifiedBy>
  <cp:revision>228</cp:revision>
  <dcterms:created xsi:type="dcterms:W3CDTF">2020-08-27T15:54:55Z</dcterms:created>
  <dcterms:modified xsi:type="dcterms:W3CDTF">2024-04-25T21:50:20Z</dcterms:modified>
</cp:coreProperties>
</file>