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79" r:id="rId7"/>
    <p:sldId id="257" r:id="rId8"/>
    <p:sldId id="258" r:id="rId9"/>
    <p:sldId id="266" r:id="rId10"/>
    <p:sldId id="267" r:id="rId11"/>
    <p:sldId id="272" r:id="rId12"/>
    <p:sldId id="262" r:id="rId13"/>
    <p:sldId id="270" r:id="rId14"/>
    <p:sldId id="263" r:id="rId15"/>
    <p:sldId id="271" r:id="rId16"/>
    <p:sldId id="273" r:id="rId17"/>
    <p:sldId id="274" r:id="rId18"/>
    <p:sldId id="27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04932-3F43-4FC2-98EB-C1C92C53A72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89D078-E6B7-44F6-9E61-7F961C92110F}">
      <dgm:prSet phldrT="[Text]" custT="1"/>
      <dgm:spPr/>
      <dgm:t>
        <a:bodyPr/>
        <a:lstStyle/>
        <a:p>
          <a:r>
            <a:rPr lang="en-IN" sz="1800" dirty="0"/>
            <a:t>Cancelled Transactions</a:t>
          </a:r>
        </a:p>
        <a:p>
          <a:r>
            <a:rPr lang="en-IN" sz="1800" dirty="0"/>
            <a:t>Unit Price, Quantity &lt;= 0 </a:t>
          </a:r>
        </a:p>
      </dgm:t>
    </dgm:pt>
    <dgm:pt modelId="{32179AB4-4AF1-40B0-A258-33F3B5ABEC20}" type="parTrans" cxnId="{4E37D80C-4997-473A-A644-F7A6A4546331}">
      <dgm:prSet/>
      <dgm:spPr/>
      <dgm:t>
        <a:bodyPr/>
        <a:lstStyle/>
        <a:p>
          <a:endParaRPr lang="en-IN"/>
        </a:p>
      </dgm:t>
    </dgm:pt>
    <dgm:pt modelId="{936F232D-FFD1-4C73-9D81-9D7FD3AC2D8D}" type="sibTrans" cxnId="{4E37D80C-4997-473A-A644-F7A6A4546331}">
      <dgm:prSet/>
      <dgm:spPr/>
      <dgm:t>
        <a:bodyPr/>
        <a:lstStyle/>
        <a:p>
          <a:endParaRPr lang="en-IN"/>
        </a:p>
      </dgm:t>
    </dgm:pt>
    <dgm:pt modelId="{3AF5B4CB-EB88-47C4-82E1-4BD8897A0EB6}">
      <dgm:prSet phldrT="[Text]" custT="1"/>
      <dgm:spPr/>
      <dgm:t>
        <a:bodyPr/>
        <a:lstStyle/>
        <a:p>
          <a:r>
            <a:rPr lang="en-IN" sz="1800" dirty="0"/>
            <a:t>CustomerID – Null data</a:t>
          </a:r>
        </a:p>
      </dgm:t>
    </dgm:pt>
    <dgm:pt modelId="{07C5E809-ACC1-440C-867F-1EDF1F920D5C}" type="parTrans" cxnId="{29FEB5FE-B728-4340-8BBC-1E56D421124E}">
      <dgm:prSet/>
      <dgm:spPr/>
      <dgm:t>
        <a:bodyPr/>
        <a:lstStyle/>
        <a:p>
          <a:endParaRPr lang="en-IN"/>
        </a:p>
      </dgm:t>
    </dgm:pt>
    <dgm:pt modelId="{26677660-19F4-4E36-A1DE-275E4D30D88A}" type="sibTrans" cxnId="{29FEB5FE-B728-4340-8BBC-1E56D421124E}">
      <dgm:prSet/>
      <dgm:spPr/>
      <dgm:t>
        <a:bodyPr/>
        <a:lstStyle/>
        <a:p>
          <a:endParaRPr lang="en-IN"/>
        </a:p>
      </dgm:t>
    </dgm:pt>
    <dgm:pt modelId="{03A5E27F-3580-4973-B2B6-2A5034675D0B}">
      <dgm:prSet custT="1"/>
      <dgm:spPr/>
      <dgm:t>
        <a:bodyPr/>
        <a:lstStyle/>
        <a:p>
          <a:r>
            <a:rPr lang="en-IN" sz="1600" dirty="0"/>
            <a:t>POSTAGE, DOTCOM POSTAGE, Bank Charges, AMAZON FEE, Next Day Carriage, PACKING CHARGE, Adjust bad debt</a:t>
          </a:r>
        </a:p>
      </dgm:t>
    </dgm:pt>
    <dgm:pt modelId="{749AE84E-6A3D-4567-8D34-395275167192}" type="parTrans" cxnId="{D2B1BB28-1881-4A63-A2DD-435493B3E81A}">
      <dgm:prSet/>
      <dgm:spPr/>
      <dgm:t>
        <a:bodyPr/>
        <a:lstStyle/>
        <a:p>
          <a:endParaRPr lang="en-IN"/>
        </a:p>
      </dgm:t>
    </dgm:pt>
    <dgm:pt modelId="{478C7370-BAF8-4772-AD8C-8C1C53FFB132}" type="sibTrans" cxnId="{D2B1BB28-1881-4A63-A2DD-435493B3E81A}">
      <dgm:prSet/>
      <dgm:spPr/>
      <dgm:t>
        <a:bodyPr/>
        <a:lstStyle/>
        <a:p>
          <a:endParaRPr lang="en-IN"/>
        </a:p>
      </dgm:t>
    </dgm:pt>
    <dgm:pt modelId="{FB241BEE-D5D1-4C59-9A60-4B35771166F6}">
      <dgm:prSet phldrT="[Text]" custT="1"/>
      <dgm:spPr/>
      <dgm:t>
        <a:bodyPr/>
        <a:lstStyle/>
        <a:p>
          <a:r>
            <a:rPr lang="en-IN" sz="2400" dirty="0"/>
            <a:t>Duplicates</a:t>
          </a:r>
        </a:p>
      </dgm:t>
    </dgm:pt>
    <dgm:pt modelId="{807BBD0F-2278-490D-AFB9-1F6BD1B9B666}" type="sibTrans" cxnId="{D7D77213-D041-46FB-B136-2BFB85B182B2}">
      <dgm:prSet/>
      <dgm:spPr/>
      <dgm:t>
        <a:bodyPr/>
        <a:lstStyle/>
        <a:p>
          <a:endParaRPr lang="en-IN"/>
        </a:p>
      </dgm:t>
    </dgm:pt>
    <dgm:pt modelId="{6FBAB8D4-F16E-4478-AD22-B82F9DF252D4}" type="parTrans" cxnId="{D7D77213-D041-46FB-B136-2BFB85B182B2}">
      <dgm:prSet/>
      <dgm:spPr/>
      <dgm:t>
        <a:bodyPr/>
        <a:lstStyle/>
        <a:p>
          <a:endParaRPr lang="en-IN"/>
        </a:p>
      </dgm:t>
    </dgm:pt>
    <dgm:pt modelId="{11A6D545-7CBD-4955-AE99-C13C3173FC21}" type="pres">
      <dgm:prSet presAssocID="{A6F04932-3F43-4FC2-98EB-C1C92C53A72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887ED5F-B5E1-48CC-8122-D9557F9D78E7}" type="pres">
      <dgm:prSet presAssocID="{A6F04932-3F43-4FC2-98EB-C1C92C53A721}" presName="cycle" presStyleCnt="0"/>
      <dgm:spPr/>
    </dgm:pt>
    <dgm:pt modelId="{9060A69E-C214-4195-B562-DFCFC88F9567}" type="pres">
      <dgm:prSet presAssocID="{A6F04932-3F43-4FC2-98EB-C1C92C53A721}" presName="centerShape" presStyleCnt="0"/>
      <dgm:spPr/>
    </dgm:pt>
    <dgm:pt modelId="{26FA12CA-E2ED-4A54-AE41-52E43FD79079}" type="pres">
      <dgm:prSet presAssocID="{A6F04932-3F43-4FC2-98EB-C1C92C53A721}" presName="connSite" presStyleLbl="node1" presStyleIdx="0" presStyleCnt="5"/>
      <dgm:spPr/>
    </dgm:pt>
    <dgm:pt modelId="{899C7F2F-5EB3-4142-AA73-95CA611E44C5}" type="pres">
      <dgm:prSet presAssocID="{A6F04932-3F43-4FC2-98EB-C1C92C53A721}" presName="visible" presStyleLbl="node1" presStyleIdx="0" presStyleCnt="5" custScaleX="128578" custScaleY="1338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5CD66259-EEE7-4720-B488-3D52E9539136}" type="pres">
      <dgm:prSet presAssocID="{6FBAB8D4-F16E-4478-AD22-B82F9DF252D4}" presName="Name25" presStyleLbl="parChTrans1D1" presStyleIdx="0" presStyleCnt="4"/>
      <dgm:spPr/>
    </dgm:pt>
    <dgm:pt modelId="{3C62A837-4253-49E2-8FBB-386904F659B0}" type="pres">
      <dgm:prSet presAssocID="{FB241BEE-D5D1-4C59-9A60-4B35771166F6}" presName="node" presStyleCnt="0"/>
      <dgm:spPr/>
    </dgm:pt>
    <dgm:pt modelId="{1A849D04-201B-4098-853D-6D461EA441B8}" type="pres">
      <dgm:prSet presAssocID="{FB241BEE-D5D1-4C59-9A60-4B35771166F6}" presName="parentNode" presStyleLbl="node1" presStyleIdx="1" presStyleCnt="5" custScaleX="279017" custLinFactX="92862" custLinFactNeighborX="100000" custLinFactNeighborY="900">
        <dgm:presLayoutVars>
          <dgm:chMax val="1"/>
          <dgm:bulletEnabled val="1"/>
        </dgm:presLayoutVars>
      </dgm:prSet>
      <dgm:spPr/>
    </dgm:pt>
    <dgm:pt modelId="{81050FBC-E229-4A01-9B82-6678454A4893}" type="pres">
      <dgm:prSet presAssocID="{FB241BEE-D5D1-4C59-9A60-4B35771166F6}" presName="childNode" presStyleLbl="revTx" presStyleIdx="0" presStyleCnt="0">
        <dgm:presLayoutVars>
          <dgm:bulletEnabled val="1"/>
        </dgm:presLayoutVars>
      </dgm:prSet>
      <dgm:spPr/>
    </dgm:pt>
    <dgm:pt modelId="{36BE52A6-02BC-4B64-AB4A-AC05100EB8CC}" type="pres">
      <dgm:prSet presAssocID="{32179AB4-4AF1-40B0-A258-33F3B5ABEC20}" presName="Name25" presStyleLbl="parChTrans1D1" presStyleIdx="1" presStyleCnt="4"/>
      <dgm:spPr/>
    </dgm:pt>
    <dgm:pt modelId="{614D05D5-FE8A-4AD9-9D8D-0C22A1B256A1}" type="pres">
      <dgm:prSet presAssocID="{5089D078-E6B7-44F6-9E61-7F961C92110F}" presName="node" presStyleCnt="0"/>
      <dgm:spPr/>
    </dgm:pt>
    <dgm:pt modelId="{8FAF6764-BF9C-4642-87DE-1EC6F2624555}" type="pres">
      <dgm:prSet presAssocID="{5089D078-E6B7-44F6-9E61-7F961C92110F}" presName="parentNode" presStyleLbl="node1" presStyleIdx="2" presStyleCnt="5" custScaleX="385022" custScaleY="134378" custLinFactX="100000" custLinFactNeighborX="154874" custLinFactNeighborY="-653">
        <dgm:presLayoutVars>
          <dgm:chMax val="1"/>
          <dgm:bulletEnabled val="1"/>
        </dgm:presLayoutVars>
      </dgm:prSet>
      <dgm:spPr/>
    </dgm:pt>
    <dgm:pt modelId="{D16FDA08-3D06-4028-88F0-41F371B8BC9E}" type="pres">
      <dgm:prSet presAssocID="{5089D078-E6B7-44F6-9E61-7F961C92110F}" presName="childNode" presStyleLbl="revTx" presStyleIdx="0" presStyleCnt="0">
        <dgm:presLayoutVars>
          <dgm:bulletEnabled val="1"/>
        </dgm:presLayoutVars>
      </dgm:prSet>
      <dgm:spPr/>
    </dgm:pt>
    <dgm:pt modelId="{29A636C9-725E-484A-BCF3-AFE42E8D9E14}" type="pres">
      <dgm:prSet presAssocID="{07C5E809-ACC1-440C-867F-1EDF1F920D5C}" presName="Name25" presStyleLbl="parChTrans1D1" presStyleIdx="2" presStyleCnt="4"/>
      <dgm:spPr/>
    </dgm:pt>
    <dgm:pt modelId="{51CF5923-5971-4059-BE6A-06B5888AFCE6}" type="pres">
      <dgm:prSet presAssocID="{3AF5B4CB-EB88-47C4-82E1-4BD8897A0EB6}" presName="node" presStyleCnt="0"/>
      <dgm:spPr/>
    </dgm:pt>
    <dgm:pt modelId="{1D9C567D-0736-44B7-8B40-0CE0BE5BC849}" type="pres">
      <dgm:prSet presAssocID="{3AF5B4CB-EB88-47C4-82E1-4BD8897A0EB6}" presName="parentNode" presStyleLbl="node1" presStyleIdx="3" presStyleCnt="5" custScaleX="368303" custLinFactX="100000" custLinFactNeighborX="168131" custLinFactNeighborY="-16481">
        <dgm:presLayoutVars>
          <dgm:chMax val="1"/>
          <dgm:bulletEnabled val="1"/>
        </dgm:presLayoutVars>
      </dgm:prSet>
      <dgm:spPr/>
    </dgm:pt>
    <dgm:pt modelId="{D2FB2E63-0833-49D0-B4FC-545EC1CBA7EF}" type="pres">
      <dgm:prSet presAssocID="{3AF5B4CB-EB88-47C4-82E1-4BD8897A0EB6}" presName="childNode" presStyleLbl="revTx" presStyleIdx="0" presStyleCnt="0">
        <dgm:presLayoutVars>
          <dgm:bulletEnabled val="1"/>
        </dgm:presLayoutVars>
      </dgm:prSet>
      <dgm:spPr/>
    </dgm:pt>
    <dgm:pt modelId="{7FF6CFC4-DFEC-42A3-ABF5-D75B40377E7F}" type="pres">
      <dgm:prSet presAssocID="{749AE84E-6A3D-4567-8D34-395275167192}" presName="Name25" presStyleLbl="parChTrans1D1" presStyleIdx="3" presStyleCnt="4"/>
      <dgm:spPr/>
    </dgm:pt>
    <dgm:pt modelId="{000621E7-4B8B-44C7-A52D-BED9EF8BA0F0}" type="pres">
      <dgm:prSet presAssocID="{03A5E27F-3580-4973-B2B6-2A5034675D0B}" presName="node" presStyleCnt="0"/>
      <dgm:spPr/>
    </dgm:pt>
    <dgm:pt modelId="{959E1DA5-C02A-4CF3-9F4C-48A441C6AA9A}" type="pres">
      <dgm:prSet presAssocID="{03A5E27F-3580-4973-B2B6-2A5034675D0B}" presName="parentNode" presStyleLbl="node1" presStyleIdx="4" presStyleCnt="5" custScaleX="528072" custScaleY="138113" custLinFactX="100000" custLinFactNeighborX="150383" custLinFactNeighborY="-10868">
        <dgm:presLayoutVars>
          <dgm:chMax val="1"/>
          <dgm:bulletEnabled val="1"/>
        </dgm:presLayoutVars>
      </dgm:prSet>
      <dgm:spPr/>
    </dgm:pt>
    <dgm:pt modelId="{B96FB9D4-65F4-4CDB-9B2B-4A0749C3D799}" type="pres">
      <dgm:prSet presAssocID="{03A5E27F-3580-4973-B2B6-2A5034675D0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DD5EC02-F9C4-4BE9-B257-0528C8F531DA}" type="presOf" srcId="{A6F04932-3F43-4FC2-98EB-C1C92C53A721}" destId="{11A6D545-7CBD-4955-AE99-C13C3173FC21}" srcOrd="0" destOrd="0" presId="urn:microsoft.com/office/officeart/2005/8/layout/radial2"/>
    <dgm:cxn modelId="{4E37D80C-4997-473A-A644-F7A6A4546331}" srcId="{A6F04932-3F43-4FC2-98EB-C1C92C53A721}" destId="{5089D078-E6B7-44F6-9E61-7F961C92110F}" srcOrd="1" destOrd="0" parTransId="{32179AB4-4AF1-40B0-A258-33F3B5ABEC20}" sibTransId="{936F232D-FFD1-4C73-9D81-9D7FD3AC2D8D}"/>
    <dgm:cxn modelId="{D7D77213-D041-46FB-B136-2BFB85B182B2}" srcId="{A6F04932-3F43-4FC2-98EB-C1C92C53A721}" destId="{FB241BEE-D5D1-4C59-9A60-4B35771166F6}" srcOrd="0" destOrd="0" parTransId="{6FBAB8D4-F16E-4478-AD22-B82F9DF252D4}" sibTransId="{807BBD0F-2278-490D-AFB9-1F6BD1B9B666}"/>
    <dgm:cxn modelId="{0ED60C1F-00A4-4C7F-BD84-7F085E57D01A}" type="presOf" srcId="{FB241BEE-D5D1-4C59-9A60-4B35771166F6}" destId="{1A849D04-201B-4098-853D-6D461EA441B8}" srcOrd="0" destOrd="0" presId="urn:microsoft.com/office/officeart/2005/8/layout/radial2"/>
    <dgm:cxn modelId="{D2B1BB28-1881-4A63-A2DD-435493B3E81A}" srcId="{A6F04932-3F43-4FC2-98EB-C1C92C53A721}" destId="{03A5E27F-3580-4973-B2B6-2A5034675D0B}" srcOrd="3" destOrd="0" parTransId="{749AE84E-6A3D-4567-8D34-395275167192}" sibTransId="{478C7370-BAF8-4772-AD8C-8C1C53FFB132}"/>
    <dgm:cxn modelId="{4912CD35-DE58-425C-83BA-0BB8D74640D0}" type="presOf" srcId="{03A5E27F-3580-4973-B2B6-2A5034675D0B}" destId="{959E1DA5-C02A-4CF3-9F4C-48A441C6AA9A}" srcOrd="0" destOrd="0" presId="urn:microsoft.com/office/officeart/2005/8/layout/radial2"/>
    <dgm:cxn modelId="{F24B7E45-6B47-4EB3-85AE-3B63729D822D}" type="presOf" srcId="{32179AB4-4AF1-40B0-A258-33F3B5ABEC20}" destId="{36BE52A6-02BC-4B64-AB4A-AC05100EB8CC}" srcOrd="0" destOrd="0" presId="urn:microsoft.com/office/officeart/2005/8/layout/radial2"/>
    <dgm:cxn modelId="{F5A9B448-E0AA-469A-A372-EEEA71B227CC}" type="presOf" srcId="{07C5E809-ACC1-440C-867F-1EDF1F920D5C}" destId="{29A636C9-725E-484A-BCF3-AFE42E8D9E14}" srcOrd="0" destOrd="0" presId="urn:microsoft.com/office/officeart/2005/8/layout/radial2"/>
    <dgm:cxn modelId="{9773A795-B85A-491C-A8C4-ACDBA856A13A}" type="presOf" srcId="{5089D078-E6B7-44F6-9E61-7F961C92110F}" destId="{8FAF6764-BF9C-4642-87DE-1EC6F2624555}" srcOrd="0" destOrd="0" presId="urn:microsoft.com/office/officeart/2005/8/layout/radial2"/>
    <dgm:cxn modelId="{414F72D3-0D72-4EB1-9F01-51DD3C2DAAE4}" type="presOf" srcId="{3AF5B4CB-EB88-47C4-82E1-4BD8897A0EB6}" destId="{1D9C567D-0736-44B7-8B40-0CE0BE5BC849}" srcOrd="0" destOrd="0" presId="urn:microsoft.com/office/officeart/2005/8/layout/radial2"/>
    <dgm:cxn modelId="{3EF415D6-522D-4CCD-A682-FA1518522E57}" type="presOf" srcId="{749AE84E-6A3D-4567-8D34-395275167192}" destId="{7FF6CFC4-DFEC-42A3-ABF5-D75B40377E7F}" srcOrd="0" destOrd="0" presId="urn:microsoft.com/office/officeart/2005/8/layout/radial2"/>
    <dgm:cxn modelId="{4A5C06D7-B16F-4B96-AC0D-43363619BD4B}" type="presOf" srcId="{6FBAB8D4-F16E-4478-AD22-B82F9DF252D4}" destId="{5CD66259-EEE7-4720-B488-3D52E9539136}" srcOrd="0" destOrd="0" presId="urn:microsoft.com/office/officeart/2005/8/layout/radial2"/>
    <dgm:cxn modelId="{29FEB5FE-B728-4340-8BBC-1E56D421124E}" srcId="{A6F04932-3F43-4FC2-98EB-C1C92C53A721}" destId="{3AF5B4CB-EB88-47C4-82E1-4BD8897A0EB6}" srcOrd="2" destOrd="0" parTransId="{07C5E809-ACC1-440C-867F-1EDF1F920D5C}" sibTransId="{26677660-19F4-4E36-A1DE-275E4D30D88A}"/>
    <dgm:cxn modelId="{2276E9B1-1AFC-4AD2-BD14-4B5DFBA0DEEC}" type="presParOf" srcId="{11A6D545-7CBD-4955-AE99-C13C3173FC21}" destId="{0887ED5F-B5E1-48CC-8122-D9557F9D78E7}" srcOrd="0" destOrd="0" presId="urn:microsoft.com/office/officeart/2005/8/layout/radial2"/>
    <dgm:cxn modelId="{47BB0CEC-1755-4C0E-A938-5C2538053C79}" type="presParOf" srcId="{0887ED5F-B5E1-48CC-8122-D9557F9D78E7}" destId="{9060A69E-C214-4195-B562-DFCFC88F9567}" srcOrd="0" destOrd="0" presId="urn:microsoft.com/office/officeart/2005/8/layout/radial2"/>
    <dgm:cxn modelId="{A138C1C3-5EFD-4C7E-A0CE-3B835BCF01F8}" type="presParOf" srcId="{9060A69E-C214-4195-B562-DFCFC88F9567}" destId="{26FA12CA-E2ED-4A54-AE41-52E43FD79079}" srcOrd="0" destOrd="0" presId="urn:microsoft.com/office/officeart/2005/8/layout/radial2"/>
    <dgm:cxn modelId="{F79FBC1E-61F2-4078-A36F-FA54AA8361B2}" type="presParOf" srcId="{9060A69E-C214-4195-B562-DFCFC88F9567}" destId="{899C7F2F-5EB3-4142-AA73-95CA611E44C5}" srcOrd="1" destOrd="0" presId="urn:microsoft.com/office/officeart/2005/8/layout/radial2"/>
    <dgm:cxn modelId="{C29E0CB4-1F12-42DF-B2AE-537001792B10}" type="presParOf" srcId="{0887ED5F-B5E1-48CC-8122-D9557F9D78E7}" destId="{5CD66259-EEE7-4720-B488-3D52E9539136}" srcOrd="1" destOrd="0" presId="urn:microsoft.com/office/officeart/2005/8/layout/radial2"/>
    <dgm:cxn modelId="{5AB27B97-BA9E-4067-8CD3-2FE41FF5A1F4}" type="presParOf" srcId="{0887ED5F-B5E1-48CC-8122-D9557F9D78E7}" destId="{3C62A837-4253-49E2-8FBB-386904F659B0}" srcOrd="2" destOrd="0" presId="urn:microsoft.com/office/officeart/2005/8/layout/radial2"/>
    <dgm:cxn modelId="{34EEB2CD-85A6-43F0-BB09-BAED4F7B2E94}" type="presParOf" srcId="{3C62A837-4253-49E2-8FBB-386904F659B0}" destId="{1A849D04-201B-4098-853D-6D461EA441B8}" srcOrd="0" destOrd="0" presId="urn:microsoft.com/office/officeart/2005/8/layout/radial2"/>
    <dgm:cxn modelId="{F313335E-5220-45E0-9A94-987FD892D2D6}" type="presParOf" srcId="{3C62A837-4253-49E2-8FBB-386904F659B0}" destId="{81050FBC-E229-4A01-9B82-6678454A4893}" srcOrd="1" destOrd="0" presId="urn:microsoft.com/office/officeart/2005/8/layout/radial2"/>
    <dgm:cxn modelId="{BFE0D4A8-A691-4F0B-A235-B4664E51817E}" type="presParOf" srcId="{0887ED5F-B5E1-48CC-8122-D9557F9D78E7}" destId="{36BE52A6-02BC-4B64-AB4A-AC05100EB8CC}" srcOrd="3" destOrd="0" presId="urn:microsoft.com/office/officeart/2005/8/layout/radial2"/>
    <dgm:cxn modelId="{B56AA3B1-10B1-40C5-92C5-724C56E6077A}" type="presParOf" srcId="{0887ED5F-B5E1-48CC-8122-D9557F9D78E7}" destId="{614D05D5-FE8A-4AD9-9D8D-0C22A1B256A1}" srcOrd="4" destOrd="0" presId="urn:microsoft.com/office/officeart/2005/8/layout/radial2"/>
    <dgm:cxn modelId="{88FF3DE1-6223-4705-9D18-D416D73C1EEA}" type="presParOf" srcId="{614D05D5-FE8A-4AD9-9D8D-0C22A1B256A1}" destId="{8FAF6764-BF9C-4642-87DE-1EC6F2624555}" srcOrd="0" destOrd="0" presId="urn:microsoft.com/office/officeart/2005/8/layout/radial2"/>
    <dgm:cxn modelId="{3DDC826D-EF16-4AA7-B03A-3F1F2D6EAA65}" type="presParOf" srcId="{614D05D5-FE8A-4AD9-9D8D-0C22A1B256A1}" destId="{D16FDA08-3D06-4028-88F0-41F371B8BC9E}" srcOrd="1" destOrd="0" presId="urn:microsoft.com/office/officeart/2005/8/layout/radial2"/>
    <dgm:cxn modelId="{481CB828-E178-4D5F-85D3-E7BA9D0BE1F0}" type="presParOf" srcId="{0887ED5F-B5E1-48CC-8122-D9557F9D78E7}" destId="{29A636C9-725E-484A-BCF3-AFE42E8D9E14}" srcOrd="5" destOrd="0" presId="urn:microsoft.com/office/officeart/2005/8/layout/radial2"/>
    <dgm:cxn modelId="{AD14F99B-18F8-4184-AE5F-DA063E1902A4}" type="presParOf" srcId="{0887ED5F-B5E1-48CC-8122-D9557F9D78E7}" destId="{51CF5923-5971-4059-BE6A-06B5888AFCE6}" srcOrd="6" destOrd="0" presId="urn:microsoft.com/office/officeart/2005/8/layout/radial2"/>
    <dgm:cxn modelId="{85FD731A-A768-4805-B122-E0260AD30733}" type="presParOf" srcId="{51CF5923-5971-4059-BE6A-06B5888AFCE6}" destId="{1D9C567D-0736-44B7-8B40-0CE0BE5BC849}" srcOrd="0" destOrd="0" presId="urn:microsoft.com/office/officeart/2005/8/layout/radial2"/>
    <dgm:cxn modelId="{130963FF-3F13-40E1-B44D-BC13B94CFD41}" type="presParOf" srcId="{51CF5923-5971-4059-BE6A-06B5888AFCE6}" destId="{D2FB2E63-0833-49D0-B4FC-545EC1CBA7EF}" srcOrd="1" destOrd="0" presId="urn:microsoft.com/office/officeart/2005/8/layout/radial2"/>
    <dgm:cxn modelId="{2616F545-F793-4509-896D-FDDDC4028F8D}" type="presParOf" srcId="{0887ED5F-B5E1-48CC-8122-D9557F9D78E7}" destId="{7FF6CFC4-DFEC-42A3-ABF5-D75B40377E7F}" srcOrd="7" destOrd="0" presId="urn:microsoft.com/office/officeart/2005/8/layout/radial2"/>
    <dgm:cxn modelId="{65A51F4F-DCDF-47B7-9984-FA27D56FDA43}" type="presParOf" srcId="{0887ED5F-B5E1-48CC-8122-D9557F9D78E7}" destId="{000621E7-4B8B-44C7-A52D-BED9EF8BA0F0}" srcOrd="8" destOrd="0" presId="urn:microsoft.com/office/officeart/2005/8/layout/radial2"/>
    <dgm:cxn modelId="{E620109E-19BC-4C67-B2E2-5FB26BCEAA07}" type="presParOf" srcId="{000621E7-4B8B-44C7-A52D-BED9EF8BA0F0}" destId="{959E1DA5-C02A-4CF3-9F4C-48A441C6AA9A}" srcOrd="0" destOrd="0" presId="urn:microsoft.com/office/officeart/2005/8/layout/radial2"/>
    <dgm:cxn modelId="{2622CBE0-CFF9-4655-82C7-35F7B3144229}" type="presParOf" srcId="{000621E7-4B8B-44C7-A52D-BED9EF8BA0F0}" destId="{B96FB9D4-65F4-4CDB-9B2B-4A0749C3D79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6CFC4-DFEC-42A3-ABF5-D75B40377E7F}">
      <dsp:nvSpPr>
        <dsp:cNvPr id="0" name=""/>
        <dsp:cNvSpPr/>
      </dsp:nvSpPr>
      <dsp:spPr>
        <a:xfrm rot="1782105">
          <a:off x="2723547" y="2962749"/>
          <a:ext cx="1521078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521078" y="188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636C9-725E-484A-BCF3-AFE42E8D9E14}">
      <dsp:nvSpPr>
        <dsp:cNvPr id="0" name=""/>
        <dsp:cNvSpPr/>
      </dsp:nvSpPr>
      <dsp:spPr>
        <a:xfrm rot="430202">
          <a:off x="2816658" y="2428969"/>
          <a:ext cx="1742049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742049" y="188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52A6-02BC-4B64-AB4A-AC05100EB8CC}">
      <dsp:nvSpPr>
        <dsp:cNvPr id="0" name=""/>
        <dsp:cNvSpPr/>
      </dsp:nvSpPr>
      <dsp:spPr>
        <a:xfrm rot="21011319">
          <a:off x="2811688" y="2004506"/>
          <a:ext cx="1610969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610969" y="188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66259-EEE7-4720-B488-3D52E9539136}">
      <dsp:nvSpPr>
        <dsp:cNvPr id="0" name=""/>
        <dsp:cNvSpPr/>
      </dsp:nvSpPr>
      <dsp:spPr>
        <a:xfrm rot="19587898">
          <a:off x="2673862" y="1352559"/>
          <a:ext cx="1797598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797598" y="188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C7F2F-5EB3-4142-AA73-95CA611E44C5}">
      <dsp:nvSpPr>
        <dsp:cNvPr id="0" name=""/>
        <dsp:cNvSpPr/>
      </dsp:nvSpPr>
      <dsp:spPr>
        <a:xfrm>
          <a:off x="1128507" y="1121134"/>
          <a:ext cx="2194953" cy="22856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49D04-201B-4098-853D-6D461EA441B8}">
      <dsp:nvSpPr>
        <dsp:cNvPr id="0" name=""/>
        <dsp:cNvSpPr/>
      </dsp:nvSpPr>
      <dsp:spPr>
        <a:xfrm>
          <a:off x="3572624" y="-87737"/>
          <a:ext cx="2857857" cy="102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Duplicates</a:t>
          </a:r>
        </a:p>
      </dsp:txBody>
      <dsp:txXfrm>
        <a:off x="3991147" y="62262"/>
        <a:ext cx="2020811" cy="724261"/>
      </dsp:txXfrm>
    </dsp:sp>
    <dsp:sp modelId="{8FAF6764-BF9C-4642-87DE-1EC6F2624555}">
      <dsp:nvSpPr>
        <dsp:cNvPr id="0" name=""/>
        <dsp:cNvSpPr/>
      </dsp:nvSpPr>
      <dsp:spPr>
        <a:xfrm>
          <a:off x="4205881" y="892368"/>
          <a:ext cx="3943624" cy="13763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Cancelled Transactions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Unit Price, Quantity &lt;= 0 </a:t>
          </a:r>
        </a:p>
      </dsp:txBody>
      <dsp:txXfrm>
        <a:off x="4783411" y="1093934"/>
        <a:ext cx="2788564" cy="973247"/>
      </dsp:txXfrm>
    </dsp:sp>
    <dsp:sp modelId="{1D9C567D-0736-44B7-8B40-0CE0BE5BC849}">
      <dsp:nvSpPr>
        <dsp:cNvPr id="0" name=""/>
        <dsp:cNvSpPr/>
      </dsp:nvSpPr>
      <dsp:spPr>
        <a:xfrm>
          <a:off x="4377129" y="2259701"/>
          <a:ext cx="3772378" cy="102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CustomerID – Null data</a:t>
          </a:r>
        </a:p>
      </dsp:txBody>
      <dsp:txXfrm>
        <a:off x="4929581" y="2409700"/>
        <a:ext cx="2667474" cy="724261"/>
      </dsp:txXfrm>
    </dsp:sp>
    <dsp:sp modelId="{959E1DA5-C02A-4CF3-9F4C-48A441C6AA9A}">
      <dsp:nvSpPr>
        <dsp:cNvPr id="0" name=""/>
        <dsp:cNvSpPr/>
      </dsp:nvSpPr>
      <dsp:spPr>
        <a:xfrm>
          <a:off x="2567433" y="3294077"/>
          <a:ext cx="5408827" cy="1414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POSTAGE, DOTCOM POSTAGE, Bank Charges, AMAZON FEE, Next Day Carriage, PACKING CHARGE, Adjust bad debt</a:t>
          </a:r>
        </a:p>
      </dsp:txBody>
      <dsp:txXfrm>
        <a:off x="3359537" y="3501245"/>
        <a:ext cx="3824619" cy="1000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nk.springer.com/article/10.1057/elmr.2009.140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ec.europa.eu/eurostat/web/products-statistics-in-focus/-/KS-SF-09-08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566408"/>
            <a:ext cx="10993549" cy="217070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IMPACT OF RECESSION  ON RETAIL SECTOR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476583"/>
            <a:ext cx="10993546" cy="1900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4400" b="1" dirty="0">
                <a:solidFill>
                  <a:schemeClr val="bg1"/>
                </a:solidFill>
              </a:rPr>
              <a:t>Presentation by Group 2			 												</a:t>
            </a:r>
            <a:endParaRPr lang="en-IN" sz="4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4400" dirty="0">
                <a:solidFill>
                  <a:schemeClr val="bg1"/>
                </a:solidFill>
              </a:rPr>
              <a:t>	   Ayisha </a:t>
            </a:r>
            <a:r>
              <a:rPr lang="en-IN" sz="4400" dirty="0" err="1">
                <a:solidFill>
                  <a:schemeClr val="bg1"/>
                </a:solidFill>
              </a:rPr>
              <a:t>Razana</a:t>
            </a:r>
            <a:r>
              <a:rPr lang="en-IN" sz="4400" dirty="0">
                <a:solidFill>
                  <a:schemeClr val="bg1"/>
                </a:solidFill>
              </a:rPr>
              <a:t>    																</a:t>
            </a:r>
            <a:r>
              <a:rPr lang="en-IN" sz="4400" b="1" dirty="0">
                <a:solidFill>
                  <a:schemeClr val="bg1"/>
                </a:solidFill>
              </a:rPr>
              <a:t> 																												 </a:t>
            </a:r>
            <a:r>
              <a:rPr lang="en-IN" sz="4400" dirty="0">
                <a:solidFill>
                  <a:schemeClr val="bg1"/>
                </a:solidFill>
              </a:rPr>
              <a:t>  Shilpa George																</a:t>
            </a:r>
            <a:r>
              <a:rPr lang="en-IN" sz="4400" b="1" dirty="0">
                <a:solidFill>
                  <a:schemeClr val="bg1"/>
                </a:solidFill>
              </a:rPr>
              <a:t> Mentor : Varun</a:t>
            </a:r>
            <a:endParaRPr lang="en-IN" sz="4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4400" dirty="0">
                <a:solidFill>
                  <a:schemeClr val="bg1"/>
                </a:solidFill>
              </a:rPr>
              <a:t>	   Sruthi Sankar</a:t>
            </a:r>
          </a:p>
          <a:p>
            <a:pPr>
              <a:buNone/>
            </a:pPr>
            <a:r>
              <a:rPr lang="en-IN" sz="44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4800" dirty="0">
                <a:solidFill>
                  <a:schemeClr val="bg1"/>
                </a:solidFill>
              </a:rPr>
              <a:t>	  </a:t>
            </a:r>
          </a:p>
          <a:p>
            <a:pPr>
              <a:buNone/>
            </a:pPr>
            <a:endParaRPr lang="en-IN" sz="48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IN" sz="1400" dirty="0"/>
          </a:p>
          <a:p>
            <a:pPr>
              <a:buNone/>
            </a:pPr>
            <a:endParaRPr lang="en-IN" sz="1400" dirty="0"/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758-583F-4C55-9EE9-0313698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 frequency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D3392-7B4B-4E38-AC48-AA5B04E460E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96550"/>
            <a:ext cx="5422900" cy="34941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9710F2-DAAA-495A-90B7-2B0A0488DA9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3805" y="2227263"/>
            <a:ext cx="4765099" cy="40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2AD-DCE1-42F3-93ED-0F119978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Transaction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Top 5 transactions by the customers;</a:t>
            </a:r>
          </a:p>
          <a:p>
            <a:pPr>
              <a:buNone/>
            </a:pPr>
            <a:r>
              <a:rPr lang="en-IN" dirty="0"/>
              <a:t>    Customer id      no of transactions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12415     778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12471     531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12540     481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12567     463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12474     457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44CEF-6D82-416F-ABD4-E1241F27FE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Invoice no which starts with ‘</a:t>
            </a:r>
            <a:r>
              <a:rPr lang="en-IN" b="1" dirty="0"/>
              <a:t>A</a:t>
            </a:r>
            <a:r>
              <a:rPr lang="en-IN" dirty="0"/>
              <a:t>’ has Negative Unit price transactions with description as</a:t>
            </a:r>
            <a:r>
              <a:rPr lang="en-IN" dirty="0">
                <a:solidFill>
                  <a:srgbClr val="FF0000"/>
                </a:solidFill>
              </a:rPr>
              <a:t> ‘</a:t>
            </a:r>
            <a:r>
              <a:rPr lang="en-US" dirty="0">
                <a:solidFill>
                  <a:srgbClr val="FF0000"/>
                </a:solidFill>
              </a:rPr>
              <a:t>Adjust bad debt’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For example -  A563185, A563186, A563187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Invoice no which starts with ‘</a:t>
            </a:r>
            <a:r>
              <a:rPr lang="en-US" b="1" dirty="0"/>
              <a:t>C</a:t>
            </a:r>
            <a:r>
              <a:rPr lang="en-US" dirty="0"/>
              <a:t>’ has Negative Quantity which is cancelled order.</a:t>
            </a:r>
          </a:p>
          <a:p>
            <a:r>
              <a:rPr lang="en-US" dirty="0"/>
              <a:t>Some of the stock code are alpha-numeric with 5 digits and 1 character at the end.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3CC0-E84F-40C5-B9C6-AE42431D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Monthly purchase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AB8EF5-36BF-4C6C-90C9-B764400D5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4" y="2377440"/>
            <a:ext cx="5563953" cy="405516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4EE68-0F53-49B7-BCC8-59B6C641A0B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3074" y="2575074"/>
            <a:ext cx="5422900" cy="37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890-6D1A-42B8-A057-187A90F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																					</a:t>
            </a:r>
            <a:br>
              <a:rPr lang="en-IN" dirty="0"/>
            </a:br>
            <a:r>
              <a:rPr lang="en-IN" dirty="0"/>
              <a:t>Data cleaning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24748A-9A29-4680-BF85-7640FE9C58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6840742"/>
              </p:ext>
            </p:extLst>
          </p:nvPr>
        </p:nvGraphicFramePr>
        <p:xfrm>
          <a:off x="581024" y="2003730"/>
          <a:ext cx="8149508" cy="472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80535F1-DED5-4082-9497-F18B3B8A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0532" y="2194561"/>
            <a:ext cx="2880277" cy="3666490"/>
          </a:xfrm>
        </p:spPr>
        <p:txBody>
          <a:bodyPr>
            <a:normAutofit/>
          </a:bodyPr>
          <a:lstStyle/>
          <a:p>
            <a:r>
              <a:rPr lang="en-IN" sz="2400" dirty="0"/>
              <a:t>Before  </a:t>
            </a:r>
            <a:r>
              <a:rPr lang="en-US" sz="2400" dirty="0"/>
              <a:t>541909, 8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After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386660, 8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284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E4A-8BD7-4F40-ADEC-F53CC894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 algn="ctr"/>
            <a:r>
              <a:rPr lang="en-IN" dirty="0"/>
              <a:t>Data  transformation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03BF52C-BF5E-49AE-835F-97B8A977B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290" y="1916265"/>
            <a:ext cx="4324762" cy="4190337"/>
          </a:xfrm>
        </p:spPr>
        <p:txBody>
          <a:bodyPr>
            <a:noAutofit/>
          </a:bodyPr>
          <a:lstStyle/>
          <a:p>
            <a:r>
              <a:rPr lang="en-IN" dirty="0"/>
              <a:t>Sales = quantity * unit price</a:t>
            </a:r>
          </a:p>
          <a:p>
            <a:r>
              <a:rPr lang="en-IN" dirty="0"/>
              <a:t>Data grouped by invoiceNo.  &amp; Customer ID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Quantity &amp; Sales are aggregated for each InvoiceNo.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A410A2-8703-4304-918F-2F81762D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11" y="2226365"/>
            <a:ext cx="704553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1F70-5D11-4EF7-B55D-0C318BE4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transformation- ‘customer’  vs  ‘sales’  vs  ‘month’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B6D06-474C-4D0A-9E88-7573893EA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9917" y="3228229"/>
            <a:ext cx="9334830" cy="343604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71BD17-732A-4894-B238-1C3684BAD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40117"/>
            <a:ext cx="11059517" cy="993913"/>
          </a:xfrm>
        </p:spPr>
        <p:txBody>
          <a:bodyPr>
            <a:noAutofit/>
          </a:bodyPr>
          <a:lstStyle/>
          <a:p>
            <a:r>
              <a:rPr lang="en-IN" dirty="0"/>
              <a:t>Marked total sales &amp; quantity per customer</a:t>
            </a:r>
          </a:p>
          <a:p>
            <a:r>
              <a:rPr lang="en-IN" dirty="0"/>
              <a:t>Encoding of transactions in month wise</a:t>
            </a:r>
          </a:p>
          <a:p>
            <a:r>
              <a:rPr lang="en-IN" dirty="0"/>
              <a:t>‘multilabel classification’ using ‘multilabel binarizer’</a:t>
            </a:r>
          </a:p>
        </p:txBody>
      </p:sp>
    </p:spTree>
    <p:extLst>
      <p:ext uri="{BB962C8B-B14F-4D97-AF65-F5344CB8AC3E}">
        <p14:creationId xmlns:p14="http://schemas.microsoft.com/office/powerpoint/2010/main" val="175967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CFEC-B0F5-4D93-B038-3EA22C92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Building- RFM /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1420-77FE-481F-8DC7-3A2BC5B53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600" dirty="0"/>
              <a:t>RFM Analysis - Recency , Frequency , Monetary</a:t>
            </a:r>
          </a:p>
          <a:p>
            <a:r>
              <a:rPr lang="en-IN" sz="2600" dirty="0"/>
              <a:t>Recency : Present Date – Last Purchase Date</a:t>
            </a:r>
          </a:p>
          <a:p>
            <a:r>
              <a:rPr lang="en-IN" sz="2600" dirty="0"/>
              <a:t>Frequency : Total Number of Purchases</a:t>
            </a:r>
          </a:p>
          <a:p>
            <a:r>
              <a:rPr lang="en-IN" sz="2600" dirty="0"/>
              <a:t>Monetary : Total Amount of Purchase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3178C-1967-4358-8122-09B37374B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140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1C65A-900C-4960-89B2-FE65267E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2" y="2121998"/>
            <a:ext cx="4364892" cy="41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48B8-72E5-4680-8F44-2A8E3D43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Pre-processing on rfm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F0AF-6120-4FCB-92D2-88DC17C4C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Outlier Treatment </a:t>
            </a:r>
            <a:r>
              <a:rPr lang="en-IN" sz="2000" dirty="0"/>
              <a:t>on : R- F- M Parameters – </a:t>
            </a:r>
            <a:r>
              <a:rPr lang="en-IN" sz="2000"/>
              <a:t>Using IQR.</a:t>
            </a:r>
            <a:endParaRPr lang="en-IN" sz="2000" dirty="0"/>
          </a:p>
          <a:p>
            <a:r>
              <a:rPr lang="en-IN" sz="2000" b="1" dirty="0"/>
              <a:t>Standardisation</a:t>
            </a:r>
            <a:r>
              <a:rPr lang="en-IN" sz="2000" dirty="0"/>
              <a:t> of RFM data frame using Standard Scaler</a:t>
            </a:r>
          </a:p>
          <a:p>
            <a:r>
              <a:rPr lang="en-IN" sz="2000" b="1" dirty="0"/>
              <a:t>Hopkins Test </a:t>
            </a:r>
            <a:r>
              <a:rPr lang="en-IN" sz="2000" dirty="0"/>
              <a:t>on normalised RFM data to check clustering tendency – result : 0.92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577C27-478B-4A03-B609-77432ADB43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3587" y="2905919"/>
            <a:ext cx="3571875" cy="2276475"/>
          </a:xfrm>
        </p:spPr>
      </p:pic>
    </p:spTree>
    <p:extLst>
      <p:ext uri="{BB962C8B-B14F-4D97-AF65-F5344CB8AC3E}">
        <p14:creationId xmlns:p14="http://schemas.microsoft.com/office/powerpoint/2010/main" val="15363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308-1307-4ADD-A26C-2BBE2E18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ADE2-2761-4F0D-8681-0E72346E0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Applying K-Means Clustering on standardised RFM data</a:t>
            </a:r>
          </a:p>
          <a:p>
            <a:r>
              <a:rPr lang="en-IN" b="1" dirty="0"/>
              <a:t>Elbow Curve </a:t>
            </a:r>
            <a:r>
              <a:rPr lang="en-IN" dirty="0"/>
              <a:t>– optimum no.of clusters - 4</a:t>
            </a:r>
          </a:p>
          <a:p>
            <a:r>
              <a:rPr lang="en-IN" b="1" dirty="0"/>
              <a:t>Silhouette_Score- </a:t>
            </a:r>
            <a:r>
              <a:rPr lang="en-IN" dirty="0"/>
              <a:t>how close each data points in one cluster to the other points in neighbouring cluster</a:t>
            </a:r>
          </a:p>
          <a:p>
            <a:r>
              <a:rPr lang="en-IN" b="1" dirty="0">
                <a:solidFill>
                  <a:srgbClr val="292929"/>
                </a:solidFill>
                <a:latin typeface="charter"/>
              </a:rPr>
              <a:t>S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um of Squared distances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- squared average distance of all the points within a cluster to the cluster centroid</a:t>
            </a:r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1D86C-A2B7-45B3-BF08-7A2948617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993" y="1871960"/>
            <a:ext cx="4158742" cy="22968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37741-6216-4093-A1C4-3C7F080C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24" y="4156364"/>
            <a:ext cx="3243515" cy="2618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061A14-D89A-4F1E-9F2A-C90C687A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88" y="4089862"/>
            <a:ext cx="3577812" cy="26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0BB1-044D-4F06-963B-62DEBAFB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 on clusters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CDEA89-EFA6-431B-AA1E-9DC5B5B5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45178"/>
            <a:ext cx="10775537" cy="548640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Calculated mean value of R-F-M for each cluster – choose least recency_mean, high frequency_mean cluster as Best customer’s cluster.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4C069-1578-4B85-BCE1-512943461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905" y="2545526"/>
            <a:ext cx="5392738" cy="18835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191041-900B-4B42-B9B7-0824922140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5738" y="2526753"/>
            <a:ext cx="4937760" cy="197043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E040B-C877-4A8E-95CE-7731D3E8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8" y="4430685"/>
            <a:ext cx="5594466" cy="2339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55883-267F-4788-B53E-6261C0635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64" y="4580313"/>
            <a:ext cx="4962698" cy="21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To predict the customers, who likely to purchase from that retail store in the next month(</a:t>
            </a:r>
            <a:r>
              <a:rPr lang="en-US" sz="2800" dirty="0"/>
              <a:t>2012-1-1)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B7F-5ADB-4494-963A-4186210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7179"/>
            <a:ext cx="11029616" cy="1176793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br>
              <a:rPr lang="en-IN" b="1" i="0" dirty="0">
                <a:effectLst/>
                <a:latin typeface="Helvetica Neue"/>
              </a:rPr>
            </a:br>
            <a:r>
              <a:rPr lang="en-IN" b="1" i="0" dirty="0">
                <a:effectLst/>
                <a:latin typeface="Helvetica Neue"/>
              </a:rPr>
              <a:t>Hierarchical clustering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69F9-AA3B-46F1-BD5A-F463C9D3E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41050"/>
            <a:ext cx="5422390" cy="3420000"/>
          </a:xfrm>
        </p:spPr>
        <p:txBody>
          <a:bodyPr/>
          <a:lstStyle/>
          <a:p>
            <a:r>
              <a:rPr lang="en-IN" dirty="0"/>
              <a:t>Complete Linkage gives good clusters- 4 clusters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438A-52F4-4343-B13C-0CB06E9B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32167"/>
            <a:ext cx="5595416" cy="4834393"/>
          </a:xfrm>
        </p:spPr>
        <p:txBody>
          <a:bodyPr/>
          <a:lstStyle/>
          <a:p>
            <a:r>
              <a:rPr lang="en-IN" dirty="0"/>
              <a:t>Single Linkage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Centroid Linkage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Centroid Linkage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697ED-CF2D-4A0C-B6D6-D6083919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3304729"/>
            <a:ext cx="4460681" cy="3461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22662-B983-4C56-B2B9-86978BFD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64" y="2377441"/>
            <a:ext cx="4047213" cy="1954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ACE07-82A8-498D-8E54-4C550FD1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4770782"/>
            <a:ext cx="3760966" cy="18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98AD9-258E-43A3-BF90-E8FE1DB0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 on clusters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FAFC35-FC1E-4FCB-9886-7F4B3275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56022"/>
            <a:ext cx="10713734" cy="612250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Calculated mean value of R-F-M for each cluster – choose least recency_mean, high frequency_mean cluster as Best customer’s cluster.</a:t>
            </a:r>
            <a:endParaRPr lang="en-IN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D5FC22-EDF4-489F-9E29-A7A5BBD3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743200"/>
            <a:ext cx="5393100" cy="3117851"/>
          </a:xfrm>
        </p:spPr>
        <p:txBody>
          <a:bodyPr/>
          <a:lstStyle/>
          <a:p>
            <a:r>
              <a:rPr lang="en-IN" dirty="0"/>
              <a:t>Sorted - Mean values of RFM for Each clusters</a:t>
            </a:r>
          </a:p>
          <a:p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02B1AAF-8424-44C1-95CE-80E16E6165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142" y="2433101"/>
            <a:ext cx="4753920" cy="221046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FB1129-40E6-46D9-B8F0-A48F2507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8" y="3157600"/>
            <a:ext cx="4158532" cy="15657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0FF797-C395-4AAF-89DB-961B167A5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64" y="4673888"/>
            <a:ext cx="4325510" cy="20879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DD27A-A8DE-41BE-A766-B71CAF01A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459" y="4635609"/>
            <a:ext cx="4683318" cy="21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1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7C4F-6926-4677-9B6E-19C447A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1" y="1598213"/>
            <a:ext cx="11029950" cy="508884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Output analysis - top Customers 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386DF9-58C4-44A6-B84C-57F55A63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RFM - K-Means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B1B59DC-2578-4B51-B999-22645A32E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1541" y="2925763"/>
            <a:ext cx="4229544" cy="3379621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21D354-6E53-4E3C-83C2-B6C79FEB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RFM - Hierarchical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FAA1C25-01FD-4FF6-9C3A-1E3DC34FF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1389" y="2854519"/>
            <a:ext cx="4261898" cy="3434964"/>
          </a:xfrm>
        </p:spPr>
      </p:pic>
    </p:spTree>
    <p:extLst>
      <p:ext uri="{BB962C8B-B14F-4D97-AF65-F5344CB8AC3E}">
        <p14:creationId xmlns:p14="http://schemas.microsoft.com/office/powerpoint/2010/main" val="151554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354B-F9D5-4056-B3DF-EF8E6332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 analysis – II</a:t>
            </a:r>
            <a:r>
              <a:rPr lang="en-IN" baseline="30000" dirty="0"/>
              <a:t>nd</a:t>
            </a:r>
            <a:r>
              <a:rPr lang="en-IN" dirty="0"/>
              <a:t> top 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19F93-1A41-4FF1-9D64-886A01275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RFM – K-Means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02DE08-D57C-4208-8119-DAD838C94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5769" y="2909860"/>
            <a:ext cx="4578530" cy="372947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3F43F3-794E-4752-876C-73D2CC15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RFM - Hierarchical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9C4214-09B2-416B-9FF6-B85A2203E6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7182" y="2870421"/>
            <a:ext cx="4455774" cy="3753016"/>
          </a:xfrm>
        </p:spPr>
      </p:pic>
    </p:spTree>
    <p:extLst>
      <p:ext uri="{BB962C8B-B14F-4D97-AF65-F5344CB8AC3E}">
        <p14:creationId xmlns:p14="http://schemas.microsoft.com/office/powerpoint/2010/main" val="264542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BA30-3A34-4435-8A8E-B66DF0A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 analysis – Top products of top 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A62DF-68C3-4B38-AA1F-F859F057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K-Means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818CC6-9971-45D3-AFE6-E52E4981F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1823" y="2781553"/>
            <a:ext cx="3745064" cy="39938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D9272D-423B-4163-A29A-ACECB22DB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Hierarchical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2710D3-45E4-4842-A0B6-61A14F762B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08466" y="2767767"/>
            <a:ext cx="4007458" cy="3936121"/>
          </a:xfrm>
        </p:spPr>
      </p:pic>
    </p:spTree>
    <p:extLst>
      <p:ext uri="{BB962C8B-B14F-4D97-AF65-F5344CB8AC3E}">
        <p14:creationId xmlns:p14="http://schemas.microsoft.com/office/powerpoint/2010/main" val="18857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62A0-F344-4A79-A2DB-E155C69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B332-5379-49CA-904E-ECDE5A15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242268"/>
            <a:ext cx="11003856" cy="34826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Expected Customers : Best cluster customers from K-means Clustering</a:t>
            </a:r>
          </a:p>
          <a:p>
            <a:endParaRPr lang="en-IN" dirty="0"/>
          </a:p>
          <a:p>
            <a:r>
              <a:rPr lang="en-IN" dirty="0"/>
              <a:t>Expected Day of Next Purchase : Last purchase day + mean (intervals between each purchase)</a:t>
            </a:r>
          </a:p>
          <a:p>
            <a:endParaRPr lang="en-IN" dirty="0"/>
          </a:p>
          <a:p>
            <a:r>
              <a:rPr lang="en-IN" dirty="0"/>
              <a:t>Expected Quantity of Next Purchase : Total purchased quantity / Frequency</a:t>
            </a:r>
          </a:p>
          <a:p>
            <a:endParaRPr lang="en-IN" dirty="0"/>
          </a:p>
          <a:p>
            <a:r>
              <a:rPr lang="en-IN" dirty="0"/>
              <a:t>Expected Amount : Total purchased amount / Frequency</a:t>
            </a:r>
          </a:p>
          <a:p>
            <a:endParaRPr lang="en-IN" dirty="0"/>
          </a:p>
          <a:p>
            <a:r>
              <a:rPr lang="en-IN" dirty="0"/>
              <a:t>Expected Products : Frequently purchased  products</a:t>
            </a:r>
          </a:p>
        </p:txBody>
      </p:sp>
    </p:spTree>
    <p:extLst>
      <p:ext uri="{BB962C8B-B14F-4D97-AF65-F5344CB8AC3E}">
        <p14:creationId xmlns:p14="http://schemas.microsoft.com/office/powerpoint/2010/main" val="129140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9974-F2E5-4291-8330-4367858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Deployment - </a:t>
            </a:r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F7306-A329-43E7-849C-2BDF681D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40118"/>
            <a:ext cx="5087075" cy="397565"/>
          </a:xfrm>
        </p:spPr>
        <p:txBody>
          <a:bodyPr/>
          <a:lstStyle/>
          <a:p>
            <a:r>
              <a:rPr lang="en-IN" dirty="0"/>
              <a:t>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B6E5D-C75F-4E3B-9DC7-742FF925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345636"/>
            <a:ext cx="10646048" cy="1248354"/>
          </a:xfrm>
        </p:spPr>
        <p:txBody>
          <a:bodyPr/>
          <a:lstStyle/>
          <a:p>
            <a:r>
              <a:rPr lang="en-IN" dirty="0"/>
              <a:t>Start and Ends dates – Choose dates from calendar </a:t>
            </a:r>
          </a:p>
          <a:p>
            <a:r>
              <a:rPr lang="en-IN" dirty="0"/>
              <a:t>Expected Amount Range– Drag  between values</a:t>
            </a:r>
          </a:p>
          <a:p>
            <a:r>
              <a:rPr lang="en-IN" dirty="0"/>
              <a:t>Expected Quantity Range – Drag between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BD92FC-1BBD-4F6F-88F3-DE419908A9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0690" y="3530379"/>
            <a:ext cx="11070286" cy="3140765"/>
          </a:xfrm>
        </p:spPr>
      </p:pic>
    </p:spTree>
    <p:extLst>
      <p:ext uri="{BB962C8B-B14F-4D97-AF65-F5344CB8AC3E}">
        <p14:creationId xmlns:p14="http://schemas.microsoft.com/office/powerpoint/2010/main" val="26355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9274-4634-4393-9689-2D14914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C2B9-3A68-471C-8415-1A1C4390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631882"/>
            <a:ext cx="11035662" cy="3411109"/>
          </a:xfrm>
        </p:spPr>
        <p:txBody>
          <a:bodyPr/>
          <a:lstStyle/>
          <a:p>
            <a:r>
              <a:rPr lang="en-IN" dirty="0"/>
              <a:t>EDA :  To identify the non-product transactions like bank charges, postage fee etc.. ,Had to use excel filter option and wrote down them.</a:t>
            </a:r>
          </a:p>
          <a:p>
            <a:r>
              <a:rPr lang="en-IN" dirty="0"/>
              <a:t>Modelling : Needed to study about customer segmentation and prediction methods which was not familiar before. </a:t>
            </a:r>
            <a:r>
              <a:rPr lang="en-IN" dirty="0" err="1"/>
              <a:t>eg</a:t>
            </a:r>
            <a:r>
              <a:rPr lang="en-IN" dirty="0"/>
              <a:t>: RFM analysis.</a:t>
            </a:r>
          </a:p>
          <a:p>
            <a:r>
              <a:rPr lang="en-IN"/>
              <a:t>Python Coding</a:t>
            </a:r>
            <a:r>
              <a:rPr lang="en-IN" dirty="0"/>
              <a:t>: Difficulty was there in coding, to find the next purchase day in future by using shift, and day difference calculating methods.</a:t>
            </a:r>
          </a:p>
        </p:txBody>
      </p:sp>
    </p:spTree>
    <p:extLst>
      <p:ext uri="{BB962C8B-B14F-4D97-AF65-F5344CB8AC3E}">
        <p14:creationId xmlns:p14="http://schemas.microsoft.com/office/powerpoint/2010/main" val="295035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4E48-BEAE-4BED-9A0B-FEEE7EEA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Literature survey- Recession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BADDE3-5F63-4926-A52C-3D2DA144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981" y="2043485"/>
            <a:ext cx="5481313" cy="818985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https://link.springer.com/article/10.1057/elmr.2009.140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2ABEC-9460-42F4-B7F4-D4A4ECE5FD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025" y="3085106"/>
            <a:ext cx="5392738" cy="267163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E8332D-FBDE-4ACF-8A85-E9E0290A1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099144"/>
            <a:ext cx="5087073" cy="705121"/>
          </a:xfrm>
        </p:spPr>
        <p:txBody>
          <a:bodyPr/>
          <a:lstStyle/>
          <a:p>
            <a:r>
              <a:rPr lang="en-IN" dirty="0">
                <a:hlinkClick r:id="rId4"/>
              </a:rPr>
              <a:t>https://ec.europa.eu/eurostat/web/products-statistics-in-focus/-/KS-SF-09-088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994D4A-4727-4EA3-9AB1-4C1CE0A0C0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218238" y="3156668"/>
            <a:ext cx="5392737" cy="2425147"/>
          </a:xfrm>
        </p:spPr>
      </p:pic>
    </p:spTree>
    <p:extLst>
      <p:ext uri="{BB962C8B-B14F-4D97-AF65-F5344CB8AC3E}">
        <p14:creationId xmlns:p14="http://schemas.microsoft.com/office/powerpoint/2010/main" val="30461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011681"/>
            <a:ext cx="5422390" cy="4405022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The data contains purchase/shopping history of customers from </a:t>
            </a:r>
            <a:r>
              <a:rPr lang="en-US" sz="2400" dirty="0"/>
              <a:t>2010-12-01 08:26:00 till 2011-12-09 12:50:00</a:t>
            </a:r>
          </a:p>
          <a:p>
            <a:endParaRPr lang="en-US" sz="2400" dirty="0"/>
          </a:p>
          <a:p>
            <a:r>
              <a:rPr lang="en-IN" sz="2400" dirty="0"/>
              <a:t>Total transaction in this period </a:t>
            </a:r>
            <a:r>
              <a:rPr lang="en-US" sz="2400" dirty="0"/>
              <a:t>25,900</a:t>
            </a:r>
          </a:p>
          <a:p>
            <a:endParaRPr lang="en-US" sz="2400" dirty="0"/>
          </a:p>
          <a:p>
            <a:r>
              <a:rPr lang="en-IN" sz="2400" dirty="0"/>
              <a:t>Dataset size </a:t>
            </a:r>
            <a:r>
              <a:rPr lang="en-US" sz="2400" dirty="0"/>
              <a:t>(541909, 8)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0478-0DB2-49AE-9653-5E7C3144B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349" y="2584173"/>
            <a:ext cx="3993459" cy="350652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Attributes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InvoiceNo</a:t>
            </a:r>
            <a:r>
              <a:rPr lang="en-US" sz="2000" dirty="0"/>
              <a:t> : object 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dirty="0" err="1"/>
              <a:t>StockCode</a:t>
            </a:r>
            <a:r>
              <a:rPr lang="en-US" sz="2000" dirty="0"/>
              <a:t> : object </a:t>
            </a:r>
          </a:p>
          <a:p>
            <a:pPr>
              <a:buNone/>
            </a:pPr>
            <a:r>
              <a:rPr lang="en-US" sz="2000" dirty="0"/>
              <a:t>	Description : object </a:t>
            </a:r>
          </a:p>
          <a:p>
            <a:pPr>
              <a:buNone/>
            </a:pPr>
            <a:r>
              <a:rPr lang="en-US" sz="2000" dirty="0"/>
              <a:t>	Quantity : int64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InvoiceDate</a:t>
            </a:r>
            <a:r>
              <a:rPr lang="en-US" sz="2000" dirty="0"/>
              <a:t> : datetime64[ns]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UnitPrice</a:t>
            </a:r>
            <a:r>
              <a:rPr lang="en-US" sz="2000" dirty="0"/>
              <a:t> : float64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CustomerID</a:t>
            </a:r>
            <a:r>
              <a:rPr lang="en-US" sz="2000" dirty="0"/>
              <a:t> : float64 </a:t>
            </a:r>
          </a:p>
          <a:p>
            <a:pPr>
              <a:buNone/>
            </a:pPr>
            <a:r>
              <a:rPr lang="en-US" sz="2000" dirty="0"/>
              <a:t>	Country : object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A077-DD74-4CCC-9B34-CE006C28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032428" cy="3633047"/>
          </a:xfrm>
        </p:spPr>
        <p:txBody>
          <a:bodyPr>
            <a:normAutofit/>
          </a:bodyPr>
          <a:lstStyle/>
          <a:p>
            <a:r>
              <a:rPr lang="en-IN" dirty="0"/>
              <a:t>Each observation consists of quantity of the item, customer has purchased.</a:t>
            </a:r>
          </a:p>
          <a:p>
            <a:r>
              <a:rPr lang="en-IN" dirty="0"/>
              <a:t>There are Missing data in ‘</a:t>
            </a:r>
            <a:r>
              <a:rPr lang="en-US" dirty="0"/>
              <a:t>Description’ and ‘Customer ID ‘</a:t>
            </a:r>
          </a:p>
          <a:p>
            <a:r>
              <a:rPr lang="en-IN" dirty="0"/>
              <a:t>No of missing data: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Description 1454 (0.268311%)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CustomerID 135080 (24.926694%)</a:t>
            </a:r>
          </a:p>
          <a:p>
            <a:r>
              <a:rPr lang="en-IN" dirty="0"/>
              <a:t>Dataset contains transactions from 38 countries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6653-F981-4D1D-93B5-7D884D5B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830" y="2283663"/>
            <a:ext cx="4732930" cy="3633047"/>
          </a:xfrm>
        </p:spPr>
        <p:txBody>
          <a:bodyPr>
            <a:normAutofit/>
          </a:bodyPr>
          <a:lstStyle/>
          <a:p>
            <a:r>
              <a:rPr lang="en-US" dirty="0"/>
              <a:t>Top 5 observations: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United Kingdom 495478 (91.43%)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Germany 9495 (1.75%)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France 8557 (1.57%)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EIRE 8196 (1.51%)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Spain 2533 (0.46%)</a:t>
            </a:r>
          </a:p>
          <a:p>
            <a:r>
              <a:rPr lang="en-IN" dirty="0"/>
              <a:t>There are 4070 unique stock code</a:t>
            </a:r>
          </a:p>
          <a:p>
            <a:r>
              <a:rPr lang="en-IN" dirty="0"/>
              <a:t>4373 customers from 38 different countries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F1D8-37F5-4B75-8901-1B61A01E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Products and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679590"/>
            <a:ext cx="5008574" cy="318146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C5C33-0ECB-4337-8D37-2FB63D5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0657" y="2228003"/>
            <a:ext cx="4860152" cy="4037625"/>
          </a:xfrm>
        </p:spPr>
        <p:txBody>
          <a:bodyPr>
            <a:normAutofit/>
          </a:bodyPr>
          <a:lstStyle/>
          <a:p>
            <a:r>
              <a:rPr lang="en-IN" sz="2600" dirty="0"/>
              <a:t>Top 5 Countries with highest item purchases: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United Kingdom 495478 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Germany 9495 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France 8557 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EIRE 8196 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Spain 2533</a:t>
            </a:r>
            <a:endParaRPr lang="en-IN" sz="2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43A6-5FD3-4BF0-96BE-5EB0D27A3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6415" y="2099143"/>
            <a:ext cx="5943600" cy="4646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3A104-8173-417A-B105-5F4B9E2D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 on Top  products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834E0-779C-44BE-9AE2-558F8D7EE1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39" y="2218414"/>
            <a:ext cx="5263763" cy="39995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1EC994-EB0F-455D-A42C-9C45F3A909B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20776"/>
            <a:ext cx="5476488" cy="4024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586829-4B3C-4412-87F1-308441B1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Stock codes  and  Invoices 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EF464-C414-4A20-A9DF-9232190A6B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127" y="1995778"/>
            <a:ext cx="5534798" cy="399155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4F7301-2036-401C-ABDE-DFD4B9EDA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107096"/>
            <a:ext cx="5422900" cy="3991554"/>
          </a:xfrm>
        </p:spPr>
      </p:pic>
    </p:spTree>
    <p:extLst>
      <p:ext uri="{BB962C8B-B14F-4D97-AF65-F5344CB8AC3E}">
        <p14:creationId xmlns:p14="http://schemas.microsoft.com/office/powerpoint/2010/main" val="18403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E61C-DDD4-41CF-A304-1F992E4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Geographic distribution of customers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53586"/>
            <a:ext cx="5422900" cy="405516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1F2D17-F3FC-45BC-B53F-AF05F90DA7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9880" y="2337683"/>
            <a:ext cx="5422900" cy="3037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2507</TotalTime>
  <Words>998</Words>
  <Application>Microsoft Office PowerPoint</Application>
  <PresentationFormat>Widescreen</PresentationFormat>
  <Paragraphs>167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charter</vt:lpstr>
      <vt:lpstr>Courier New</vt:lpstr>
      <vt:lpstr>Gill Sans MT</vt:lpstr>
      <vt:lpstr>Helvetica Neue</vt:lpstr>
      <vt:lpstr>Wingdings 2</vt:lpstr>
      <vt:lpstr>Dividend</vt:lpstr>
      <vt:lpstr>IMPACT OF RECESSION  ON RETAIL SECTOR</vt:lpstr>
      <vt:lpstr>Business Objective</vt:lpstr>
      <vt:lpstr>Literature survey- Recession analysis</vt:lpstr>
      <vt:lpstr>Overview of dataset</vt:lpstr>
      <vt:lpstr>Exploratory Data  analysis</vt:lpstr>
      <vt:lpstr>Top Products and Countries</vt:lpstr>
      <vt:lpstr>Analysis on Top  products </vt:lpstr>
      <vt:lpstr>Stock codes  and  Invoices  analysis</vt:lpstr>
      <vt:lpstr>Geographic distribution of customers</vt:lpstr>
      <vt:lpstr>Customer frequency analysis</vt:lpstr>
      <vt:lpstr>Transaction  analysis</vt:lpstr>
      <vt:lpstr>Monthly purchase analysis</vt:lpstr>
      <vt:lpstr>                             Data cleaning</vt:lpstr>
      <vt:lpstr>Data  transformation</vt:lpstr>
      <vt:lpstr>Data transformation- ‘customer’  vs  ‘sales’  vs  ‘month’</vt:lpstr>
      <vt:lpstr>Model Building- RFM / Clustering</vt:lpstr>
      <vt:lpstr>Pre-processing on rfm data</vt:lpstr>
      <vt:lpstr>K-Means clustering</vt:lpstr>
      <vt:lpstr>Analysis on clusters</vt:lpstr>
      <vt:lpstr>       Hierarchical clustering </vt:lpstr>
      <vt:lpstr>Analysis on clusters</vt:lpstr>
      <vt:lpstr>   Output analysis - top Customers  </vt:lpstr>
      <vt:lpstr>Output analysis – IInd top Customers</vt:lpstr>
      <vt:lpstr>Output analysis – Top products of top customers</vt:lpstr>
      <vt:lpstr>Final Outputs</vt:lpstr>
      <vt:lpstr>Deployment - streamlit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RECESSION  ON RETAIL SECTOR</dc:title>
  <dc:creator>shilpa george</dc:creator>
  <cp:lastModifiedBy>shilpa george</cp:lastModifiedBy>
  <cp:revision>69</cp:revision>
  <dcterms:created xsi:type="dcterms:W3CDTF">2021-02-23T05:51:29Z</dcterms:created>
  <dcterms:modified xsi:type="dcterms:W3CDTF">2021-03-25T14:14:53Z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