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C3FB9-5EAC-4908-ABEC-57F70901A78E}" v="4" dt="2025-03-19T05:38:24.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736" y="12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thri G" userId="40ab6c5bf14dbd8e" providerId="LiveId" clId="{2A1C3FB9-5EAC-4908-ABEC-57F70901A78E}"/>
    <pc:docChg chg="undo custSel modSld">
      <pc:chgData name="Dhathri G" userId="40ab6c5bf14dbd8e" providerId="LiveId" clId="{2A1C3FB9-5EAC-4908-ABEC-57F70901A78E}" dt="2025-03-19T05:46:20.084" v="478" actId="20577"/>
      <pc:docMkLst>
        <pc:docMk/>
      </pc:docMkLst>
      <pc:sldChg chg="addSp delSp modSp mod">
        <pc:chgData name="Dhathri G" userId="40ab6c5bf14dbd8e" providerId="LiveId" clId="{2A1C3FB9-5EAC-4908-ABEC-57F70901A78E}" dt="2025-03-19T05:46:20.084" v="478" actId="20577"/>
        <pc:sldMkLst>
          <pc:docMk/>
          <pc:sldMk cId="215355532" sldId="259"/>
        </pc:sldMkLst>
        <pc:spChg chg="mod">
          <ac:chgData name="Dhathri G" userId="40ab6c5bf14dbd8e" providerId="LiveId" clId="{2A1C3FB9-5EAC-4908-ABEC-57F70901A78E}" dt="2025-03-19T05:31:57.134" v="250" actId="20577"/>
          <ac:spMkLst>
            <pc:docMk/>
            <pc:sldMk cId="215355532" sldId="259"/>
            <ac:spMk id="2" creationId="{6A33F464-D1AA-71BD-E8E8-9E623AA4F989}"/>
          </ac:spMkLst>
        </pc:spChg>
        <pc:spChg chg="mod">
          <ac:chgData name="Dhathri G" userId="40ab6c5bf14dbd8e" providerId="LiveId" clId="{2A1C3FB9-5EAC-4908-ABEC-57F70901A78E}" dt="2025-03-19T05:42:32.251" v="474" actId="20577"/>
          <ac:spMkLst>
            <pc:docMk/>
            <pc:sldMk cId="215355532" sldId="259"/>
            <ac:spMk id="6" creationId="{2B204EB5-8496-83FD-C136-E3683E982639}"/>
          </ac:spMkLst>
        </pc:spChg>
        <pc:spChg chg="add del mod">
          <ac:chgData name="Dhathri G" userId="40ab6c5bf14dbd8e" providerId="LiveId" clId="{2A1C3FB9-5EAC-4908-ABEC-57F70901A78E}" dt="2025-03-19T05:41:41.724" v="426" actId="20577"/>
          <ac:spMkLst>
            <pc:docMk/>
            <pc:sldMk cId="215355532" sldId="259"/>
            <ac:spMk id="10" creationId="{68A829BF-150C-1E1A-F6A1-168F21475341}"/>
          </ac:spMkLst>
        </pc:spChg>
        <pc:spChg chg="mod">
          <ac:chgData name="Dhathri G" userId="40ab6c5bf14dbd8e" providerId="LiveId" clId="{2A1C3FB9-5EAC-4908-ABEC-57F70901A78E}" dt="2025-03-19T05:29:58.846" v="207" actId="14100"/>
          <ac:spMkLst>
            <pc:docMk/>
            <pc:sldMk cId="215355532" sldId="259"/>
            <ac:spMk id="11" creationId="{AF3F89E9-01CC-2628-EE6A-C504790AD10C}"/>
          </ac:spMkLst>
        </pc:spChg>
        <pc:spChg chg="mod">
          <ac:chgData name="Dhathri G" userId="40ab6c5bf14dbd8e" providerId="LiveId" clId="{2A1C3FB9-5EAC-4908-ABEC-57F70901A78E}" dt="2025-03-19T05:40:24.291" v="299" actId="20577"/>
          <ac:spMkLst>
            <pc:docMk/>
            <pc:sldMk cId="215355532" sldId="259"/>
            <ac:spMk id="20" creationId="{29D071B0-8C1C-D71C-5C5D-1B2ABBC08C97}"/>
          </ac:spMkLst>
        </pc:spChg>
        <pc:spChg chg="mod">
          <ac:chgData name="Dhathri G" userId="40ab6c5bf14dbd8e" providerId="LiveId" clId="{2A1C3FB9-5EAC-4908-ABEC-57F70901A78E}" dt="2025-03-19T05:28:02.835" v="171" actId="14100"/>
          <ac:spMkLst>
            <pc:docMk/>
            <pc:sldMk cId="215355532" sldId="259"/>
            <ac:spMk id="32" creationId="{62D5A794-FF8C-9AF7-50B3-83D99643A57F}"/>
          </ac:spMkLst>
        </pc:spChg>
        <pc:spChg chg="mod">
          <ac:chgData name="Dhathri G" userId="40ab6c5bf14dbd8e" providerId="LiveId" clId="{2A1C3FB9-5EAC-4908-ABEC-57F70901A78E}" dt="2025-03-19T05:46:20.084" v="478" actId="20577"/>
          <ac:spMkLst>
            <pc:docMk/>
            <pc:sldMk cId="215355532" sldId="259"/>
            <ac:spMk id="34" creationId="{B4C3A4EF-E6FF-3D7D-2C5F-E1F533942D5A}"/>
          </ac:spMkLst>
        </pc:spChg>
        <pc:spChg chg="mod">
          <ac:chgData name="Dhathri G" userId="40ab6c5bf14dbd8e" providerId="LiveId" clId="{2A1C3FB9-5EAC-4908-ABEC-57F70901A78E}" dt="2025-03-19T05:25:38.247" v="103"/>
          <ac:spMkLst>
            <pc:docMk/>
            <pc:sldMk cId="215355532" sldId="259"/>
            <ac:spMk id="35" creationId="{0A972737-0112-D5F2-F6B2-E40D2CFCB1EA}"/>
          </ac:spMkLst>
        </pc:spChg>
        <pc:spChg chg="mod">
          <ac:chgData name="Dhathri G" userId="40ab6c5bf14dbd8e" providerId="LiveId" clId="{2A1C3FB9-5EAC-4908-ABEC-57F70901A78E}" dt="2025-03-19T05:30:20.052" v="235" actId="14100"/>
          <ac:spMkLst>
            <pc:docMk/>
            <pc:sldMk cId="215355532" sldId="259"/>
            <ac:spMk id="36" creationId="{298ED9DB-29F4-1396-3469-2884A260F26E}"/>
          </ac:spMkLst>
        </pc:spChg>
        <pc:spChg chg="mod">
          <ac:chgData name="Dhathri G" userId="40ab6c5bf14dbd8e" providerId="LiveId" clId="{2A1C3FB9-5EAC-4908-ABEC-57F70901A78E}" dt="2025-03-19T05:22:40.328" v="37" actId="14100"/>
          <ac:spMkLst>
            <pc:docMk/>
            <pc:sldMk cId="215355532" sldId="259"/>
            <ac:spMk id="37" creationId="{B412C119-3668-82FF-BE7B-25EECC898EC5}"/>
          </ac:spMkLst>
        </pc:spChg>
        <pc:spChg chg="mod">
          <ac:chgData name="Dhathri G" userId="40ab6c5bf14dbd8e" providerId="LiveId" clId="{2A1C3FB9-5EAC-4908-ABEC-57F70901A78E}" dt="2025-03-19T05:46:08.045" v="475" actId="20577"/>
          <ac:spMkLst>
            <pc:docMk/>
            <pc:sldMk cId="215355532" sldId="259"/>
            <ac:spMk id="38" creationId="{BBDE6B47-93C1-4A30-E741-DD059543FFBB}"/>
          </ac:spMkLst>
        </pc:spChg>
        <pc:spChg chg="add del mod">
          <ac:chgData name="Dhathri G" userId="40ab6c5bf14dbd8e" providerId="LiveId" clId="{2A1C3FB9-5EAC-4908-ABEC-57F70901A78E}" dt="2025-03-19T05:40:22.424" v="297" actId="22"/>
          <ac:spMkLst>
            <pc:docMk/>
            <pc:sldMk cId="215355532" sldId="259"/>
            <ac:spMk id="47" creationId="{63D265EF-99F0-0B62-E27B-5986FDCDAB08}"/>
          </ac:spMkLst>
        </pc:spChg>
        <pc:picChg chg="add mod">
          <ac:chgData name="Dhathri G" userId="40ab6c5bf14dbd8e" providerId="LiveId" clId="{2A1C3FB9-5EAC-4908-ABEC-57F70901A78E}" dt="2025-03-19T05:33:41.232" v="258" actId="14100"/>
          <ac:picMkLst>
            <pc:docMk/>
            <pc:sldMk cId="215355532" sldId="259"/>
            <ac:picMk id="42" creationId="{DEE803A5-3FC8-7DBD-56E0-B6D024E1D8E8}"/>
          </ac:picMkLst>
        </pc:picChg>
        <pc:picChg chg="add del mod">
          <ac:chgData name="Dhathri G" userId="40ab6c5bf14dbd8e" providerId="LiveId" clId="{2A1C3FB9-5EAC-4908-ABEC-57F70901A78E}" dt="2025-03-19T05:37:19.867" v="264" actId="21"/>
          <ac:picMkLst>
            <pc:docMk/>
            <pc:sldMk cId="215355532" sldId="259"/>
            <ac:picMk id="43" creationId="{9E4667B5-DC1F-4392-2C3D-B00306E11B45}"/>
          </ac:picMkLst>
        </pc:picChg>
        <pc:picChg chg="add mod">
          <ac:chgData name="Dhathri G" userId="40ab6c5bf14dbd8e" providerId="LiveId" clId="{2A1C3FB9-5EAC-4908-ABEC-57F70901A78E}" dt="2025-03-19T05:38:05.549" v="272" actId="14100"/>
          <ac:picMkLst>
            <pc:docMk/>
            <pc:sldMk cId="215355532" sldId="259"/>
            <ac:picMk id="44" creationId="{28A26149-3EBD-21DE-42E8-967989E100C9}"/>
          </ac:picMkLst>
        </pc:picChg>
        <pc:picChg chg="add mod">
          <ac:chgData name="Dhathri G" userId="40ab6c5bf14dbd8e" providerId="LiveId" clId="{2A1C3FB9-5EAC-4908-ABEC-57F70901A78E}" dt="2025-03-19T05:38:44.365" v="278" actId="14100"/>
          <ac:picMkLst>
            <pc:docMk/>
            <pc:sldMk cId="215355532" sldId="259"/>
            <ac:picMk id="45" creationId="{4251A0F9-216B-405B-AA32-99DFA8275C2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309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7200" b="1" dirty="0">
                  <a:solidFill>
                    <a:schemeClr val="dk1"/>
                  </a:solidFill>
                  <a:latin typeface="Poppins" panose="00000500000000000000"/>
                  <a:ea typeface="Poppins" panose="00000500000000000000"/>
                  <a:cs typeface="Poppins" panose="00000500000000000000"/>
                  <a:sym typeface="Poppins" panose="00000500000000000000"/>
                </a:rPr>
                <a:t>D</a:t>
              </a:r>
              <a:r>
                <a:rPr lang="en-US" sz="6000" b="1" dirty="0">
                  <a:solidFill>
                    <a:schemeClr val="dk1"/>
                  </a:solidFill>
                  <a:latin typeface="Poppins" panose="00000500000000000000"/>
                  <a:ea typeface="Poppins" panose="00000500000000000000"/>
                  <a:cs typeface="Poppins" panose="00000500000000000000"/>
                  <a:sym typeface="Poppins" panose="00000500000000000000"/>
                </a:rPr>
                <a:t>esign of Metamaterial/</a:t>
              </a:r>
              <a:r>
                <a:rPr lang="en-US" sz="6000" b="1" dirty="0" err="1">
                  <a:solidFill>
                    <a:schemeClr val="dk1"/>
                  </a:solidFill>
                  <a:latin typeface="Poppins" panose="00000500000000000000"/>
                  <a:ea typeface="Poppins" panose="00000500000000000000"/>
                  <a:cs typeface="Poppins" panose="00000500000000000000"/>
                  <a:sym typeface="Poppins" panose="00000500000000000000"/>
                </a:rPr>
                <a:t>metasurface</a:t>
              </a:r>
              <a:r>
                <a:rPr lang="en-US" sz="6000" b="1" dirty="0">
                  <a:solidFill>
                    <a:schemeClr val="dk1"/>
                  </a:solidFill>
                  <a:latin typeface="Poppins" panose="00000500000000000000"/>
                  <a:ea typeface="Poppins" panose="00000500000000000000"/>
                  <a:cs typeface="Poppins" panose="00000500000000000000"/>
                  <a:sym typeface="Poppins" panose="00000500000000000000"/>
                </a:rPr>
                <a:t> based on efficient antenna for RF energy harvesting and wireless energy transmissi</a:t>
              </a:r>
              <a:r>
                <a:rPr lang="en-US" sz="6600" b="1" dirty="0">
                  <a:solidFill>
                    <a:schemeClr val="dk1"/>
                  </a:solidFill>
                  <a:latin typeface="Poppins" panose="00000500000000000000"/>
                  <a:ea typeface="Poppins" panose="00000500000000000000"/>
                  <a:cs typeface="Poppins" panose="00000500000000000000"/>
                  <a:sym typeface="Poppins" panose="00000500000000000000"/>
                </a:rPr>
                <a:t>on</a:t>
              </a:r>
              <a:endParaRPr lang="en-US" sz="400" dirty="0"/>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DR.AKHILRNDRA PRATAP SINGH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0972800" y="30020773"/>
            <a:ext cx="20478344" cy="3046988"/>
          </a:xfrm>
          <a:prstGeom prst="rect">
            <a:avLst/>
          </a:prstGeom>
          <a:noFill/>
        </p:spPr>
        <p:txBody>
          <a:bodyPr wrap="square" rtlCol="0">
            <a:spAutoFit/>
          </a:bodyPr>
          <a:lstStyle/>
          <a:p>
            <a:pPr>
              <a:buNone/>
            </a:pPr>
            <a:r>
              <a:rPr lang="en-US" sz="4400" dirty="0" err="1">
                <a:latin typeface="Arial" panose="020B0604020202020204" pitchFamily="34" charset="0"/>
                <a:cs typeface="Arial" panose="020B0604020202020204" pitchFamily="34" charset="0"/>
              </a:rPr>
              <a:t>Metasurface</a:t>
            </a:r>
            <a:r>
              <a:rPr lang="en-US" sz="4400" dirty="0">
                <a:latin typeface="Arial" panose="020B0604020202020204" pitchFamily="34" charset="0"/>
                <a:cs typeface="Arial" panose="020B0604020202020204" pitchFamily="34" charset="0"/>
              </a:rPr>
              <a:t>-based antennas can improve </a:t>
            </a:r>
            <a:r>
              <a:rPr lang="en-US" sz="4400" b="1" dirty="0">
                <a:latin typeface="Arial" panose="020B0604020202020204" pitchFamily="34" charset="0"/>
                <a:cs typeface="Arial" panose="020B0604020202020204" pitchFamily="34" charset="0"/>
              </a:rPr>
              <a:t>energy access and sustainability</a:t>
            </a:r>
            <a:r>
              <a:rPr lang="en-US" sz="4400" dirty="0">
                <a:latin typeface="Arial" panose="020B0604020202020204" pitchFamily="34" charset="0"/>
                <a:cs typeface="Arial" panose="020B0604020202020204" pitchFamily="34" charset="0"/>
              </a:rPr>
              <a:t> by:</a:t>
            </a:r>
          </a:p>
          <a:p>
            <a:pPr>
              <a:buFont typeface="Arial" panose="020B0604020202020204" pitchFamily="34" charset="0"/>
              <a:buChar char="•"/>
            </a:pPr>
            <a:r>
              <a:rPr lang="en-US" sz="4400" b="1" dirty="0">
                <a:latin typeface="Arial" panose="020B0604020202020204" pitchFamily="34" charset="0"/>
                <a:cs typeface="Arial" panose="020B0604020202020204" pitchFamily="34" charset="0"/>
              </a:rPr>
              <a:t>Reducing battery dependence</a:t>
            </a:r>
            <a:r>
              <a:rPr lang="en-US" sz="4400" dirty="0">
                <a:latin typeface="Arial" panose="020B0604020202020204" pitchFamily="34" charset="0"/>
                <a:cs typeface="Arial" panose="020B0604020202020204" pitchFamily="34" charset="0"/>
              </a:rPr>
              <a:t> and wired power needs.</a:t>
            </a:r>
          </a:p>
          <a:p>
            <a:pPr>
              <a:buFont typeface="Arial" panose="020B0604020202020204" pitchFamily="34" charset="0"/>
              <a:buChar char="•"/>
            </a:pPr>
            <a:r>
              <a:rPr lang="en-US" sz="4400" b="1" dirty="0">
                <a:latin typeface="Arial" panose="020B0604020202020204" pitchFamily="34" charset="0"/>
                <a:cs typeface="Arial" panose="020B0604020202020204" pitchFamily="34" charset="0"/>
              </a:rPr>
              <a:t>Powering smart cities &amp; IoT</a:t>
            </a:r>
            <a:r>
              <a:rPr lang="en-US" sz="4400" dirty="0">
                <a:latin typeface="Arial" panose="020B0604020202020204" pitchFamily="34" charset="0"/>
                <a:cs typeface="Arial" panose="020B0604020202020204" pitchFamily="34" charset="0"/>
              </a:rPr>
              <a:t> with self-sustaining devices.</a:t>
            </a:r>
          </a:p>
          <a:p>
            <a:pPr>
              <a:buFont typeface="Arial" panose="020B0604020202020204" pitchFamily="34" charset="0"/>
              <a:buChar char="•"/>
            </a:pPr>
            <a:r>
              <a:rPr lang="en-US" sz="4400" b="1" dirty="0">
                <a:latin typeface="Arial" panose="020B0604020202020204" pitchFamily="34" charset="0"/>
                <a:cs typeface="Arial" panose="020B0604020202020204" pitchFamily="34" charset="0"/>
              </a:rPr>
              <a:t>Supporting healthcare</a:t>
            </a:r>
            <a:r>
              <a:rPr lang="en-US" sz="4400" dirty="0">
                <a:latin typeface="Arial" panose="020B0604020202020204" pitchFamily="34" charset="0"/>
                <a:cs typeface="Arial" panose="020B0604020202020204" pitchFamily="34" charset="0"/>
              </a:rPr>
              <a:t> with wireless medical </a:t>
            </a:r>
            <a:r>
              <a:rPr lang="en-US" sz="6000" dirty="0"/>
              <a:t>sensors.</a:t>
            </a:r>
          </a:p>
        </p:txBody>
      </p:sp>
      <p:sp>
        <p:nvSpPr>
          <p:cNvPr id="34" name="TextBox 33">
            <a:extLst>
              <a:ext uri="{FF2B5EF4-FFF2-40B4-BE49-F238E27FC236}">
                <a16:creationId xmlns:a16="http://schemas.microsoft.com/office/drawing/2014/main" id="{B4C3A4EF-E6FF-3D7D-2C5F-E1F533942D5A}"/>
              </a:ext>
            </a:extLst>
          </p:cNvPr>
          <p:cNvSpPr txBox="1"/>
          <p:nvPr/>
        </p:nvSpPr>
        <p:spPr>
          <a:xfrm>
            <a:off x="10972800" y="25244107"/>
            <a:ext cx="20421597" cy="3785652"/>
          </a:xfrm>
          <a:prstGeom prst="rect">
            <a:avLst/>
          </a:prstGeom>
          <a:noFill/>
        </p:spPr>
        <p:txBody>
          <a:bodyPr wrap="square" rtlCol="0">
            <a:spAutoFit/>
          </a:bodyPr>
          <a:lstStyle/>
          <a:p>
            <a:pPr>
              <a:buNone/>
            </a:pPr>
            <a:r>
              <a:rPr lang="en-US" sz="4000" dirty="0">
                <a:latin typeface="Arial" panose="020B0604020202020204" pitchFamily="34" charset="0"/>
                <a:cs typeface="Arial" panose="020B0604020202020204" pitchFamily="34" charset="0"/>
              </a:rPr>
              <a:t>Future advancements in </a:t>
            </a:r>
            <a:r>
              <a:rPr lang="en-US" sz="4000" b="1" dirty="0" err="1">
                <a:latin typeface="Arial" panose="020B0604020202020204" pitchFamily="34" charset="0"/>
                <a:cs typeface="Arial" panose="020B0604020202020204" pitchFamily="34" charset="0"/>
              </a:rPr>
              <a:t>metasurfac</a:t>
            </a:r>
            <a:r>
              <a:rPr lang="en-US" sz="4000" b="1" dirty="0">
                <a:latin typeface="Arial" panose="020B0604020202020204" pitchFamily="34" charset="0"/>
                <a:cs typeface="Arial" panose="020B0604020202020204" pitchFamily="34" charset="0"/>
              </a:rPr>
              <a:t>-based antennas</a:t>
            </a:r>
            <a:r>
              <a:rPr lang="en-US" sz="4000" dirty="0">
                <a:latin typeface="Arial" panose="020B0604020202020204" pitchFamily="34" charset="0"/>
                <a:cs typeface="Arial" panose="020B0604020202020204" pitchFamily="34" charset="0"/>
              </a:rPr>
              <a:t> can enhance RF energy harvesting through </a:t>
            </a:r>
            <a:r>
              <a:rPr lang="en-US" sz="4000" b="1" dirty="0">
                <a:latin typeface="Arial" panose="020B0604020202020204" pitchFamily="34" charset="0"/>
                <a:cs typeface="Arial" panose="020B0604020202020204" pitchFamily="34" charset="0"/>
              </a:rPr>
              <a:t>tunable, miniaturized, and high-efficiency designs</a:t>
            </a:r>
            <a:r>
              <a:rPr lang="en-US" sz="4000" dirty="0">
                <a:latin typeface="Arial" panose="020B0604020202020204" pitchFamily="34" charset="0"/>
                <a:cs typeface="Arial" panose="020B0604020202020204" pitchFamily="34" charset="0"/>
              </a:rPr>
              <a:t>. Key focus areas include:</a:t>
            </a:r>
          </a:p>
          <a:p>
            <a:pPr>
              <a:buFont typeface="Arial" panose="020B0604020202020204" pitchFamily="34" charset="0"/>
              <a:buChar char="•"/>
            </a:pPr>
            <a:r>
              <a:rPr lang="en-US" sz="4000" b="1" dirty="0">
                <a:latin typeface="Arial" panose="020B0604020202020204" pitchFamily="34" charset="0"/>
                <a:cs typeface="Arial" panose="020B0604020202020204" pitchFamily="34" charset="0"/>
              </a:rPr>
              <a:t>Reconfigurable </a:t>
            </a:r>
            <a:r>
              <a:rPr lang="en-US" sz="4000" b="1" dirty="0" err="1">
                <a:latin typeface="Arial" panose="020B0604020202020204" pitchFamily="34" charset="0"/>
                <a:cs typeface="Arial" panose="020B0604020202020204" pitchFamily="34" charset="0"/>
              </a:rPr>
              <a:t>metasurfaces</a:t>
            </a:r>
            <a:r>
              <a:rPr lang="en-US" sz="4000" b="1"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for adaptive frequency control.</a:t>
            </a:r>
          </a:p>
          <a:p>
            <a:pPr>
              <a:buFont typeface="Arial" panose="020B0604020202020204" pitchFamily="34" charset="0"/>
              <a:buChar char="•"/>
            </a:pPr>
            <a:r>
              <a:rPr lang="en-US" sz="4000" b="1" dirty="0">
                <a:latin typeface="Arial" panose="020B0604020202020204" pitchFamily="34" charset="0"/>
                <a:cs typeface="Arial" panose="020B0604020202020204" pitchFamily="34" charset="0"/>
              </a:rPr>
              <a:t>Compact and flexible designs</a:t>
            </a:r>
            <a:r>
              <a:rPr lang="en-US" sz="4000" dirty="0">
                <a:latin typeface="Arial" panose="020B0604020202020204" pitchFamily="34" charset="0"/>
                <a:cs typeface="Arial" panose="020B0604020202020204" pitchFamily="34" charset="0"/>
              </a:rPr>
              <a:t> for IoT and wearable applications.</a:t>
            </a:r>
          </a:p>
          <a:p>
            <a:pPr>
              <a:buFont typeface="Arial" panose="020B0604020202020204" pitchFamily="34" charset="0"/>
              <a:buChar char="•"/>
            </a:pPr>
            <a:r>
              <a:rPr lang="en-US" sz="4000" b="1" dirty="0">
                <a:latin typeface="Arial" panose="020B0604020202020204" pitchFamily="34" charset="0"/>
                <a:cs typeface="Arial" panose="020B0604020202020204" pitchFamily="34" charset="0"/>
              </a:rPr>
              <a:t>Multi-band and wideband operation</a:t>
            </a:r>
            <a:r>
              <a:rPr lang="en-US" sz="4000" dirty="0">
                <a:latin typeface="Arial" panose="020B0604020202020204" pitchFamily="34" charset="0"/>
                <a:cs typeface="Arial" panose="020B0604020202020204" pitchFamily="34" charset="0"/>
              </a:rPr>
              <a:t> for broader energy harvesting.</a:t>
            </a:r>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2" y="5618182"/>
            <a:ext cx="9471003" cy="15327273"/>
          </a:xfrm>
          <a:prstGeom prst="rect">
            <a:avLst/>
          </a:prstGeom>
          <a:noFill/>
        </p:spPr>
        <p:txBody>
          <a:bodyPr wrap="square" rtlCol="0">
            <a:spAutoFit/>
          </a:bodyPr>
          <a:lstStyle/>
          <a:p>
            <a:r>
              <a:rPr lang="en-US" sz="5500"/>
              <a:t>Ground Plane – A metal sheet at the bottom to reflect signals and improve performance.Substrate – A dielectric material placed between the patch and ground to control frequency.Patch – The main part of the antenna that captures RF energy (designed for 2.45 GHz &amp; 3 GHz).Feedline &amp; Wave Port – The connection that supplies power to the antenna for testing.Radiation Box – A virtual air box around the antenna for proper signal simulation.HFSS Simulation – Testing impedance (S11 &lt; -10 dB), gain, and efficiency to optimize performance</a:t>
            </a:r>
            <a:endParaRPr lang="en-IN" sz="5500" dirty="0"/>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3" y="5646838"/>
            <a:ext cx="10138673" cy="938719"/>
          </a:xfrm>
          <a:prstGeom prst="rect">
            <a:avLst/>
          </a:prstGeom>
          <a:noFill/>
        </p:spPr>
        <p:txBody>
          <a:bodyPr wrap="square" rtlCol="0">
            <a:spAutoFit/>
          </a:bodyPr>
          <a:lstStyle/>
          <a:p>
            <a:r>
              <a:rPr lang="en-US" sz="5500" dirty="0"/>
              <a:t> </a:t>
            </a:r>
            <a:r>
              <a:rPr lang="en-IN" sz="5500" dirty="0"/>
              <a:t>     </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1" y="5362015"/>
            <a:ext cx="10579473" cy="12957393"/>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This study presents the design of an efficient metamaterial/</a:t>
            </a:r>
            <a:r>
              <a:rPr lang="en-US" sz="4000" dirty="0" err="1">
                <a:latin typeface="Arial" panose="020B0604020202020204" pitchFamily="34" charset="0"/>
                <a:cs typeface="Arial" panose="020B0604020202020204" pitchFamily="34" charset="0"/>
              </a:rPr>
              <a:t>metasurface</a:t>
            </a:r>
            <a:r>
              <a:rPr lang="en-US" sz="4000" dirty="0">
                <a:latin typeface="Arial" panose="020B0604020202020204" pitchFamily="34" charset="0"/>
                <a:cs typeface="Arial" panose="020B0604020202020204" pitchFamily="34" charset="0"/>
              </a:rPr>
              <a:t>-based antenna for RF energy harvesting and wireless power transmission. The antenna operates at </a:t>
            </a:r>
            <a:r>
              <a:rPr lang="en-US" sz="4000" b="1" dirty="0">
                <a:latin typeface="Arial" panose="020B0604020202020204" pitchFamily="34" charset="0"/>
                <a:cs typeface="Arial" panose="020B0604020202020204" pitchFamily="34" charset="0"/>
              </a:rPr>
              <a:t>2.45 GHz (linear polarization)</a:t>
            </a:r>
            <a:r>
              <a:rPr lang="en-US" sz="4000" dirty="0">
                <a:latin typeface="Arial" panose="020B0604020202020204" pitchFamily="34" charset="0"/>
                <a:cs typeface="Arial" panose="020B0604020202020204" pitchFamily="34" charset="0"/>
              </a:rPr>
              <a:t> for efficient energy harvesting in Wi-Fi and ISM bands and </a:t>
            </a:r>
            <a:r>
              <a:rPr lang="en-US" sz="4000" b="1" dirty="0">
                <a:latin typeface="Arial" panose="020B0604020202020204" pitchFamily="34" charset="0"/>
                <a:cs typeface="Arial" panose="020B0604020202020204" pitchFamily="34" charset="0"/>
              </a:rPr>
              <a:t>3 GHz (circular polarization)</a:t>
            </a:r>
            <a:r>
              <a:rPr lang="en-US" sz="4000" dirty="0">
                <a:latin typeface="Arial" panose="020B0604020202020204" pitchFamily="34" charset="0"/>
                <a:cs typeface="Arial" panose="020B0604020202020204" pitchFamily="34" charset="0"/>
              </a:rPr>
              <a:t> for improved omnidirectional wireless power transmission. </a:t>
            </a:r>
            <a:r>
              <a:rPr lang="en-US" sz="4000" dirty="0" err="1">
                <a:latin typeface="Arial" panose="020B0604020202020204" pitchFamily="34" charset="0"/>
                <a:cs typeface="Arial" panose="020B0604020202020204" pitchFamily="34" charset="0"/>
              </a:rPr>
              <a:t>Metasurfaces</a:t>
            </a:r>
            <a:r>
              <a:rPr lang="en-US" sz="4000" dirty="0">
                <a:latin typeface="Arial" panose="020B0604020202020204" pitchFamily="34" charset="0"/>
                <a:cs typeface="Arial" panose="020B0604020202020204" pitchFamily="34" charset="0"/>
              </a:rPr>
              <a:t>/metamaterials are integrated to enhance impedance matching, bandwidth, and radiation performance. The design and simulations are carried out using HFSS software. The results show improved energy harvesting efficiency and wireless power transfer, making the antenna suitable for advanced wireless energy applications.</a:t>
            </a:r>
            <a:endParaRPr lang="en-IN" sz="40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BDE6B47-93C1-4A30-E741-DD059543FFBB}"/>
              </a:ext>
            </a:extLst>
          </p:cNvPr>
          <p:cNvSpPr txBox="1"/>
          <p:nvPr/>
        </p:nvSpPr>
        <p:spPr>
          <a:xfrm>
            <a:off x="342522" y="19098177"/>
            <a:ext cx="10124693" cy="13388280"/>
          </a:xfrm>
          <a:prstGeom prst="rect">
            <a:avLst/>
          </a:prstGeom>
          <a:noFill/>
        </p:spPr>
        <p:txBody>
          <a:bodyPr wrap="square" rtlCol="0">
            <a:spAutoFit/>
          </a:bodyPr>
          <a:lstStyle/>
          <a:p>
            <a:pPr>
              <a:buNone/>
            </a:pPr>
            <a:r>
              <a:rPr lang="en-US" sz="4800" dirty="0">
                <a:latin typeface="Arial" panose="020B0604020202020204" pitchFamily="34" charset="0"/>
                <a:cs typeface="Arial" panose="020B0604020202020204" pitchFamily="34" charset="0"/>
              </a:rPr>
              <a:t>Wireless power transmission and RF energy harvesting are essential for powering IoT devices and sensors. Traditional antennas face efficiency and bandwidth limitations, which can be improved using </a:t>
            </a:r>
            <a:r>
              <a:rPr lang="en-US" sz="4800" b="1" dirty="0">
                <a:latin typeface="Arial" panose="020B0604020202020204" pitchFamily="34" charset="0"/>
                <a:cs typeface="Arial" panose="020B0604020202020204" pitchFamily="34" charset="0"/>
              </a:rPr>
              <a:t>metamaterials/</a:t>
            </a:r>
            <a:r>
              <a:rPr lang="en-US" sz="4800" b="1" dirty="0" err="1">
                <a:latin typeface="Arial" panose="020B0604020202020204" pitchFamily="34" charset="0"/>
                <a:cs typeface="Arial" panose="020B0604020202020204" pitchFamily="34" charset="0"/>
              </a:rPr>
              <a:t>metasurfaces</a:t>
            </a:r>
            <a:r>
              <a:rPr lang="en-US" sz="4800" dirty="0">
                <a:latin typeface="Arial" panose="020B0604020202020204" pitchFamily="34" charset="0"/>
                <a:cs typeface="Arial" panose="020B0604020202020204" pitchFamily="34" charset="0"/>
              </a:rPr>
              <a:t> These structures enhance impedance matching, radiation efficiency, and energy absorption.</a:t>
            </a:r>
          </a:p>
          <a:p>
            <a:r>
              <a:rPr lang="en-US" sz="4800" dirty="0">
                <a:latin typeface="Arial" panose="020B0604020202020204" pitchFamily="34" charset="0"/>
                <a:cs typeface="Arial" panose="020B0604020202020204" pitchFamily="34" charset="0"/>
              </a:rPr>
              <a:t>This study designs a </a:t>
            </a:r>
            <a:r>
              <a:rPr lang="en-US" sz="4800" b="1" dirty="0">
                <a:latin typeface="Arial" panose="020B0604020202020204" pitchFamily="34" charset="0"/>
                <a:cs typeface="Arial" panose="020B0604020202020204" pitchFamily="34" charset="0"/>
              </a:rPr>
              <a:t>dual-band antenna (2.45 GHz linear, 3 GHz circular polarization)</a:t>
            </a:r>
            <a:r>
              <a:rPr lang="en-US" sz="4800" dirty="0">
                <a:latin typeface="Arial" panose="020B0604020202020204" pitchFamily="34" charset="0"/>
                <a:cs typeface="Arial" panose="020B0604020202020204" pitchFamily="34" charset="0"/>
              </a:rPr>
              <a:t> for improved energy harvesting and wireless power transfer. HFSS simulations confirm its enhanced performance, making it suitable for advanced wireless energy applications.</a:t>
            </a:r>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P.A. SRUTHI (BU21EECE0100468);D.ASHA BEE (BU21EECE0100143); G.DHATHRI (BU21EECE0100201)}</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0830416" y="16534305"/>
            <a:ext cx="10868783" cy="8463855"/>
          </a:xfrm>
          <a:prstGeom prst="rect">
            <a:avLst/>
          </a:prstGeom>
          <a:noFill/>
        </p:spPr>
        <p:txBody>
          <a:bodyPr wrap="square" rtlCol="0">
            <a:spAutoFit/>
          </a:bodyPr>
          <a:lstStyle/>
          <a:p>
            <a:pPr marL="0" marR="0" lvl="0" indent="0" algn="l" rtl="0">
              <a:lnSpc>
                <a:spcPct val="100000"/>
              </a:lnSpc>
              <a:spcBef>
                <a:spcPts val="0"/>
              </a:spcBef>
              <a:spcAft>
                <a:spcPts val="0"/>
              </a:spcAft>
              <a:buNone/>
            </a:pPr>
            <a:r>
              <a:rPr lang="en-US" sz="4400" b="0" i="0" u="none" strike="noStrike" cap="none" dirty="0">
                <a:solidFill>
                  <a:srgbClr val="000000"/>
                </a:solidFill>
                <a:latin typeface="Arial" panose="020B0604020202020204" pitchFamily="34" charset="0"/>
                <a:ea typeface="Verdana" panose="020B0604030504040204"/>
                <a:cs typeface="Arial" panose="020B0604020202020204" pitchFamily="34" charset="0"/>
                <a:sym typeface="Verdana" panose="020B0604030504040204"/>
              </a:rPr>
              <a:t>Our project focused on the design and simulation of efficient antennas for RF energy harvesting and wireless energy transmission using metamaterials and </a:t>
            </a:r>
            <a:r>
              <a:rPr lang="en-US" sz="4400" b="0" i="0" u="none" strike="noStrike" cap="none" dirty="0" err="1">
                <a:solidFill>
                  <a:srgbClr val="000000"/>
                </a:solidFill>
                <a:latin typeface="Arial" panose="020B0604020202020204" pitchFamily="34" charset="0"/>
                <a:ea typeface="Verdana" panose="020B0604030504040204"/>
                <a:cs typeface="Arial" panose="020B0604020202020204" pitchFamily="34" charset="0"/>
                <a:sym typeface="Verdana" panose="020B0604030504040204"/>
              </a:rPr>
              <a:t>metasurfaces</a:t>
            </a:r>
            <a:r>
              <a:rPr lang="en-US" sz="4400" b="0" i="0" u="none" strike="noStrike" cap="none" dirty="0">
                <a:solidFill>
                  <a:srgbClr val="000000"/>
                </a:solidFill>
                <a:latin typeface="Arial" panose="020B0604020202020204" pitchFamily="34" charset="0"/>
                <a:ea typeface="Verdana" panose="020B0604030504040204"/>
                <a:cs typeface="Arial" panose="020B0604020202020204" pitchFamily="34" charset="0"/>
                <a:sym typeface="Verdana" panose="020B0604030504040204"/>
              </a:rPr>
              <a:t>. We successfully designed and simulated a rectangular patch antenna operating at 2.45 GHz and are in progress with the circular patch antenna at 3 GHz using HFSS software. and ensured that the necessary tools and resources were available to meet our objectives.</a:t>
            </a:r>
          </a:p>
          <a:p>
            <a:pPr marL="0" marR="0" lvl="0" indent="0" algn="l" rtl="0">
              <a:lnSpc>
                <a:spcPct val="100000"/>
              </a:lnSpc>
              <a:spcBef>
                <a:spcPts val="0"/>
              </a:spcBef>
              <a:spcAft>
                <a:spcPts val="0"/>
              </a:spcAft>
              <a:buNone/>
            </a:pPr>
            <a:endParaRPr lang="en-US" sz="60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3570208" cy="1785104"/>
          </a:xfrm>
          <a:prstGeom prst="rect">
            <a:avLst/>
          </a:prstGeom>
          <a:noFill/>
        </p:spPr>
        <p:txBody>
          <a:bodyPr wrap="none" rtlCol="0">
            <a:spAutoFit/>
          </a:bodyPr>
          <a:lstStyle/>
          <a:p>
            <a:r>
              <a:rPr lang="en-IN" sz="5500" dirty="0"/>
              <a:t>GitHub link:</a:t>
            </a:r>
          </a:p>
          <a:p>
            <a:r>
              <a:rPr lang="en-IN" sz="5500" dirty="0"/>
              <a:t>Video link:</a:t>
            </a:r>
          </a:p>
        </p:txBody>
      </p:sp>
      <p:sp>
        <p:nvSpPr>
          <p:cNvPr id="39" name="Rectangle: Rounded Corners 38">
            <a:extLst>
              <a:ext uri="{FF2B5EF4-FFF2-40B4-BE49-F238E27FC236}">
                <a16:creationId xmlns:a16="http://schemas.microsoft.com/office/drawing/2014/main" id="{3F0CDBD9-A3BB-E60B-F00D-9C92218FC27A}"/>
              </a:ext>
            </a:extLst>
          </p:cNvPr>
          <p:cNvSpPr/>
          <p:nvPr/>
        </p:nvSpPr>
        <p:spPr>
          <a:xfrm>
            <a:off x="25755600" y="33727693"/>
            <a:ext cx="3483456" cy="228315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500" dirty="0">
                <a:solidFill>
                  <a:schemeClr val="tx1"/>
                </a:solidFill>
              </a:rPr>
              <a:t>insert your QR code here</a:t>
            </a:r>
            <a:endParaRPr lang="en-IN" sz="5500" dirty="0">
              <a:solidFill>
                <a:schemeClr val="tx1"/>
              </a:solidFill>
            </a:endParaRPr>
          </a:p>
        </p:txBody>
      </p:sp>
      <p:pic>
        <p:nvPicPr>
          <p:cNvPr id="1026" name="Picture 2" descr="News.mscrm-addons.com Blog | The ...">
            <a:extLst>
              <a:ext uri="{FF2B5EF4-FFF2-40B4-BE49-F238E27FC236}">
                <a16:creationId xmlns:a16="http://schemas.microsoft.com/office/drawing/2014/main" id="{D301EA1F-7C81-A1A9-D74E-32E3E2663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8019" y="3374403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Placeholder 3">
            <a:extLst>
              <a:ext uri="{FF2B5EF4-FFF2-40B4-BE49-F238E27FC236}">
                <a16:creationId xmlns:a16="http://schemas.microsoft.com/office/drawing/2014/main" id="{DEE803A5-3FC8-7DBD-56E0-B6D024E1D8E8}"/>
              </a:ext>
            </a:extLst>
          </p:cNvPr>
          <p:cNvPicPr>
            <a:picLocks noChangeAspect="1"/>
          </p:cNvPicPr>
          <p:nvPr/>
        </p:nvPicPr>
        <p:blipFill>
          <a:blip r:embed="rId5"/>
          <a:srcRect l="300" r="300"/>
          <a:stretch>
            <a:fillRect/>
          </a:stretch>
        </p:blipFill>
        <p:spPr>
          <a:xfrm>
            <a:off x="21074392" y="5668590"/>
            <a:ext cx="4650431" cy="4439185"/>
          </a:xfrm>
          <a:prstGeom prst="rect">
            <a:avLst/>
          </a:prstGeom>
        </p:spPr>
      </p:pic>
      <p:pic>
        <p:nvPicPr>
          <p:cNvPr id="44" name="Picture 43">
            <a:extLst>
              <a:ext uri="{FF2B5EF4-FFF2-40B4-BE49-F238E27FC236}">
                <a16:creationId xmlns:a16="http://schemas.microsoft.com/office/drawing/2014/main" id="{28A26149-3EBD-21DE-42E8-967989E100C9}"/>
              </a:ext>
            </a:extLst>
          </p:cNvPr>
          <p:cNvPicPr>
            <a:picLocks noChangeAspect="1"/>
          </p:cNvPicPr>
          <p:nvPr/>
        </p:nvPicPr>
        <p:blipFill>
          <a:blip r:embed="rId6"/>
          <a:stretch>
            <a:fillRect/>
          </a:stretch>
        </p:blipFill>
        <p:spPr>
          <a:xfrm>
            <a:off x="25977615" y="5734106"/>
            <a:ext cx="5416781" cy="4373670"/>
          </a:xfrm>
          <a:prstGeom prst="rect">
            <a:avLst/>
          </a:prstGeom>
        </p:spPr>
      </p:pic>
      <p:pic>
        <p:nvPicPr>
          <p:cNvPr id="45" name="Picture 44">
            <a:extLst>
              <a:ext uri="{FF2B5EF4-FFF2-40B4-BE49-F238E27FC236}">
                <a16:creationId xmlns:a16="http://schemas.microsoft.com/office/drawing/2014/main" id="{4251A0F9-216B-405B-AA32-99DFA8275C2D}"/>
              </a:ext>
            </a:extLst>
          </p:cNvPr>
          <p:cNvPicPr>
            <a:picLocks noChangeAspect="1"/>
          </p:cNvPicPr>
          <p:nvPr/>
        </p:nvPicPr>
        <p:blipFill>
          <a:blip r:embed="rId7"/>
          <a:stretch>
            <a:fillRect/>
          </a:stretch>
        </p:blipFill>
        <p:spPr>
          <a:xfrm>
            <a:off x="21145878" y="10389947"/>
            <a:ext cx="10138673" cy="4757840"/>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6629</TotalTime>
  <Words>538</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Dhathri G</cp:lastModifiedBy>
  <cp:revision>202</cp:revision>
  <cp:lastPrinted>2013-08-04T02:58:23Z</cp:lastPrinted>
  <dcterms:created xsi:type="dcterms:W3CDTF">2011-10-21T15:46:33Z</dcterms:created>
  <dcterms:modified xsi:type="dcterms:W3CDTF">2025-03-19T05:46:25Z</dcterms:modified>
</cp:coreProperties>
</file>