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8" r:id="rId5"/>
    <p:sldId id="294" r:id="rId6"/>
    <p:sldId id="267" r:id="rId7"/>
    <p:sldId id="263" r:id="rId8"/>
    <p:sldId id="262" r:id="rId9"/>
    <p:sldId id="265" r:id="rId10"/>
    <p:sldId id="268" r:id="rId11"/>
    <p:sldId id="270" r:id="rId12"/>
    <p:sldId id="271" r:id="rId13"/>
    <p:sldId id="274" r:id="rId14"/>
    <p:sldId id="275" r:id="rId15"/>
    <p:sldId id="276" r:id="rId16"/>
    <p:sldId id="277" r:id="rId17"/>
    <p:sldId id="295" r:id="rId18"/>
    <p:sldId id="297" r:id="rId19"/>
    <p:sldId id="280" r:id="rId20"/>
    <p:sldId id="266" r:id="rId21"/>
    <p:sldId id="264" r:id="rId22"/>
    <p:sldId id="284" r:id="rId23"/>
    <p:sldId id="285" r:id="rId24"/>
    <p:sldId id="286" r:id="rId25"/>
    <p:sldId id="281" r:id="rId26"/>
    <p:sldId id="282" r:id="rId27"/>
    <p:sldId id="283" r:id="rId28"/>
    <p:sldId id="296" r:id="rId29"/>
    <p:sldId id="287" r:id="rId30"/>
    <p:sldId id="288" r:id="rId31"/>
    <p:sldId id="290" r:id="rId32"/>
    <p:sldId id="291" r:id="rId33"/>
    <p:sldId id="292" r:id="rId34"/>
    <p:sldId id="289"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10D265-A096-4995-BB77-8A4F1CC3A889}">
          <p14:sldIdLst>
            <p14:sldId id="278"/>
            <p14:sldId id="294"/>
            <p14:sldId id="267"/>
          </p14:sldIdLst>
        </p14:section>
        <p14:section name="HTML" id="{740E6569-13E9-4F6C-B4A2-B53BB20D600F}">
          <p14:sldIdLst>
            <p14:sldId id="263"/>
            <p14:sldId id="262"/>
            <p14:sldId id="265"/>
            <p14:sldId id="268"/>
            <p14:sldId id="270"/>
            <p14:sldId id="271"/>
            <p14:sldId id="274"/>
            <p14:sldId id="275"/>
            <p14:sldId id="276"/>
            <p14:sldId id="277"/>
            <p14:sldId id="295"/>
            <p14:sldId id="297"/>
          </p14:sldIdLst>
        </p14:section>
        <p14:section name="CSS" id="{95C4A6C3-D953-4808-B5C1-8785BE409020}">
          <p14:sldIdLst>
            <p14:sldId id="280"/>
            <p14:sldId id="266"/>
            <p14:sldId id="264"/>
            <p14:sldId id="284"/>
            <p14:sldId id="285"/>
            <p14:sldId id="286"/>
            <p14:sldId id="281"/>
            <p14:sldId id="282"/>
            <p14:sldId id="283"/>
            <p14:sldId id="296"/>
            <p14:sldId id="287"/>
            <p14:sldId id="288"/>
            <p14:sldId id="290"/>
            <p14:sldId id="291"/>
            <p14:sldId id="292"/>
            <p14:sldId id="289"/>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B07E8F1-09C1-45EF-B8C7-B39D0B749376}"/>
              </a:ext>
            </a:extLst>
          </p:cNvPr>
          <p:cNvGrpSpPr/>
          <p:nvPr userDrawn="1"/>
        </p:nvGrpSpPr>
        <p:grpSpPr>
          <a:xfrm>
            <a:off x="-1" y="2537927"/>
            <a:ext cx="12192001" cy="4320073"/>
            <a:chOff x="-1" y="2537927"/>
            <a:chExt cx="12192001" cy="4320073"/>
          </a:xfrm>
        </p:grpSpPr>
        <p:pic>
          <p:nvPicPr>
            <p:cNvPr id="17" name="Picture 16">
              <a:extLst>
                <a:ext uri="{FF2B5EF4-FFF2-40B4-BE49-F238E27FC236}">
                  <a16:creationId xmlns:a16="http://schemas.microsoft.com/office/drawing/2014/main" id="{526B3A6A-B223-416A-B8DE-565678F1DA3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575891"/>
              <a:ext cx="12192000" cy="4282109"/>
            </a:xfrm>
            <a:prstGeom prst="rect">
              <a:avLst/>
            </a:prstGeom>
            <a:noFill/>
            <a:ln>
              <a:noFill/>
            </a:ln>
          </p:spPr>
        </p:pic>
        <p:sp>
          <p:nvSpPr>
            <p:cNvPr id="18" name="Rectangle 17">
              <a:extLst>
                <a:ext uri="{FF2B5EF4-FFF2-40B4-BE49-F238E27FC236}">
                  <a16:creationId xmlns:a16="http://schemas.microsoft.com/office/drawing/2014/main" id="{F2361628-D29A-4C9D-86EF-AC819172AF19}"/>
                </a:ext>
              </a:extLst>
            </p:cNvPr>
            <p:cNvSpPr/>
            <p:nvPr/>
          </p:nvSpPr>
          <p:spPr>
            <a:xfrm>
              <a:off x="-1" y="2537927"/>
              <a:ext cx="12192000" cy="4320073"/>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F760F4-0D27-43D6-A69B-C9A3C4251C70}"/>
              </a:ext>
            </a:extLst>
          </p:cNvPr>
          <p:cNvSpPr>
            <a:spLocks noGrp="1"/>
          </p:cNvSpPr>
          <p:nvPr>
            <p:ph type="ctrTitle" hasCustomPrompt="1"/>
          </p:nvPr>
        </p:nvSpPr>
        <p:spPr>
          <a:xfrm>
            <a:off x="1524000" y="3538213"/>
            <a:ext cx="9144000" cy="1006475"/>
          </a:xfrm>
        </p:spPr>
        <p:txBody>
          <a:bodyPr anchor="b">
            <a:noAutofit/>
          </a:bodyPr>
          <a:lstStyle>
            <a:lvl1pPr algn="ctr">
              <a:defRPr sz="2800" spc="120" baseline="0">
                <a:solidFill>
                  <a:schemeClr val="tx1"/>
                </a:solidFill>
                <a:latin typeface="Roboto Black" panose="02000000000000000000" pitchFamily="2" charset="0"/>
                <a:ea typeface="Roboto Black" panose="02000000000000000000" pitchFamily="2" charset="0"/>
              </a:defRPr>
            </a:lvl1pPr>
          </a:lstStyle>
          <a:p>
            <a:r>
              <a:rPr lang="en-US"/>
              <a:t>CLICK TO ADD MASTER TITLE</a:t>
            </a:r>
            <a:endParaRPr lang="en-ID"/>
          </a:p>
        </p:txBody>
      </p:sp>
      <p:sp>
        <p:nvSpPr>
          <p:cNvPr id="3" name="Subtitle 2">
            <a:extLst>
              <a:ext uri="{FF2B5EF4-FFF2-40B4-BE49-F238E27FC236}">
                <a16:creationId xmlns:a16="http://schemas.microsoft.com/office/drawing/2014/main" id="{76667FE7-9A44-4EEF-A242-0B9B78F49BF1}"/>
              </a:ext>
            </a:extLst>
          </p:cNvPr>
          <p:cNvSpPr>
            <a:spLocks noGrp="1"/>
          </p:cNvSpPr>
          <p:nvPr>
            <p:ph type="subTitle" idx="1" hasCustomPrompt="1"/>
          </p:nvPr>
        </p:nvSpPr>
        <p:spPr>
          <a:xfrm>
            <a:off x="1524000" y="4605174"/>
            <a:ext cx="9144000" cy="781474"/>
          </a:xfrm>
        </p:spPr>
        <p:txBody>
          <a:bodyPr>
            <a:normAutofit/>
          </a:bodyPr>
          <a:lstStyle>
            <a:lvl1pPr marL="0" indent="0" algn="ctr">
              <a:buNone/>
              <a:defRPr sz="1600">
                <a:solidFill>
                  <a:srgbClr val="4D4D4D"/>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
        <p:nvSpPr>
          <p:cNvPr id="4" name="Date Placeholder 3">
            <a:extLst>
              <a:ext uri="{FF2B5EF4-FFF2-40B4-BE49-F238E27FC236}">
                <a16:creationId xmlns:a16="http://schemas.microsoft.com/office/drawing/2014/main" id="{E2E62360-CEC1-4FDE-99D8-6B6CA1A42C41}"/>
              </a:ext>
            </a:extLst>
          </p:cNvPr>
          <p:cNvSpPr>
            <a:spLocks noGrp="1"/>
          </p:cNvSpPr>
          <p:nvPr>
            <p:ph type="dt" sz="half" idx="10"/>
          </p:nvPr>
        </p:nvSpPr>
        <p:spPr>
          <a:xfrm>
            <a:off x="8382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6" name="Slide Number Placeholder 5">
            <a:extLst>
              <a:ext uri="{FF2B5EF4-FFF2-40B4-BE49-F238E27FC236}">
                <a16:creationId xmlns:a16="http://schemas.microsoft.com/office/drawing/2014/main" id="{B7A8D486-6AD0-455D-9B38-AABA43F831B2}"/>
              </a:ext>
            </a:extLst>
          </p:cNvPr>
          <p:cNvSpPr>
            <a:spLocks noGrp="1"/>
          </p:cNvSpPr>
          <p:nvPr>
            <p:ph type="sldNum" sz="quarter" idx="12"/>
          </p:nvPr>
        </p:nvSpPr>
        <p:spPr>
          <a:xfrm>
            <a:off x="86106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sz="1000"/>
          </a:p>
        </p:txBody>
      </p:sp>
      <p:pic>
        <p:nvPicPr>
          <p:cNvPr id="11" name="Graphic 10">
            <a:extLst>
              <a:ext uri="{FF2B5EF4-FFF2-40B4-BE49-F238E27FC236}">
                <a16:creationId xmlns:a16="http://schemas.microsoft.com/office/drawing/2014/main" id="{0CC765AC-EC9E-4391-8E2A-1A7F5080A85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7322" y="2346870"/>
            <a:ext cx="2477355" cy="629777"/>
          </a:xfrm>
          <a:prstGeom prst="rect">
            <a:avLst/>
          </a:prstGeom>
        </p:spPr>
      </p:pic>
      <p:pic>
        <p:nvPicPr>
          <p:cNvPr id="12" name="Picture 11">
            <a:extLst>
              <a:ext uri="{FF2B5EF4-FFF2-40B4-BE49-F238E27FC236}">
                <a16:creationId xmlns:a16="http://schemas.microsoft.com/office/drawing/2014/main" id="{79F2464E-B3CD-44F4-AD38-9F6E008EB42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576642" y="2988879"/>
            <a:ext cx="758035" cy="118007"/>
          </a:xfrm>
          <a:prstGeom prst="rect">
            <a:avLst/>
          </a:prstGeom>
        </p:spPr>
      </p:pic>
      <p:sp>
        <p:nvSpPr>
          <p:cNvPr id="13" name="TextBox 12">
            <a:extLst>
              <a:ext uri="{FF2B5EF4-FFF2-40B4-BE49-F238E27FC236}">
                <a16:creationId xmlns:a16="http://schemas.microsoft.com/office/drawing/2014/main" id="{D4AE97CC-29F5-437A-9DFF-F167C738E509}"/>
              </a:ext>
            </a:extLst>
          </p:cNvPr>
          <p:cNvSpPr txBox="1"/>
          <p:nvPr userDrawn="1"/>
        </p:nvSpPr>
        <p:spPr>
          <a:xfrm>
            <a:off x="5946264" y="2908436"/>
            <a:ext cx="683200" cy="215444"/>
          </a:xfrm>
          <a:prstGeom prst="rect">
            <a:avLst/>
          </a:prstGeom>
          <a:noFill/>
        </p:spPr>
        <p:txBody>
          <a:bodyPr wrap="none" rtlCol="0">
            <a:spAutoFit/>
          </a:bodyPr>
          <a:lstStyle/>
          <a:p>
            <a:r>
              <a:rPr lang="en-ID" sz="800"/>
              <a:t>powered by</a:t>
            </a:r>
          </a:p>
        </p:txBody>
      </p:sp>
      <p:sp>
        <p:nvSpPr>
          <p:cNvPr id="19" name="TextBox 18">
            <a:extLst>
              <a:ext uri="{FF2B5EF4-FFF2-40B4-BE49-F238E27FC236}">
                <a16:creationId xmlns:a16="http://schemas.microsoft.com/office/drawing/2014/main" id="{48BF305C-F91C-4B3B-8DFB-54B17548472E}"/>
              </a:ext>
            </a:extLst>
          </p:cNvPr>
          <p:cNvSpPr txBox="1"/>
          <p:nvPr userDrawn="1"/>
        </p:nvSpPr>
        <p:spPr>
          <a:xfrm>
            <a:off x="4038599" y="6415800"/>
            <a:ext cx="4114801" cy="246221"/>
          </a:xfrm>
          <a:prstGeom prst="rect">
            <a:avLst/>
          </a:prstGeom>
          <a:noFill/>
        </p:spPr>
        <p:txBody>
          <a:bodyPr wrap="square" rtlCol="0" anchor="ctr">
            <a:spAutoFit/>
          </a:bodyPr>
          <a:lstStyle/>
          <a:p>
            <a:pPr algn="ctr"/>
            <a:r>
              <a:rPr lang="en-ID" sz="1000" i="1">
                <a:latin typeface="Roboto Thin" panose="02000000000000000000" pitchFamily="2" charset="0"/>
                <a:ea typeface="Roboto Thin" panose="02000000000000000000" pitchFamily="2" charset="0"/>
              </a:rPr>
              <a:t>- your smart people solution -</a:t>
            </a:r>
          </a:p>
        </p:txBody>
      </p:sp>
    </p:spTree>
    <p:extLst>
      <p:ext uri="{BB962C8B-B14F-4D97-AF65-F5344CB8AC3E}">
        <p14:creationId xmlns:p14="http://schemas.microsoft.com/office/powerpoint/2010/main" val="146725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hasize Proces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BDE1BB-0467-49B8-8DBF-110478772DD2}"/>
              </a:ext>
            </a:extLst>
          </p:cNvPr>
          <p:cNvSpPr/>
          <p:nvPr userDrawn="1"/>
        </p:nvSpPr>
        <p:spPr>
          <a:xfrm>
            <a:off x="0" y="0"/>
            <a:ext cx="12192000" cy="2961314"/>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D0CB203-13DF-4CE7-AB1C-360E1A39897D}"/>
              </a:ext>
            </a:extLst>
          </p:cNvPr>
          <p:cNvSpPr>
            <a:spLocks noGrp="1"/>
          </p:cNvSpPr>
          <p:nvPr>
            <p:ph type="title" hasCustomPrompt="1"/>
          </p:nvPr>
        </p:nvSpPr>
        <p:spPr>
          <a:xfrm>
            <a:off x="1524000" y="552009"/>
            <a:ext cx="9144000" cy="719837"/>
          </a:xfrm>
        </p:spPr>
        <p:txBody>
          <a:bodyPr>
            <a:noAutofit/>
          </a:bodyPr>
          <a:lstStyle>
            <a:lvl1pPr algn="ctr">
              <a:defRPr sz="2400" b="0">
                <a:solidFill>
                  <a:srgbClr val="FFFFFF"/>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63A21AE-85B8-4102-984C-FDF67E18BE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0AB213FA-8B3A-4DAD-B351-0BA15E07E80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A7F3994-1D15-471C-B235-93B1B17CB481}"/>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11" name="Slide Number Placeholder 5">
            <a:extLst>
              <a:ext uri="{FF2B5EF4-FFF2-40B4-BE49-F238E27FC236}">
                <a16:creationId xmlns:a16="http://schemas.microsoft.com/office/drawing/2014/main" id="{A7663FC8-176D-4CA9-9FC9-B34ED3512C7C}"/>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Content Placeholder 2">
            <a:extLst>
              <a:ext uri="{FF2B5EF4-FFF2-40B4-BE49-F238E27FC236}">
                <a16:creationId xmlns:a16="http://schemas.microsoft.com/office/drawing/2014/main" id="{5CBC72C0-80B1-42A4-807E-7AF6456B5DC5}"/>
              </a:ext>
            </a:extLst>
          </p:cNvPr>
          <p:cNvSpPr>
            <a:spLocks noGrp="1"/>
          </p:cNvSpPr>
          <p:nvPr>
            <p:ph idx="10"/>
          </p:nvPr>
        </p:nvSpPr>
        <p:spPr>
          <a:xfrm>
            <a:off x="838200"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3" name="Content Placeholder 2">
            <a:extLst>
              <a:ext uri="{FF2B5EF4-FFF2-40B4-BE49-F238E27FC236}">
                <a16:creationId xmlns:a16="http://schemas.microsoft.com/office/drawing/2014/main" id="{2A02AAD1-50B5-4137-94D8-5179CBA1B879}"/>
              </a:ext>
            </a:extLst>
          </p:cNvPr>
          <p:cNvSpPr>
            <a:spLocks noGrp="1"/>
          </p:cNvSpPr>
          <p:nvPr>
            <p:ph idx="13"/>
          </p:nvPr>
        </p:nvSpPr>
        <p:spPr>
          <a:xfrm>
            <a:off x="6422333"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Subtitle 2">
            <a:extLst>
              <a:ext uri="{FF2B5EF4-FFF2-40B4-BE49-F238E27FC236}">
                <a16:creationId xmlns:a16="http://schemas.microsoft.com/office/drawing/2014/main" id="{9B12AF59-DAA2-4BE2-9614-651029A92639}"/>
              </a:ext>
            </a:extLst>
          </p:cNvPr>
          <p:cNvSpPr>
            <a:spLocks noGrp="1"/>
          </p:cNvSpPr>
          <p:nvPr>
            <p:ph type="subTitle" idx="1" hasCustomPrompt="1"/>
          </p:nvPr>
        </p:nvSpPr>
        <p:spPr>
          <a:xfrm>
            <a:off x="1524000" y="1335462"/>
            <a:ext cx="9144000" cy="992102"/>
          </a:xfrm>
        </p:spPr>
        <p:txBody>
          <a:bodyPr>
            <a:normAutofit/>
          </a:bodyPr>
          <a:lstStyle>
            <a:lvl1pPr marL="0" indent="0" algn="ctr">
              <a:buNone/>
              <a:defRPr sz="1800">
                <a:solidFill>
                  <a:srgbClr val="FFFFFF"/>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Tree>
    <p:extLst>
      <p:ext uri="{BB962C8B-B14F-4D97-AF65-F5344CB8AC3E}">
        <p14:creationId xmlns:p14="http://schemas.microsoft.com/office/powerpoint/2010/main" val="2720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mphasize Proces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BDE1BB-0467-49B8-8DBF-110478772DD2}"/>
              </a:ext>
            </a:extLst>
          </p:cNvPr>
          <p:cNvSpPr/>
          <p:nvPr userDrawn="1"/>
        </p:nvSpPr>
        <p:spPr>
          <a:xfrm>
            <a:off x="0" y="0"/>
            <a:ext cx="12192000" cy="2961314"/>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D0CB203-13DF-4CE7-AB1C-360E1A39897D}"/>
              </a:ext>
            </a:extLst>
          </p:cNvPr>
          <p:cNvSpPr>
            <a:spLocks noGrp="1"/>
          </p:cNvSpPr>
          <p:nvPr>
            <p:ph type="title" hasCustomPrompt="1"/>
          </p:nvPr>
        </p:nvSpPr>
        <p:spPr>
          <a:xfrm>
            <a:off x="1524000" y="552009"/>
            <a:ext cx="9144000" cy="719837"/>
          </a:xfrm>
        </p:spPr>
        <p:txBody>
          <a:bodyPr>
            <a:noAutofit/>
          </a:bodyPr>
          <a:lstStyle>
            <a:lvl1pPr algn="ctr">
              <a:defRPr sz="2400" b="0">
                <a:solidFill>
                  <a:srgbClr val="FFFFFF"/>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63A21AE-85B8-4102-984C-FDF67E18BE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0AB213FA-8B3A-4DAD-B351-0BA15E07E80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A7F3994-1D15-471C-B235-93B1B17CB481}"/>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11" name="Slide Number Placeholder 5">
            <a:extLst>
              <a:ext uri="{FF2B5EF4-FFF2-40B4-BE49-F238E27FC236}">
                <a16:creationId xmlns:a16="http://schemas.microsoft.com/office/drawing/2014/main" id="{A7663FC8-176D-4CA9-9FC9-B34ED3512C7C}"/>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Content Placeholder 2">
            <a:extLst>
              <a:ext uri="{FF2B5EF4-FFF2-40B4-BE49-F238E27FC236}">
                <a16:creationId xmlns:a16="http://schemas.microsoft.com/office/drawing/2014/main" id="{5CBC72C0-80B1-42A4-807E-7AF6456B5DC5}"/>
              </a:ext>
            </a:extLst>
          </p:cNvPr>
          <p:cNvSpPr>
            <a:spLocks noGrp="1"/>
          </p:cNvSpPr>
          <p:nvPr>
            <p:ph idx="10"/>
          </p:nvPr>
        </p:nvSpPr>
        <p:spPr>
          <a:xfrm>
            <a:off x="838200" y="3429000"/>
            <a:ext cx="4931467" cy="2572790"/>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Subtitle 2">
            <a:extLst>
              <a:ext uri="{FF2B5EF4-FFF2-40B4-BE49-F238E27FC236}">
                <a16:creationId xmlns:a16="http://schemas.microsoft.com/office/drawing/2014/main" id="{9B12AF59-DAA2-4BE2-9614-651029A92639}"/>
              </a:ext>
            </a:extLst>
          </p:cNvPr>
          <p:cNvSpPr>
            <a:spLocks noGrp="1"/>
          </p:cNvSpPr>
          <p:nvPr>
            <p:ph type="subTitle" idx="1" hasCustomPrompt="1"/>
          </p:nvPr>
        </p:nvSpPr>
        <p:spPr>
          <a:xfrm>
            <a:off x="1524000" y="1335462"/>
            <a:ext cx="9144000" cy="992102"/>
          </a:xfrm>
        </p:spPr>
        <p:txBody>
          <a:bodyPr>
            <a:normAutofit/>
          </a:bodyPr>
          <a:lstStyle>
            <a:lvl1pPr marL="0" indent="0" algn="ctr">
              <a:buNone/>
              <a:defRPr sz="1800">
                <a:solidFill>
                  <a:srgbClr val="FFFFFF"/>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endParaRPr lang="en-ID"/>
          </a:p>
        </p:txBody>
      </p:sp>
      <p:sp>
        <p:nvSpPr>
          <p:cNvPr id="3" name="Picture Placeholder 2">
            <a:extLst>
              <a:ext uri="{FF2B5EF4-FFF2-40B4-BE49-F238E27FC236}">
                <a16:creationId xmlns:a16="http://schemas.microsoft.com/office/drawing/2014/main" id="{A5EAAD5B-A5D6-45DF-82AB-4608D24E9C61}"/>
              </a:ext>
            </a:extLst>
          </p:cNvPr>
          <p:cNvSpPr>
            <a:spLocks noGrp="1"/>
          </p:cNvSpPr>
          <p:nvPr>
            <p:ph type="pic" sz="quarter" idx="13" hasCustomPrompt="1"/>
          </p:nvPr>
        </p:nvSpPr>
        <p:spPr>
          <a:xfrm>
            <a:off x="6422333" y="3429000"/>
            <a:ext cx="4926934" cy="2573338"/>
          </a:xfrm>
        </p:spPr>
        <p:txBody>
          <a:bodyPr>
            <a:normAutofit/>
          </a:bodyPr>
          <a:lstStyle>
            <a:lvl1pPr>
              <a:buNone/>
              <a:defRPr sz="1600">
                <a:latin typeface="Roboto" panose="02000000000000000000" pitchFamily="2" charset="0"/>
                <a:ea typeface="Roboto" panose="02000000000000000000"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D"/>
              <a:t>Click to add picture</a:t>
            </a:r>
          </a:p>
        </p:txBody>
      </p:sp>
    </p:spTree>
    <p:extLst>
      <p:ext uri="{BB962C8B-B14F-4D97-AF65-F5344CB8AC3E}">
        <p14:creationId xmlns:p14="http://schemas.microsoft.com/office/powerpoint/2010/main" val="141292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72173C-4418-4850-B4AE-B6422D4A75D3}"/>
              </a:ext>
            </a:extLst>
          </p:cNvPr>
          <p:cNvSpPr/>
          <p:nvPr userDrawn="1"/>
        </p:nvSpPr>
        <p:spPr>
          <a:xfrm>
            <a:off x="6096000" y="0"/>
            <a:ext cx="6096000" cy="6858000"/>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2E30552-3B56-4C91-9E21-F662ACFBD0F2}"/>
              </a:ext>
            </a:extLst>
          </p:cNvPr>
          <p:cNvSpPr>
            <a:spLocks noGrp="1"/>
          </p:cNvSpPr>
          <p:nvPr>
            <p:ph type="pic" sz="quarter" idx="10" hasCustomPrompt="1"/>
          </p:nvPr>
        </p:nvSpPr>
        <p:spPr>
          <a:xfrm>
            <a:off x="0" y="0"/>
            <a:ext cx="6096000" cy="6858000"/>
          </a:xfrm>
        </p:spPr>
        <p:txBody>
          <a:bodyPr anchor="ctr">
            <a:normAutofit/>
          </a:bodyPr>
          <a:lstStyle>
            <a:lvl1pPr algn="ctr">
              <a:buNone/>
              <a:defRPr sz="1600">
                <a:latin typeface="Roboto Light" panose="02000000000000000000" pitchFamily="2" charset="0"/>
                <a:ea typeface="Roboto Light" panose="02000000000000000000" pitchFamily="2" charset="0"/>
              </a:defRPr>
            </a:lvl1pPr>
          </a:lstStyle>
          <a:p>
            <a:r>
              <a:rPr lang="en-ID"/>
              <a:t>Click to add picture</a:t>
            </a:r>
            <a:endParaRPr lang="en-US"/>
          </a:p>
        </p:txBody>
      </p:sp>
      <p:sp>
        <p:nvSpPr>
          <p:cNvPr id="9" name="Content Placeholder 2">
            <a:extLst>
              <a:ext uri="{FF2B5EF4-FFF2-40B4-BE49-F238E27FC236}">
                <a16:creationId xmlns:a16="http://schemas.microsoft.com/office/drawing/2014/main" id="{E2479341-800A-478E-9EDD-0DEEB72BC313}"/>
              </a:ext>
            </a:extLst>
          </p:cNvPr>
          <p:cNvSpPr>
            <a:spLocks noGrp="1"/>
          </p:cNvSpPr>
          <p:nvPr>
            <p:ph idx="11"/>
          </p:nvPr>
        </p:nvSpPr>
        <p:spPr>
          <a:xfrm>
            <a:off x="6817895" y="609600"/>
            <a:ext cx="4748464" cy="5638800"/>
          </a:xfrm>
        </p:spPr>
        <p:txBody>
          <a:bodyPr>
            <a:normAutofit/>
          </a:bodyPr>
          <a:lstStyle>
            <a:lvl1pPr>
              <a:lnSpc>
                <a:spcPct val="100000"/>
              </a:lnSpc>
              <a:spcBef>
                <a:spcPts val="150"/>
              </a:spcBef>
              <a:defRPr sz="1400">
                <a:solidFill>
                  <a:schemeClr val="bg1"/>
                </a:solidFill>
                <a:latin typeface="Roboto" panose="02000000000000000000" pitchFamily="2" charset="0"/>
                <a:ea typeface="Roboto" panose="02000000000000000000" pitchFamily="2" charset="0"/>
              </a:defRPr>
            </a:lvl1pPr>
            <a:lvl2pPr>
              <a:lnSpc>
                <a:spcPct val="100000"/>
              </a:lnSpc>
              <a:spcBef>
                <a:spcPts val="150"/>
              </a:spcBef>
              <a:defRPr sz="1200">
                <a:solidFill>
                  <a:schemeClr val="bg1"/>
                </a:solidFill>
                <a:latin typeface="Roboto" panose="02000000000000000000" pitchFamily="2" charset="0"/>
                <a:ea typeface="Roboto" panose="02000000000000000000" pitchFamily="2" charset="0"/>
              </a:defRPr>
            </a:lvl2pPr>
            <a:lvl3pPr>
              <a:lnSpc>
                <a:spcPct val="100000"/>
              </a:lnSpc>
              <a:spcBef>
                <a:spcPts val="150"/>
              </a:spcBef>
              <a:defRPr sz="1200">
                <a:solidFill>
                  <a:schemeClr val="bg1"/>
                </a:solidFill>
                <a:latin typeface="Roboto" panose="02000000000000000000" pitchFamily="2" charset="0"/>
                <a:ea typeface="Roboto" panose="02000000000000000000" pitchFamily="2" charset="0"/>
              </a:defRPr>
            </a:lvl3pPr>
            <a:lvl4pPr>
              <a:lnSpc>
                <a:spcPct val="100000"/>
              </a:lnSpc>
              <a:spcBef>
                <a:spcPts val="150"/>
              </a:spcBef>
              <a:defRPr sz="1100">
                <a:solidFill>
                  <a:schemeClr val="bg1"/>
                </a:solidFill>
                <a:latin typeface="Roboto" panose="02000000000000000000" pitchFamily="2" charset="0"/>
                <a:ea typeface="Roboto" panose="02000000000000000000" pitchFamily="2" charset="0"/>
              </a:defRPr>
            </a:lvl4pPr>
            <a:lvl5pPr>
              <a:lnSpc>
                <a:spcPct val="100000"/>
              </a:lnSpc>
              <a:spcBef>
                <a:spcPts val="150"/>
              </a:spcBef>
              <a:defRPr sz="1100">
                <a:solidFill>
                  <a:schemeClr val="bg1"/>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27776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2B3A-2F53-4DE5-958D-E55B143786A6}"/>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3" name="Content Placeholder 2">
            <a:extLst>
              <a:ext uri="{FF2B5EF4-FFF2-40B4-BE49-F238E27FC236}">
                <a16:creationId xmlns:a16="http://schemas.microsoft.com/office/drawing/2014/main" id="{B3C16E2F-BE55-4C5F-906A-A17FAED95B6B}"/>
              </a:ext>
            </a:extLst>
          </p:cNvPr>
          <p:cNvSpPr>
            <a:spLocks noGrp="1"/>
          </p:cNvSpPr>
          <p:nvPr>
            <p:ph idx="1"/>
          </p:nvPr>
        </p:nvSpPr>
        <p:spPr>
          <a:xfrm>
            <a:off x="838200" y="1577341"/>
            <a:ext cx="10515600"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22" name="Graphic 21">
            <a:extLst>
              <a:ext uri="{FF2B5EF4-FFF2-40B4-BE49-F238E27FC236}">
                <a16:creationId xmlns:a16="http://schemas.microsoft.com/office/drawing/2014/main" id="{A7894533-B18A-4310-B07D-6A8664AEC3A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23" name="Picture 22">
            <a:extLst>
              <a:ext uri="{FF2B5EF4-FFF2-40B4-BE49-F238E27FC236}">
                <a16:creationId xmlns:a16="http://schemas.microsoft.com/office/drawing/2014/main" id="{6E9C1737-6479-48C5-A4F3-F09AFFAF5F8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24" name="Date Placeholder 3">
            <a:extLst>
              <a:ext uri="{FF2B5EF4-FFF2-40B4-BE49-F238E27FC236}">
                <a16:creationId xmlns:a16="http://schemas.microsoft.com/office/drawing/2014/main" id="{81D982AB-A1FF-4881-9B0C-2A830F9AC273}"/>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25" name="Slide Number Placeholder 5">
            <a:extLst>
              <a:ext uri="{FF2B5EF4-FFF2-40B4-BE49-F238E27FC236}">
                <a16:creationId xmlns:a16="http://schemas.microsoft.com/office/drawing/2014/main" id="{EC4AADB0-22BC-4C6A-ADA8-E2E8BC43E79A}"/>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407873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AB624E5-F821-471B-AD80-639C96F87CCB}"/>
              </a:ext>
            </a:extLst>
          </p:cNvPr>
          <p:cNvSpPr>
            <a:spLocks noGrp="1"/>
          </p:cNvSpPr>
          <p:nvPr>
            <p:ph type="pic" sz="quarter" idx="13"/>
          </p:nvPr>
        </p:nvSpPr>
        <p:spPr>
          <a:xfrm>
            <a:off x="1564808" y="1817544"/>
            <a:ext cx="2972567" cy="3138632"/>
          </a:xfrm>
          <a:custGeom>
            <a:avLst/>
            <a:gdLst>
              <a:gd name="connsiteX0" fmla="*/ 2409986 w 3489255"/>
              <a:gd name="connsiteY0" fmla="*/ 582142 h 3684185"/>
              <a:gd name="connsiteX1" fmla="*/ 1905191 w 3489255"/>
              <a:gd name="connsiteY1" fmla="*/ 1052334 h 3684185"/>
              <a:gd name="connsiteX2" fmla="*/ 2373347 w 3489255"/>
              <a:gd name="connsiteY2" fmla="*/ 1595802 h 3684185"/>
              <a:gd name="connsiteX3" fmla="*/ 2412021 w 3489255"/>
              <a:gd name="connsiteY3" fmla="*/ 1595802 h 3684185"/>
              <a:gd name="connsiteX4" fmla="*/ 2937089 w 3489255"/>
              <a:gd name="connsiteY4" fmla="*/ 1107360 h 3684185"/>
              <a:gd name="connsiteX5" fmla="*/ 2448660 w 3489255"/>
              <a:gd name="connsiteY5" fmla="*/ 582142 h 3684185"/>
              <a:gd name="connsiteX6" fmla="*/ 2409986 w 3489255"/>
              <a:gd name="connsiteY6" fmla="*/ 0 h 3684185"/>
              <a:gd name="connsiteX7" fmla="*/ 2491404 w 3489255"/>
              <a:gd name="connsiteY7" fmla="*/ 0 h 3684185"/>
              <a:gd name="connsiteX8" fmla="*/ 3489167 w 3489255"/>
              <a:gd name="connsiteY8" fmla="*/ 1073254 h 3684185"/>
              <a:gd name="connsiteX9" fmla="*/ 2412021 w 3489255"/>
              <a:gd name="connsiteY9" fmla="*/ 2177944 h 3684185"/>
              <a:gd name="connsiteX10" fmla="*/ 2330603 w 3489255"/>
              <a:gd name="connsiteY10" fmla="*/ 2177944 h 3684185"/>
              <a:gd name="connsiteX11" fmla="*/ 1771067 w 3489255"/>
              <a:gd name="connsiteY11" fmla="*/ 1965253 h 3684185"/>
              <a:gd name="connsiteX12" fmla="*/ 1768948 w 3489255"/>
              <a:gd name="connsiteY12" fmla="*/ 1963349 h 3684185"/>
              <a:gd name="connsiteX13" fmla="*/ 1287578 w 3489255"/>
              <a:gd name="connsiteY13" fmla="*/ 2377525 h 3684185"/>
              <a:gd name="connsiteX14" fmla="*/ 1313640 w 3489255"/>
              <a:gd name="connsiteY14" fmla="*/ 2461481 h 3684185"/>
              <a:gd name="connsiteX15" fmla="*/ 1327121 w 3489255"/>
              <a:gd name="connsiteY15" fmla="*/ 2595212 h 3684185"/>
              <a:gd name="connsiteX16" fmla="*/ 1325396 w 3489255"/>
              <a:gd name="connsiteY16" fmla="*/ 2612325 h 3684185"/>
              <a:gd name="connsiteX17" fmla="*/ 1925000 w 3489255"/>
              <a:gd name="connsiteY17" fmla="*/ 2867183 h 3684185"/>
              <a:gd name="connsiteX18" fmla="*/ 1927574 w 3489255"/>
              <a:gd name="connsiteY18" fmla="*/ 2865060 h 3684185"/>
              <a:gd name="connsiteX19" fmla="*/ 2177944 w 3489255"/>
              <a:gd name="connsiteY19" fmla="*/ 2788582 h 3684185"/>
              <a:gd name="connsiteX20" fmla="*/ 2625745 w 3489255"/>
              <a:gd name="connsiteY20" fmla="*/ 3236384 h 3684185"/>
              <a:gd name="connsiteX21" fmla="*/ 2177944 w 3489255"/>
              <a:gd name="connsiteY21" fmla="*/ 3684185 h 3684185"/>
              <a:gd name="connsiteX22" fmla="*/ 1739240 w 3489255"/>
              <a:gd name="connsiteY22" fmla="*/ 3326632 h 3684185"/>
              <a:gd name="connsiteX23" fmla="*/ 1738015 w 3489255"/>
              <a:gd name="connsiteY23" fmla="*/ 3314480 h 3684185"/>
              <a:gd name="connsiteX24" fmla="*/ 1136580 w 3489255"/>
              <a:gd name="connsiteY24" fmla="*/ 3059801 h 3684185"/>
              <a:gd name="connsiteX25" fmla="*/ 1132769 w 3489255"/>
              <a:gd name="connsiteY25" fmla="*/ 3064421 h 3684185"/>
              <a:gd name="connsiteX26" fmla="*/ 663560 w 3489255"/>
              <a:gd name="connsiteY26" fmla="*/ 3258773 h 3684185"/>
              <a:gd name="connsiteX27" fmla="*/ 0 w 3489255"/>
              <a:gd name="connsiteY27" fmla="*/ 2595213 h 3684185"/>
              <a:gd name="connsiteX28" fmla="*/ 663560 w 3489255"/>
              <a:gd name="connsiteY28" fmla="*/ 1931652 h 3684185"/>
              <a:gd name="connsiteX29" fmla="*/ 921848 w 3489255"/>
              <a:gd name="connsiteY29" fmla="*/ 1983798 h 3684185"/>
              <a:gd name="connsiteX30" fmla="*/ 970518 w 3489255"/>
              <a:gd name="connsiteY30" fmla="*/ 2010215 h 3684185"/>
              <a:gd name="connsiteX31" fmla="*/ 1455204 w 3489255"/>
              <a:gd name="connsiteY31" fmla="*/ 1593344 h 3684185"/>
              <a:gd name="connsiteX32" fmla="*/ 1454775 w 3489255"/>
              <a:gd name="connsiteY32" fmla="*/ 1592600 h 3684185"/>
              <a:gd name="connsiteX33" fmla="*/ 1332834 w 3489255"/>
              <a:gd name="connsiteY33" fmla="*/ 1104690 h 3684185"/>
              <a:gd name="connsiteX34" fmla="*/ 2409986 w 3489255"/>
              <a:gd name="connsiteY34" fmla="*/ 0 h 368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89255" h="3684185">
                <a:moveTo>
                  <a:pt x="2409986" y="582142"/>
                </a:moveTo>
                <a:cubicBezTo>
                  <a:pt x="2144562" y="582514"/>
                  <a:pt x="1924378" y="787601"/>
                  <a:pt x="1905191" y="1052334"/>
                </a:cubicBezTo>
                <a:cubicBezTo>
                  <a:pt x="1885327" y="1331377"/>
                  <a:pt x="2094428" y="1574128"/>
                  <a:pt x="2373347" y="1595802"/>
                </a:cubicBezTo>
                <a:lnTo>
                  <a:pt x="2412021" y="1595802"/>
                </a:lnTo>
                <a:cubicBezTo>
                  <a:pt x="2691877" y="1605877"/>
                  <a:pt x="2926932" y="1387218"/>
                  <a:pt x="2937089" y="1107360"/>
                </a:cubicBezTo>
                <a:cubicBezTo>
                  <a:pt x="2947246" y="827448"/>
                  <a:pt x="2728576" y="592299"/>
                  <a:pt x="2448660" y="582142"/>
                </a:cubicBezTo>
                <a:close/>
                <a:moveTo>
                  <a:pt x="2409986" y="0"/>
                </a:moveTo>
                <a:lnTo>
                  <a:pt x="2491404" y="0"/>
                </a:lnTo>
                <a:cubicBezTo>
                  <a:pt x="3050505" y="47913"/>
                  <a:pt x="3482084" y="512140"/>
                  <a:pt x="3489167" y="1073254"/>
                </a:cubicBezTo>
                <a:cubicBezTo>
                  <a:pt x="3496780" y="1675753"/>
                  <a:pt x="3014518" y="2170331"/>
                  <a:pt x="2412021" y="2177944"/>
                </a:cubicBezTo>
                <a:lnTo>
                  <a:pt x="2330603" y="2177944"/>
                </a:lnTo>
                <a:cubicBezTo>
                  <a:pt x="2120937" y="2159976"/>
                  <a:pt x="1929205" y="2083464"/>
                  <a:pt x="1771067" y="1965253"/>
                </a:cubicBezTo>
                <a:lnTo>
                  <a:pt x="1768948" y="1963349"/>
                </a:lnTo>
                <a:lnTo>
                  <a:pt x="1287578" y="2377525"/>
                </a:lnTo>
                <a:lnTo>
                  <a:pt x="1313640" y="2461481"/>
                </a:lnTo>
                <a:cubicBezTo>
                  <a:pt x="1322479" y="2504677"/>
                  <a:pt x="1327121" y="2549402"/>
                  <a:pt x="1327121" y="2595212"/>
                </a:cubicBezTo>
                <a:lnTo>
                  <a:pt x="1325396" y="2612325"/>
                </a:lnTo>
                <a:lnTo>
                  <a:pt x="1925000" y="2867183"/>
                </a:lnTo>
                <a:lnTo>
                  <a:pt x="1927574" y="2865060"/>
                </a:lnTo>
                <a:cubicBezTo>
                  <a:pt x="1999044" y="2816776"/>
                  <a:pt x="2085201" y="2788582"/>
                  <a:pt x="2177944" y="2788582"/>
                </a:cubicBezTo>
                <a:cubicBezTo>
                  <a:pt x="2425257" y="2788582"/>
                  <a:pt x="2625745" y="2989069"/>
                  <a:pt x="2625745" y="3236384"/>
                </a:cubicBezTo>
                <a:cubicBezTo>
                  <a:pt x="2625745" y="3483698"/>
                  <a:pt x="2425257" y="3684185"/>
                  <a:pt x="2177944" y="3684185"/>
                </a:cubicBezTo>
                <a:cubicBezTo>
                  <a:pt x="1961544" y="3684185"/>
                  <a:pt x="1780996" y="3530687"/>
                  <a:pt x="1739240" y="3326632"/>
                </a:cubicBezTo>
                <a:lnTo>
                  <a:pt x="1738015" y="3314480"/>
                </a:lnTo>
                <a:lnTo>
                  <a:pt x="1136580" y="3059801"/>
                </a:lnTo>
                <a:lnTo>
                  <a:pt x="1132769" y="3064421"/>
                </a:lnTo>
                <a:cubicBezTo>
                  <a:pt x="1012688" y="3184502"/>
                  <a:pt x="846797" y="3258773"/>
                  <a:pt x="663560" y="3258773"/>
                </a:cubicBezTo>
                <a:cubicBezTo>
                  <a:pt x="297086" y="3258773"/>
                  <a:pt x="0" y="2961687"/>
                  <a:pt x="0" y="2595213"/>
                </a:cubicBezTo>
                <a:cubicBezTo>
                  <a:pt x="0" y="2228738"/>
                  <a:pt x="297086" y="1931652"/>
                  <a:pt x="663560" y="1931652"/>
                </a:cubicBezTo>
                <a:cubicBezTo>
                  <a:pt x="755179" y="1931652"/>
                  <a:pt x="842461" y="1950220"/>
                  <a:pt x="921848" y="1983798"/>
                </a:cubicBezTo>
                <a:lnTo>
                  <a:pt x="970518" y="2010215"/>
                </a:lnTo>
                <a:lnTo>
                  <a:pt x="1455204" y="1593344"/>
                </a:lnTo>
                <a:lnTo>
                  <a:pt x="1454775" y="1592600"/>
                </a:lnTo>
                <a:cubicBezTo>
                  <a:pt x="1378715" y="1445924"/>
                  <a:pt x="1335047" y="1280038"/>
                  <a:pt x="1332834" y="1104690"/>
                </a:cubicBezTo>
                <a:cubicBezTo>
                  <a:pt x="1325229" y="502191"/>
                  <a:pt x="1807487" y="7605"/>
                  <a:pt x="2409986" y="0"/>
                </a:cubicBezTo>
                <a:close/>
              </a:path>
            </a:pathLst>
          </a:custGeom>
        </p:spPr>
        <p:txBody>
          <a:bodyPr wrap="square">
            <a:noAutofit/>
          </a:bodyPr>
          <a:lstStyle>
            <a:lvl1pPr>
              <a:defRPr sz="1800">
                <a:latin typeface="Roboto" panose="02000000000000000000" pitchFamily="2" charset="0"/>
                <a:ea typeface="Roboto" panose="02000000000000000000" pitchFamily="2" charset="0"/>
              </a:defRPr>
            </a:lvl1pPr>
          </a:lstStyle>
          <a:p>
            <a:endParaRPr lang="en-ID"/>
          </a:p>
        </p:txBody>
      </p:sp>
      <p:sp>
        <p:nvSpPr>
          <p:cNvPr id="2" name="Title 1">
            <a:extLst>
              <a:ext uri="{FF2B5EF4-FFF2-40B4-BE49-F238E27FC236}">
                <a16:creationId xmlns:a16="http://schemas.microsoft.com/office/drawing/2014/main" id="{A82D661F-DCFD-4F25-BAFF-CB4E0308FDA8}"/>
              </a:ext>
            </a:extLst>
          </p:cNvPr>
          <p:cNvSpPr>
            <a:spLocks noGrp="1"/>
          </p:cNvSpPr>
          <p:nvPr>
            <p:ph type="title" hasCustomPrompt="1"/>
          </p:nvPr>
        </p:nvSpPr>
        <p:spPr>
          <a:xfrm>
            <a:off x="5885411" y="2310677"/>
            <a:ext cx="4380808" cy="1118323"/>
          </a:xfrm>
        </p:spPr>
        <p:txBody>
          <a:bodyPr anchor="ctr">
            <a:normAutofit/>
          </a:bodyPr>
          <a:lstStyle>
            <a:lvl1pPr>
              <a:defRPr sz="2400" b="1" spc="120" baseline="0">
                <a:latin typeface="Roboto Medium" panose="02000000000000000000" pitchFamily="2" charset="0"/>
                <a:ea typeface="Roboto Medium" panose="02000000000000000000" pitchFamily="2" charset="0"/>
              </a:defRPr>
            </a:lvl1pPr>
          </a:lstStyle>
          <a:p>
            <a:r>
              <a:rPr lang="en-US"/>
              <a:t>CLICK TO ADD SECTION TITLE</a:t>
            </a:r>
            <a:endParaRPr lang="en-ID"/>
          </a:p>
        </p:txBody>
      </p:sp>
      <p:sp>
        <p:nvSpPr>
          <p:cNvPr id="3" name="Text Placeholder 2">
            <a:extLst>
              <a:ext uri="{FF2B5EF4-FFF2-40B4-BE49-F238E27FC236}">
                <a16:creationId xmlns:a16="http://schemas.microsoft.com/office/drawing/2014/main" id="{7ECBFA86-1E34-4767-8BF4-2DCD2CE4B022}"/>
              </a:ext>
            </a:extLst>
          </p:cNvPr>
          <p:cNvSpPr>
            <a:spLocks noGrp="1"/>
          </p:cNvSpPr>
          <p:nvPr>
            <p:ph type="body" idx="1" hasCustomPrompt="1"/>
          </p:nvPr>
        </p:nvSpPr>
        <p:spPr>
          <a:xfrm>
            <a:off x="5885411" y="3455988"/>
            <a:ext cx="4380808" cy="1500187"/>
          </a:xfrm>
        </p:spPr>
        <p:txBody>
          <a:bodyPr anchor="t">
            <a:normAutofit/>
          </a:bodyPr>
          <a:lstStyle>
            <a:lvl1pPr marL="0" indent="0">
              <a:spcBef>
                <a:spcPts val="150"/>
              </a:spcBef>
              <a:buNone/>
              <a:defRPr sz="1400">
                <a:solidFill>
                  <a:schemeClr val="tx1">
                    <a:tint val="75000"/>
                  </a:schemeClr>
                </a:solidFill>
                <a:latin typeface="Roboto Thin" panose="02000000000000000000" pitchFamily="2" charset="0"/>
                <a:ea typeface="Roboto Thin"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34" name="Text Placeholder 2">
            <a:extLst>
              <a:ext uri="{FF2B5EF4-FFF2-40B4-BE49-F238E27FC236}">
                <a16:creationId xmlns:a16="http://schemas.microsoft.com/office/drawing/2014/main" id="{EE866EB5-9279-4968-BE78-5DB623CFB8B0}"/>
              </a:ext>
            </a:extLst>
          </p:cNvPr>
          <p:cNvSpPr>
            <a:spLocks noGrp="1"/>
          </p:cNvSpPr>
          <p:nvPr>
            <p:ph type="body" idx="14" hasCustomPrompt="1"/>
          </p:nvPr>
        </p:nvSpPr>
        <p:spPr>
          <a:xfrm>
            <a:off x="5885411" y="1817543"/>
            <a:ext cx="4380808" cy="477982"/>
          </a:xfrm>
        </p:spPr>
        <p:txBody>
          <a:bodyPr anchor="ctr">
            <a:normAutofit/>
          </a:bodyPr>
          <a:lstStyle>
            <a:lvl1pPr marL="0" indent="0">
              <a:buNone/>
              <a:defRPr sz="1600" spc="220" baseline="0">
                <a:solidFill>
                  <a:schemeClr val="tx1"/>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a:t>
            </a:r>
          </a:p>
        </p:txBody>
      </p:sp>
      <p:sp>
        <p:nvSpPr>
          <p:cNvPr id="35" name="Date Placeholder 3">
            <a:extLst>
              <a:ext uri="{FF2B5EF4-FFF2-40B4-BE49-F238E27FC236}">
                <a16:creationId xmlns:a16="http://schemas.microsoft.com/office/drawing/2014/main" id="{9AEC5227-56AC-477D-A945-CE840291DFA1}"/>
              </a:ext>
            </a:extLst>
          </p:cNvPr>
          <p:cNvSpPr>
            <a:spLocks noGrp="1"/>
          </p:cNvSpPr>
          <p:nvPr>
            <p:ph type="dt" sz="half" idx="10"/>
          </p:nvPr>
        </p:nvSpPr>
        <p:spPr>
          <a:xfrm>
            <a:off x="8382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36" name="Slide Number Placeholder 5">
            <a:extLst>
              <a:ext uri="{FF2B5EF4-FFF2-40B4-BE49-F238E27FC236}">
                <a16:creationId xmlns:a16="http://schemas.microsoft.com/office/drawing/2014/main" id="{58E5DCD8-61BE-4674-BC1F-B96C2B043833}"/>
              </a:ext>
            </a:extLst>
          </p:cNvPr>
          <p:cNvSpPr>
            <a:spLocks noGrp="1"/>
          </p:cNvSpPr>
          <p:nvPr>
            <p:ph type="sldNum" sz="quarter" idx="12"/>
          </p:nvPr>
        </p:nvSpPr>
        <p:spPr>
          <a:xfrm>
            <a:off x="8610600" y="6356350"/>
            <a:ext cx="2743200"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sz="1000"/>
          </a:p>
        </p:txBody>
      </p:sp>
      <p:sp>
        <p:nvSpPr>
          <p:cNvPr id="37" name="TextBox 36">
            <a:extLst>
              <a:ext uri="{FF2B5EF4-FFF2-40B4-BE49-F238E27FC236}">
                <a16:creationId xmlns:a16="http://schemas.microsoft.com/office/drawing/2014/main" id="{5DD9EA2D-AFFE-427D-A7F7-222490894DD8}"/>
              </a:ext>
            </a:extLst>
          </p:cNvPr>
          <p:cNvSpPr txBox="1"/>
          <p:nvPr userDrawn="1"/>
        </p:nvSpPr>
        <p:spPr>
          <a:xfrm>
            <a:off x="4038599" y="6415800"/>
            <a:ext cx="4114801" cy="246221"/>
          </a:xfrm>
          <a:prstGeom prst="rect">
            <a:avLst/>
          </a:prstGeom>
          <a:noFill/>
        </p:spPr>
        <p:txBody>
          <a:bodyPr wrap="square" rtlCol="0" anchor="ctr">
            <a:spAutoFit/>
          </a:bodyPr>
          <a:lstStyle/>
          <a:p>
            <a:pPr algn="ctr"/>
            <a:r>
              <a:rPr lang="en-ID" sz="1000" i="1">
                <a:latin typeface="Roboto Thin" panose="02000000000000000000" pitchFamily="2" charset="0"/>
                <a:ea typeface="Roboto Thin" panose="02000000000000000000" pitchFamily="2" charset="0"/>
              </a:rPr>
              <a:t>- your smart people solution -</a:t>
            </a:r>
          </a:p>
        </p:txBody>
      </p:sp>
    </p:spTree>
    <p:extLst>
      <p:ext uri="{BB962C8B-B14F-4D97-AF65-F5344CB8AC3E}">
        <p14:creationId xmlns:p14="http://schemas.microsoft.com/office/powerpoint/2010/main" val="35047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5EA3D7B-C8ED-4931-BF92-6C9F9B392593}"/>
              </a:ext>
            </a:extLst>
          </p:cNvPr>
          <p:cNvSpPr>
            <a:spLocks noGrp="1"/>
          </p:cNvSpPr>
          <p:nvPr>
            <p:ph idx="1"/>
          </p:nvPr>
        </p:nvSpPr>
        <p:spPr>
          <a:xfrm>
            <a:off x="838200" y="1577341"/>
            <a:ext cx="4871315"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9" name="Title 1">
            <a:extLst>
              <a:ext uri="{FF2B5EF4-FFF2-40B4-BE49-F238E27FC236}">
                <a16:creationId xmlns:a16="http://schemas.microsoft.com/office/drawing/2014/main" id="{AD48DECD-9D23-46DB-821E-96D159462EC2}"/>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0" name="Content Placeholder 2">
            <a:extLst>
              <a:ext uri="{FF2B5EF4-FFF2-40B4-BE49-F238E27FC236}">
                <a16:creationId xmlns:a16="http://schemas.microsoft.com/office/drawing/2014/main" id="{2427EA54-DE59-4F5A-B301-5758CC5205C3}"/>
              </a:ext>
            </a:extLst>
          </p:cNvPr>
          <p:cNvSpPr>
            <a:spLocks noGrp="1"/>
          </p:cNvSpPr>
          <p:nvPr>
            <p:ph idx="13"/>
          </p:nvPr>
        </p:nvSpPr>
        <p:spPr>
          <a:xfrm>
            <a:off x="6482485" y="1577341"/>
            <a:ext cx="4871315" cy="4599622"/>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12" name="Picture 11">
            <a:extLst>
              <a:ext uri="{FF2B5EF4-FFF2-40B4-BE49-F238E27FC236}">
                <a16:creationId xmlns:a16="http://schemas.microsoft.com/office/drawing/2014/main" id="{791B6F98-765F-4C09-95F5-269842533C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3" name="Date Placeholder 3">
            <a:extLst>
              <a:ext uri="{FF2B5EF4-FFF2-40B4-BE49-F238E27FC236}">
                <a16:creationId xmlns:a16="http://schemas.microsoft.com/office/drawing/2014/main" id="{16F49F9B-F169-4D53-A0FD-4720AFC1776E}"/>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pic>
        <p:nvPicPr>
          <p:cNvPr id="16" name="Graphic 15">
            <a:extLst>
              <a:ext uri="{FF2B5EF4-FFF2-40B4-BE49-F238E27FC236}">
                <a16:creationId xmlns:a16="http://schemas.microsoft.com/office/drawing/2014/main" id="{13FF96D0-E6D8-4AD4-81BD-64FDD3D095E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517" y="6417830"/>
            <a:ext cx="297755" cy="315168"/>
          </a:xfrm>
          <a:prstGeom prst="rect">
            <a:avLst/>
          </a:prstGeom>
        </p:spPr>
      </p:pic>
      <p:sp>
        <p:nvSpPr>
          <p:cNvPr id="17" name="Slide Number Placeholder 5">
            <a:extLst>
              <a:ext uri="{FF2B5EF4-FFF2-40B4-BE49-F238E27FC236}">
                <a16:creationId xmlns:a16="http://schemas.microsoft.com/office/drawing/2014/main" id="{179EC060-D528-4AA0-B82D-512864259801}"/>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81799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B72A27-D97F-4AAC-ACCF-7666E153602B}"/>
              </a:ext>
            </a:extLst>
          </p:cNvPr>
          <p:cNvSpPr>
            <a:spLocks noGrp="1"/>
          </p:cNvSpPr>
          <p:nvPr>
            <p:ph type="body" idx="1" hasCustomPrompt="1"/>
          </p:nvPr>
        </p:nvSpPr>
        <p:spPr>
          <a:xfrm>
            <a:off x="839788" y="1681163"/>
            <a:ext cx="4869822" cy="823912"/>
          </a:xfrm>
        </p:spPr>
        <p:txBody>
          <a:bodyPr anchor="b">
            <a:normAutofit/>
          </a:bodyPr>
          <a:lstStyle>
            <a:lvl1pPr marL="0" indent="0">
              <a:buNone/>
              <a:defRPr sz="2000" b="1">
                <a:solidFill>
                  <a:srgbClr val="4D4D4D"/>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5" name="Text Placeholder 4">
            <a:extLst>
              <a:ext uri="{FF2B5EF4-FFF2-40B4-BE49-F238E27FC236}">
                <a16:creationId xmlns:a16="http://schemas.microsoft.com/office/drawing/2014/main" id="{B927CA1B-E667-4B6A-B44F-9D7B8CA776C5}"/>
              </a:ext>
            </a:extLst>
          </p:cNvPr>
          <p:cNvSpPr>
            <a:spLocks noGrp="1"/>
          </p:cNvSpPr>
          <p:nvPr>
            <p:ph type="body" sz="quarter" idx="3" hasCustomPrompt="1"/>
          </p:nvPr>
        </p:nvSpPr>
        <p:spPr>
          <a:xfrm>
            <a:off x="6482392" y="1681163"/>
            <a:ext cx="4872808" cy="823912"/>
          </a:xfrm>
        </p:spPr>
        <p:txBody>
          <a:bodyPr anchor="b">
            <a:normAutofit/>
          </a:bodyPr>
          <a:lstStyle>
            <a:lvl1pPr marL="0" indent="0">
              <a:buNone/>
              <a:defRPr sz="2000" b="1">
                <a:solidFill>
                  <a:srgbClr val="4D4D4D"/>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title</a:t>
            </a:r>
          </a:p>
        </p:txBody>
      </p:sp>
      <p:sp>
        <p:nvSpPr>
          <p:cNvPr id="10" name="Content Placeholder 2">
            <a:extLst>
              <a:ext uri="{FF2B5EF4-FFF2-40B4-BE49-F238E27FC236}">
                <a16:creationId xmlns:a16="http://schemas.microsoft.com/office/drawing/2014/main" id="{BC9826F7-651F-4324-8387-1A00EA83F956}"/>
              </a:ext>
            </a:extLst>
          </p:cNvPr>
          <p:cNvSpPr>
            <a:spLocks noGrp="1"/>
          </p:cNvSpPr>
          <p:nvPr>
            <p:ph idx="10"/>
          </p:nvPr>
        </p:nvSpPr>
        <p:spPr>
          <a:xfrm>
            <a:off x="838200" y="2505075"/>
            <a:ext cx="4871315" cy="3671888"/>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1" name="Title 1">
            <a:extLst>
              <a:ext uri="{FF2B5EF4-FFF2-40B4-BE49-F238E27FC236}">
                <a16:creationId xmlns:a16="http://schemas.microsoft.com/office/drawing/2014/main" id="{B37B6317-6E3E-47A2-8D54-DB57BB70D0DE}"/>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2" name="Content Placeholder 2">
            <a:extLst>
              <a:ext uri="{FF2B5EF4-FFF2-40B4-BE49-F238E27FC236}">
                <a16:creationId xmlns:a16="http://schemas.microsoft.com/office/drawing/2014/main" id="{8B2F46D5-2703-4878-80C4-6FB257AA25FC}"/>
              </a:ext>
            </a:extLst>
          </p:cNvPr>
          <p:cNvSpPr>
            <a:spLocks noGrp="1"/>
          </p:cNvSpPr>
          <p:nvPr>
            <p:ph idx="13"/>
          </p:nvPr>
        </p:nvSpPr>
        <p:spPr>
          <a:xfrm>
            <a:off x="6482392" y="2505075"/>
            <a:ext cx="4871315" cy="3671888"/>
          </a:xfrm>
        </p:spPr>
        <p:txBody>
          <a:bodyPr>
            <a:normAutofit/>
          </a:bodyPr>
          <a:lstStyle>
            <a:lvl1pPr>
              <a:lnSpc>
                <a:spcPct val="100000"/>
              </a:lnSpc>
              <a:spcBef>
                <a:spcPts val="150"/>
              </a:spcBef>
              <a:defRPr sz="1400">
                <a:solidFill>
                  <a:srgbClr val="4D4D4D"/>
                </a:solidFill>
                <a:latin typeface="Roboto" panose="02000000000000000000" pitchFamily="2" charset="0"/>
                <a:ea typeface="Roboto" panose="02000000000000000000" pitchFamily="2" charset="0"/>
              </a:defRPr>
            </a:lvl1pPr>
            <a:lvl2pPr>
              <a:lnSpc>
                <a:spcPct val="100000"/>
              </a:lnSpc>
              <a:spcBef>
                <a:spcPts val="150"/>
              </a:spcBef>
              <a:defRPr sz="1200">
                <a:solidFill>
                  <a:srgbClr val="4D4D4D"/>
                </a:solidFill>
                <a:latin typeface="Roboto" panose="02000000000000000000" pitchFamily="2" charset="0"/>
                <a:ea typeface="Roboto" panose="02000000000000000000" pitchFamily="2" charset="0"/>
              </a:defRPr>
            </a:lvl2pPr>
            <a:lvl3pPr>
              <a:lnSpc>
                <a:spcPct val="100000"/>
              </a:lnSpc>
              <a:spcBef>
                <a:spcPts val="150"/>
              </a:spcBef>
              <a:defRPr sz="1200">
                <a:solidFill>
                  <a:srgbClr val="4D4D4D"/>
                </a:solidFill>
                <a:latin typeface="Roboto" panose="02000000000000000000" pitchFamily="2" charset="0"/>
                <a:ea typeface="Roboto" panose="02000000000000000000" pitchFamily="2" charset="0"/>
              </a:defRPr>
            </a:lvl3pPr>
            <a:lvl4pPr>
              <a:lnSpc>
                <a:spcPct val="100000"/>
              </a:lnSpc>
              <a:spcBef>
                <a:spcPts val="150"/>
              </a:spcBef>
              <a:defRPr sz="1100">
                <a:solidFill>
                  <a:srgbClr val="4D4D4D"/>
                </a:solidFill>
                <a:latin typeface="Roboto" panose="02000000000000000000" pitchFamily="2" charset="0"/>
                <a:ea typeface="Roboto" panose="02000000000000000000" pitchFamily="2" charset="0"/>
              </a:defRPr>
            </a:lvl4pPr>
            <a:lvl5pPr>
              <a:lnSpc>
                <a:spcPct val="100000"/>
              </a:lnSpc>
              <a:spcBef>
                <a:spcPts val="150"/>
              </a:spcBef>
              <a:defRPr sz="1100">
                <a:solidFill>
                  <a:srgbClr val="4D4D4D"/>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13" name="Graphic 12">
            <a:extLst>
              <a:ext uri="{FF2B5EF4-FFF2-40B4-BE49-F238E27FC236}">
                <a16:creationId xmlns:a16="http://schemas.microsoft.com/office/drawing/2014/main" id="{9DD2D896-808B-4CA2-BC17-AB85D8046FD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14" name="Picture 13">
            <a:extLst>
              <a:ext uri="{FF2B5EF4-FFF2-40B4-BE49-F238E27FC236}">
                <a16:creationId xmlns:a16="http://schemas.microsoft.com/office/drawing/2014/main" id="{1CEE5B06-32FD-438E-B009-B93D02C2F40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5" name="Date Placeholder 3">
            <a:extLst>
              <a:ext uri="{FF2B5EF4-FFF2-40B4-BE49-F238E27FC236}">
                <a16:creationId xmlns:a16="http://schemas.microsoft.com/office/drawing/2014/main" id="{E0BAD7CB-C892-4C44-8DF6-03BABF63AC27}"/>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16" name="Slide Number Placeholder 5">
            <a:extLst>
              <a:ext uri="{FF2B5EF4-FFF2-40B4-BE49-F238E27FC236}">
                <a16:creationId xmlns:a16="http://schemas.microsoft.com/office/drawing/2014/main" id="{6E857F84-5905-42C9-AECF-5B79945174CB}"/>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62395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4EF377-87FF-4711-B9C7-E9AA120719F8}"/>
              </a:ext>
            </a:extLst>
          </p:cNvPr>
          <p:cNvSpPr>
            <a:spLocks noGrp="1"/>
          </p:cNvSpPr>
          <p:nvPr>
            <p:ph type="title" hasCustomPrompt="1"/>
          </p:nvPr>
        </p:nvSpPr>
        <p:spPr>
          <a:xfrm>
            <a:off x="824302" y="552010"/>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pic>
        <p:nvPicPr>
          <p:cNvPr id="8" name="Graphic 7">
            <a:extLst>
              <a:ext uri="{FF2B5EF4-FFF2-40B4-BE49-F238E27FC236}">
                <a16:creationId xmlns:a16="http://schemas.microsoft.com/office/drawing/2014/main" id="{8F2FE0CD-B9C5-4276-A08B-D27FA21E5FF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316A6196-F902-4E5A-A92B-D55ECCBDD10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87409027-0224-4DB8-B5CB-8094C8D5E890}"/>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11" name="Slide Number Placeholder 5">
            <a:extLst>
              <a:ext uri="{FF2B5EF4-FFF2-40B4-BE49-F238E27FC236}">
                <a16:creationId xmlns:a16="http://schemas.microsoft.com/office/drawing/2014/main" id="{DF6A5B7D-A8A3-4780-BE31-4E3A9B6DFAA6}"/>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Tree>
    <p:extLst>
      <p:ext uri="{BB962C8B-B14F-4D97-AF65-F5344CB8AC3E}">
        <p14:creationId xmlns:p14="http://schemas.microsoft.com/office/powerpoint/2010/main" val="223423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2B35DF-91B2-41B7-87EC-289EB290D73E}"/>
              </a:ext>
            </a:extLst>
          </p:cNvPr>
          <p:cNvSpPr/>
          <p:nvPr userDrawn="1"/>
        </p:nvSpPr>
        <p:spPr>
          <a:xfrm>
            <a:off x="0" y="0"/>
            <a:ext cx="12192000" cy="6858000"/>
          </a:xfrm>
          <a:prstGeom prst="rect">
            <a:avLst/>
          </a:prstGeom>
          <a:solidFill>
            <a:srgbClr val="204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35BFA21-69DC-44C4-BAA2-95F961B52808}"/>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9" name="Date Placeholder 3">
            <a:extLst>
              <a:ext uri="{FF2B5EF4-FFF2-40B4-BE49-F238E27FC236}">
                <a16:creationId xmlns:a16="http://schemas.microsoft.com/office/drawing/2014/main" id="{85181BCB-05FE-47C8-B872-8E791D490739}"/>
              </a:ext>
            </a:extLst>
          </p:cNvPr>
          <p:cNvSpPr>
            <a:spLocks noGrp="1"/>
          </p:cNvSpPr>
          <p:nvPr>
            <p:ph type="dt" sz="half" idx="11"/>
          </p:nvPr>
        </p:nvSpPr>
        <p:spPr>
          <a:xfrm>
            <a:off x="838200" y="6356350"/>
            <a:ext cx="1273233" cy="365125"/>
          </a:xfrm>
          <a:prstGeom prst="rect">
            <a:avLst/>
          </a:prstGeom>
        </p:spPr>
        <p:txBody>
          <a:bodyPr/>
          <a:lstStyle>
            <a:lvl1pPr>
              <a:defRPr sz="1000">
                <a:solidFill>
                  <a:schemeClr val="bg1"/>
                </a:solidFill>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a:p>
        </p:txBody>
      </p:sp>
      <p:sp>
        <p:nvSpPr>
          <p:cNvPr id="10" name="Slide Number Placeholder 5">
            <a:extLst>
              <a:ext uri="{FF2B5EF4-FFF2-40B4-BE49-F238E27FC236}">
                <a16:creationId xmlns:a16="http://schemas.microsoft.com/office/drawing/2014/main" id="{CE234DF9-5F1B-4C63-B544-8A31915418A3}"/>
              </a:ext>
            </a:extLst>
          </p:cNvPr>
          <p:cNvSpPr>
            <a:spLocks noGrp="1"/>
          </p:cNvSpPr>
          <p:nvPr>
            <p:ph type="sldNum" sz="quarter" idx="12"/>
          </p:nvPr>
        </p:nvSpPr>
        <p:spPr>
          <a:xfrm>
            <a:off x="5769667" y="6356350"/>
            <a:ext cx="652666" cy="365125"/>
          </a:xfrm>
          <a:prstGeom prst="rect">
            <a:avLst/>
          </a:prstGeom>
        </p:spPr>
        <p:txBody>
          <a:bodyPr/>
          <a:lstStyle>
            <a:lvl1pPr algn="ctr">
              <a:defRPr sz="1000">
                <a:solidFill>
                  <a:schemeClr val="bg1"/>
                </a:solidFill>
                <a:latin typeface="Roboto Thin" panose="02000000000000000000" pitchFamily="2" charset="0"/>
                <a:ea typeface="Roboto Thin" panose="02000000000000000000" pitchFamily="2" charset="0"/>
              </a:defRPr>
            </a:lvl1pPr>
          </a:lstStyle>
          <a:p>
            <a:fld id="{4D2B8DF0-B788-4C36-ADB9-2B216EFFC9FC}" type="slidenum">
              <a:rPr lang="en-ID" smtClean="0"/>
              <a:pPr/>
              <a:t>‹#›</a:t>
            </a:fld>
            <a:endParaRPr lang="en-ID"/>
          </a:p>
        </p:txBody>
      </p:sp>
      <p:grpSp>
        <p:nvGrpSpPr>
          <p:cNvPr id="2" name="Graphic 6">
            <a:extLst>
              <a:ext uri="{FF2B5EF4-FFF2-40B4-BE49-F238E27FC236}">
                <a16:creationId xmlns:a16="http://schemas.microsoft.com/office/drawing/2014/main" id="{DA1EE2B9-8D0B-439C-B10F-722A52CB01DF}"/>
              </a:ext>
            </a:extLst>
          </p:cNvPr>
          <p:cNvGrpSpPr/>
          <p:nvPr/>
        </p:nvGrpSpPr>
        <p:grpSpPr>
          <a:xfrm>
            <a:off x="153517" y="6417830"/>
            <a:ext cx="297755" cy="315168"/>
            <a:chOff x="153517" y="6417830"/>
            <a:chExt cx="297755" cy="315168"/>
          </a:xfrm>
          <a:solidFill>
            <a:schemeClr val="bg1"/>
          </a:solidFill>
        </p:grpSpPr>
        <p:sp>
          <p:nvSpPr>
            <p:cNvPr id="3" name="Freeform: Shape 2">
              <a:extLst>
                <a:ext uri="{FF2B5EF4-FFF2-40B4-BE49-F238E27FC236}">
                  <a16:creationId xmlns:a16="http://schemas.microsoft.com/office/drawing/2014/main" id="{D18C0C41-914E-4BF3-B43A-49D7C2E74914}"/>
                </a:ext>
              </a:extLst>
            </p:cNvPr>
            <p:cNvSpPr/>
            <p:nvPr/>
          </p:nvSpPr>
          <p:spPr>
            <a:xfrm>
              <a:off x="171277" y="6536758"/>
              <a:ext cx="176563" cy="177086"/>
            </a:xfrm>
            <a:custGeom>
              <a:avLst/>
              <a:gdLst>
                <a:gd name="connsiteX0" fmla="*/ 77790 w 176563"/>
                <a:gd name="connsiteY0" fmla="*/ 96944 h 177086"/>
                <a:gd name="connsiteX1" fmla="*/ 176519 w 176563"/>
                <a:gd name="connsiteY1" fmla="*/ 138908 h 177086"/>
                <a:gd name="connsiteX2" fmla="*/ 160326 w 176563"/>
                <a:gd name="connsiteY2" fmla="*/ 177042 h 177086"/>
                <a:gd name="connsiteX3" fmla="*/ -44 w 176563"/>
                <a:gd name="connsiteY3" fmla="*/ 109133 h 177086"/>
                <a:gd name="connsiteX4" fmla="*/ 126894 w 176563"/>
                <a:gd name="connsiteY4" fmla="*/ -44 h 177086"/>
                <a:gd name="connsiteX5" fmla="*/ 153883 w 176563"/>
                <a:gd name="connsiteY5" fmla="*/ 31473 h 17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563" h="177086">
                  <a:moveTo>
                    <a:pt x="77790" y="96944"/>
                  </a:moveTo>
                  <a:lnTo>
                    <a:pt x="176519" y="138908"/>
                  </a:lnTo>
                  <a:lnTo>
                    <a:pt x="160326" y="177042"/>
                  </a:lnTo>
                  <a:lnTo>
                    <a:pt x="-44" y="109133"/>
                  </a:lnTo>
                  <a:lnTo>
                    <a:pt x="126894" y="-44"/>
                  </a:lnTo>
                  <a:lnTo>
                    <a:pt x="153883" y="31473"/>
                  </a:lnTo>
                  <a:close/>
                </a:path>
              </a:pathLst>
            </a:custGeom>
            <a:grpFill/>
            <a:ln w="172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2AA85F47-7709-4897-BECA-8420B28A4D1D}"/>
                </a:ext>
              </a:extLst>
            </p:cNvPr>
            <p:cNvSpPr/>
            <p:nvPr/>
          </p:nvSpPr>
          <p:spPr>
            <a:xfrm>
              <a:off x="267528" y="6417830"/>
              <a:ext cx="184481" cy="186314"/>
            </a:xfrm>
            <a:custGeom>
              <a:avLst/>
              <a:gdLst>
                <a:gd name="connsiteX0" fmla="*/ 92154 w 184481"/>
                <a:gd name="connsiteY0" fmla="*/ 49800 h 186314"/>
                <a:gd name="connsiteX1" fmla="*/ 95462 w 184481"/>
                <a:gd name="connsiteY1" fmla="*/ 49800 h 186314"/>
                <a:gd name="connsiteX2" fmla="*/ 137245 w 184481"/>
                <a:gd name="connsiteY2" fmla="*/ 94730 h 186314"/>
                <a:gd name="connsiteX3" fmla="*/ 92328 w 184481"/>
                <a:gd name="connsiteY3" fmla="*/ 136515 h 186314"/>
                <a:gd name="connsiteX4" fmla="*/ 89019 w 184481"/>
                <a:gd name="connsiteY4" fmla="*/ 136515 h 186314"/>
                <a:gd name="connsiteX5" fmla="*/ 48971 w 184481"/>
                <a:gd name="connsiteY5" fmla="*/ 90023 h 186314"/>
                <a:gd name="connsiteX6" fmla="*/ 92154 w 184481"/>
                <a:gd name="connsiteY6" fmla="*/ 49800 h 186314"/>
                <a:gd name="connsiteX7" fmla="*/ 92154 w 184481"/>
                <a:gd name="connsiteY7" fmla="*/ 0 h 186314"/>
                <a:gd name="connsiteX8" fmla="*/ 8 w 184481"/>
                <a:gd name="connsiteY8" fmla="*/ 94502 h 186314"/>
                <a:gd name="connsiteX9" fmla="*/ 85363 w 184481"/>
                <a:gd name="connsiteY9" fmla="*/ 186315 h 186314"/>
                <a:gd name="connsiteX10" fmla="*/ 92328 w 184481"/>
                <a:gd name="connsiteY10" fmla="*/ 186315 h 186314"/>
                <a:gd name="connsiteX11" fmla="*/ 184473 w 184481"/>
                <a:gd name="connsiteY11" fmla="*/ 91813 h 186314"/>
                <a:gd name="connsiteX12" fmla="*/ 99119 w 184481"/>
                <a:gd name="connsiteY12" fmla="*/ 0 h 18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481" h="186314">
                  <a:moveTo>
                    <a:pt x="92154" y="49800"/>
                  </a:moveTo>
                  <a:lnTo>
                    <a:pt x="95462" y="49800"/>
                  </a:lnTo>
                  <a:cubicBezTo>
                    <a:pt x="119408" y="50669"/>
                    <a:pt x="138114" y="70785"/>
                    <a:pt x="137245" y="94730"/>
                  </a:cubicBezTo>
                  <a:cubicBezTo>
                    <a:pt x="136376" y="118671"/>
                    <a:pt x="116268" y="137377"/>
                    <a:pt x="92328" y="136515"/>
                  </a:cubicBezTo>
                  <a:lnTo>
                    <a:pt x="89019" y="136515"/>
                  </a:lnTo>
                  <a:cubicBezTo>
                    <a:pt x="65159" y="134661"/>
                    <a:pt x="47271" y="113894"/>
                    <a:pt x="48971" y="90023"/>
                  </a:cubicBezTo>
                  <a:cubicBezTo>
                    <a:pt x="50612" y="67376"/>
                    <a:pt x="69448" y="49832"/>
                    <a:pt x="92154" y="49800"/>
                  </a:cubicBezTo>
                  <a:moveTo>
                    <a:pt x="92154" y="0"/>
                  </a:moveTo>
                  <a:cubicBezTo>
                    <a:pt x="40612" y="651"/>
                    <a:pt x="-643" y="42961"/>
                    <a:pt x="8" y="94502"/>
                  </a:cubicBezTo>
                  <a:cubicBezTo>
                    <a:pt x="614" y="142503"/>
                    <a:pt x="37533" y="182216"/>
                    <a:pt x="85363" y="186315"/>
                  </a:cubicBezTo>
                  <a:lnTo>
                    <a:pt x="92328" y="186315"/>
                  </a:lnTo>
                  <a:cubicBezTo>
                    <a:pt x="143869" y="185664"/>
                    <a:pt x="185125" y="143354"/>
                    <a:pt x="184473" y="91813"/>
                  </a:cubicBezTo>
                  <a:cubicBezTo>
                    <a:pt x="183867" y="43812"/>
                    <a:pt x="146948" y="4099"/>
                    <a:pt x="99119" y="0"/>
                  </a:cubicBezTo>
                  <a:close/>
                </a:path>
              </a:pathLst>
            </a:custGeom>
            <a:grpFill/>
            <a:ln w="172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E5DC10C-DC9D-4835-8FF9-124107D3BA21}"/>
                </a:ext>
              </a:extLst>
            </p:cNvPr>
            <p:cNvSpPr/>
            <p:nvPr/>
          </p:nvSpPr>
          <p:spPr>
            <a:xfrm>
              <a:off x="153517" y="6583075"/>
              <a:ext cx="113529" cy="113530"/>
            </a:xfrm>
            <a:custGeom>
              <a:avLst/>
              <a:gdLst>
                <a:gd name="connsiteX0" fmla="*/ 113530 w 113529"/>
                <a:gd name="connsiteY0" fmla="*/ 56765 h 113530"/>
                <a:gd name="connsiteX1" fmla="*/ 56765 w 113529"/>
                <a:gd name="connsiteY1" fmla="*/ 113530 h 113530"/>
                <a:gd name="connsiteX2" fmla="*/ 0 w 113529"/>
                <a:gd name="connsiteY2" fmla="*/ 56765 h 113530"/>
                <a:gd name="connsiteX3" fmla="*/ 56765 w 113529"/>
                <a:gd name="connsiteY3" fmla="*/ 0 h 113530"/>
                <a:gd name="connsiteX4" fmla="*/ 113530 w 113529"/>
                <a:gd name="connsiteY4" fmla="*/ 56765 h 113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29" h="113530">
                  <a:moveTo>
                    <a:pt x="113530" y="56765"/>
                  </a:moveTo>
                  <a:cubicBezTo>
                    <a:pt x="113530" y="88116"/>
                    <a:pt x="88115" y="113530"/>
                    <a:pt x="56765" y="113530"/>
                  </a:cubicBezTo>
                  <a:cubicBezTo>
                    <a:pt x="25415" y="113530"/>
                    <a:pt x="0" y="88116"/>
                    <a:pt x="0" y="56765"/>
                  </a:cubicBezTo>
                  <a:cubicBezTo>
                    <a:pt x="0" y="25415"/>
                    <a:pt x="25415" y="0"/>
                    <a:pt x="56765" y="0"/>
                  </a:cubicBezTo>
                  <a:cubicBezTo>
                    <a:pt x="88115" y="0"/>
                    <a:pt x="113530" y="25415"/>
                    <a:pt x="113530" y="56765"/>
                  </a:cubicBezTo>
                  <a:close/>
                </a:path>
              </a:pathLst>
            </a:custGeom>
            <a:grpFill/>
            <a:ln w="172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D5491B2-8CD0-46DC-A22A-A21D7F37B744}"/>
                </a:ext>
              </a:extLst>
            </p:cNvPr>
            <p:cNvSpPr/>
            <p:nvPr/>
          </p:nvSpPr>
          <p:spPr>
            <a:xfrm>
              <a:off x="301523" y="6656382"/>
              <a:ext cx="76615" cy="76615"/>
            </a:xfrm>
            <a:custGeom>
              <a:avLst/>
              <a:gdLst>
                <a:gd name="connsiteX0" fmla="*/ 76615 w 76615"/>
                <a:gd name="connsiteY0" fmla="*/ 38308 h 76615"/>
                <a:gd name="connsiteX1" fmla="*/ 38308 w 76615"/>
                <a:gd name="connsiteY1" fmla="*/ 76615 h 76615"/>
                <a:gd name="connsiteX2" fmla="*/ 0 w 76615"/>
                <a:gd name="connsiteY2" fmla="*/ 38308 h 76615"/>
                <a:gd name="connsiteX3" fmla="*/ 38308 w 76615"/>
                <a:gd name="connsiteY3" fmla="*/ 0 h 76615"/>
                <a:gd name="connsiteX4" fmla="*/ 76615 w 76615"/>
                <a:gd name="connsiteY4" fmla="*/ 38308 h 76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5" h="76615">
                  <a:moveTo>
                    <a:pt x="76615" y="38308"/>
                  </a:moveTo>
                  <a:cubicBezTo>
                    <a:pt x="76615" y="59464"/>
                    <a:pt x="59464" y="76615"/>
                    <a:pt x="38308" y="76615"/>
                  </a:cubicBezTo>
                  <a:cubicBezTo>
                    <a:pt x="17151" y="76615"/>
                    <a:pt x="0" y="59464"/>
                    <a:pt x="0" y="38308"/>
                  </a:cubicBezTo>
                  <a:cubicBezTo>
                    <a:pt x="0" y="17151"/>
                    <a:pt x="17151" y="0"/>
                    <a:pt x="38308" y="0"/>
                  </a:cubicBezTo>
                  <a:cubicBezTo>
                    <a:pt x="59464" y="0"/>
                    <a:pt x="76615" y="17151"/>
                    <a:pt x="76615" y="38308"/>
                  </a:cubicBezTo>
                  <a:close/>
                </a:path>
              </a:pathLst>
            </a:custGeom>
            <a:grpFill/>
            <a:ln w="1727" cap="flat">
              <a:noFill/>
              <a:prstDash val="solid"/>
              <a:miter/>
            </a:ln>
          </p:spPr>
          <p:txBody>
            <a:bodyPr rtlCol="0" anchor="ctr"/>
            <a:lstStyle/>
            <a:p>
              <a:endParaRPr lang="en-US"/>
            </a:p>
          </p:txBody>
        </p:sp>
      </p:grpSp>
    </p:spTree>
    <p:extLst>
      <p:ext uri="{BB962C8B-B14F-4D97-AF65-F5344CB8AC3E}">
        <p14:creationId xmlns:p14="http://schemas.microsoft.com/office/powerpoint/2010/main" val="207399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DDA16F-6012-4616-BB8F-F6AA6224B757}"/>
              </a:ext>
            </a:extLst>
          </p:cNvPr>
          <p:cNvSpPr>
            <a:spLocks noGrp="1"/>
          </p:cNvSpPr>
          <p:nvPr>
            <p:ph type="body" sz="half" idx="2" hasCustomPrompt="1"/>
          </p:nvPr>
        </p:nvSpPr>
        <p:spPr>
          <a:xfrm>
            <a:off x="848620" y="980902"/>
            <a:ext cx="10505180" cy="1363287"/>
          </a:xfrm>
        </p:spPr>
        <p:txBody>
          <a:bodyPr>
            <a:normAutofit/>
          </a:bodyPr>
          <a:lstStyle>
            <a:lvl1pPr marL="0" indent="0">
              <a:spcBef>
                <a:spcPts val="150"/>
              </a:spcBef>
              <a:buNone/>
              <a:defRPr sz="1400" i="1">
                <a:latin typeface="Roboto Light" panose="02000000000000000000" pitchFamily="2" charset="0"/>
                <a:ea typeface="Roboto Light"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pic>
        <p:nvPicPr>
          <p:cNvPr id="9" name="Graphic 8">
            <a:extLst>
              <a:ext uri="{FF2B5EF4-FFF2-40B4-BE49-F238E27FC236}">
                <a16:creationId xmlns:a16="http://schemas.microsoft.com/office/drawing/2014/main" id="{6322C7F2-72CC-4A57-97B8-208F04F80D7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10" name="Picture 9">
            <a:extLst>
              <a:ext uri="{FF2B5EF4-FFF2-40B4-BE49-F238E27FC236}">
                <a16:creationId xmlns:a16="http://schemas.microsoft.com/office/drawing/2014/main" id="{5A037E75-5577-4E80-8EC9-AF21334A053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1" name="Date Placeholder 3">
            <a:extLst>
              <a:ext uri="{FF2B5EF4-FFF2-40B4-BE49-F238E27FC236}">
                <a16:creationId xmlns:a16="http://schemas.microsoft.com/office/drawing/2014/main" id="{F175F8A0-2C6E-4824-B0B9-0B88AEFD2DB2}"/>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12" name="Slide Number Placeholder 5">
            <a:extLst>
              <a:ext uri="{FF2B5EF4-FFF2-40B4-BE49-F238E27FC236}">
                <a16:creationId xmlns:a16="http://schemas.microsoft.com/office/drawing/2014/main" id="{AD2906B6-1ABB-446F-8EBC-D2BBFD46A4B9}"/>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4" name="Picture Placeholder 13">
            <a:extLst>
              <a:ext uri="{FF2B5EF4-FFF2-40B4-BE49-F238E27FC236}">
                <a16:creationId xmlns:a16="http://schemas.microsoft.com/office/drawing/2014/main" id="{0CAFC984-7211-4548-A87D-F898BF38D761}"/>
              </a:ext>
            </a:extLst>
          </p:cNvPr>
          <p:cNvSpPr>
            <a:spLocks noGrp="1"/>
          </p:cNvSpPr>
          <p:nvPr>
            <p:ph type="pic" sz="quarter" idx="13" hasCustomPrompt="1"/>
          </p:nvPr>
        </p:nvSpPr>
        <p:spPr>
          <a:xfrm>
            <a:off x="848621" y="2468563"/>
            <a:ext cx="10505180" cy="3632200"/>
          </a:xfrm>
        </p:spPr>
        <p:txBody>
          <a:bodyPr>
            <a:normAutofit/>
          </a:bodyPr>
          <a:lstStyle>
            <a:lvl1pPr>
              <a:buNone/>
              <a:defRPr sz="1600">
                <a:latin typeface="Roboto" panose="02000000000000000000" pitchFamily="2" charset="0"/>
                <a:ea typeface="Roboto" panose="02000000000000000000" pitchFamily="2" charset="0"/>
              </a:defRPr>
            </a:lvl1pPr>
          </a:lstStyle>
          <a:p>
            <a:r>
              <a:rPr lang="en-US"/>
              <a:t>Click to add picture</a:t>
            </a:r>
          </a:p>
        </p:txBody>
      </p:sp>
      <p:sp>
        <p:nvSpPr>
          <p:cNvPr id="13" name="Title 1">
            <a:extLst>
              <a:ext uri="{FF2B5EF4-FFF2-40B4-BE49-F238E27FC236}">
                <a16:creationId xmlns:a16="http://schemas.microsoft.com/office/drawing/2014/main" id="{24F29852-0120-482A-9A02-903FA44E8AC1}"/>
              </a:ext>
            </a:extLst>
          </p:cNvPr>
          <p:cNvSpPr>
            <a:spLocks noGrp="1"/>
          </p:cNvSpPr>
          <p:nvPr>
            <p:ph type="title" hasCustomPrompt="1"/>
          </p:nvPr>
        </p:nvSpPr>
        <p:spPr>
          <a:xfrm>
            <a:off x="848620" y="510869"/>
            <a:ext cx="6428593" cy="428892"/>
          </a:xfrm>
        </p:spPr>
        <p:txBody>
          <a:bodyPr>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Tree>
    <p:extLst>
      <p:ext uri="{BB962C8B-B14F-4D97-AF65-F5344CB8AC3E}">
        <p14:creationId xmlns:p14="http://schemas.microsoft.com/office/powerpoint/2010/main" val="253068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D44476C-5C4B-452C-9A73-A027AEDA0765}"/>
              </a:ext>
            </a:extLst>
          </p:cNvPr>
          <p:cNvSpPr>
            <a:spLocks noGrp="1"/>
          </p:cNvSpPr>
          <p:nvPr>
            <p:ph type="body" sz="half" idx="2" hasCustomPrompt="1"/>
          </p:nvPr>
        </p:nvSpPr>
        <p:spPr>
          <a:xfrm>
            <a:off x="839788" y="2057400"/>
            <a:ext cx="4172787" cy="3811588"/>
          </a:xfrm>
        </p:spPr>
        <p:txBody>
          <a:bodyPr>
            <a:normAutofit/>
          </a:bodyPr>
          <a:lstStyle>
            <a:lvl1pPr marL="0" indent="0">
              <a:spcBef>
                <a:spcPts val="150"/>
              </a:spcBef>
              <a:buNone/>
              <a:defRPr sz="1400">
                <a:latin typeface="Roboto" panose="02000000000000000000" pitchFamily="2" charset="0"/>
                <a:ea typeface="Roboto"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pic>
        <p:nvPicPr>
          <p:cNvPr id="8" name="Graphic 7">
            <a:extLst>
              <a:ext uri="{FF2B5EF4-FFF2-40B4-BE49-F238E27FC236}">
                <a16:creationId xmlns:a16="http://schemas.microsoft.com/office/drawing/2014/main" id="{45DCD43C-CE07-4B81-BA41-D6901370831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17" y="6417830"/>
            <a:ext cx="297755" cy="315168"/>
          </a:xfrm>
          <a:prstGeom prst="rect">
            <a:avLst/>
          </a:prstGeom>
        </p:spPr>
      </p:pic>
      <p:pic>
        <p:nvPicPr>
          <p:cNvPr id="9" name="Picture 8">
            <a:extLst>
              <a:ext uri="{FF2B5EF4-FFF2-40B4-BE49-F238E27FC236}">
                <a16:creationId xmlns:a16="http://schemas.microsoft.com/office/drawing/2014/main" id="{608A4001-4AAA-457E-A718-AE828E4F4D9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3515" y="6497968"/>
            <a:ext cx="994968" cy="154892"/>
          </a:xfrm>
          <a:prstGeom prst="rect">
            <a:avLst/>
          </a:prstGeom>
        </p:spPr>
      </p:pic>
      <p:sp>
        <p:nvSpPr>
          <p:cNvPr id="10" name="Date Placeholder 3">
            <a:extLst>
              <a:ext uri="{FF2B5EF4-FFF2-40B4-BE49-F238E27FC236}">
                <a16:creationId xmlns:a16="http://schemas.microsoft.com/office/drawing/2014/main" id="{148C9494-2D89-4939-AFF6-4C2A2F557564}"/>
              </a:ext>
            </a:extLst>
          </p:cNvPr>
          <p:cNvSpPr>
            <a:spLocks noGrp="1"/>
          </p:cNvSpPr>
          <p:nvPr>
            <p:ph type="dt" sz="half" idx="11"/>
          </p:nvPr>
        </p:nvSpPr>
        <p:spPr>
          <a:xfrm>
            <a:off x="838200" y="6356350"/>
            <a:ext cx="1273233" cy="365125"/>
          </a:xfrm>
          <a:prstGeom prst="rect">
            <a:avLst/>
          </a:prstGeom>
        </p:spPr>
        <p:txBody>
          <a:bodyPr/>
          <a:lstStyle>
            <a:lvl1pPr>
              <a:defRPr sz="1000">
                <a:latin typeface="Roboto Thin" panose="02000000000000000000" pitchFamily="2" charset="0"/>
                <a:ea typeface="Roboto Thin" panose="02000000000000000000" pitchFamily="2" charset="0"/>
              </a:defRPr>
            </a:lvl1pPr>
          </a:lstStyle>
          <a:p>
            <a:fld id="{B129A232-9D86-4C1B-818C-FC9C3345DDD5}" type="datetimeFigureOut">
              <a:rPr lang="en-ID" smtClean="0"/>
              <a:pPr/>
              <a:t>01/09/2023</a:t>
            </a:fld>
            <a:endParaRPr lang="en-ID" sz="1000"/>
          </a:p>
        </p:txBody>
      </p:sp>
      <p:sp>
        <p:nvSpPr>
          <p:cNvPr id="11" name="Slide Number Placeholder 5">
            <a:extLst>
              <a:ext uri="{FF2B5EF4-FFF2-40B4-BE49-F238E27FC236}">
                <a16:creationId xmlns:a16="http://schemas.microsoft.com/office/drawing/2014/main" id="{650A34B9-CC46-41DA-BD78-499E4A6EE1CA}"/>
              </a:ext>
            </a:extLst>
          </p:cNvPr>
          <p:cNvSpPr>
            <a:spLocks noGrp="1"/>
          </p:cNvSpPr>
          <p:nvPr>
            <p:ph type="sldNum" sz="quarter" idx="12"/>
          </p:nvPr>
        </p:nvSpPr>
        <p:spPr>
          <a:xfrm>
            <a:off x="5769667" y="6356350"/>
            <a:ext cx="652666" cy="365125"/>
          </a:xfrm>
          <a:prstGeom prst="rect">
            <a:avLst/>
          </a:prstGeom>
        </p:spPr>
        <p:txBody>
          <a:bodyPr/>
          <a:lstStyle>
            <a:lvl1pPr algn="ctr">
              <a:defRPr sz="1000">
                <a:latin typeface="Roboto Thin" panose="02000000000000000000" pitchFamily="2" charset="0"/>
                <a:ea typeface="Roboto Thin" panose="02000000000000000000" pitchFamily="2" charset="0"/>
              </a:defRPr>
            </a:lvl1pPr>
          </a:lstStyle>
          <a:p>
            <a:pPr algn="ctr"/>
            <a:fld id="{4D2B8DF0-B788-4C36-ADB9-2B216EFFC9FC}" type="slidenum">
              <a:rPr lang="en-ID" smtClean="0"/>
              <a:pPr algn="ctr"/>
              <a:t>‹#›</a:t>
            </a:fld>
            <a:endParaRPr lang="en-ID"/>
          </a:p>
        </p:txBody>
      </p:sp>
      <p:sp>
        <p:nvSpPr>
          <p:cNvPr id="12" name="Title 1">
            <a:extLst>
              <a:ext uri="{FF2B5EF4-FFF2-40B4-BE49-F238E27FC236}">
                <a16:creationId xmlns:a16="http://schemas.microsoft.com/office/drawing/2014/main" id="{B7E147A2-A75C-43D8-B858-38F0091E85AF}"/>
              </a:ext>
            </a:extLst>
          </p:cNvPr>
          <p:cNvSpPr>
            <a:spLocks noGrp="1"/>
          </p:cNvSpPr>
          <p:nvPr>
            <p:ph type="title" hasCustomPrompt="1"/>
          </p:nvPr>
        </p:nvSpPr>
        <p:spPr>
          <a:xfrm>
            <a:off x="836612" y="987425"/>
            <a:ext cx="4172787" cy="1003567"/>
          </a:xfrm>
        </p:spPr>
        <p:txBody>
          <a:bodyPr anchor="b">
            <a:noAutofit/>
          </a:bodyPr>
          <a:lstStyle>
            <a:lvl1pPr>
              <a:defRPr sz="2400" b="0">
                <a:solidFill>
                  <a:schemeClr val="tx1"/>
                </a:solidFill>
                <a:latin typeface="Roboto Medium" panose="02000000000000000000" pitchFamily="2" charset="0"/>
                <a:ea typeface="Roboto Medium" panose="02000000000000000000" pitchFamily="2" charset="0"/>
              </a:defRPr>
            </a:lvl1pPr>
          </a:lstStyle>
          <a:p>
            <a:r>
              <a:rPr lang="en-US"/>
              <a:t>CLICK TO ADD TITLE</a:t>
            </a:r>
            <a:endParaRPr lang="en-ID"/>
          </a:p>
        </p:txBody>
      </p:sp>
      <p:sp>
        <p:nvSpPr>
          <p:cNvPr id="14" name="Picture Placeholder 13">
            <a:extLst>
              <a:ext uri="{FF2B5EF4-FFF2-40B4-BE49-F238E27FC236}">
                <a16:creationId xmlns:a16="http://schemas.microsoft.com/office/drawing/2014/main" id="{9C313C28-C864-4B91-B63F-AF15953BB096}"/>
              </a:ext>
            </a:extLst>
          </p:cNvPr>
          <p:cNvSpPr>
            <a:spLocks noGrp="1"/>
          </p:cNvSpPr>
          <p:nvPr>
            <p:ph type="pic" sz="quarter" idx="13" hasCustomPrompt="1"/>
          </p:nvPr>
        </p:nvSpPr>
        <p:spPr>
          <a:xfrm>
            <a:off x="5769667" y="987425"/>
            <a:ext cx="5582544" cy="4881563"/>
          </a:xfrm>
        </p:spPr>
        <p:txBody>
          <a:bodyPr>
            <a:normAutofit/>
          </a:bodyPr>
          <a:lstStyle>
            <a:lvl1pPr>
              <a:buNone/>
              <a:defRPr sz="1600">
                <a:latin typeface="Roboto Light" panose="02000000000000000000" pitchFamily="2" charset="0"/>
                <a:ea typeface="Roboto Light" panose="02000000000000000000" pitchFamily="2" charset="0"/>
              </a:defRPr>
            </a:lvl1pPr>
          </a:lstStyle>
          <a:p>
            <a:r>
              <a:rPr lang="en-US"/>
              <a:t>Click to add picture</a:t>
            </a:r>
          </a:p>
        </p:txBody>
      </p:sp>
    </p:spTree>
    <p:extLst>
      <p:ext uri="{BB962C8B-B14F-4D97-AF65-F5344CB8AC3E}">
        <p14:creationId xmlns:p14="http://schemas.microsoft.com/office/powerpoint/2010/main" val="162777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92A8C-B75A-42C6-97E0-C7CE60477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B5E3F66-8000-485B-A91C-13A320438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5B0F40F-5AF0-47D3-B1FC-42B32BDA3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9A232-9D86-4C1B-818C-FC9C3345DDD5}" type="datetimeFigureOut">
              <a:rPr lang="en-ID" smtClean="0"/>
              <a:t>01/09/2023</a:t>
            </a:fld>
            <a:endParaRPr lang="en-ID"/>
          </a:p>
        </p:txBody>
      </p:sp>
      <p:sp>
        <p:nvSpPr>
          <p:cNvPr id="6" name="Slide Number Placeholder 5">
            <a:extLst>
              <a:ext uri="{FF2B5EF4-FFF2-40B4-BE49-F238E27FC236}">
                <a16:creationId xmlns:a16="http://schemas.microsoft.com/office/drawing/2014/main" id="{02EFF95B-079D-4674-8949-1E4D0EEF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B8DF0-B788-4C36-ADB9-2B216EFFC9FC}" type="slidenum">
              <a:rPr lang="en-ID" smtClean="0"/>
              <a:t>‹#›</a:t>
            </a:fld>
            <a:endParaRPr lang="en-ID"/>
          </a:p>
        </p:txBody>
      </p:sp>
      <p:sp>
        <p:nvSpPr>
          <p:cNvPr id="7" name="Footer Placeholder 6">
            <a:extLst>
              <a:ext uri="{FF2B5EF4-FFF2-40B4-BE49-F238E27FC236}">
                <a16:creationId xmlns:a16="http://schemas.microsoft.com/office/drawing/2014/main" id="{900EE965-1AD1-4D01-BDDD-F7EFCC00C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Tree>
    <p:extLst>
      <p:ext uri="{BB962C8B-B14F-4D97-AF65-F5344CB8AC3E}">
        <p14:creationId xmlns:p14="http://schemas.microsoft.com/office/powerpoint/2010/main" val="116444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lexboxfroggy.com/" TargetMode="External"/><Relationship Id="rId2" Type="http://schemas.openxmlformats.org/officeDocument/2006/relationships/hyperlink" Target="https://htmlcheatsheet.com/css/" TargetMode="External"/><Relationship Id="rId1" Type="http://schemas.openxmlformats.org/officeDocument/2006/relationships/slideLayout" Target="../slideLayouts/slideLayout2.xml"/><Relationship Id="rId4" Type="http://schemas.openxmlformats.org/officeDocument/2006/relationships/hyperlink" Target="https://cssgridgarden.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9A56-7C7B-7A10-98C4-DCC0CE97F948}"/>
              </a:ext>
            </a:extLst>
          </p:cNvPr>
          <p:cNvSpPr>
            <a:spLocks noGrp="1"/>
          </p:cNvSpPr>
          <p:nvPr>
            <p:ph type="ctrTitle"/>
          </p:nvPr>
        </p:nvSpPr>
        <p:spPr/>
        <p:txBody>
          <a:bodyPr/>
          <a:lstStyle/>
          <a:p>
            <a:r>
              <a:rPr lang="en-US" dirty="0"/>
              <a:t>Basic Coding Course</a:t>
            </a:r>
            <a:endParaRPr lang="en-ID" dirty="0"/>
          </a:p>
        </p:txBody>
      </p:sp>
      <p:sp>
        <p:nvSpPr>
          <p:cNvPr id="3" name="Subtitle 2">
            <a:extLst>
              <a:ext uri="{FF2B5EF4-FFF2-40B4-BE49-F238E27FC236}">
                <a16:creationId xmlns:a16="http://schemas.microsoft.com/office/drawing/2014/main" id="{5D4A9692-806B-F6A4-75D0-4D8874510202}"/>
              </a:ext>
            </a:extLst>
          </p:cNvPr>
          <p:cNvSpPr>
            <a:spLocks noGrp="1"/>
          </p:cNvSpPr>
          <p:nvPr>
            <p:ph type="subTitle" idx="1"/>
          </p:nvPr>
        </p:nvSpPr>
        <p:spPr/>
        <p:txBody>
          <a:bodyPr/>
          <a:lstStyle/>
          <a:p>
            <a:r>
              <a:rPr lang="en-US" dirty="0"/>
              <a:t>Week 1 – Basic HTML &amp; CSS</a:t>
            </a:r>
            <a:endParaRPr lang="en-ID" dirty="0"/>
          </a:p>
        </p:txBody>
      </p:sp>
    </p:spTree>
    <p:extLst>
      <p:ext uri="{BB962C8B-B14F-4D97-AF65-F5344CB8AC3E}">
        <p14:creationId xmlns:p14="http://schemas.microsoft.com/office/powerpoint/2010/main" val="4649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AFC-57A9-862C-B93D-C84B6F4949EA}"/>
              </a:ext>
            </a:extLst>
          </p:cNvPr>
          <p:cNvSpPr>
            <a:spLocks noGrp="1"/>
          </p:cNvSpPr>
          <p:nvPr>
            <p:ph type="title"/>
          </p:nvPr>
        </p:nvSpPr>
        <p:spPr/>
        <p:txBody>
          <a:bodyPr/>
          <a:lstStyle/>
          <a:p>
            <a:r>
              <a:rPr lang="en-US" dirty="0"/>
              <a:t>Input Elements (1)</a:t>
            </a:r>
            <a:endParaRPr lang="en-ID" dirty="0"/>
          </a:p>
        </p:txBody>
      </p:sp>
      <p:sp>
        <p:nvSpPr>
          <p:cNvPr id="3" name="Content Placeholder 2">
            <a:extLst>
              <a:ext uri="{FF2B5EF4-FFF2-40B4-BE49-F238E27FC236}">
                <a16:creationId xmlns:a16="http://schemas.microsoft.com/office/drawing/2014/main" id="{F6160698-8DD7-A5CE-D870-12A05AF3A579}"/>
              </a:ext>
            </a:extLst>
          </p:cNvPr>
          <p:cNvSpPr>
            <a:spLocks noGrp="1"/>
          </p:cNvSpPr>
          <p:nvPr>
            <p:ph idx="1"/>
          </p:nvPr>
        </p:nvSpPr>
        <p:spPr/>
        <p:txBody>
          <a:bodyPr>
            <a:normAutofit/>
          </a:bodyPr>
          <a:lstStyle/>
          <a:p>
            <a:r>
              <a:rPr lang="en-US" b="1" u="sng" dirty="0"/>
              <a:t>Text</a:t>
            </a:r>
            <a:r>
              <a:rPr lang="en-US" dirty="0"/>
              <a:t>: Basic input field for users to enter single-line text. It's commonly used for things like names, emails, and usernames. </a:t>
            </a:r>
            <a:br>
              <a:rPr lang="en-US" dirty="0"/>
            </a:br>
            <a:r>
              <a:rPr lang="en-ID" sz="1400" dirty="0">
                <a:solidFill>
                  <a:srgbClr val="979793"/>
                </a:solidFill>
                <a:effectLst/>
                <a:latin typeface="Consolas" panose="020B0609020204030204" pitchFamily="49" charset="0"/>
              </a:rPr>
              <a:t>&lt;</a:t>
            </a:r>
            <a:r>
              <a:rPr lang="en-ID" sz="1400" dirty="0">
                <a:solidFill>
                  <a:srgbClr val="FF79C6"/>
                </a:solidFill>
                <a:effectLst/>
                <a:latin typeface="Consolas" panose="020B0609020204030204" pitchFamily="49" charset="0"/>
              </a:rPr>
              <a:t>input </a:t>
            </a:r>
            <a:r>
              <a:rPr lang="en-ID" sz="1400" i="1"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4"/>
                </a:solidFill>
                <a:effectLst/>
                <a:latin typeface="Consolas" panose="020B0609020204030204" pitchFamily="49" charset="0"/>
              </a:rPr>
              <a:t>"</a:t>
            </a:r>
            <a:r>
              <a:rPr lang="en-ID" sz="1400" dirty="0">
                <a:solidFill>
                  <a:srgbClr val="949A56"/>
                </a:solidFill>
                <a:effectLst/>
                <a:latin typeface="Consolas" panose="020B0609020204030204" pitchFamily="49" charset="0"/>
              </a:rPr>
              <a:t>text</a:t>
            </a:r>
            <a:r>
              <a:rPr lang="en-ID" sz="1400" dirty="0">
                <a:solidFill>
                  <a:srgbClr val="949A54"/>
                </a:solidFill>
                <a:effectLst/>
                <a:latin typeface="Consolas" panose="020B0609020204030204" pitchFamily="49" charset="0"/>
              </a:rPr>
              <a:t>" </a:t>
            </a:r>
            <a:r>
              <a:rPr lang="en-ID" sz="1400" i="1" dirty="0">
                <a:solidFill>
                  <a:srgbClr val="3EC15F"/>
                </a:solidFill>
                <a:effectLst/>
                <a:latin typeface="Consolas" panose="020B0609020204030204" pitchFamily="49" charset="0"/>
              </a:rPr>
              <a:t>placeholder</a:t>
            </a:r>
            <a:r>
              <a:rPr lang="en-ID" sz="1400" dirty="0">
                <a:solidFill>
                  <a:srgbClr val="FF79C6"/>
                </a:solidFill>
                <a:effectLst/>
                <a:latin typeface="Consolas" panose="020B0609020204030204" pitchFamily="49" charset="0"/>
              </a:rPr>
              <a:t>=</a:t>
            </a:r>
            <a:r>
              <a:rPr lang="en-ID" sz="1400" dirty="0">
                <a:solidFill>
                  <a:srgbClr val="949A54"/>
                </a:solidFill>
                <a:effectLst/>
                <a:latin typeface="Consolas" panose="020B0609020204030204" pitchFamily="49" charset="0"/>
              </a:rPr>
              <a:t>"</a:t>
            </a:r>
            <a:r>
              <a:rPr lang="en-ID" sz="1400" dirty="0">
                <a:solidFill>
                  <a:srgbClr val="949A56"/>
                </a:solidFill>
                <a:effectLst/>
                <a:latin typeface="Consolas" panose="020B0609020204030204" pitchFamily="49" charset="0"/>
              </a:rPr>
              <a:t>Input Name</a:t>
            </a:r>
            <a:r>
              <a:rPr lang="en-ID" sz="1400" dirty="0">
                <a:solidFill>
                  <a:srgbClr val="949A54"/>
                </a:solidFill>
                <a:effectLst/>
                <a:latin typeface="Consolas" panose="020B0609020204030204" pitchFamily="49" charset="0"/>
              </a:rPr>
              <a:t>"</a:t>
            </a:r>
            <a:r>
              <a:rPr lang="en-ID" sz="1400" dirty="0">
                <a:solidFill>
                  <a:srgbClr val="979793"/>
                </a:solidFill>
                <a:effectLst/>
                <a:latin typeface="Consolas" panose="020B0609020204030204" pitchFamily="49" charset="0"/>
              </a:rPr>
              <a:t>&gt;</a:t>
            </a:r>
            <a:endParaRPr lang="en-US" b="1" u="sng" dirty="0"/>
          </a:p>
          <a:p>
            <a:endParaRPr lang="en-US" b="1" u="sng" dirty="0"/>
          </a:p>
          <a:p>
            <a:endParaRPr lang="en-US" b="1" u="sng" dirty="0"/>
          </a:p>
          <a:p>
            <a:endParaRPr lang="en-US" b="1" u="sng" dirty="0"/>
          </a:p>
          <a:p>
            <a:endParaRPr lang="en-US" b="1" u="sng" dirty="0"/>
          </a:p>
          <a:p>
            <a:r>
              <a:rPr lang="en-US" b="1" u="sng" dirty="0"/>
              <a:t>Number:</a:t>
            </a:r>
            <a:r>
              <a:rPr lang="en-US" dirty="0"/>
              <a:t> similar to a text input, but the entered characters are limited to numbers only</a:t>
            </a:r>
            <a:br>
              <a:rPr lang="en-US" dirty="0"/>
            </a:br>
            <a:r>
              <a:rPr lang="en-ID" sz="1400" dirty="0">
                <a:solidFill>
                  <a:srgbClr val="979793"/>
                </a:solidFill>
                <a:effectLst/>
                <a:latin typeface="Consolas" panose="020B0609020204030204" pitchFamily="49" charset="0"/>
              </a:rPr>
              <a:t>&lt;</a:t>
            </a:r>
            <a:r>
              <a:rPr lang="en-ID" sz="1400" dirty="0">
                <a:solidFill>
                  <a:srgbClr val="FF79C6"/>
                </a:solidFill>
                <a:effectLst/>
                <a:latin typeface="Consolas" panose="020B0609020204030204" pitchFamily="49" charset="0"/>
              </a:rPr>
              <a:t>input </a:t>
            </a:r>
            <a:r>
              <a:rPr lang="en-ID" sz="1400" i="1"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4"/>
                </a:solidFill>
                <a:effectLst/>
                <a:latin typeface="Consolas" panose="020B0609020204030204" pitchFamily="49" charset="0"/>
              </a:rPr>
              <a:t>"</a:t>
            </a:r>
            <a:r>
              <a:rPr lang="en-ID" sz="1400" dirty="0">
                <a:solidFill>
                  <a:srgbClr val="949A56"/>
                </a:solidFill>
                <a:effectLst/>
                <a:latin typeface="Consolas" panose="020B0609020204030204" pitchFamily="49" charset="0"/>
              </a:rPr>
              <a:t>number</a:t>
            </a:r>
            <a:r>
              <a:rPr lang="en-ID" sz="1400" dirty="0">
                <a:solidFill>
                  <a:srgbClr val="949A54"/>
                </a:solidFill>
                <a:effectLst/>
                <a:latin typeface="Consolas" panose="020B0609020204030204" pitchFamily="49" charset="0"/>
              </a:rPr>
              <a:t>" </a:t>
            </a:r>
            <a:r>
              <a:rPr lang="en-ID" sz="1400" i="1" dirty="0">
                <a:solidFill>
                  <a:srgbClr val="3EC15F"/>
                </a:solidFill>
                <a:effectLst/>
                <a:latin typeface="Consolas" panose="020B0609020204030204" pitchFamily="49" charset="0"/>
              </a:rPr>
              <a:t>placeholder</a:t>
            </a:r>
            <a:r>
              <a:rPr lang="en-ID" sz="1400" dirty="0">
                <a:solidFill>
                  <a:srgbClr val="FF79C6"/>
                </a:solidFill>
                <a:effectLst/>
                <a:latin typeface="Consolas" panose="020B0609020204030204" pitchFamily="49" charset="0"/>
              </a:rPr>
              <a:t>=</a:t>
            </a:r>
            <a:r>
              <a:rPr lang="en-ID" sz="1400" dirty="0">
                <a:solidFill>
                  <a:srgbClr val="949A54"/>
                </a:solidFill>
                <a:effectLst/>
                <a:latin typeface="Consolas" panose="020B0609020204030204" pitchFamily="49" charset="0"/>
              </a:rPr>
              <a:t>"</a:t>
            </a:r>
            <a:r>
              <a:rPr lang="en-ID" sz="1400" dirty="0">
                <a:solidFill>
                  <a:srgbClr val="949A56"/>
                </a:solidFill>
                <a:effectLst/>
                <a:latin typeface="Consolas" panose="020B0609020204030204" pitchFamily="49" charset="0"/>
              </a:rPr>
              <a:t>Input Number</a:t>
            </a:r>
            <a:r>
              <a:rPr lang="en-ID" sz="1400" dirty="0">
                <a:solidFill>
                  <a:srgbClr val="949A54"/>
                </a:solidFill>
                <a:effectLst/>
                <a:latin typeface="Consolas" panose="020B0609020204030204" pitchFamily="49" charset="0"/>
              </a:rPr>
              <a:t>"</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endParaRPr lang="en-US" b="1" u="sng" dirty="0"/>
          </a:p>
          <a:p>
            <a:endParaRPr lang="en-US" b="1" u="sng" dirty="0"/>
          </a:p>
          <a:p>
            <a:endParaRPr lang="en-US" b="1" u="sng" dirty="0"/>
          </a:p>
          <a:p>
            <a:endParaRPr lang="en-US" b="1" u="sng" dirty="0"/>
          </a:p>
          <a:p>
            <a:r>
              <a:rPr lang="en-US" b="1" u="sng" dirty="0"/>
              <a:t>Password</a:t>
            </a:r>
            <a:r>
              <a:rPr lang="en-US" dirty="0"/>
              <a:t>: Similar to a text input, but the entered characters are masked for security. Often used for passwords.</a:t>
            </a:r>
            <a:br>
              <a:rPr lang="en-US" dirty="0"/>
            </a:br>
            <a:r>
              <a:rPr lang="en-ID" sz="1400" dirty="0">
                <a:solidFill>
                  <a:srgbClr val="979793"/>
                </a:solidFill>
                <a:effectLst/>
                <a:latin typeface="Consolas" panose="020B0609020204030204" pitchFamily="49" charset="0"/>
              </a:rPr>
              <a:t>&lt;</a:t>
            </a:r>
            <a:r>
              <a:rPr lang="en-ID" sz="1400" dirty="0">
                <a:solidFill>
                  <a:srgbClr val="FF79C6"/>
                </a:solidFill>
                <a:effectLst/>
                <a:latin typeface="Consolas" panose="020B0609020204030204" pitchFamily="49" charset="0"/>
              </a:rPr>
              <a:t>input </a:t>
            </a:r>
            <a:r>
              <a:rPr lang="en-ID" sz="1400" i="1"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4"/>
                </a:solidFill>
                <a:effectLst/>
                <a:latin typeface="Consolas" panose="020B0609020204030204" pitchFamily="49" charset="0"/>
              </a:rPr>
              <a:t>"</a:t>
            </a:r>
            <a:r>
              <a:rPr lang="en-ID" sz="1400" dirty="0">
                <a:solidFill>
                  <a:srgbClr val="949A56"/>
                </a:solidFill>
                <a:effectLst/>
                <a:latin typeface="Consolas" panose="020B0609020204030204" pitchFamily="49" charset="0"/>
              </a:rPr>
              <a:t>password</a:t>
            </a:r>
            <a:r>
              <a:rPr lang="en-ID" sz="1400" dirty="0">
                <a:solidFill>
                  <a:srgbClr val="949A54"/>
                </a:solidFill>
                <a:effectLst/>
                <a:latin typeface="Consolas" panose="020B0609020204030204" pitchFamily="49" charset="0"/>
              </a:rPr>
              <a:t>" </a:t>
            </a:r>
            <a:r>
              <a:rPr lang="en-ID" sz="1400" i="1" dirty="0">
                <a:solidFill>
                  <a:srgbClr val="3EC15F"/>
                </a:solidFill>
                <a:effectLst/>
                <a:latin typeface="Consolas" panose="020B0609020204030204" pitchFamily="49" charset="0"/>
              </a:rPr>
              <a:t>placeholder</a:t>
            </a:r>
            <a:r>
              <a:rPr lang="en-ID" sz="1400" dirty="0">
                <a:solidFill>
                  <a:srgbClr val="FF79C6"/>
                </a:solidFill>
                <a:effectLst/>
                <a:latin typeface="Consolas" panose="020B0609020204030204" pitchFamily="49" charset="0"/>
              </a:rPr>
              <a:t>=</a:t>
            </a:r>
            <a:r>
              <a:rPr lang="en-ID" sz="1400" dirty="0">
                <a:solidFill>
                  <a:srgbClr val="949A54"/>
                </a:solidFill>
                <a:effectLst/>
                <a:latin typeface="Consolas" panose="020B0609020204030204" pitchFamily="49" charset="0"/>
              </a:rPr>
              <a:t>"</a:t>
            </a:r>
            <a:r>
              <a:rPr lang="en-ID" sz="1400" dirty="0">
                <a:solidFill>
                  <a:srgbClr val="949A56"/>
                </a:solidFill>
                <a:effectLst/>
                <a:latin typeface="Consolas" panose="020B0609020204030204" pitchFamily="49" charset="0"/>
              </a:rPr>
              <a:t>Min.8</a:t>
            </a:r>
            <a:r>
              <a:rPr lang="en-ID" sz="1400" dirty="0">
                <a:solidFill>
                  <a:srgbClr val="949A54"/>
                </a:solidFill>
                <a:effectLst/>
                <a:latin typeface="Consolas" panose="020B0609020204030204" pitchFamily="49" charset="0"/>
              </a:rPr>
              <a:t>"</a:t>
            </a:r>
            <a:r>
              <a:rPr lang="en-ID" sz="1400" dirty="0">
                <a:solidFill>
                  <a:srgbClr val="979793"/>
                </a:solidFill>
                <a:effectLst/>
                <a:latin typeface="Consolas" panose="020B0609020204030204" pitchFamily="49" charset="0"/>
              </a:rPr>
              <a:t>&gt;</a:t>
            </a:r>
            <a:endParaRPr lang="en-US" dirty="0"/>
          </a:p>
          <a:p>
            <a:endParaRPr lang="en-US" dirty="0"/>
          </a:p>
          <a:p>
            <a:endParaRPr lang="en-US" dirty="0"/>
          </a:p>
        </p:txBody>
      </p:sp>
      <p:pic>
        <p:nvPicPr>
          <p:cNvPr id="4" name="Picture 3">
            <a:extLst>
              <a:ext uri="{FF2B5EF4-FFF2-40B4-BE49-F238E27FC236}">
                <a16:creationId xmlns:a16="http://schemas.microsoft.com/office/drawing/2014/main" id="{5C2B4997-D599-27B5-EDE4-4D434CF1626E}"/>
              </a:ext>
            </a:extLst>
          </p:cNvPr>
          <p:cNvPicPr>
            <a:picLocks noChangeAspect="1"/>
          </p:cNvPicPr>
          <p:nvPr/>
        </p:nvPicPr>
        <p:blipFill rotWithShape="1">
          <a:blip r:embed="rId2"/>
          <a:srcRect b="88782"/>
          <a:stretch/>
        </p:blipFill>
        <p:spPr>
          <a:xfrm>
            <a:off x="1214738" y="2108064"/>
            <a:ext cx="2605422" cy="503837"/>
          </a:xfrm>
          <a:prstGeom prst="rect">
            <a:avLst/>
          </a:prstGeom>
        </p:spPr>
      </p:pic>
      <p:pic>
        <p:nvPicPr>
          <p:cNvPr id="6" name="Picture 5">
            <a:extLst>
              <a:ext uri="{FF2B5EF4-FFF2-40B4-BE49-F238E27FC236}">
                <a16:creationId xmlns:a16="http://schemas.microsoft.com/office/drawing/2014/main" id="{38A9723E-F84F-A530-9E9E-A226FAE11B7E}"/>
              </a:ext>
            </a:extLst>
          </p:cNvPr>
          <p:cNvPicPr>
            <a:picLocks noChangeAspect="1"/>
          </p:cNvPicPr>
          <p:nvPr/>
        </p:nvPicPr>
        <p:blipFill rotWithShape="1">
          <a:blip r:embed="rId2"/>
          <a:srcRect t="25285" b="64908"/>
          <a:stretch/>
        </p:blipFill>
        <p:spPr>
          <a:xfrm>
            <a:off x="1214738" y="5013969"/>
            <a:ext cx="2763325" cy="467161"/>
          </a:xfrm>
          <a:prstGeom prst="rect">
            <a:avLst/>
          </a:prstGeom>
        </p:spPr>
      </p:pic>
      <p:pic>
        <p:nvPicPr>
          <p:cNvPr id="8" name="Picture 7">
            <a:extLst>
              <a:ext uri="{FF2B5EF4-FFF2-40B4-BE49-F238E27FC236}">
                <a16:creationId xmlns:a16="http://schemas.microsoft.com/office/drawing/2014/main" id="{AC92858A-87D7-5B8F-4572-CFF49784B158}"/>
              </a:ext>
            </a:extLst>
          </p:cNvPr>
          <p:cNvPicPr>
            <a:picLocks noChangeAspect="1"/>
          </p:cNvPicPr>
          <p:nvPr/>
        </p:nvPicPr>
        <p:blipFill rotWithShape="1">
          <a:blip r:embed="rId2"/>
          <a:srcRect t="12431" b="77167"/>
          <a:stretch/>
        </p:blipFill>
        <p:spPr>
          <a:xfrm>
            <a:off x="1214738" y="3606938"/>
            <a:ext cx="2605422" cy="467161"/>
          </a:xfrm>
          <a:prstGeom prst="rect">
            <a:avLst/>
          </a:prstGeom>
        </p:spPr>
      </p:pic>
      <p:pic>
        <p:nvPicPr>
          <p:cNvPr id="9" name="Picture 8">
            <a:extLst>
              <a:ext uri="{FF2B5EF4-FFF2-40B4-BE49-F238E27FC236}">
                <a16:creationId xmlns:a16="http://schemas.microsoft.com/office/drawing/2014/main" id="{BD6B04BE-9D4A-5BFA-F703-E2C6BED9E374}"/>
              </a:ext>
            </a:extLst>
          </p:cNvPr>
          <p:cNvPicPr>
            <a:picLocks noChangeAspect="1"/>
          </p:cNvPicPr>
          <p:nvPr/>
        </p:nvPicPr>
        <p:blipFill rotWithShape="1">
          <a:blip r:embed="rId3"/>
          <a:srcRect t="1" b="20775"/>
          <a:stretch/>
        </p:blipFill>
        <p:spPr>
          <a:xfrm>
            <a:off x="4430013" y="4972146"/>
            <a:ext cx="2751762" cy="467161"/>
          </a:xfrm>
          <a:prstGeom prst="rect">
            <a:avLst/>
          </a:prstGeom>
        </p:spPr>
      </p:pic>
      <p:pic>
        <p:nvPicPr>
          <p:cNvPr id="11" name="Picture 10">
            <a:extLst>
              <a:ext uri="{FF2B5EF4-FFF2-40B4-BE49-F238E27FC236}">
                <a16:creationId xmlns:a16="http://schemas.microsoft.com/office/drawing/2014/main" id="{3C8D2B3D-1B2C-324E-3A4D-914AC6B63A4D}"/>
              </a:ext>
            </a:extLst>
          </p:cNvPr>
          <p:cNvPicPr>
            <a:picLocks noChangeAspect="1"/>
          </p:cNvPicPr>
          <p:nvPr/>
        </p:nvPicPr>
        <p:blipFill>
          <a:blip r:embed="rId4"/>
          <a:stretch>
            <a:fillRect/>
          </a:stretch>
        </p:blipFill>
        <p:spPr>
          <a:xfrm>
            <a:off x="3978063" y="5116748"/>
            <a:ext cx="261599" cy="261599"/>
          </a:xfrm>
          <a:prstGeom prst="rect">
            <a:avLst/>
          </a:prstGeom>
        </p:spPr>
      </p:pic>
    </p:spTree>
    <p:extLst>
      <p:ext uri="{BB962C8B-B14F-4D97-AF65-F5344CB8AC3E}">
        <p14:creationId xmlns:p14="http://schemas.microsoft.com/office/powerpoint/2010/main" val="163541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AFC-57A9-862C-B93D-C84B6F4949EA}"/>
              </a:ext>
            </a:extLst>
          </p:cNvPr>
          <p:cNvSpPr>
            <a:spLocks noGrp="1"/>
          </p:cNvSpPr>
          <p:nvPr>
            <p:ph type="title"/>
          </p:nvPr>
        </p:nvSpPr>
        <p:spPr/>
        <p:txBody>
          <a:bodyPr/>
          <a:lstStyle/>
          <a:p>
            <a:r>
              <a:rPr lang="en-US" dirty="0"/>
              <a:t>Input Elements (2)</a:t>
            </a:r>
            <a:endParaRPr lang="en-ID" dirty="0"/>
          </a:p>
        </p:txBody>
      </p:sp>
      <p:sp>
        <p:nvSpPr>
          <p:cNvPr id="3" name="Content Placeholder 2">
            <a:extLst>
              <a:ext uri="{FF2B5EF4-FFF2-40B4-BE49-F238E27FC236}">
                <a16:creationId xmlns:a16="http://schemas.microsoft.com/office/drawing/2014/main" id="{F6160698-8DD7-A5CE-D870-12A05AF3A579}"/>
              </a:ext>
            </a:extLst>
          </p:cNvPr>
          <p:cNvSpPr>
            <a:spLocks noGrp="1"/>
          </p:cNvSpPr>
          <p:nvPr>
            <p:ph idx="1"/>
          </p:nvPr>
        </p:nvSpPr>
        <p:spPr/>
        <p:txBody>
          <a:bodyPr>
            <a:normAutofit lnSpcReduction="10000"/>
          </a:bodyPr>
          <a:lstStyle/>
          <a:p>
            <a:r>
              <a:rPr lang="en-US" b="1" u="sng" dirty="0"/>
              <a:t>Radio</a:t>
            </a:r>
            <a:r>
              <a:rPr lang="en-US" dirty="0"/>
              <a:t>: Radio buttons allow users to select one option from a set of choices. They are often used for questions with mutually exclusive answers. </a:t>
            </a:r>
          </a:p>
          <a:p>
            <a:pPr marL="0" indent="0">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&gt;Gender:&lt;/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input </a:t>
            </a:r>
            <a:r>
              <a:rPr lang="en-ID" sz="1400"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"radio" </a:t>
            </a:r>
            <a:r>
              <a:rPr lang="en-ID" sz="1400" dirty="0">
                <a:solidFill>
                  <a:srgbClr val="3EC15F"/>
                </a:solidFill>
                <a:effectLst/>
                <a:latin typeface="Consolas" panose="020B0609020204030204" pitchFamily="49" charset="0"/>
              </a:rPr>
              <a:t>id</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"male" </a:t>
            </a:r>
            <a:r>
              <a:rPr lang="en-ID" sz="1400" dirty="0">
                <a:solidFill>
                  <a:srgbClr val="3EC15F"/>
                </a:solidFill>
                <a:effectLst/>
                <a:latin typeface="Consolas" panose="020B0609020204030204" pitchFamily="49" charset="0"/>
              </a:rPr>
              <a:t>name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"gender"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"male"</a:t>
            </a:r>
            <a:r>
              <a:rPr lang="en-ID" sz="1400" dirty="0">
                <a:solidFill>
                  <a:srgbClr val="979793"/>
                </a:solidFill>
                <a:effectLst/>
                <a:latin typeface="Consolas" panose="020B0609020204030204" pitchFamily="49" charset="0"/>
              </a:rPr>
              <a:t> /&gt;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 </a:t>
            </a:r>
            <a:r>
              <a:rPr lang="en-ID" sz="1400" dirty="0">
                <a:solidFill>
                  <a:srgbClr val="3EC15F"/>
                </a:solidFill>
                <a:effectLst/>
                <a:latin typeface="Consolas" panose="020B0609020204030204" pitchFamily="49" charset="0"/>
              </a:rPr>
              <a:t>for</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"male"</a:t>
            </a:r>
            <a:r>
              <a:rPr lang="en-ID" sz="1400" dirty="0">
                <a:solidFill>
                  <a:srgbClr val="979793"/>
                </a:solidFill>
                <a:effectLst/>
                <a:latin typeface="Consolas" panose="020B0609020204030204" pitchFamily="49" charset="0"/>
              </a:rPr>
              <a:t>&gt;Male&lt;/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input </a:t>
            </a:r>
            <a:r>
              <a:rPr lang="en-ID" sz="1400"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"radio" </a:t>
            </a:r>
            <a:r>
              <a:rPr lang="en-ID" sz="1400" dirty="0">
                <a:solidFill>
                  <a:srgbClr val="3EC15F"/>
                </a:solidFill>
                <a:effectLst/>
                <a:latin typeface="Consolas" panose="020B0609020204030204" pitchFamily="49" charset="0"/>
              </a:rPr>
              <a:t>id</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"female" </a:t>
            </a:r>
            <a:r>
              <a:rPr lang="en-ID" sz="1400" dirty="0">
                <a:solidFill>
                  <a:srgbClr val="3EC15F"/>
                </a:solidFill>
                <a:effectLst/>
                <a:latin typeface="Consolas" panose="020B0609020204030204" pitchFamily="49" charset="0"/>
              </a:rPr>
              <a:t>name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"gender"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"female"</a:t>
            </a:r>
            <a:r>
              <a:rPr lang="en-ID" sz="1400" dirty="0">
                <a:solidFill>
                  <a:srgbClr val="979793"/>
                </a:solidFill>
                <a:effectLst/>
                <a:latin typeface="Consolas" panose="020B0609020204030204" pitchFamily="49" charset="0"/>
              </a:rPr>
              <a:t> /&gt;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 </a:t>
            </a:r>
            <a:r>
              <a:rPr lang="en-ID" sz="1400" dirty="0">
                <a:solidFill>
                  <a:srgbClr val="3EC15F"/>
                </a:solidFill>
                <a:effectLst/>
                <a:latin typeface="Consolas" panose="020B0609020204030204" pitchFamily="49" charset="0"/>
              </a:rPr>
              <a:t>for</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"female"</a:t>
            </a:r>
            <a:r>
              <a:rPr lang="en-ID" sz="1400" dirty="0">
                <a:solidFill>
                  <a:srgbClr val="979793"/>
                </a:solidFill>
                <a:effectLst/>
                <a:latin typeface="Consolas" panose="020B0609020204030204" pitchFamily="49" charset="0"/>
              </a:rPr>
              <a:t>&gt;Female&lt;/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dirty="0">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US" b="1" u="sng" dirty="0"/>
          </a:p>
          <a:p>
            <a:endParaRPr lang="en-US" b="1" u="sng" dirty="0"/>
          </a:p>
          <a:p>
            <a:r>
              <a:rPr lang="en-US" b="1" u="sng" dirty="0"/>
              <a:t>Checkbox:</a:t>
            </a:r>
            <a:r>
              <a:rPr lang="en-US" dirty="0"/>
              <a:t> Checkboxes allow users to select one or more options from a list of choices.</a:t>
            </a:r>
          </a:p>
          <a:p>
            <a:pPr marL="0" marR="0" indent="0">
              <a:spcBef>
                <a:spcPts val="0"/>
              </a:spcBef>
              <a:spcAft>
                <a:spcPts val="0"/>
              </a:spcAft>
              <a:buNone/>
            </a:pPr>
            <a:r>
              <a:rPr lang="en-ID" dirty="0">
                <a:solidFill>
                  <a:srgbClr val="979793"/>
                </a:solidFill>
                <a:latin typeface="Consolas" panose="020B0609020204030204" pitchFamily="49" charset="0"/>
              </a:rPr>
              <a:t>   </a:t>
            </a:r>
            <a:r>
              <a:rPr lang="en-ID" sz="1400" dirty="0">
                <a:solidFill>
                  <a:srgbClr val="979793"/>
                </a:solidFill>
                <a:effectLst/>
                <a:latin typeface="Consolas" panose="020B0609020204030204" pitchFamily="49" charset="0"/>
              </a:rPr>
              <a:t>&lt;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&gt;Interests:&lt;/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input </a:t>
            </a:r>
            <a:r>
              <a:rPr lang="en-ID" sz="1400"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"checkbox" </a:t>
            </a:r>
            <a:r>
              <a:rPr lang="en-ID" sz="1400" dirty="0">
                <a:solidFill>
                  <a:srgbClr val="3EC15F"/>
                </a:solidFill>
                <a:effectLst/>
                <a:latin typeface="Consolas" panose="020B0609020204030204" pitchFamily="49" charset="0"/>
              </a:rPr>
              <a:t>id</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"coding" </a:t>
            </a:r>
            <a:r>
              <a:rPr lang="en-ID" sz="1400" dirty="0">
                <a:solidFill>
                  <a:srgbClr val="3EC15F"/>
                </a:solidFill>
                <a:effectLst/>
                <a:latin typeface="Consolas" panose="020B0609020204030204" pitchFamily="49" charset="0"/>
              </a:rPr>
              <a:t>name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"interests"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"coding"</a:t>
            </a:r>
            <a:r>
              <a:rPr lang="en-ID" sz="1400" dirty="0">
                <a:solidFill>
                  <a:srgbClr val="979793"/>
                </a:solidFill>
                <a:effectLst/>
                <a:latin typeface="Consolas" panose="020B0609020204030204" pitchFamily="49" charset="0"/>
              </a:rPr>
              <a:t> /&gt;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 </a:t>
            </a:r>
            <a:r>
              <a:rPr lang="en-ID" sz="1400" dirty="0">
                <a:solidFill>
                  <a:srgbClr val="3EC15F"/>
                </a:solidFill>
                <a:effectLst/>
                <a:latin typeface="Consolas" panose="020B0609020204030204" pitchFamily="49" charset="0"/>
              </a:rPr>
              <a:t>for</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"coding"</a:t>
            </a:r>
            <a:r>
              <a:rPr lang="en-ID" sz="1400" dirty="0">
                <a:solidFill>
                  <a:srgbClr val="979793"/>
                </a:solidFill>
                <a:effectLst/>
                <a:latin typeface="Consolas" panose="020B0609020204030204" pitchFamily="49" charset="0"/>
              </a:rPr>
              <a:t>&gt;Coding&lt;/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input</a:t>
            </a:r>
            <a:r>
              <a:rPr lang="en-ID" dirty="0">
                <a:latin typeface="Consolas" panose="020B0609020204030204" pitchFamily="49" charset="0"/>
              </a:rPr>
              <a:t> </a:t>
            </a:r>
            <a:r>
              <a:rPr lang="en-ID" sz="1400" dirty="0">
                <a:solidFill>
                  <a:srgbClr val="3EC15F"/>
                </a:solidFill>
                <a:effectLst/>
                <a:latin typeface="Consolas" panose="020B0609020204030204" pitchFamily="49" charset="0"/>
              </a:rPr>
              <a:t>type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"checkbox“</a:t>
            </a:r>
            <a:r>
              <a:rPr lang="en-ID" dirty="0">
                <a:latin typeface="Consolas" panose="020B0609020204030204" pitchFamily="49" charset="0"/>
              </a:rPr>
              <a:t> </a:t>
            </a:r>
            <a:r>
              <a:rPr lang="en-ID" sz="1400" dirty="0">
                <a:solidFill>
                  <a:srgbClr val="3EC15F"/>
                </a:solidFill>
                <a:effectLst/>
                <a:latin typeface="Consolas" panose="020B0609020204030204" pitchFamily="49" charset="0"/>
              </a:rPr>
              <a:t>id</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"reading“ </a:t>
            </a:r>
            <a:r>
              <a:rPr lang="en-ID" sz="1400" dirty="0">
                <a:solidFill>
                  <a:srgbClr val="3EC15F"/>
                </a:solidFill>
                <a:effectLst/>
                <a:latin typeface="Consolas" panose="020B0609020204030204" pitchFamily="49" charset="0"/>
              </a:rPr>
              <a:t>name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"interests“</a:t>
            </a:r>
            <a:r>
              <a:rPr lang="en-ID" dirty="0">
                <a:latin typeface="Consolas" panose="020B0609020204030204" pitchFamily="49" charset="0"/>
              </a:rPr>
              <a:t>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"reading“ </a:t>
            </a:r>
            <a:r>
              <a:rPr lang="en-ID" sz="1400" dirty="0">
                <a:solidFill>
                  <a:srgbClr val="979793"/>
                </a:solidFill>
                <a:effectLst/>
                <a:latin typeface="Consolas" panose="020B0609020204030204" pitchFamily="49" charset="0"/>
              </a:rPr>
              <a:t>/&gt;</a:t>
            </a: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 </a:t>
            </a:r>
            <a:r>
              <a:rPr lang="en-ID" sz="1400" dirty="0">
                <a:solidFill>
                  <a:srgbClr val="3EC15F"/>
                </a:solidFill>
                <a:effectLst/>
                <a:latin typeface="Consolas" panose="020B0609020204030204" pitchFamily="49" charset="0"/>
              </a:rPr>
              <a:t>for</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"reading"</a:t>
            </a:r>
            <a:r>
              <a:rPr lang="en-ID" sz="1400" dirty="0">
                <a:solidFill>
                  <a:srgbClr val="979793"/>
                </a:solidFill>
                <a:effectLst/>
                <a:latin typeface="Consolas" panose="020B0609020204030204" pitchFamily="49" charset="0"/>
              </a:rPr>
              <a:t>&gt;Reading&lt;/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indent="0">
              <a:buNone/>
            </a:pPr>
            <a:endParaRPr lang="en-US" b="1" u="sng" dirty="0"/>
          </a:p>
        </p:txBody>
      </p:sp>
      <p:pic>
        <p:nvPicPr>
          <p:cNvPr id="7" name="Picture 6">
            <a:extLst>
              <a:ext uri="{FF2B5EF4-FFF2-40B4-BE49-F238E27FC236}">
                <a16:creationId xmlns:a16="http://schemas.microsoft.com/office/drawing/2014/main" id="{06505070-7B05-757A-15C6-ED3D20A00252}"/>
              </a:ext>
            </a:extLst>
          </p:cNvPr>
          <p:cNvPicPr>
            <a:picLocks noChangeAspect="1"/>
          </p:cNvPicPr>
          <p:nvPr/>
        </p:nvPicPr>
        <p:blipFill>
          <a:blip r:embed="rId2"/>
          <a:stretch>
            <a:fillRect/>
          </a:stretch>
        </p:blipFill>
        <p:spPr>
          <a:xfrm>
            <a:off x="9475986" y="2292928"/>
            <a:ext cx="1511348" cy="993763"/>
          </a:xfrm>
          <a:prstGeom prst="rect">
            <a:avLst/>
          </a:prstGeom>
        </p:spPr>
      </p:pic>
      <p:pic>
        <p:nvPicPr>
          <p:cNvPr id="10" name="Picture 9">
            <a:extLst>
              <a:ext uri="{FF2B5EF4-FFF2-40B4-BE49-F238E27FC236}">
                <a16:creationId xmlns:a16="http://schemas.microsoft.com/office/drawing/2014/main" id="{BFA30225-EE3C-CB80-FF5A-F46A75371BC3}"/>
              </a:ext>
            </a:extLst>
          </p:cNvPr>
          <p:cNvPicPr>
            <a:picLocks noChangeAspect="1"/>
          </p:cNvPicPr>
          <p:nvPr/>
        </p:nvPicPr>
        <p:blipFill>
          <a:blip r:embed="rId3">
            <a:duotone>
              <a:schemeClr val="accent5">
                <a:shade val="45000"/>
                <a:satMod val="135000"/>
              </a:schemeClr>
              <a:prstClr val="white"/>
            </a:duotone>
          </a:blip>
          <a:stretch>
            <a:fillRect/>
          </a:stretch>
        </p:blipFill>
        <p:spPr>
          <a:xfrm>
            <a:off x="8649304" y="2487217"/>
            <a:ext cx="605186" cy="605186"/>
          </a:xfrm>
          <a:prstGeom prst="rect">
            <a:avLst/>
          </a:prstGeom>
        </p:spPr>
      </p:pic>
      <p:pic>
        <p:nvPicPr>
          <p:cNvPr id="12" name="Picture 11">
            <a:extLst>
              <a:ext uri="{FF2B5EF4-FFF2-40B4-BE49-F238E27FC236}">
                <a16:creationId xmlns:a16="http://schemas.microsoft.com/office/drawing/2014/main" id="{8E8AF0FC-675A-1A3B-9566-009E1BDA36DE}"/>
              </a:ext>
            </a:extLst>
          </p:cNvPr>
          <p:cNvPicPr>
            <a:picLocks noChangeAspect="1"/>
          </p:cNvPicPr>
          <p:nvPr/>
        </p:nvPicPr>
        <p:blipFill>
          <a:blip r:embed="rId3">
            <a:duotone>
              <a:schemeClr val="accent5">
                <a:shade val="45000"/>
                <a:satMod val="135000"/>
              </a:schemeClr>
              <a:prstClr val="white"/>
            </a:duotone>
          </a:blip>
          <a:stretch>
            <a:fillRect/>
          </a:stretch>
        </p:blipFill>
        <p:spPr>
          <a:xfrm>
            <a:off x="8593422" y="4838885"/>
            <a:ext cx="605186" cy="605186"/>
          </a:xfrm>
          <a:prstGeom prst="rect">
            <a:avLst/>
          </a:prstGeom>
        </p:spPr>
      </p:pic>
      <p:pic>
        <p:nvPicPr>
          <p:cNvPr id="14" name="Picture 13">
            <a:extLst>
              <a:ext uri="{FF2B5EF4-FFF2-40B4-BE49-F238E27FC236}">
                <a16:creationId xmlns:a16="http://schemas.microsoft.com/office/drawing/2014/main" id="{DD3FC395-6565-D605-4D7B-AB2A60178BB7}"/>
              </a:ext>
            </a:extLst>
          </p:cNvPr>
          <p:cNvPicPr>
            <a:picLocks noChangeAspect="1"/>
          </p:cNvPicPr>
          <p:nvPr/>
        </p:nvPicPr>
        <p:blipFill>
          <a:blip r:embed="rId4"/>
          <a:stretch>
            <a:fillRect/>
          </a:stretch>
        </p:blipFill>
        <p:spPr>
          <a:xfrm>
            <a:off x="9432785" y="4645900"/>
            <a:ext cx="1554549" cy="991156"/>
          </a:xfrm>
          <a:prstGeom prst="rect">
            <a:avLst/>
          </a:prstGeom>
        </p:spPr>
      </p:pic>
    </p:spTree>
    <p:extLst>
      <p:ext uri="{BB962C8B-B14F-4D97-AF65-F5344CB8AC3E}">
        <p14:creationId xmlns:p14="http://schemas.microsoft.com/office/powerpoint/2010/main" val="148538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AFC-57A9-862C-B93D-C84B6F4949EA}"/>
              </a:ext>
            </a:extLst>
          </p:cNvPr>
          <p:cNvSpPr>
            <a:spLocks noGrp="1"/>
          </p:cNvSpPr>
          <p:nvPr>
            <p:ph type="title"/>
          </p:nvPr>
        </p:nvSpPr>
        <p:spPr/>
        <p:txBody>
          <a:bodyPr/>
          <a:lstStyle/>
          <a:p>
            <a:r>
              <a:rPr lang="en-US" dirty="0"/>
              <a:t>Input Elements (3)</a:t>
            </a:r>
            <a:endParaRPr lang="en-ID" dirty="0"/>
          </a:p>
        </p:txBody>
      </p:sp>
      <p:sp>
        <p:nvSpPr>
          <p:cNvPr id="3" name="Content Placeholder 2">
            <a:extLst>
              <a:ext uri="{FF2B5EF4-FFF2-40B4-BE49-F238E27FC236}">
                <a16:creationId xmlns:a16="http://schemas.microsoft.com/office/drawing/2014/main" id="{F6160698-8DD7-A5CE-D870-12A05AF3A579}"/>
              </a:ext>
            </a:extLst>
          </p:cNvPr>
          <p:cNvSpPr>
            <a:spLocks noGrp="1"/>
          </p:cNvSpPr>
          <p:nvPr>
            <p:ph idx="1"/>
          </p:nvPr>
        </p:nvSpPr>
        <p:spPr/>
        <p:txBody>
          <a:bodyPr>
            <a:normAutofit/>
          </a:bodyPr>
          <a:lstStyle/>
          <a:p>
            <a:r>
              <a:rPr lang="en-US" b="1" u="sng" dirty="0"/>
              <a:t>Dropdown Menu</a:t>
            </a:r>
            <a:r>
              <a:rPr lang="en-US" dirty="0"/>
              <a:t>: Dropdown menus provide a list of options from which users can choose one.</a:t>
            </a:r>
          </a:p>
          <a:p>
            <a:endParaRPr lang="en-US" dirty="0"/>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 </a:t>
            </a:r>
            <a:r>
              <a:rPr lang="en-ID" sz="1400" dirty="0">
                <a:solidFill>
                  <a:srgbClr val="3EC15F"/>
                </a:solidFill>
                <a:effectLst/>
                <a:latin typeface="Consolas" panose="020B0609020204030204" pitchFamily="49" charset="0"/>
              </a:rPr>
              <a:t>for</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"country"</a:t>
            </a:r>
            <a:r>
              <a:rPr lang="en-ID" sz="1400" dirty="0">
                <a:solidFill>
                  <a:srgbClr val="979793"/>
                </a:solidFill>
                <a:effectLst/>
                <a:latin typeface="Consolas" panose="020B0609020204030204" pitchFamily="49" charset="0"/>
              </a:rPr>
              <a:t>&gt;Select your country:&lt;/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select </a:t>
            </a:r>
            <a:r>
              <a:rPr lang="en-ID" sz="1400" dirty="0">
                <a:solidFill>
                  <a:srgbClr val="3EC15F"/>
                </a:solidFill>
                <a:effectLst/>
                <a:latin typeface="Consolas" panose="020B0609020204030204" pitchFamily="49" charset="0"/>
              </a:rPr>
              <a:t>id</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"country" </a:t>
            </a:r>
            <a:r>
              <a:rPr lang="en-ID" sz="1400" dirty="0">
                <a:solidFill>
                  <a:srgbClr val="3EC15F"/>
                </a:solidFill>
                <a:effectLst/>
                <a:latin typeface="Consolas" panose="020B0609020204030204" pitchFamily="49" charset="0"/>
              </a:rPr>
              <a:t>name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"country"</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option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"us"</a:t>
            </a:r>
            <a:r>
              <a:rPr lang="en-ID" sz="1400" dirty="0">
                <a:solidFill>
                  <a:srgbClr val="979793"/>
                </a:solidFill>
                <a:effectLst/>
                <a:latin typeface="Consolas" panose="020B0609020204030204" pitchFamily="49" charset="0"/>
              </a:rPr>
              <a:t>&gt;United States&lt;/</a:t>
            </a:r>
            <a:r>
              <a:rPr lang="en-ID" sz="1400" dirty="0">
                <a:solidFill>
                  <a:srgbClr val="FF79C6"/>
                </a:solidFill>
                <a:effectLst/>
                <a:latin typeface="Consolas" panose="020B0609020204030204" pitchFamily="49" charset="0"/>
              </a:rPr>
              <a:t>option</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option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"ca"</a:t>
            </a:r>
            <a:r>
              <a:rPr lang="en-ID" sz="1400" dirty="0">
                <a:solidFill>
                  <a:srgbClr val="979793"/>
                </a:solidFill>
                <a:effectLst/>
                <a:latin typeface="Consolas" panose="020B0609020204030204" pitchFamily="49" charset="0"/>
              </a:rPr>
              <a:t>&gt;Canada&lt;/</a:t>
            </a:r>
            <a:r>
              <a:rPr lang="en-ID" sz="1400" dirty="0">
                <a:solidFill>
                  <a:srgbClr val="FF79C6"/>
                </a:solidFill>
                <a:effectLst/>
                <a:latin typeface="Consolas" panose="020B0609020204030204" pitchFamily="49" charset="0"/>
              </a:rPr>
              <a:t>option</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option </a:t>
            </a:r>
            <a:r>
              <a:rPr lang="en-ID" sz="1400" dirty="0">
                <a:solidFill>
                  <a:srgbClr val="3EC15F"/>
                </a:solidFill>
                <a:effectLst/>
                <a:latin typeface="Consolas" panose="020B0609020204030204" pitchFamily="49" charset="0"/>
              </a:rPr>
              <a:t>value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a:t>
            </a:r>
            <a:r>
              <a:rPr lang="en-ID" sz="1400" dirty="0" err="1">
                <a:solidFill>
                  <a:srgbClr val="949A56"/>
                </a:solidFill>
                <a:effectLst/>
                <a:latin typeface="Consolas" panose="020B0609020204030204" pitchFamily="49" charset="0"/>
              </a:rPr>
              <a:t>uk</a:t>
            </a:r>
            <a:r>
              <a:rPr lang="en-ID" sz="1400" dirty="0">
                <a:solidFill>
                  <a:srgbClr val="949A56"/>
                </a:solidFill>
                <a:effectLst/>
                <a:latin typeface="Consolas" panose="020B0609020204030204" pitchFamily="49" charset="0"/>
              </a:rPr>
              <a:t>"</a:t>
            </a:r>
            <a:r>
              <a:rPr lang="en-ID" sz="1400" dirty="0">
                <a:solidFill>
                  <a:srgbClr val="979793"/>
                </a:solidFill>
                <a:effectLst/>
                <a:latin typeface="Consolas" panose="020B0609020204030204" pitchFamily="49" charset="0"/>
              </a:rPr>
              <a:t>&gt;United Kingdom&lt;/</a:t>
            </a:r>
            <a:r>
              <a:rPr lang="en-ID" sz="1400" dirty="0">
                <a:solidFill>
                  <a:srgbClr val="FF79C6"/>
                </a:solidFill>
                <a:effectLst/>
                <a:latin typeface="Consolas" panose="020B0609020204030204" pitchFamily="49" charset="0"/>
              </a:rPr>
              <a:t>option</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select</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indent="0">
              <a:buNone/>
            </a:pPr>
            <a:endParaRPr lang="en-ID" sz="1400" dirty="0">
              <a:solidFill>
                <a:srgbClr val="979793"/>
              </a:solidFill>
              <a:effectLst/>
              <a:latin typeface="Consolas" panose="020B0609020204030204" pitchFamily="49" charset="0"/>
            </a:endParaRPr>
          </a:p>
          <a:p>
            <a:pPr marL="0" indent="0">
              <a:buNone/>
            </a:pPr>
            <a:endParaRPr lang="en-US" b="1" u="sng" dirty="0"/>
          </a:p>
          <a:p>
            <a:r>
              <a:rPr lang="en-US" b="1" u="sng" dirty="0"/>
              <a:t>Text Area:</a:t>
            </a:r>
            <a:r>
              <a:rPr lang="en-US" dirty="0"/>
              <a:t> </a:t>
            </a:r>
            <a:r>
              <a:rPr lang="en-US" dirty="0" err="1"/>
              <a:t>Textareas</a:t>
            </a:r>
            <a:r>
              <a:rPr lang="en-US" dirty="0"/>
              <a:t> allow users to enter multi-line text, such as comments or messages.</a:t>
            </a:r>
          </a:p>
          <a:p>
            <a:pPr marL="0" marR="0" indent="0">
              <a:spcBef>
                <a:spcPts val="0"/>
              </a:spcBef>
              <a:spcAft>
                <a:spcPts val="0"/>
              </a:spcAft>
              <a:buNone/>
            </a:pPr>
            <a:r>
              <a:rPr lang="en-ID" sz="1400" dirty="0">
                <a:solidFill>
                  <a:srgbClr val="979793"/>
                </a:solidFill>
                <a:effectLst/>
                <a:latin typeface="Consolas" panose="020B0609020204030204" pitchFamily="49" charset="0"/>
              </a:rPr>
              <a:t>   </a:t>
            </a: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label </a:t>
            </a:r>
            <a:r>
              <a:rPr lang="en-ID" sz="1400" dirty="0">
                <a:solidFill>
                  <a:srgbClr val="3EC15F"/>
                </a:solidFill>
                <a:effectLst/>
                <a:latin typeface="Consolas" panose="020B0609020204030204" pitchFamily="49" charset="0"/>
              </a:rPr>
              <a:t>for</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"comments"</a:t>
            </a:r>
            <a:r>
              <a:rPr lang="en-ID" sz="1400" dirty="0">
                <a:solidFill>
                  <a:srgbClr val="979793"/>
                </a:solidFill>
                <a:effectLst/>
                <a:latin typeface="Consolas" panose="020B0609020204030204" pitchFamily="49" charset="0"/>
              </a:rPr>
              <a:t>&gt;Comments:&lt;/</a:t>
            </a:r>
            <a:r>
              <a:rPr lang="en-ID" sz="1400" dirty="0">
                <a:solidFill>
                  <a:srgbClr val="FF79C6"/>
                </a:solidFill>
                <a:effectLst/>
                <a:latin typeface="Consolas" panose="020B0609020204030204" pitchFamily="49" charset="0"/>
              </a:rPr>
              <a:t>label</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err="1">
                <a:solidFill>
                  <a:srgbClr val="FF79C6"/>
                </a:solidFill>
                <a:effectLst/>
                <a:latin typeface="Consolas" panose="020B0609020204030204" pitchFamily="49" charset="0"/>
              </a:rPr>
              <a:t>textarea</a:t>
            </a:r>
            <a:r>
              <a:rPr lang="en-ID" sz="1400" dirty="0">
                <a:solidFill>
                  <a:srgbClr val="FF79C6"/>
                </a:solidFill>
                <a:effectLst/>
                <a:latin typeface="Consolas" panose="020B0609020204030204" pitchFamily="49" charset="0"/>
              </a:rPr>
              <a:t> </a:t>
            </a:r>
            <a:r>
              <a:rPr lang="en-ID" sz="1400" dirty="0">
                <a:solidFill>
                  <a:srgbClr val="3EC15F"/>
                </a:solidFill>
                <a:effectLst/>
                <a:latin typeface="Consolas" panose="020B0609020204030204" pitchFamily="49" charset="0"/>
              </a:rPr>
              <a:t>id</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"comments" </a:t>
            </a:r>
            <a:r>
              <a:rPr lang="en-ID" sz="1400" dirty="0">
                <a:solidFill>
                  <a:srgbClr val="3EC15F"/>
                </a:solidFill>
                <a:effectLst/>
                <a:latin typeface="Consolas" panose="020B0609020204030204" pitchFamily="49" charset="0"/>
              </a:rPr>
              <a:t>name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"comments" </a:t>
            </a:r>
            <a:r>
              <a:rPr lang="en-ID" sz="1400" dirty="0">
                <a:solidFill>
                  <a:srgbClr val="3EC15F"/>
                </a:solidFill>
                <a:effectLst/>
                <a:latin typeface="Consolas" panose="020B0609020204030204" pitchFamily="49" charset="0"/>
              </a:rPr>
              <a:t>rows</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"4" </a:t>
            </a:r>
            <a:r>
              <a:rPr lang="en-ID" sz="1400" dirty="0">
                <a:solidFill>
                  <a:srgbClr val="3EC15F"/>
                </a:solidFill>
                <a:effectLst/>
                <a:latin typeface="Consolas" panose="020B0609020204030204" pitchFamily="49" charset="0"/>
              </a:rPr>
              <a:t>cols</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"50"</a:t>
            </a:r>
            <a:r>
              <a:rPr lang="en-ID" sz="1400" dirty="0">
                <a:solidFill>
                  <a:srgbClr val="979793"/>
                </a:solidFill>
                <a:effectLst/>
                <a:latin typeface="Consolas" panose="020B0609020204030204" pitchFamily="49" charset="0"/>
              </a:rPr>
              <a:t>&gt;&lt;/</a:t>
            </a:r>
            <a:r>
              <a:rPr lang="en-ID" sz="1400" dirty="0" err="1">
                <a:solidFill>
                  <a:srgbClr val="FF79C6"/>
                </a:solidFill>
                <a:effectLst/>
                <a:latin typeface="Consolas" panose="020B0609020204030204" pitchFamily="49" charset="0"/>
              </a:rPr>
              <a:t>textarea</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indent="0">
              <a:buNone/>
            </a:pPr>
            <a:endParaRPr lang="en-US" b="1" u="sng" dirty="0"/>
          </a:p>
        </p:txBody>
      </p:sp>
      <p:pic>
        <p:nvPicPr>
          <p:cNvPr id="10" name="Picture 9">
            <a:extLst>
              <a:ext uri="{FF2B5EF4-FFF2-40B4-BE49-F238E27FC236}">
                <a16:creationId xmlns:a16="http://schemas.microsoft.com/office/drawing/2014/main" id="{BFA30225-EE3C-CB80-FF5A-F46A75371BC3}"/>
              </a:ext>
            </a:extLst>
          </p:cNvPr>
          <p:cNvPicPr>
            <a:picLocks noChangeAspect="1"/>
          </p:cNvPicPr>
          <p:nvPr/>
        </p:nvPicPr>
        <p:blipFill>
          <a:blip r:embed="rId2">
            <a:duotone>
              <a:schemeClr val="accent5">
                <a:shade val="45000"/>
                <a:satMod val="135000"/>
              </a:schemeClr>
              <a:prstClr val="white"/>
            </a:duotone>
          </a:blip>
          <a:stretch>
            <a:fillRect/>
          </a:stretch>
        </p:blipFill>
        <p:spPr>
          <a:xfrm>
            <a:off x="6441385" y="2260213"/>
            <a:ext cx="605186" cy="605186"/>
          </a:xfrm>
          <a:prstGeom prst="rect">
            <a:avLst/>
          </a:prstGeom>
        </p:spPr>
      </p:pic>
      <p:pic>
        <p:nvPicPr>
          <p:cNvPr id="5" name="Picture 4">
            <a:extLst>
              <a:ext uri="{FF2B5EF4-FFF2-40B4-BE49-F238E27FC236}">
                <a16:creationId xmlns:a16="http://schemas.microsoft.com/office/drawing/2014/main" id="{076A9753-AA2F-D3E9-195E-C1CE11DFB850}"/>
              </a:ext>
            </a:extLst>
          </p:cNvPr>
          <p:cNvPicPr>
            <a:picLocks noChangeAspect="1"/>
          </p:cNvPicPr>
          <p:nvPr/>
        </p:nvPicPr>
        <p:blipFill>
          <a:blip r:embed="rId3"/>
          <a:stretch>
            <a:fillRect/>
          </a:stretch>
        </p:blipFill>
        <p:spPr>
          <a:xfrm>
            <a:off x="7252895" y="1902663"/>
            <a:ext cx="2193706" cy="1320286"/>
          </a:xfrm>
          <a:prstGeom prst="rect">
            <a:avLst/>
          </a:prstGeom>
        </p:spPr>
      </p:pic>
      <p:pic>
        <p:nvPicPr>
          <p:cNvPr id="8" name="Picture 7">
            <a:extLst>
              <a:ext uri="{FF2B5EF4-FFF2-40B4-BE49-F238E27FC236}">
                <a16:creationId xmlns:a16="http://schemas.microsoft.com/office/drawing/2014/main" id="{0FA16E4E-D303-4803-13E6-BAAA243E771D}"/>
              </a:ext>
            </a:extLst>
          </p:cNvPr>
          <p:cNvPicPr>
            <a:picLocks noChangeAspect="1"/>
          </p:cNvPicPr>
          <p:nvPr/>
        </p:nvPicPr>
        <p:blipFill>
          <a:blip r:embed="rId4"/>
          <a:stretch>
            <a:fillRect/>
          </a:stretch>
        </p:blipFill>
        <p:spPr>
          <a:xfrm>
            <a:off x="1329517" y="4758643"/>
            <a:ext cx="5414461" cy="1418319"/>
          </a:xfrm>
          <a:prstGeom prst="rect">
            <a:avLst/>
          </a:prstGeom>
        </p:spPr>
      </p:pic>
    </p:spTree>
    <p:extLst>
      <p:ext uri="{BB962C8B-B14F-4D97-AF65-F5344CB8AC3E}">
        <p14:creationId xmlns:p14="http://schemas.microsoft.com/office/powerpoint/2010/main" val="71763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EF1D-E7A7-0751-F88C-2C2B5BFB99D5}"/>
              </a:ext>
            </a:extLst>
          </p:cNvPr>
          <p:cNvSpPr>
            <a:spLocks noGrp="1"/>
          </p:cNvSpPr>
          <p:nvPr>
            <p:ph type="title"/>
          </p:nvPr>
        </p:nvSpPr>
        <p:spPr/>
        <p:txBody>
          <a:bodyPr/>
          <a:lstStyle/>
          <a:p>
            <a:r>
              <a:rPr lang="en-US" dirty="0"/>
              <a:t>Table Element</a:t>
            </a:r>
            <a:endParaRPr lang="en-ID" dirty="0"/>
          </a:p>
        </p:txBody>
      </p:sp>
      <p:sp>
        <p:nvSpPr>
          <p:cNvPr id="3" name="Content Placeholder 2">
            <a:extLst>
              <a:ext uri="{FF2B5EF4-FFF2-40B4-BE49-F238E27FC236}">
                <a16:creationId xmlns:a16="http://schemas.microsoft.com/office/drawing/2014/main" id="{7CDF914B-43B9-A165-D67D-4778C6874E40}"/>
              </a:ext>
            </a:extLst>
          </p:cNvPr>
          <p:cNvSpPr>
            <a:spLocks noGrp="1"/>
          </p:cNvSpPr>
          <p:nvPr>
            <p:ph idx="1"/>
          </p:nvPr>
        </p:nvSpPr>
        <p:spPr/>
        <p:txBody>
          <a:bodyPr/>
          <a:lstStyle/>
          <a:p>
            <a:pPr marL="0" indent="0">
              <a:buNone/>
            </a:pPr>
            <a:r>
              <a:rPr lang="en-US" b="1" u="sng" dirty="0"/>
              <a:t>Basic Structure</a:t>
            </a:r>
          </a:p>
          <a:p>
            <a:r>
              <a:rPr lang="en-US" b="1" dirty="0"/>
              <a:t>&lt;table&gt;</a:t>
            </a:r>
            <a:r>
              <a:rPr lang="en-US" dirty="0"/>
              <a:t>: This is the main container for the entire table.</a:t>
            </a:r>
          </a:p>
          <a:p>
            <a:r>
              <a:rPr lang="en-US" b="1" dirty="0"/>
              <a:t>&lt;tr&gt;</a:t>
            </a:r>
            <a:r>
              <a:rPr lang="en-US" dirty="0"/>
              <a:t>: Stands for "table row." It defines a row within the table.</a:t>
            </a:r>
          </a:p>
          <a:p>
            <a:r>
              <a:rPr lang="en-US" b="1" dirty="0"/>
              <a:t>&lt;td&gt;</a:t>
            </a:r>
            <a:r>
              <a:rPr lang="en-US" dirty="0"/>
              <a:t>: Stands for "table data." It defines individual cells within a row, containing the actual data.</a:t>
            </a:r>
          </a:p>
          <a:p>
            <a:r>
              <a:rPr lang="en-US" b="1" dirty="0"/>
              <a:t>&lt;</a:t>
            </a:r>
            <a:r>
              <a:rPr lang="en-US" b="1" dirty="0" err="1"/>
              <a:t>th</a:t>
            </a:r>
            <a:r>
              <a:rPr lang="en-US" b="1" dirty="0"/>
              <a:t>&gt;</a:t>
            </a:r>
            <a:r>
              <a:rPr lang="en-US" dirty="0"/>
              <a:t>: Stands for "table header." It's used to create header cells in the table. Header cells are typically used in the first row or column to label the data in the table.</a:t>
            </a:r>
            <a:endParaRPr lang="en-ID" dirty="0"/>
          </a:p>
        </p:txBody>
      </p:sp>
      <p:pic>
        <p:nvPicPr>
          <p:cNvPr id="5" name="Picture 4">
            <a:extLst>
              <a:ext uri="{FF2B5EF4-FFF2-40B4-BE49-F238E27FC236}">
                <a16:creationId xmlns:a16="http://schemas.microsoft.com/office/drawing/2014/main" id="{B7669BE8-A6F5-200C-AB61-37CDE645818D}"/>
              </a:ext>
            </a:extLst>
          </p:cNvPr>
          <p:cNvPicPr>
            <a:picLocks noChangeAspect="1"/>
          </p:cNvPicPr>
          <p:nvPr/>
        </p:nvPicPr>
        <p:blipFill>
          <a:blip r:embed="rId2"/>
          <a:stretch>
            <a:fillRect/>
          </a:stretch>
        </p:blipFill>
        <p:spPr>
          <a:xfrm>
            <a:off x="1291511" y="3139288"/>
            <a:ext cx="1806097" cy="3505504"/>
          </a:xfrm>
          <a:prstGeom prst="rect">
            <a:avLst/>
          </a:prstGeom>
        </p:spPr>
      </p:pic>
      <p:pic>
        <p:nvPicPr>
          <p:cNvPr id="7" name="Picture 6">
            <a:extLst>
              <a:ext uri="{FF2B5EF4-FFF2-40B4-BE49-F238E27FC236}">
                <a16:creationId xmlns:a16="http://schemas.microsoft.com/office/drawing/2014/main" id="{6993517B-1524-F811-0A3F-560D845BBE79}"/>
              </a:ext>
            </a:extLst>
          </p:cNvPr>
          <p:cNvPicPr>
            <a:picLocks noChangeAspect="1"/>
          </p:cNvPicPr>
          <p:nvPr/>
        </p:nvPicPr>
        <p:blipFill>
          <a:blip r:embed="rId3"/>
          <a:stretch>
            <a:fillRect/>
          </a:stretch>
        </p:blipFill>
        <p:spPr>
          <a:xfrm>
            <a:off x="4550978" y="4424651"/>
            <a:ext cx="1362142" cy="753890"/>
          </a:xfrm>
          <a:prstGeom prst="rect">
            <a:avLst/>
          </a:prstGeom>
        </p:spPr>
      </p:pic>
      <p:pic>
        <p:nvPicPr>
          <p:cNvPr id="8" name="Picture 7">
            <a:extLst>
              <a:ext uri="{FF2B5EF4-FFF2-40B4-BE49-F238E27FC236}">
                <a16:creationId xmlns:a16="http://schemas.microsoft.com/office/drawing/2014/main" id="{FDE2CCE0-E7E3-EF1D-7256-1FA16D509C84}"/>
              </a:ext>
            </a:extLst>
          </p:cNvPr>
          <p:cNvPicPr>
            <a:picLocks noChangeAspect="1"/>
          </p:cNvPicPr>
          <p:nvPr/>
        </p:nvPicPr>
        <p:blipFill>
          <a:blip r:embed="rId4">
            <a:duotone>
              <a:schemeClr val="accent5">
                <a:shade val="45000"/>
                <a:satMod val="135000"/>
              </a:schemeClr>
              <a:prstClr val="white"/>
            </a:duotone>
          </a:blip>
          <a:stretch>
            <a:fillRect/>
          </a:stretch>
        </p:blipFill>
        <p:spPr>
          <a:xfrm>
            <a:off x="3521700" y="4499003"/>
            <a:ext cx="605186" cy="605186"/>
          </a:xfrm>
          <a:prstGeom prst="rect">
            <a:avLst/>
          </a:prstGeom>
        </p:spPr>
      </p:pic>
    </p:spTree>
    <p:extLst>
      <p:ext uri="{BB962C8B-B14F-4D97-AF65-F5344CB8AC3E}">
        <p14:creationId xmlns:p14="http://schemas.microsoft.com/office/powerpoint/2010/main" val="280385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8CA1-6128-2914-6313-0BE7C318BEA9}"/>
              </a:ext>
            </a:extLst>
          </p:cNvPr>
          <p:cNvSpPr>
            <a:spLocks noGrp="1"/>
          </p:cNvSpPr>
          <p:nvPr>
            <p:ph type="title"/>
          </p:nvPr>
        </p:nvSpPr>
        <p:spPr/>
        <p:txBody>
          <a:bodyPr/>
          <a:lstStyle/>
          <a:p>
            <a:r>
              <a:rPr lang="en-US" dirty="0"/>
              <a:t>Exercise</a:t>
            </a:r>
            <a:endParaRPr lang="en-ID" dirty="0"/>
          </a:p>
        </p:txBody>
      </p:sp>
      <p:pic>
        <p:nvPicPr>
          <p:cNvPr id="5" name="Picture 4">
            <a:extLst>
              <a:ext uri="{FF2B5EF4-FFF2-40B4-BE49-F238E27FC236}">
                <a16:creationId xmlns:a16="http://schemas.microsoft.com/office/drawing/2014/main" id="{BB9D527B-C495-D040-4260-2AA8132159ED}"/>
              </a:ext>
            </a:extLst>
          </p:cNvPr>
          <p:cNvPicPr>
            <a:picLocks noChangeAspect="1"/>
          </p:cNvPicPr>
          <p:nvPr/>
        </p:nvPicPr>
        <p:blipFill>
          <a:blip r:embed="rId2"/>
          <a:stretch>
            <a:fillRect/>
          </a:stretch>
        </p:blipFill>
        <p:spPr>
          <a:xfrm>
            <a:off x="824302" y="1303924"/>
            <a:ext cx="9424084" cy="5221099"/>
          </a:xfrm>
          <a:prstGeom prst="rect">
            <a:avLst/>
          </a:prstGeom>
        </p:spPr>
      </p:pic>
      <p:pic>
        <p:nvPicPr>
          <p:cNvPr id="4" name="Picture 3">
            <a:extLst>
              <a:ext uri="{FF2B5EF4-FFF2-40B4-BE49-F238E27FC236}">
                <a16:creationId xmlns:a16="http://schemas.microsoft.com/office/drawing/2014/main" id="{846748C3-37E5-84E3-3E7E-7CBCBE2B03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302" y="1155032"/>
            <a:ext cx="4678140" cy="1663912"/>
          </a:xfrm>
          <a:prstGeom prst="rect">
            <a:avLst/>
          </a:prstGeom>
        </p:spPr>
      </p:pic>
    </p:spTree>
    <p:extLst>
      <p:ext uri="{BB962C8B-B14F-4D97-AF65-F5344CB8AC3E}">
        <p14:creationId xmlns:p14="http://schemas.microsoft.com/office/powerpoint/2010/main" val="29133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8CA1-6128-2914-6313-0BE7C318BEA9}"/>
              </a:ext>
            </a:extLst>
          </p:cNvPr>
          <p:cNvSpPr>
            <a:spLocks noGrp="1"/>
          </p:cNvSpPr>
          <p:nvPr>
            <p:ph type="title"/>
          </p:nvPr>
        </p:nvSpPr>
        <p:spPr/>
        <p:txBody>
          <a:bodyPr/>
          <a:lstStyle/>
          <a:p>
            <a:r>
              <a:rPr lang="en-US" dirty="0"/>
              <a:t>Exercise</a:t>
            </a:r>
            <a:endParaRPr lang="en-ID" dirty="0"/>
          </a:p>
        </p:txBody>
      </p:sp>
      <p:pic>
        <p:nvPicPr>
          <p:cNvPr id="4" name="Picture 3">
            <a:extLst>
              <a:ext uri="{FF2B5EF4-FFF2-40B4-BE49-F238E27FC236}">
                <a16:creationId xmlns:a16="http://schemas.microsoft.com/office/drawing/2014/main" id="{D9419ABB-661E-B9B6-E430-33EC235BF31A}"/>
              </a:ext>
            </a:extLst>
          </p:cNvPr>
          <p:cNvPicPr>
            <a:picLocks noChangeAspect="1"/>
          </p:cNvPicPr>
          <p:nvPr/>
        </p:nvPicPr>
        <p:blipFill rotWithShape="1">
          <a:blip r:embed="rId2"/>
          <a:srcRect b="3909"/>
          <a:stretch/>
        </p:blipFill>
        <p:spPr>
          <a:xfrm>
            <a:off x="824302" y="1823294"/>
            <a:ext cx="3629068" cy="2446653"/>
          </a:xfrm>
          <a:prstGeom prst="rect">
            <a:avLst/>
          </a:prstGeom>
        </p:spPr>
      </p:pic>
      <p:sp>
        <p:nvSpPr>
          <p:cNvPr id="3" name="Content Placeholder 2">
            <a:extLst>
              <a:ext uri="{FF2B5EF4-FFF2-40B4-BE49-F238E27FC236}">
                <a16:creationId xmlns:a16="http://schemas.microsoft.com/office/drawing/2014/main" id="{03A2E9F8-6E95-6921-214A-07DA3D9DD87E}"/>
              </a:ext>
            </a:extLst>
          </p:cNvPr>
          <p:cNvSpPr>
            <a:spLocks noGrp="1"/>
          </p:cNvSpPr>
          <p:nvPr>
            <p:ph idx="1"/>
          </p:nvPr>
        </p:nvSpPr>
        <p:spPr>
          <a:xfrm>
            <a:off x="5335863" y="2165685"/>
            <a:ext cx="4530032" cy="898358"/>
          </a:xfrm>
        </p:spPr>
        <p:txBody>
          <a:bodyPr/>
          <a:lstStyle/>
          <a:p>
            <a:pPr marL="0" indent="0">
              <a:buNone/>
            </a:pPr>
            <a:r>
              <a:rPr lang="en-US" b="1" u="sng" dirty="0"/>
              <a:t>Hint:</a:t>
            </a:r>
          </a:p>
          <a:p>
            <a:r>
              <a:rPr lang="en-US" dirty="0" err="1"/>
              <a:t>Gunakan</a:t>
            </a:r>
            <a:r>
              <a:rPr lang="en-US" dirty="0"/>
              <a:t> </a:t>
            </a:r>
            <a:r>
              <a:rPr lang="en-US" dirty="0" err="1"/>
              <a:t>atribut</a:t>
            </a:r>
            <a:r>
              <a:rPr lang="en-US" dirty="0"/>
              <a:t> </a:t>
            </a:r>
            <a:r>
              <a:rPr lang="en-US" dirty="0" err="1"/>
              <a:t>colspan</a:t>
            </a:r>
            <a:r>
              <a:rPr lang="en-US" dirty="0"/>
              <a:t> dan/</a:t>
            </a:r>
            <a:r>
              <a:rPr lang="en-US" dirty="0" err="1"/>
              <a:t>atau</a:t>
            </a:r>
            <a:r>
              <a:rPr lang="en-US" dirty="0"/>
              <a:t> </a:t>
            </a:r>
            <a:r>
              <a:rPr lang="en-US" dirty="0" err="1"/>
              <a:t>rowspan</a:t>
            </a:r>
            <a:endParaRPr lang="en-ID" dirty="0"/>
          </a:p>
        </p:txBody>
      </p:sp>
    </p:spTree>
    <p:extLst>
      <p:ext uri="{BB962C8B-B14F-4D97-AF65-F5344CB8AC3E}">
        <p14:creationId xmlns:p14="http://schemas.microsoft.com/office/powerpoint/2010/main" val="231777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dirty="0"/>
              <a:t>CSS</a:t>
            </a:r>
            <a:endParaRPr lang="en-ID" dirty="0"/>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dirty="0"/>
              <a:t>Section 2</a:t>
            </a:r>
            <a:endParaRPr lang="en-ID" dirty="0"/>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112207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CC7-A878-E614-AC7B-8A295CF221FE}"/>
              </a:ext>
            </a:extLst>
          </p:cNvPr>
          <p:cNvSpPr>
            <a:spLocks noGrp="1"/>
          </p:cNvSpPr>
          <p:nvPr>
            <p:ph type="title"/>
          </p:nvPr>
        </p:nvSpPr>
        <p:spPr/>
        <p:txBody>
          <a:bodyPr/>
          <a:lstStyle/>
          <a:p>
            <a:r>
              <a:rPr lang="en-US" dirty="0"/>
              <a:t>What is CSS?</a:t>
            </a:r>
            <a:endParaRPr lang="en-ID" dirty="0"/>
          </a:p>
        </p:txBody>
      </p:sp>
      <p:sp>
        <p:nvSpPr>
          <p:cNvPr id="3" name="Content Placeholder 2">
            <a:extLst>
              <a:ext uri="{FF2B5EF4-FFF2-40B4-BE49-F238E27FC236}">
                <a16:creationId xmlns:a16="http://schemas.microsoft.com/office/drawing/2014/main" id="{07DCBC8F-E947-03B8-F820-7048D0E16104}"/>
              </a:ext>
            </a:extLst>
          </p:cNvPr>
          <p:cNvSpPr>
            <a:spLocks noGrp="1"/>
          </p:cNvSpPr>
          <p:nvPr>
            <p:ph idx="1"/>
          </p:nvPr>
        </p:nvSpPr>
        <p:spPr>
          <a:xfrm>
            <a:off x="838200" y="1577341"/>
            <a:ext cx="5385318" cy="4599622"/>
          </a:xfrm>
        </p:spPr>
        <p:txBody>
          <a:bodyPr>
            <a:normAutofit/>
          </a:bodyPr>
          <a:lstStyle/>
          <a:p>
            <a:r>
              <a:rPr lang="en-US" dirty="0"/>
              <a:t>Stands for </a:t>
            </a:r>
            <a:r>
              <a:rPr lang="en-US" b="1" dirty="0"/>
              <a:t>Cascading Style Sheets</a:t>
            </a:r>
            <a:r>
              <a:rPr lang="en-US" dirty="0"/>
              <a:t>.</a:t>
            </a:r>
          </a:p>
          <a:p>
            <a:endParaRPr lang="en-US" dirty="0"/>
          </a:p>
          <a:p>
            <a:r>
              <a:rPr lang="en-US" dirty="0"/>
              <a:t>It's used to </a:t>
            </a:r>
            <a:r>
              <a:rPr lang="en-US" b="1" u="sng" dirty="0"/>
              <a:t>style and format HTML elements</a:t>
            </a:r>
            <a:r>
              <a:rPr lang="en-US" dirty="0"/>
              <a:t> to make them look attractive and consistent.</a:t>
            </a:r>
          </a:p>
          <a:p>
            <a:r>
              <a:rPr lang="en-US" dirty="0"/>
              <a:t>CSS works by associating styles with HTML elements using selectors (such as element names, classes, or IDs).</a:t>
            </a:r>
          </a:p>
          <a:p>
            <a:endParaRPr lang="en-US" dirty="0"/>
          </a:p>
          <a:p>
            <a:r>
              <a:rPr lang="en-US" dirty="0"/>
              <a:t>Styles include properties (like color, font-size, margin) and values (specific settings for those properties).</a:t>
            </a:r>
          </a:p>
          <a:p>
            <a:pPr marL="0" indent="0">
              <a:buNone/>
            </a:pPr>
            <a:endParaRPr lang="en-US" dirty="0"/>
          </a:p>
        </p:txBody>
      </p:sp>
      <p:pic>
        <p:nvPicPr>
          <p:cNvPr id="5" name="Picture 4">
            <a:extLst>
              <a:ext uri="{FF2B5EF4-FFF2-40B4-BE49-F238E27FC236}">
                <a16:creationId xmlns:a16="http://schemas.microsoft.com/office/drawing/2014/main" id="{6E32B357-E0CE-F024-1E40-7827B56B6251}"/>
              </a:ext>
            </a:extLst>
          </p:cNvPr>
          <p:cNvPicPr>
            <a:picLocks noChangeAspect="1"/>
          </p:cNvPicPr>
          <p:nvPr/>
        </p:nvPicPr>
        <p:blipFill>
          <a:blip r:embed="rId2"/>
          <a:stretch>
            <a:fillRect/>
          </a:stretch>
        </p:blipFill>
        <p:spPr>
          <a:xfrm>
            <a:off x="6487886" y="1680766"/>
            <a:ext cx="5050452" cy="3496467"/>
          </a:xfrm>
          <a:prstGeom prst="rect">
            <a:avLst/>
          </a:prstGeom>
        </p:spPr>
      </p:pic>
    </p:spTree>
    <p:extLst>
      <p:ext uri="{BB962C8B-B14F-4D97-AF65-F5344CB8AC3E}">
        <p14:creationId xmlns:p14="http://schemas.microsoft.com/office/powerpoint/2010/main" val="314054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CC7-A878-E614-AC7B-8A295CF221FE}"/>
              </a:ext>
            </a:extLst>
          </p:cNvPr>
          <p:cNvSpPr>
            <a:spLocks noGrp="1"/>
          </p:cNvSpPr>
          <p:nvPr>
            <p:ph type="title"/>
          </p:nvPr>
        </p:nvSpPr>
        <p:spPr/>
        <p:txBody>
          <a:bodyPr/>
          <a:lstStyle/>
          <a:p>
            <a:r>
              <a:rPr lang="en-US" dirty="0"/>
              <a:t>What is CSS? (2)</a:t>
            </a:r>
            <a:endParaRPr lang="en-ID" dirty="0"/>
          </a:p>
        </p:txBody>
      </p:sp>
      <p:sp>
        <p:nvSpPr>
          <p:cNvPr id="3" name="Content Placeholder 2">
            <a:extLst>
              <a:ext uri="{FF2B5EF4-FFF2-40B4-BE49-F238E27FC236}">
                <a16:creationId xmlns:a16="http://schemas.microsoft.com/office/drawing/2014/main" id="{07DCBC8F-E947-03B8-F820-7048D0E16104}"/>
              </a:ext>
            </a:extLst>
          </p:cNvPr>
          <p:cNvSpPr>
            <a:spLocks noGrp="1"/>
          </p:cNvSpPr>
          <p:nvPr>
            <p:ph idx="1"/>
          </p:nvPr>
        </p:nvSpPr>
        <p:spPr/>
        <p:txBody>
          <a:bodyPr/>
          <a:lstStyle/>
          <a:p>
            <a:r>
              <a:rPr lang="en-US" dirty="0"/>
              <a:t>To see, right click in a web page, and choose “Inspect”</a:t>
            </a:r>
            <a:endParaRPr lang="en-ID" dirty="0"/>
          </a:p>
          <a:p>
            <a:endParaRPr lang="en-ID" dirty="0"/>
          </a:p>
        </p:txBody>
      </p:sp>
      <p:pic>
        <p:nvPicPr>
          <p:cNvPr id="6" name="Content Placeholder 3">
            <a:extLst>
              <a:ext uri="{FF2B5EF4-FFF2-40B4-BE49-F238E27FC236}">
                <a16:creationId xmlns:a16="http://schemas.microsoft.com/office/drawing/2014/main" id="{BCBAD552-5ECE-5C1D-4840-2C4C52F5BD91}"/>
              </a:ext>
            </a:extLst>
          </p:cNvPr>
          <p:cNvPicPr>
            <a:picLocks noChangeAspect="1"/>
          </p:cNvPicPr>
          <p:nvPr/>
        </p:nvPicPr>
        <p:blipFill>
          <a:blip r:embed="rId2"/>
          <a:stretch>
            <a:fillRect/>
          </a:stretch>
        </p:blipFill>
        <p:spPr>
          <a:xfrm>
            <a:off x="1132788" y="1873282"/>
            <a:ext cx="9926424" cy="4588191"/>
          </a:xfrm>
          <a:prstGeom prst="rect">
            <a:avLst/>
          </a:prstGeom>
        </p:spPr>
      </p:pic>
      <p:sp>
        <p:nvSpPr>
          <p:cNvPr id="7" name="Rectangle 6">
            <a:extLst>
              <a:ext uri="{FF2B5EF4-FFF2-40B4-BE49-F238E27FC236}">
                <a16:creationId xmlns:a16="http://schemas.microsoft.com/office/drawing/2014/main" id="{C7486E46-DCE2-D32A-C1C3-0B45C199F798}"/>
              </a:ext>
            </a:extLst>
          </p:cNvPr>
          <p:cNvSpPr/>
          <p:nvPr/>
        </p:nvSpPr>
        <p:spPr>
          <a:xfrm>
            <a:off x="8769474" y="4167377"/>
            <a:ext cx="2289738" cy="237951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54857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CC7-A878-E614-AC7B-8A295CF221FE}"/>
              </a:ext>
            </a:extLst>
          </p:cNvPr>
          <p:cNvSpPr>
            <a:spLocks noGrp="1"/>
          </p:cNvSpPr>
          <p:nvPr>
            <p:ph type="title"/>
          </p:nvPr>
        </p:nvSpPr>
        <p:spPr/>
        <p:txBody>
          <a:bodyPr/>
          <a:lstStyle/>
          <a:p>
            <a:r>
              <a:rPr lang="en-US" dirty="0"/>
              <a:t>CSS Syntax</a:t>
            </a:r>
            <a:endParaRPr lang="en-ID" dirty="0"/>
          </a:p>
        </p:txBody>
      </p:sp>
      <p:sp>
        <p:nvSpPr>
          <p:cNvPr id="3" name="Content Placeholder 2">
            <a:extLst>
              <a:ext uri="{FF2B5EF4-FFF2-40B4-BE49-F238E27FC236}">
                <a16:creationId xmlns:a16="http://schemas.microsoft.com/office/drawing/2014/main" id="{07DCBC8F-E947-03B8-F820-7048D0E16104}"/>
              </a:ext>
            </a:extLst>
          </p:cNvPr>
          <p:cNvSpPr>
            <a:spLocks noGrp="1"/>
          </p:cNvSpPr>
          <p:nvPr>
            <p:ph idx="1"/>
          </p:nvPr>
        </p:nvSpPr>
        <p:spPr>
          <a:xfrm>
            <a:off x="838200" y="1577341"/>
            <a:ext cx="10498494" cy="4599622"/>
          </a:xfrm>
        </p:spPr>
        <p:txBody>
          <a:bodyPr>
            <a:normAutofit/>
          </a:bodyPr>
          <a:lstStyle/>
          <a:p>
            <a:r>
              <a:rPr lang="en-US" dirty="0"/>
              <a:t>CSS consists of selectors, properties, and values.</a:t>
            </a:r>
            <a:endParaRPr lang="en-ID" dirty="0">
              <a:solidFill>
                <a:srgbClr val="FF79C6"/>
              </a:solidFill>
              <a:latin typeface="Consolas" panose="020B0609020204030204" pitchFamily="49" charset="0"/>
            </a:endParaRPr>
          </a:p>
          <a:p>
            <a:pPr marL="0" marR="0" indent="0">
              <a:spcBef>
                <a:spcPts val="0"/>
              </a:spcBef>
              <a:spcAft>
                <a:spcPts val="0"/>
              </a:spcAft>
              <a:buNone/>
            </a:pPr>
            <a:r>
              <a:rPr lang="en-ID" dirty="0">
                <a:solidFill>
                  <a:srgbClr val="FF79C6"/>
                </a:solidFill>
                <a:latin typeface="Consolas" panose="020B0609020204030204" pitchFamily="49" charset="0"/>
              </a:rPr>
              <a:t>   </a:t>
            </a:r>
          </a:p>
          <a:p>
            <a:pPr marL="0" marR="0" indent="0">
              <a:spcBef>
                <a:spcPts val="0"/>
              </a:spcBef>
              <a:spcAft>
                <a:spcPts val="0"/>
              </a:spcAft>
              <a:buNone/>
            </a:pPr>
            <a:r>
              <a:rPr lang="en-ID" dirty="0">
                <a:solidFill>
                  <a:srgbClr val="FF79C6"/>
                </a:solidFill>
                <a:latin typeface="Consolas" panose="020B0609020204030204" pitchFamily="49" charset="0"/>
              </a:rPr>
              <a:t>   </a:t>
            </a:r>
            <a:r>
              <a:rPr lang="en-ID" sz="1400" dirty="0">
                <a:solidFill>
                  <a:srgbClr val="FF79C6"/>
                </a:solidFill>
                <a:effectLst/>
                <a:latin typeface="Consolas" panose="020B0609020204030204" pitchFamily="49" charset="0"/>
              </a:rPr>
              <a:t>selector</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property</a:t>
            </a:r>
            <a:r>
              <a:rPr lang="en-ID" sz="1400" dirty="0">
                <a:solidFill>
                  <a:srgbClr val="FF79C6"/>
                </a:solidFill>
                <a:effectLst/>
                <a:latin typeface="Consolas" panose="020B0609020204030204" pitchFamily="49" charset="0"/>
              </a:rPr>
              <a:t>:</a:t>
            </a:r>
            <a:r>
              <a:rPr lang="en-ID" sz="1400" dirty="0">
                <a:solidFill>
                  <a:srgbClr val="979793"/>
                </a:solidFill>
                <a:effectLst/>
                <a:latin typeface="Consolas" panose="020B0609020204030204" pitchFamily="49" charset="0"/>
              </a:rPr>
              <a:t> value;</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a:t>
            </a:r>
          </a:p>
          <a:p>
            <a:pPr marL="0" indent="0">
              <a:buNone/>
            </a:pPr>
            <a:endParaRPr lang="en-ID" dirty="0"/>
          </a:p>
          <a:p>
            <a:pPr marL="269875" marR="0" indent="0">
              <a:spcBef>
                <a:spcPts val="0"/>
              </a:spcBef>
              <a:spcAft>
                <a:spcPts val="0"/>
              </a:spcAft>
              <a:buNone/>
            </a:pPr>
            <a:r>
              <a:rPr lang="en-US" sz="1400" b="1" dirty="0">
                <a:effectLst/>
                <a:latin typeface="Calibri" panose="020F0502020204030204" pitchFamily="34" charset="0"/>
              </a:rPr>
              <a:t>Selector</a:t>
            </a:r>
            <a:r>
              <a:rPr lang="en-US" sz="1400" dirty="0">
                <a:effectLst/>
                <a:latin typeface="Calibri" panose="020F0502020204030204" pitchFamily="34" charset="0"/>
              </a:rPr>
              <a:t>: Identifies which HTML elements the styles will be applied to. You can use element names, classes, IDs, and more as selectors.</a:t>
            </a:r>
          </a:p>
          <a:p>
            <a:pPr marL="269875" marR="0" indent="0">
              <a:spcBef>
                <a:spcPts val="0"/>
              </a:spcBef>
              <a:spcAft>
                <a:spcPts val="0"/>
              </a:spcAft>
              <a:buNone/>
            </a:pPr>
            <a:r>
              <a:rPr lang="en-US" sz="1400" b="1" dirty="0">
                <a:effectLst/>
                <a:latin typeface="Calibri" panose="020F0502020204030204" pitchFamily="34" charset="0"/>
              </a:rPr>
              <a:t>Property</a:t>
            </a:r>
            <a:r>
              <a:rPr lang="en-US" sz="1400" dirty="0">
                <a:effectLst/>
                <a:latin typeface="Calibri" panose="020F0502020204030204" pitchFamily="34" charset="0"/>
              </a:rPr>
              <a:t>: Represents the styling aspect you want to change, like color, font-size, margin, etc.</a:t>
            </a:r>
          </a:p>
          <a:p>
            <a:pPr marL="269875" marR="0" indent="0">
              <a:spcBef>
                <a:spcPts val="0"/>
              </a:spcBef>
              <a:spcAft>
                <a:spcPts val="0"/>
              </a:spcAft>
              <a:buNone/>
            </a:pPr>
            <a:r>
              <a:rPr lang="en-US" sz="1400" b="1" dirty="0">
                <a:effectLst/>
                <a:latin typeface="Calibri" panose="020F0502020204030204" pitchFamily="34" charset="0"/>
              </a:rPr>
              <a:t>Value</a:t>
            </a:r>
            <a:r>
              <a:rPr lang="en-US" sz="1400" dirty="0">
                <a:effectLst/>
                <a:latin typeface="Calibri" panose="020F0502020204030204" pitchFamily="34" charset="0"/>
              </a:rPr>
              <a:t>: Specifies the setting for the property, like red, 16px, 10px 20px, etc.</a:t>
            </a:r>
          </a:p>
          <a:p>
            <a:pPr marL="269875" indent="0">
              <a:buNone/>
            </a:pPr>
            <a:endParaRPr lang="en-ID" dirty="0"/>
          </a:p>
        </p:txBody>
      </p:sp>
    </p:spTree>
    <p:extLst>
      <p:ext uri="{BB962C8B-B14F-4D97-AF65-F5344CB8AC3E}">
        <p14:creationId xmlns:p14="http://schemas.microsoft.com/office/powerpoint/2010/main" val="229585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17D2-6DB8-ADFA-48D5-2F4705831055}"/>
              </a:ext>
            </a:extLst>
          </p:cNvPr>
          <p:cNvSpPr>
            <a:spLocks noGrp="1"/>
          </p:cNvSpPr>
          <p:nvPr>
            <p:ph type="title"/>
          </p:nvPr>
        </p:nvSpPr>
        <p:spPr/>
        <p:txBody>
          <a:bodyPr/>
          <a:lstStyle/>
          <a:p>
            <a:r>
              <a:rPr lang="en-US" dirty="0"/>
              <a:t>Learning Source</a:t>
            </a:r>
            <a:endParaRPr lang="en-ID" dirty="0"/>
          </a:p>
        </p:txBody>
      </p:sp>
      <p:sp>
        <p:nvSpPr>
          <p:cNvPr id="3" name="Content Placeholder 2">
            <a:extLst>
              <a:ext uri="{FF2B5EF4-FFF2-40B4-BE49-F238E27FC236}">
                <a16:creationId xmlns:a16="http://schemas.microsoft.com/office/drawing/2014/main" id="{CAB578E3-A6D0-A1B2-3187-252A0CBBB2EF}"/>
              </a:ext>
            </a:extLst>
          </p:cNvPr>
          <p:cNvSpPr>
            <a:spLocks noGrp="1"/>
          </p:cNvSpPr>
          <p:nvPr>
            <p:ph idx="1"/>
          </p:nvPr>
        </p:nvSpPr>
        <p:spPr/>
        <p:txBody>
          <a:bodyPr/>
          <a:lstStyle/>
          <a:p>
            <a:r>
              <a:rPr lang="en-ID" dirty="0">
                <a:solidFill>
                  <a:schemeClr val="tx2"/>
                </a:solidFill>
                <a:hlinkClick r:id="rId2">
                  <a:extLst>
                    <a:ext uri="{A12FA001-AC4F-418D-AE19-62706E023703}">
                      <ahyp:hlinkClr xmlns:ahyp="http://schemas.microsoft.com/office/drawing/2018/hyperlinkcolor" val="tx"/>
                    </a:ext>
                  </a:extLst>
                </a:hlinkClick>
              </a:rPr>
              <a:t>https://www.w3schools.com/html/</a:t>
            </a:r>
          </a:p>
          <a:p>
            <a:r>
              <a:rPr lang="en-ID" dirty="0">
                <a:solidFill>
                  <a:schemeClr val="tx2"/>
                </a:solidFill>
                <a:hlinkClick r:id="rId2">
                  <a:extLst>
                    <a:ext uri="{A12FA001-AC4F-418D-AE19-62706E023703}">
                      <ahyp:hlinkClr xmlns:ahyp="http://schemas.microsoft.com/office/drawing/2018/hyperlinkcolor" val="tx"/>
                    </a:ext>
                  </a:extLst>
                </a:hlinkClick>
              </a:rPr>
              <a:t>https://www.w3schools.com/css/</a:t>
            </a:r>
          </a:p>
          <a:p>
            <a:r>
              <a:rPr lang="en-ID" dirty="0">
                <a:solidFill>
                  <a:schemeClr val="tx2"/>
                </a:solidFill>
                <a:hlinkClick r:id="rId2">
                  <a:extLst>
                    <a:ext uri="{A12FA001-AC4F-418D-AE19-62706E023703}">
                      <ahyp:hlinkClr xmlns:ahyp="http://schemas.microsoft.com/office/drawing/2018/hyperlinkcolor" val="tx"/>
                    </a:ext>
                  </a:extLst>
                </a:hlinkClick>
              </a:rPr>
              <a:t>https://htmlcheatsheet.com/css/</a:t>
            </a:r>
            <a:endParaRPr lang="en-ID" dirty="0">
              <a:solidFill>
                <a:schemeClr val="tx2"/>
              </a:solidFill>
            </a:endParaRPr>
          </a:p>
          <a:p>
            <a:r>
              <a:rPr lang="en-US" dirty="0">
                <a:solidFill>
                  <a:schemeClr val="tx2"/>
                </a:solidFill>
                <a:hlinkClick r:id="rId3">
                  <a:extLst>
                    <a:ext uri="{A12FA001-AC4F-418D-AE19-62706E023703}">
                      <ahyp:hlinkClr xmlns:ahyp="http://schemas.microsoft.com/office/drawing/2018/hyperlinkcolor" val="tx"/>
                    </a:ext>
                  </a:extLst>
                </a:hlinkClick>
              </a:rPr>
              <a:t>https://flexboxfroggy.com/</a:t>
            </a:r>
            <a:endParaRPr lang="en-US" dirty="0">
              <a:solidFill>
                <a:schemeClr val="tx2"/>
              </a:solidFill>
            </a:endParaRPr>
          </a:p>
          <a:p>
            <a:r>
              <a:rPr lang="en-US" dirty="0">
                <a:solidFill>
                  <a:schemeClr val="tx2"/>
                </a:solidFill>
                <a:hlinkClick r:id="rId4">
                  <a:extLst>
                    <a:ext uri="{A12FA001-AC4F-418D-AE19-62706E023703}">
                      <ahyp:hlinkClr xmlns:ahyp="http://schemas.microsoft.com/office/drawing/2018/hyperlinkcolor" val="tx"/>
                    </a:ext>
                  </a:extLst>
                </a:hlinkClick>
              </a:rPr>
              <a:t>https://cssgridgarden.com/</a:t>
            </a:r>
            <a:endParaRPr lang="en-ID" dirty="0">
              <a:solidFill>
                <a:schemeClr val="tx2"/>
              </a:solidFill>
            </a:endParaRPr>
          </a:p>
          <a:p>
            <a:endParaRPr lang="en-ID" dirty="0"/>
          </a:p>
        </p:txBody>
      </p:sp>
    </p:spTree>
    <p:extLst>
      <p:ext uri="{BB962C8B-B14F-4D97-AF65-F5344CB8AC3E}">
        <p14:creationId xmlns:p14="http://schemas.microsoft.com/office/powerpoint/2010/main" val="196447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CC7-A878-E614-AC7B-8A295CF221FE}"/>
              </a:ext>
            </a:extLst>
          </p:cNvPr>
          <p:cNvSpPr>
            <a:spLocks noGrp="1"/>
          </p:cNvSpPr>
          <p:nvPr>
            <p:ph type="title"/>
          </p:nvPr>
        </p:nvSpPr>
        <p:spPr/>
        <p:txBody>
          <a:bodyPr/>
          <a:lstStyle/>
          <a:p>
            <a:r>
              <a:rPr lang="en-US" dirty="0"/>
              <a:t>CSS Selectors</a:t>
            </a:r>
            <a:endParaRPr lang="en-ID" dirty="0"/>
          </a:p>
        </p:txBody>
      </p:sp>
      <p:sp>
        <p:nvSpPr>
          <p:cNvPr id="3" name="Content Placeholder 2">
            <a:extLst>
              <a:ext uri="{FF2B5EF4-FFF2-40B4-BE49-F238E27FC236}">
                <a16:creationId xmlns:a16="http://schemas.microsoft.com/office/drawing/2014/main" id="{07DCBC8F-E947-03B8-F820-7048D0E16104}"/>
              </a:ext>
            </a:extLst>
          </p:cNvPr>
          <p:cNvSpPr>
            <a:spLocks noGrp="1"/>
          </p:cNvSpPr>
          <p:nvPr>
            <p:ph idx="1"/>
          </p:nvPr>
        </p:nvSpPr>
        <p:spPr>
          <a:xfrm>
            <a:off x="838200" y="1577341"/>
            <a:ext cx="10498494" cy="4599622"/>
          </a:xfrm>
        </p:spPr>
        <p:txBody>
          <a:bodyPr>
            <a:normAutofit/>
          </a:bodyPr>
          <a:lstStyle/>
          <a:p>
            <a:r>
              <a:rPr lang="en-US" b="1" dirty="0"/>
              <a:t>Element Selecto</a:t>
            </a:r>
            <a:r>
              <a:rPr lang="en-US" b="1" dirty="0">
                <a:latin typeface="+mj-lt"/>
              </a:rPr>
              <a:t>r : </a:t>
            </a:r>
            <a:r>
              <a:rPr lang="en-US" dirty="0">
                <a:latin typeface="+mj-lt"/>
              </a:rPr>
              <a:t>Targets all instances of a specific HTML element</a:t>
            </a:r>
          </a:p>
          <a:p>
            <a:pPr marL="269875" marR="0" indent="0">
              <a:spcBef>
                <a:spcPts val="0"/>
              </a:spcBef>
              <a:spcAft>
                <a:spcPts val="0"/>
              </a:spcAft>
              <a:buNone/>
            </a:pPr>
            <a:r>
              <a:rPr lang="en-ID" sz="1400" dirty="0">
                <a:solidFill>
                  <a:srgbClr val="FF79C6"/>
                </a:solidFill>
                <a:effectLst/>
                <a:latin typeface="Consolas" panose="020B0609020204030204" pitchFamily="49" charset="0"/>
              </a:rPr>
              <a:t>p</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color</a:t>
            </a:r>
            <a:r>
              <a:rPr lang="en-ID" sz="1400" dirty="0">
                <a:solidFill>
                  <a:srgbClr val="FF79C6"/>
                </a:solidFill>
                <a:effectLst/>
                <a:latin typeface="Consolas" panose="020B0609020204030204" pitchFamily="49" charset="0"/>
              </a:rPr>
              <a:t>: </a:t>
            </a:r>
            <a:r>
              <a:rPr lang="en-ID" sz="1400" dirty="0">
                <a:solidFill>
                  <a:srgbClr val="B88FF2"/>
                </a:solidFill>
                <a:effectLst/>
                <a:latin typeface="Consolas" panose="020B0609020204030204" pitchFamily="49" charset="0"/>
              </a:rPr>
              <a:t>blue</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dirty="0">
              <a:latin typeface="+mj-lt"/>
            </a:endParaRPr>
          </a:p>
          <a:p>
            <a:r>
              <a:rPr lang="en-US" sz="1400" b="1" dirty="0">
                <a:effectLst/>
                <a:latin typeface="+mj-lt"/>
              </a:rPr>
              <a:t>Class </a:t>
            </a:r>
            <a:r>
              <a:rPr lang="en-US" b="1" dirty="0">
                <a:latin typeface="+mj-lt"/>
              </a:rPr>
              <a:t>Selector : </a:t>
            </a:r>
            <a:r>
              <a:rPr lang="en-US" dirty="0">
                <a:latin typeface="+mj-lt"/>
              </a:rPr>
              <a:t>Targets elements with a specific class attribute value</a:t>
            </a:r>
          </a:p>
          <a:p>
            <a:pPr marL="269875" marR="0" indent="0">
              <a:spcBef>
                <a:spcPts val="0"/>
              </a:spcBef>
              <a:spcAft>
                <a:spcPts val="0"/>
              </a:spcAft>
              <a:buNone/>
            </a:pPr>
            <a:r>
              <a:rPr lang="en-ID" sz="1400" dirty="0">
                <a:solidFill>
                  <a:srgbClr val="3EC15F"/>
                </a:solidFill>
                <a:effectLst/>
                <a:latin typeface="Consolas" panose="020B0609020204030204" pitchFamily="49" charset="0"/>
              </a:rPr>
              <a:t>.button</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background-</a:t>
            </a:r>
            <a:r>
              <a:rPr lang="en-ID" sz="1400" dirty="0" err="1">
                <a:solidFill>
                  <a:srgbClr val="979793"/>
                </a:solidFill>
                <a:effectLst/>
                <a:latin typeface="Consolas" panose="020B0609020204030204" pitchFamily="49" charset="0"/>
              </a:rPr>
              <a:t>color</a:t>
            </a:r>
            <a:r>
              <a:rPr lang="en-ID" sz="1400" dirty="0">
                <a:solidFill>
                  <a:srgbClr val="FF79C6"/>
                </a:solidFill>
                <a:effectLst/>
                <a:latin typeface="Consolas" panose="020B0609020204030204" pitchFamily="49" charset="0"/>
              </a:rPr>
              <a:t>: </a:t>
            </a:r>
            <a:r>
              <a:rPr lang="en-ID" sz="1400" dirty="0">
                <a:solidFill>
                  <a:srgbClr val="B88FF2"/>
                </a:solidFill>
                <a:effectLst/>
                <a:latin typeface="Consolas" panose="020B0609020204030204" pitchFamily="49" charset="0"/>
              </a:rPr>
              <a:t>green</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dirty="0">
              <a:latin typeface="+mj-lt"/>
            </a:endParaRPr>
          </a:p>
          <a:p>
            <a:r>
              <a:rPr lang="en-US" sz="1400" b="1" dirty="0">
                <a:effectLst/>
                <a:latin typeface="+mj-lt"/>
              </a:rPr>
              <a:t>ID selector</a:t>
            </a:r>
            <a:r>
              <a:rPr lang="en-US" b="1" dirty="0">
                <a:latin typeface="+mj-lt"/>
              </a:rPr>
              <a:t> : </a:t>
            </a:r>
            <a:r>
              <a:rPr lang="en-US" dirty="0">
                <a:latin typeface="+mj-lt"/>
              </a:rPr>
              <a:t>Targets a single element with a specific ID attribute value. (Note: ID </a:t>
            </a:r>
            <a:r>
              <a:rPr lang="en-US" dirty="0" err="1">
                <a:latin typeface="+mj-lt"/>
              </a:rPr>
              <a:t>shoud</a:t>
            </a:r>
            <a:r>
              <a:rPr lang="en-US" dirty="0">
                <a:latin typeface="+mj-lt"/>
              </a:rPr>
              <a:t> be unique within a page)</a:t>
            </a:r>
            <a:endParaRPr lang="en-US" sz="1400" dirty="0">
              <a:effectLst/>
              <a:latin typeface="+mj-lt"/>
            </a:endParaRPr>
          </a:p>
          <a:p>
            <a:pPr marL="269875" marR="0" indent="0">
              <a:spcBef>
                <a:spcPts val="0"/>
              </a:spcBef>
              <a:spcAft>
                <a:spcPts val="0"/>
              </a:spcAft>
              <a:buNone/>
            </a:pPr>
            <a:r>
              <a:rPr lang="en-ID" sz="1400" dirty="0">
                <a:solidFill>
                  <a:srgbClr val="3EC15F"/>
                </a:solidFill>
                <a:effectLst/>
                <a:latin typeface="Consolas" panose="020B0609020204030204" pitchFamily="49" charset="0"/>
              </a:rPr>
              <a:t>#header</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font-size</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24</a:t>
            </a:r>
            <a:r>
              <a:rPr lang="en-ID" sz="1400" dirty="0">
                <a:solidFill>
                  <a:srgbClr val="FF79C6"/>
                </a:solidFill>
                <a:effectLst/>
                <a:latin typeface="Consolas" panose="020B0609020204030204" pitchFamily="49" charset="0"/>
              </a:rPr>
              <a:t>px</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marR="0" indent="0">
              <a:spcBef>
                <a:spcPts val="0"/>
              </a:spcBef>
              <a:spcAft>
                <a:spcPts val="0"/>
              </a:spcAft>
              <a:buNone/>
            </a:pPr>
            <a:endParaRPr lang="en-ID" sz="1400" dirty="0">
              <a:solidFill>
                <a:srgbClr val="979793"/>
              </a:solidFill>
              <a:effectLst/>
              <a:latin typeface="Consolas" panose="020B0609020204030204" pitchFamily="49" charset="0"/>
            </a:endParaRPr>
          </a:p>
          <a:p>
            <a:r>
              <a:rPr lang="en-US" b="1" dirty="0">
                <a:latin typeface="+mj-lt"/>
              </a:rPr>
              <a:t>Universal Selector : </a:t>
            </a:r>
            <a:r>
              <a:rPr lang="en-US" dirty="0">
                <a:latin typeface="+mj-lt"/>
              </a:rPr>
              <a:t>Targets all elements on the page</a:t>
            </a:r>
            <a:endParaRPr lang="en-ID" sz="1400" dirty="0">
              <a:solidFill>
                <a:srgbClr val="979793"/>
              </a:solidFill>
              <a:effectLst/>
              <a:latin typeface="Consolas" panose="020B0609020204030204" pitchFamily="49" charset="0"/>
            </a:endParaRPr>
          </a:p>
          <a:p>
            <a:pPr marL="269875" marR="0" indent="0">
              <a:spcBef>
                <a:spcPts val="0"/>
              </a:spcBef>
              <a:spcAft>
                <a:spcPts val="0"/>
              </a:spcAft>
              <a:buNone/>
            </a:pPr>
            <a:r>
              <a:rPr lang="en-ID" sz="1400" dirty="0">
                <a:solidFill>
                  <a:srgbClr val="FF79C6"/>
                </a:solidFill>
                <a:effectLst/>
                <a:latin typeface="Consolas" panose="020B0609020204030204" pitchFamily="49" charset="0"/>
              </a:rPr>
              <a:t>*</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margin</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0</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padding</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0</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p:txBody>
      </p:sp>
    </p:spTree>
    <p:extLst>
      <p:ext uri="{BB962C8B-B14F-4D97-AF65-F5344CB8AC3E}">
        <p14:creationId xmlns:p14="http://schemas.microsoft.com/office/powerpoint/2010/main" val="32286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CC7-A878-E614-AC7B-8A295CF221FE}"/>
              </a:ext>
            </a:extLst>
          </p:cNvPr>
          <p:cNvSpPr>
            <a:spLocks noGrp="1"/>
          </p:cNvSpPr>
          <p:nvPr>
            <p:ph type="title"/>
          </p:nvPr>
        </p:nvSpPr>
        <p:spPr/>
        <p:txBody>
          <a:bodyPr/>
          <a:lstStyle/>
          <a:p>
            <a:r>
              <a:rPr lang="en-US" dirty="0"/>
              <a:t>CSS Selectors</a:t>
            </a:r>
            <a:endParaRPr lang="en-ID" dirty="0"/>
          </a:p>
        </p:txBody>
      </p:sp>
      <p:sp>
        <p:nvSpPr>
          <p:cNvPr id="3" name="Content Placeholder 2">
            <a:extLst>
              <a:ext uri="{FF2B5EF4-FFF2-40B4-BE49-F238E27FC236}">
                <a16:creationId xmlns:a16="http://schemas.microsoft.com/office/drawing/2014/main" id="{07DCBC8F-E947-03B8-F820-7048D0E16104}"/>
              </a:ext>
            </a:extLst>
          </p:cNvPr>
          <p:cNvSpPr>
            <a:spLocks noGrp="1"/>
          </p:cNvSpPr>
          <p:nvPr>
            <p:ph idx="1"/>
          </p:nvPr>
        </p:nvSpPr>
        <p:spPr>
          <a:xfrm>
            <a:off x="838200" y="1577341"/>
            <a:ext cx="10498494" cy="4599622"/>
          </a:xfrm>
        </p:spPr>
        <p:txBody>
          <a:bodyPr>
            <a:normAutofit/>
          </a:bodyPr>
          <a:lstStyle/>
          <a:p>
            <a:r>
              <a:rPr lang="en-US" sz="1400" b="1" dirty="0">
                <a:effectLst/>
                <a:latin typeface="+mj-lt"/>
              </a:rPr>
              <a:t>Child Selector</a:t>
            </a:r>
            <a:r>
              <a:rPr lang="en-US" b="1" dirty="0">
                <a:latin typeface="+mj-lt"/>
              </a:rPr>
              <a:t> : </a:t>
            </a:r>
            <a:r>
              <a:rPr lang="en-US" dirty="0">
                <a:latin typeface="+mj-lt"/>
              </a:rPr>
              <a:t>Targets elements that are direct children of a specific element</a:t>
            </a:r>
            <a:endParaRPr lang="en-US" sz="1400" b="1" dirty="0">
              <a:effectLst/>
              <a:latin typeface="+mj-lt"/>
            </a:endParaRPr>
          </a:p>
          <a:p>
            <a:pPr marL="269875" marR="0" indent="0">
              <a:spcBef>
                <a:spcPts val="0"/>
              </a:spcBef>
              <a:spcAft>
                <a:spcPts val="0"/>
              </a:spcAft>
              <a:buNone/>
            </a:pPr>
            <a:r>
              <a:rPr lang="en-ID" sz="1400" dirty="0">
                <a:solidFill>
                  <a:srgbClr val="FF79C6"/>
                </a:solidFill>
                <a:effectLst/>
                <a:latin typeface="Consolas" panose="020B0609020204030204" pitchFamily="49" charset="0"/>
              </a:rPr>
              <a:t>div &gt; </a:t>
            </a:r>
            <a:r>
              <a:rPr lang="en-ID" sz="1400" dirty="0" err="1">
                <a:solidFill>
                  <a:srgbClr val="FF79C6"/>
                </a:solidFill>
                <a:effectLst/>
                <a:latin typeface="Consolas" panose="020B0609020204030204" pitchFamily="49" charset="0"/>
              </a:rPr>
              <a:t>ul</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background-</a:t>
            </a:r>
            <a:r>
              <a:rPr lang="en-ID" sz="1400" dirty="0" err="1">
                <a:solidFill>
                  <a:srgbClr val="979793"/>
                </a:solidFill>
                <a:effectLst/>
                <a:latin typeface="Consolas" panose="020B0609020204030204" pitchFamily="49" charset="0"/>
              </a:rPr>
              <a:t>color</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#333</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dirty="0">
              <a:latin typeface="+mj-lt"/>
            </a:endParaRPr>
          </a:p>
          <a:p>
            <a:r>
              <a:rPr lang="en-US" b="1" dirty="0">
                <a:latin typeface="+mj-lt"/>
              </a:rPr>
              <a:t>Pseudo-classes </a:t>
            </a:r>
            <a:r>
              <a:rPr lang="en-US" dirty="0">
                <a:latin typeface="+mj-lt"/>
              </a:rPr>
              <a:t>: Pseudo-classes targets elements based on specific states or behaviors, like :hover</a:t>
            </a:r>
          </a:p>
          <a:p>
            <a:pPr marL="269875" marR="0" indent="0">
              <a:spcBef>
                <a:spcPts val="0"/>
              </a:spcBef>
              <a:spcAft>
                <a:spcPts val="0"/>
              </a:spcAft>
              <a:buNone/>
            </a:pPr>
            <a:r>
              <a:rPr lang="en-ID" sz="1400" dirty="0">
                <a:solidFill>
                  <a:srgbClr val="FF79C6"/>
                </a:solidFill>
                <a:effectLst/>
                <a:latin typeface="Consolas" panose="020B0609020204030204" pitchFamily="49" charset="0"/>
              </a:rPr>
              <a:t>a:</a:t>
            </a:r>
            <a:r>
              <a:rPr lang="en-ID" sz="1400" dirty="0">
                <a:solidFill>
                  <a:srgbClr val="3EC15F"/>
                </a:solidFill>
                <a:effectLst/>
                <a:latin typeface="Consolas" panose="020B0609020204030204" pitchFamily="49" charset="0"/>
              </a:rPr>
              <a:t>hover</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color</a:t>
            </a:r>
            <a:r>
              <a:rPr lang="en-ID" sz="1400" dirty="0">
                <a:solidFill>
                  <a:srgbClr val="FF79C6"/>
                </a:solidFill>
                <a:effectLst/>
                <a:latin typeface="Consolas" panose="020B0609020204030204" pitchFamily="49" charset="0"/>
              </a:rPr>
              <a:t>: </a:t>
            </a:r>
            <a:r>
              <a:rPr lang="en-ID" sz="1400" dirty="0">
                <a:solidFill>
                  <a:srgbClr val="B88FF2"/>
                </a:solidFill>
                <a:effectLst/>
                <a:latin typeface="Consolas" panose="020B0609020204030204" pitchFamily="49" charset="0"/>
              </a:rPr>
              <a:t>red</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endParaRPr lang="en-US" dirty="0">
              <a:latin typeface="+mj-lt"/>
            </a:endParaRPr>
          </a:p>
          <a:p>
            <a:endParaRPr lang="en-US" dirty="0">
              <a:latin typeface="+mj-lt"/>
            </a:endParaRPr>
          </a:p>
          <a:p>
            <a:r>
              <a:rPr lang="en-US" b="1" dirty="0">
                <a:latin typeface="+mj-lt"/>
              </a:rPr>
              <a:t>Pseudo-elements </a:t>
            </a:r>
            <a:r>
              <a:rPr lang="en-US" dirty="0">
                <a:latin typeface="+mj-lt"/>
              </a:rPr>
              <a:t>: Pseudo-elements target specific parts of elements, like ::before or ::after</a:t>
            </a:r>
            <a:endParaRPr lang="en-ID" dirty="0">
              <a:solidFill>
                <a:srgbClr val="979793"/>
              </a:solidFill>
              <a:latin typeface="Consolas" panose="020B0609020204030204" pitchFamily="49" charset="0"/>
            </a:endParaRPr>
          </a:p>
          <a:p>
            <a:pPr marL="269875" marR="0" indent="0">
              <a:spcBef>
                <a:spcPts val="0"/>
              </a:spcBef>
              <a:spcAft>
                <a:spcPts val="0"/>
              </a:spcAft>
              <a:buNone/>
            </a:pPr>
            <a:r>
              <a:rPr lang="en-ID" sz="1400" dirty="0">
                <a:solidFill>
                  <a:srgbClr val="FF79C6"/>
                </a:solidFill>
                <a:effectLst/>
                <a:latin typeface="Consolas" panose="020B0609020204030204" pitchFamily="49" charset="0"/>
              </a:rPr>
              <a:t>p::</a:t>
            </a:r>
            <a:r>
              <a:rPr lang="en-ID" sz="1400" dirty="0">
                <a:solidFill>
                  <a:srgbClr val="3EC15F"/>
                </a:solidFill>
                <a:effectLst/>
                <a:latin typeface="Consolas" panose="020B0609020204030204" pitchFamily="49" charset="0"/>
              </a:rPr>
              <a:t>first-line</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font-weight</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bold</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sz="1400" b="1" dirty="0">
              <a:effectLst/>
              <a:latin typeface="+mj-lt"/>
            </a:endParaRPr>
          </a:p>
        </p:txBody>
      </p:sp>
    </p:spTree>
    <p:extLst>
      <p:ext uri="{BB962C8B-B14F-4D97-AF65-F5344CB8AC3E}">
        <p14:creationId xmlns:p14="http://schemas.microsoft.com/office/powerpoint/2010/main" val="300626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4AF2-AFB9-4EF6-57A9-7D91E9697072}"/>
              </a:ext>
            </a:extLst>
          </p:cNvPr>
          <p:cNvSpPr>
            <a:spLocks noGrp="1"/>
          </p:cNvSpPr>
          <p:nvPr>
            <p:ph type="title"/>
          </p:nvPr>
        </p:nvSpPr>
        <p:spPr/>
        <p:txBody>
          <a:bodyPr/>
          <a:lstStyle/>
          <a:p>
            <a:r>
              <a:rPr lang="en-US" dirty="0"/>
              <a:t>Styling Elements – Inline Styles</a:t>
            </a:r>
            <a:endParaRPr lang="en-ID" dirty="0"/>
          </a:p>
        </p:txBody>
      </p:sp>
      <p:sp>
        <p:nvSpPr>
          <p:cNvPr id="3" name="Content Placeholder 2">
            <a:extLst>
              <a:ext uri="{FF2B5EF4-FFF2-40B4-BE49-F238E27FC236}">
                <a16:creationId xmlns:a16="http://schemas.microsoft.com/office/drawing/2014/main" id="{64A783CE-3AAA-BE36-3FC5-7975F3ACF65F}"/>
              </a:ext>
            </a:extLst>
          </p:cNvPr>
          <p:cNvSpPr>
            <a:spLocks noGrp="1"/>
          </p:cNvSpPr>
          <p:nvPr>
            <p:ph idx="1"/>
          </p:nvPr>
        </p:nvSpPr>
        <p:spPr/>
        <p:txBody>
          <a:bodyPr/>
          <a:lstStyle/>
          <a:p>
            <a:r>
              <a:rPr lang="en-US" dirty="0"/>
              <a:t>Apply styles directly to HTML elements using the style attribute.</a:t>
            </a:r>
          </a:p>
          <a:p>
            <a:pPr marL="0" indent="0">
              <a:buNone/>
            </a:pPr>
            <a:endParaRPr lang="en-US" dirty="0"/>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 </a:t>
            </a:r>
            <a:r>
              <a:rPr lang="en-ID" sz="1400" dirty="0">
                <a:solidFill>
                  <a:srgbClr val="3EC15F"/>
                </a:solidFill>
                <a:effectLst/>
                <a:latin typeface="Consolas" panose="020B0609020204030204" pitchFamily="49" charset="0"/>
              </a:rPr>
              <a:t>style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a:t>
            </a:r>
            <a:r>
              <a:rPr lang="en-ID" sz="1400" dirty="0">
                <a:solidFill>
                  <a:srgbClr val="979793"/>
                </a:solidFill>
                <a:effectLst/>
                <a:latin typeface="Consolas" panose="020B0609020204030204" pitchFamily="49" charset="0"/>
              </a:rPr>
              <a:t>background-</a:t>
            </a:r>
            <a:r>
              <a:rPr lang="en-ID" sz="1400" dirty="0" err="1">
                <a:solidFill>
                  <a:srgbClr val="979793"/>
                </a:solidFill>
                <a:effectLst/>
                <a:latin typeface="Consolas" panose="020B0609020204030204" pitchFamily="49" charset="0"/>
              </a:rPr>
              <a:t>color</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cornflowerblue</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h3 </a:t>
            </a:r>
            <a:r>
              <a:rPr lang="en-ID" sz="1400" dirty="0">
                <a:solidFill>
                  <a:srgbClr val="3EC15F"/>
                </a:solidFill>
                <a:effectLst/>
                <a:latin typeface="Consolas" panose="020B0609020204030204" pitchFamily="49" charset="0"/>
              </a:rPr>
              <a:t>style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a:t>
            </a:r>
            <a:r>
              <a:rPr lang="en-ID" sz="1400" dirty="0">
                <a:solidFill>
                  <a:srgbClr val="979793"/>
                </a:solidFill>
                <a:effectLst/>
                <a:latin typeface="Consolas" panose="020B0609020204030204" pitchFamily="49" charset="0"/>
              </a:rPr>
              <a:t>text-align: </a:t>
            </a:r>
            <a:r>
              <a:rPr lang="en-ID" sz="1400" dirty="0" err="1">
                <a:solidFill>
                  <a:srgbClr val="979793"/>
                </a:solidFill>
                <a:effectLst/>
                <a:latin typeface="Consolas" panose="020B0609020204030204" pitchFamily="49" charset="0"/>
              </a:rPr>
              <a:t>center</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color</a:t>
            </a:r>
            <a:r>
              <a:rPr lang="en-ID" sz="1400" dirty="0">
                <a:solidFill>
                  <a:srgbClr val="979793"/>
                </a:solidFill>
                <a:effectLst/>
                <a:latin typeface="Consolas" panose="020B0609020204030204" pitchFamily="49" charset="0"/>
              </a:rPr>
              <a:t>: white; font-style: italic"&gt;This Inline Styling&lt;/</a:t>
            </a:r>
            <a:r>
              <a:rPr lang="en-ID" sz="1400" dirty="0">
                <a:solidFill>
                  <a:srgbClr val="FF79C6"/>
                </a:solidFill>
                <a:effectLst/>
                <a:latin typeface="Consolas" panose="020B0609020204030204" pitchFamily="49" charset="0"/>
              </a:rPr>
              <a:t>h3</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p </a:t>
            </a:r>
            <a:r>
              <a:rPr lang="en-ID" sz="1400" dirty="0">
                <a:solidFill>
                  <a:srgbClr val="3EC15F"/>
                </a:solidFill>
                <a:effectLst/>
                <a:latin typeface="Consolas" panose="020B0609020204030204" pitchFamily="49" charset="0"/>
              </a:rPr>
              <a:t>style</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a:t>
            </a:r>
            <a:r>
              <a:rPr lang="en-ID" sz="1400" dirty="0">
                <a:solidFill>
                  <a:srgbClr val="979793"/>
                </a:solidFill>
                <a:effectLst/>
                <a:latin typeface="Consolas" panose="020B0609020204030204" pitchFamily="49" charset="0"/>
              </a:rPr>
              <a:t>text-align: justify;"&gt;</a:t>
            </a:r>
            <a:endParaRPr lang="en-ID" sz="1400" dirty="0">
              <a:effectLst/>
              <a:latin typeface="Consolas" panose="020B0609020204030204" pitchFamily="49" charset="0"/>
            </a:endParaRPr>
          </a:p>
          <a:p>
            <a:pPr marL="719138" marR="0" indent="0">
              <a:spcBef>
                <a:spcPts val="0"/>
              </a:spcBef>
              <a:spcAft>
                <a:spcPts val="0"/>
              </a:spcAft>
              <a:buNone/>
            </a:pPr>
            <a:r>
              <a:rPr lang="en-ID" sz="1400" dirty="0">
                <a:solidFill>
                  <a:srgbClr val="979793"/>
                </a:solidFill>
                <a:effectLst/>
                <a:latin typeface="Consolas" panose="020B0609020204030204" pitchFamily="49" charset="0"/>
              </a:rPr>
              <a:t>Lorem ipsum </a:t>
            </a:r>
            <a:r>
              <a:rPr lang="en-ID" sz="1400" dirty="0" err="1">
                <a:solidFill>
                  <a:srgbClr val="979793"/>
                </a:solidFill>
                <a:effectLst/>
                <a:latin typeface="Consolas" panose="020B0609020204030204" pitchFamily="49" charset="0"/>
              </a:rPr>
              <a:t>dolor</a:t>
            </a:r>
            <a:r>
              <a:rPr lang="en-ID" sz="1400" dirty="0">
                <a:solidFill>
                  <a:srgbClr val="979793"/>
                </a:solidFill>
                <a:effectLst/>
                <a:latin typeface="Consolas" panose="020B0609020204030204" pitchFamily="49" charset="0"/>
              </a:rPr>
              <a:t> sit </a:t>
            </a:r>
            <a:r>
              <a:rPr lang="en-ID" sz="1400" dirty="0" err="1">
                <a:solidFill>
                  <a:srgbClr val="979793"/>
                </a:solidFill>
                <a:effectLst/>
                <a:latin typeface="Consolas" panose="020B0609020204030204" pitchFamily="49" charset="0"/>
              </a:rPr>
              <a:t>amet</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consectetur</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adipisicing</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elit</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Pariatur</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saepe</a:t>
            </a:r>
            <a:r>
              <a:rPr lang="en-ID" sz="1400" dirty="0">
                <a:solidFill>
                  <a:srgbClr val="979793"/>
                </a:solidFill>
                <a:effectLst/>
                <a:latin typeface="Consolas" panose="020B0609020204030204" pitchFamily="49" charset="0"/>
              </a:rPr>
              <a:t> sunt, dicta </a:t>
            </a:r>
            <a:r>
              <a:rPr lang="en-ID" sz="1400" dirty="0" err="1">
                <a:solidFill>
                  <a:srgbClr val="979793"/>
                </a:solidFill>
                <a:effectLst/>
                <a:latin typeface="Consolas" panose="020B0609020204030204" pitchFamily="49" charset="0"/>
              </a:rPr>
              <a:t>fuga</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unde</a:t>
            </a:r>
            <a:r>
              <a:rPr lang="en-ID" dirty="0">
                <a:solidFill>
                  <a:srgbClr val="979793"/>
                </a:solidFill>
                <a:latin typeface="Consolas" panose="020B0609020204030204" pitchFamily="49" charset="0"/>
              </a:rPr>
              <a:t> </a:t>
            </a:r>
            <a:r>
              <a:rPr lang="en-ID" sz="1400" dirty="0">
                <a:solidFill>
                  <a:srgbClr val="979793"/>
                </a:solidFill>
                <a:effectLst/>
                <a:latin typeface="Consolas" panose="020B0609020204030204" pitchFamily="49" charset="0"/>
              </a:rPr>
              <a:t>Veritatis</a:t>
            </a:r>
            <a:r>
              <a:rPr lang="en-ID" dirty="0">
                <a:solidFill>
                  <a:srgbClr val="979793"/>
                </a:solidFill>
                <a:latin typeface="Consolas" panose="020B0609020204030204" pitchFamily="49" charset="0"/>
              </a:rPr>
              <a:t> </a:t>
            </a:r>
            <a:r>
              <a:rPr lang="en-ID" sz="1400" dirty="0" err="1">
                <a:solidFill>
                  <a:srgbClr val="979793"/>
                </a:solidFill>
                <a:effectLst/>
                <a:latin typeface="Consolas" panose="020B0609020204030204" pitchFamily="49" charset="0"/>
              </a:rPr>
              <a:t>reprehenderit</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dolor</a:t>
            </a:r>
            <a:r>
              <a:rPr lang="en-ID" sz="1400" dirty="0">
                <a:solidFill>
                  <a:srgbClr val="979793"/>
                </a:solidFill>
                <a:effectLst/>
                <a:latin typeface="Consolas" panose="020B0609020204030204" pitchFamily="49" charset="0"/>
              </a:rPr>
              <a:t> et in </a:t>
            </a:r>
            <a:r>
              <a:rPr lang="en-ID" sz="1400" dirty="0" err="1">
                <a:solidFill>
                  <a:srgbClr val="979793"/>
                </a:solidFill>
                <a:effectLst/>
                <a:latin typeface="Consolas" panose="020B0609020204030204" pitchFamily="49" charset="0"/>
              </a:rPr>
              <a:t>porro</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iste</a:t>
            </a:r>
            <a:r>
              <a:rPr lang="en-ID" sz="1400" dirty="0">
                <a:solidFill>
                  <a:srgbClr val="979793"/>
                </a:solidFill>
                <a:effectLst/>
                <a:latin typeface="Consolas" panose="020B0609020204030204" pitchFamily="49" charset="0"/>
              </a:rPr>
              <a:t> minima </a:t>
            </a:r>
            <a:r>
              <a:rPr lang="en-ID" sz="1400" dirty="0" err="1">
                <a:solidFill>
                  <a:srgbClr val="979793"/>
                </a:solidFill>
                <a:effectLst/>
                <a:latin typeface="Consolas" panose="020B0609020204030204" pitchFamily="49" charset="0"/>
              </a:rPr>
              <a:t>aut</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voluptatum</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velit</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voluptates</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ea</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assumenda</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mollitia</a:t>
            </a:r>
            <a:r>
              <a:rPr lang="en-ID" sz="1400" dirty="0">
                <a:solidFill>
                  <a:srgbClr val="979793"/>
                </a:solidFill>
                <a:effectLst/>
                <a:latin typeface="Consolas" panose="020B0609020204030204" pitchFamily="49" charset="0"/>
              </a:rPr>
              <a:t> </a:t>
            </a:r>
            <a:r>
              <a:rPr lang="en-ID" sz="1400" dirty="0" err="1">
                <a:solidFill>
                  <a:srgbClr val="979793"/>
                </a:solidFill>
                <a:effectLst/>
                <a:latin typeface="Consolas" panose="020B0609020204030204" pitchFamily="49" charset="0"/>
              </a:rPr>
              <a:t>incidunt</a:t>
            </a:r>
            <a:r>
              <a:rPr lang="en-ID" sz="1400" dirty="0">
                <a:solidFill>
                  <a:srgbClr val="979793"/>
                </a:solidFill>
                <a:effectLst/>
                <a:latin typeface="Consolas" panose="020B0609020204030204" pitchFamily="49" charset="0"/>
              </a:rPr>
              <a:t>.</a:t>
            </a: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p</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marR="0" indent="0">
              <a:spcBef>
                <a:spcPts val="0"/>
              </a:spcBef>
              <a:spcAft>
                <a:spcPts val="0"/>
              </a:spcAft>
              <a:buNone/>
            </a:pPr>
            <a:r>
              <a:rPr lang="en-ID" sz="1400" dirty="0">
                <a:solidFill>
                  <a:srgbClr val="979793"/>
                </a:solidFill>
                <a:effectLst/>
                <a:latin typeface="Consolas" panose="020B0609020204030204" pitchFamily="49" charset="0"/>
              </a:rPr>
              <a:t>   &lt;/</a:t>
            </a: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&gt;</a:t>
            </a:r>
            <a:endParaRPr lang="en-ID" sz="1400" dirty="0">
              <a:effectLst/>
              <a:latin typeface="Consolas" panose="020B0609020204030204" pitchFamily="49" charset="0"/>
            </a:endParaRPr>
          </a:p>
          <a:p>
            <a:pPr marL="0" indent="0">
              <a:buNone/>
            </a:pPr>
            <a:endParaRPr lang="en-ID" dirty="0"/>
          </a:p>
          <a:p>
            <a:r>
              <a:rPr lang="en-ID" dirty="0"/>
              <a:t>Result:</a:t>
            </a:r>
          </a:p>
        </p:txBody>
      </p:sp>
      <p:pic>
        <p:nvPicPr>
          <p:cNvPr id="10" name="Picture 9">
            <a:extLst>
              <a:ext uri="{FF2B5EF4-FFF2-40B4-BE49-F238E27FC236}">
                <a16:creationId xmlns:a16="http://schemas.microsoft.com/office/drawing/2014/main" id="{41968F36-BCAB-0D85-EF1B-8C07D447FA40}"/>
              </a:ext>
            </a:extLst>
          </p:cNvPr>
          <p:cNvPicPr>
            <a:picLocks noChangeAspect="1"/>
          </p:cNvPicPr>
          <p:nvPr/>
        </p:nvPicPr>
        <p:blipFill rotWithShape="1">
          <a:blip r:embed="rId2"/>
          <a:srcRect t="4994"/>
          <a:stretch/>
        </p:blipFill>
        <p:spPr>
          <a:xfrm>
            <a:off x="1001504" y="4413380"/>
            <a:ext cx="8794381" cy="2069891"/>
          </a:xfrm>
          <a:prstGeom prst="rect">
            <a:avLst/>
          </a:prstGeom>
        </p:spPr>
      </p:pic>
    </p:spTree>
    <p:extLst>
      <p:ext uri="{BB962C8B-B14F-4D97-AF65-F5344CB8AC3E}">
        <p14:creationId xmlns:p14="http://schemas.microsoft.com/office/powerpoint/2010/main" val="227904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4AF2-AFB9-4EF6-57A9-7D91E9697072}"/>
              </a:ext>
            </a:extLst>
          </p:cNvPr>
          <p:cNvSpPr>
            <a:spLocks noGrp="1"/>
          </p:cNvSpPr>
          <p:nvPr>
            <p:ph type="title"/>
          </p:nvPr>
        </p:nvSpPr>
        <p:spPr/>
        <p:txBody>
          <a:bodyPr/>
          <a:lstStyle/>
          <a:p>
            <a:r>
              <a:rPr lang="en-US" dirty="0"/>
              <a:t>Styling Elements – Internal Styles</a:t>
            </a:r>
            <a:endParaRPr lang="en-ID" dirty="0"/>
          </a:p>
        </p:txBody>
      </p:sp>
      <p:sp>
        <p:nvSpPr>
          <p:cNvPr id="3" name="Content Placeholder 2">
            <a:extLst>
              <a:ext uri="{FF2B5EF4-FFF2-40B4-BE49-F238E27FC236}">
                <a16:creationId xmlns:a16="http://schemas.microsoft.com/office/drawing/2014/main" id="{64A783CE-3AAA-BE36-3FC5-7975F3ACF65F}"/>
              </a:ext>
            </a:extLst>
          </p:cNvPr>
          <p:cNvSpPr>
            <a:spLocks noGrp="1"/>
          </p:cNvSpPr>
          <p:nvPr>
            <p:ph idx="1"/>
          </p:nvPr>
        </p:nvSpPr>
        <p:spPr/>
        <p:txBody>
          <a:bodyPr/>
          <a:lstStyle/>
          <a:p>
            <a:r>
              <a:rPr lang="en-US" dirty="0"/>
              <a:t>Define styles within the &lt;style&gt; tag in the &lt;head&gt; section of the HTML document.</a:t>
            </a:r>
            <a:endParaRPr lang="en-ID" dirty="0"/>
          </a:p>
        </p:txBody>
      </p:sp>
      <p:pic>
        <p:nvPicPr>
          <p:cNvPr id="6" name="Picture 5">
            <a:extLst>
              <a:ext uri="{FF2B5EF4-FFF2-40B4-BE49-F238E27FC236}">
                <a16:creationId xmlns:a16="http://schemas.microsoft.com/office/drawing/2014/main" id="{B0A7C34A-98EC-836A-DEAA-2E26FB996F97}"/>
              </a:ext>
            </a:extLst>
          </p:cNvPr>
          <p:cNvPicPr>
            <a:picLocks noChangeAspect="1"/>
          </p:cNvPicPr>
          <p:nvPr/>
        </p:nvPicPr>
        <p:blipFill>
          <a:blip r:embed="rId2"/>
          <a:stretch>
            <a:fillRect/>
          </a:stretch>
        </p:blipFill>
        <p:spPr>
          <a:xfrm>
            <a:off x="1214532" y="2113991"/>
            <a:ext cx="5433531" cy="3246401"/>
          </a:xfrm>
          <a:prstGeom prst="rect">
            <a:avLst/>
          </a:prstGeom>
        </p:spPr>
      </p:pic>
      <p:pic>
        <p:nvPicPr>
          <p:cNvPr id="8" name="Picture 7">
            <a:extLst>
              <a:ext uri="{FF2B5EF4-FFF2-40B4-BE49-F238E27FC236}">
                <a16:creationId xmlns:a16="http://schemas.microsoft.com/office/drawing/2014/main" id="{CB69B6DA-4F14-B409-634F-79EF7DD409BE}"/>
              </a:ext>
            </a:extLst>
          </p:cNvPr>
          <p:cNvPicPr>
            <a:picLocks noChangeAspect="1"/>
          </p:cNvPicPr>
          <p:nvPr/>
        </p:nvPicPr>
        <p:blipFill>
          <a:blip r:embed="rId3"/>
          <a:stretch>
            <a:fillRect/>
          </a:stretch>
        </p:blipFill>
        <p:spPr>
          <a:xfrm>
            <a:off x="7790389" y="2792190"/>
            <a:ext cx="2918713" cy="1684166"/>
          </a:xfrm>
          <a:prstGeom prst="rect">
            <a:avLst/>
          </a:prstGeom>
        </p:spPr>
      </p:pic>
      <p:pic>
        <p:nvPicPr>
          <p:cNvPr id="9" name="Picture 8">
            <a:extLst>
              <a:ext uri="{FF2B5EF4-FFF2-40B4-BE49-F238E27FC236}">
                <a16:creationId xmlns:a16="http://schemas.microsoft.com/office/drawing/2014/main" id="{102476BC-2635-6E00-A3B4-BE3CD1C379F9}"/>
              </a:ext>
            </a:extLst>
          </p:cNvPr>
          <p:cNvPicPr>
            <a:picLocks noChangeAspect="1"/>
          </p:cNvPicPr>
          <p:nvPr/>
        </p:nvPicPr>
        <p:blipFill>
          <a:blip r:embed="rId4">
            <a:duotone>
              <a:schemeClr val="accent5">
                <a:shade val="45000"/>
                <a:satMod val="135000"/>
              </a:schemeClr>
              <a:prstClr val="white"/>
            </a:duotone>
          </a:blip>
          <a:stretch>
            <a:fillRect/>
          </a:stretch>
        </p:blipFill>
        <p:spPr>
          <a:xfrm>
            <a:off x="7024395" y="3271966"/>
            <a:ext cx="605186" cy="605186"/>
          </a:xfrm>
          <a:prstGeom prst="rect">
            <a:avLst/>
          </a:prstGeom>
        </p:spPr>
      </p:pic>
      <p:pic>
        <p:nvPicPr>
          <p:cNvPr id="11" name="Picture 10">
            <a:extLst>
              <a:ext uri="{FF2B5EF4-FFF2-40B4-BE49-F238E27FC236}">
                <a16:creationId xmlns:a16="http://schemas.microsoft.com/office/drawing/2014/main" id="{E00F7BAB-D9A8-15C7-83CA-57B6B26B56C5}"/>
              </a:ext>
            </a:extLst>
          </p:cNvPr>
          <p:cNvPicPr>
            <a:picLocks noChangeAspect="1"/>
          </p:cNvPicPr>
          <p:nvPr/>
        </p:nvPicPr>
        <p:blipFill>
          <a:blip r:embed="rId5"/>
          <a:stretch>
            <a:fillRect/>
          </a:stretch>
        </p:blipFill>
        <p:spPr>
          <a:xfrm>
            <a:off x="3973885" y="3429000"/>
            <a:ext cx="2809224" cy="2747963"/>
          </a:xfrm>
          <a:prstGeom prst="rect">
            <a:avLst/>
          </a:prstGeom>
          <a:ln>
            <a:solidFill>
              <a:schemeClr val="bg1"/>
            </a:solidFill>
          </a:ln>
        </p:spPr>
      </p:pic>
    </p:spTree>
    <p:extLst>
      <p:ext uri="{BB962C8B-B14F-4D97-AF65-F5344CB8AC3E}">
        <p14:creationId xmlns:p14="http://schemas.microsoft.com/office/powerpoint/2010/main" val="31995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4AF2-AFB9-4EF6-57A9-7D91E9697072}"/>
              </a:ext>
            </a:extLst>
          </p:cNvPr>
          <p:cNvSpPr>
            <a:spLocks noGrp="1"/>
          </p:cNvSpPr>
          <p:nvPr>
            <p:ph type="title"/>
          </p:nvPr>
        </p:nvSpPr>
        <p:spPr>
          <a:xfrm>
            <a:off x="838200" y="563723"/>
            <a:ext cx="6428593" cy="428892"/>
          </a:xfrm>
        </p:spPr>
        <p:txBody>
          <a:bodyPr/>
          <a:lstStyle/>
          <a:p>
            <a:r>
              <a:rPr lang="en-US" dirty="0"/>
              <a:t>Styling Elements – External Styles</a:t>
            </a:r>
            <a:endParaRPr lang="en-ID" dirty="0"/>
          </a:p>
        </p:txBody>
      </p:sp>
      <p:sp>
        <p:nvSpPr>
          <p:cNvPr id="3" name="Content Placeholder 2">
            <a:extLst>
              <a:ext uri="{FF2B5EF4-FFF2-40B4-BE49-F238E27FC236}">
                <a16:creationId xmlns:a16="http://schemas.microsoft.com/office/drawing/2014/main" id="{64A783CE-3AAA-BE36-3FC5-7975F3ACF65F}"/>
              </a:ext>
            </a:extLst>
          </p:cNvPr>
          <p:cNvSpPr>
            <a:spLocks noGrp="1"/>
          </p:cNvSpPr>
          <p:nvPr>
            <p:ph idx="1"/>
          </p:nvPr>
        </p:nvSpPr>
        <p:spPr/>
        <p:txBody>
          <a:bodyPr/>
          <a:lstStyle/>
          <a:p>
            <a:r>
              <a:rPr lang="en-US" dirty="0"/>
              <a:t>Create a separate .</a:t>
            </a:r>
            <a:r>
              <a:rPr lang="en-US" dirty="0" err="1"/>
              <a:t>css</a:t>
            </a:r>
            <a:r>
              <a:rPr lang="en-US" dirty="0"/>
              <a:t> file and link it to your HTML document using the &lt;link&gt; tag in the &lt;head&gt; section</a:t>
            </a:r>
            <a:endParaRPr lang="en-ID" dirty="0"/>
          </a:p>
        </p:txBody>
      </p:sp>
      <p:pic>
        <p:nvPicPr>
          <p:cNvPr id="8" name="Picture 7">
            <a:extLst>
              <a:ext uri="{FF2B5EF4-FFF2-40B4-BE49-F238E27FC236}">
                <a16:creationId xmlns:a16="http://schemas.microsoft.com/office/drawing/2014/main" id="{FD06F360-11FA-B89B-61E4-49083F3FD981}"/>
              </a:ext>
            </a:extLst>
          </p:cNvPr>
          <p:cNvPicPr>
            <a:picLocks noChangeAspect="1"/>
          </p:cNvPicPr>
          <p:nvPr/>
        </p:nvPicPr>
        <p:blipFill rotWithShape="1">
          <a:blip r:embed="rId2"/>
          <a:srcRect b="28466"/>
          <a:stretch/>
        </p:blipFill>
        <p:spPr>
          <a:xfrm>
            <a:off x="1160360" y="1950242"/>
            <a:ext cx="5219785" cy="3506543"/>
          </a:xfrm>
          <a:prstGeom prst="rect">
            <a:avLst/>
          </a:prstGeom>
          <a:ln>
            <a:solidFill>
              <a:schemeClr val="bg1"/>
            </a:solidFill>
          </a:ln>
        </p:spPr>
      </p:pic>
      <p:pic>
        <p:nvPicPr>
          <p:cNvPr id="6" name="Picture 5">
            <a:extLst>
              <a:ext uri="{FF2B5EF4-FFF2-40B4-BE49-F238E27FC236}">
                <a16:creationId xmlns:a16="http://schemas.microsoft.com/office/drawing/2014/main" id="{6A33FE70-7EBF-44E1-1B9E-044B644AEF8F}"/>
              </a:ext>
            </a:extLst>
          </p:cNvPr>
          <p:cNvPicPr>
            <a:picLocks noChangeAspect="1"/>
          </p:cNvPicPr>
          <p:nvPr/>
        </p:nvPicPr>
        <p:blipFill>
          <a:blip r:embed="rId3"/>
          <a:stretch>
            <a:fillRect/>
          </a:stretch>
        </p:blipFill>
        <p:spPr>
          <a:xfrm>
            <a:off x="5415994" y="4287908"/>
            <a:ext cx="5707875" cy="1577477"/>
          </a:xfrm>
          <a:prstGeom prst="rect">
            <a:avLst/>
          </a:prstGeom>
          <a:ln>
            <a:solidFill>
              <a:schemeClr val="bg1"/>
            </a:solidFill>
          </a:ln>
        </p:spPr>
      </p:pic>
      <p:sp>
        <p:nvSpPr>
          <p:cNvPr id="9" name="Title 1">
            <a:extLst>
              <a:ext uri="{FF2B5EF4-FFF2-40B4-BE49-F238E27FC236}">
                <a16:creationId xmlns:a16="http://schemas.microsoft.com/office/drawing/2014/main" id="{DBAD943A-DED5-FCC1-29C1-6D033741B4F6}"/>
              </a:ext>
            </a:extLst>
          </p:cNvPr>
          <p:cNvSpPr txBox="1">
            <a:spLocks/>
          </p:cNvSpPr>
          <p:nvPr/>
        </p:nvSpPr>
        <p:spPr>
          <a:xfrm>
            <a:off x="6501443" y="2932189"/>
            <a:ext cx="1024812" cy="428892"/>
          </a:xfrm>
          <a:prstGeom prst="rect">
            <a:avLst/>
          </a:prstGeom>
          <a:ln>
            <a:solidFill>
              <a:schemeClr val="accent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2400" b="0" kern="1200">
                <a:solidFill>
                  <a:schemeClr val="tx1"/>
                </a:solidFill>
                <a:latin typeface="Roboto Medium" panose="02000000000000000000" pitchFamily="2" charset="0"/>
                <a:ea typeface="Roboto Medium" panose="02000000000000000000" pitchFamily="2" charset="0"/>
                <a:cs typeface="+mj-cs"/>
              </a:defRPr>
            </a:lvl1pPr>
          </a:lstStyle>
          <a:p>
            <a:pPr algn="ctr"/>
            <a:r>
              <a:rPr lang="en-US" sz="1600" dirty="0"/>
              <a:t>CSS File</a:t>
            </a:r>
            <a:endParaRPr lang="en-ID" sz="1600" dirty="0"/>
          </a:p>
        </p:txBody>
      </p:sp>
      <p:sp>
        <p:nvSpPr>
          <p:cNvPr id="10" name="Title 1">
            <a:extLst>
              <a:ext uri="{FF2B5EF4-FFF2-40B4-BE49-F238E27FC236}">
                <a16:creationId xmlns:a16="http://schemas.microsoft.com/office/drawing/2014/main" id="{2454CF31-D435-D180-980E-5D4A67E190A2}"/>
              </a:ext>
            </a:extLst>
          </p:cNvPr>
          <p:cNvSpPr txBox="1">
            <a:spLocks/>
          </p:cNvSpPr>
          <p:nvPr/>
        </p:nvSpPr>
        <p:spPr>
          <a:xfrm>
            <a:off x="7403841" y="5962517"/>
            <a:ext cx="1488231" cy="428892"/>
          </a:xfrm>
          <a:prstGeom prst="rect">
            <a:avLst/>
          </a:prstGeom>
          <a:ln>
            <a:solidFill>
              <a:schemeClr val="accent3"/>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2400" b="0" kern="1200">
                <a:solidFill>
                  <a:schemeClr val="tx1"/>
                </a:solidFill>
                <a:latin typeface="Roboto Medium" panose="02000000000000000000" pitchFamily="2" charset="0"/>
                <a:ea typeface="Roboto Medium" panose="02000000000000000000" pitchFamily="2" charset="0"/>
                <a:cs typeface="+mj-cs"/>
              </a:defRPr>
            </a:lvl1pPr>
          </a:lstStyle>
          <a:p>
            <a:pPr algn="ctr"/>
            <a:r>
              <a:rPr lang="en-US" sz="1600" dirty="0"/>
              <a:t>HTML File</a:t>
            </a:r>
            <a:endParaRPr lang="en-ID" sz="1600" dirty="0"/>
          </a:p>
        </p:txBody>
      </p:sp>
    </p:spTree>
    <p:extLst>
      <p:ext uri="{BB962C8B-B14F-4D97-AF65-F5344CB8AC3E}">
        <p14:creationId xmlns:p14="http://schemas.microsoft.com/office/powerpoint/2010/main" val="341352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35DF-7248-D73B-6EE7-DDB4D59F1CC2}"/>
              </a:ext>
            </a:extLst>
          </p:cNvPr>
          <p:cNvSpPr>
            <a:spLocks noGrp="1"/>
          </p:cNvSpPr>
          <p:nvPr>
            <p:ph type="title"/>
          </p:nvPr>
        </p:nvSpPr>
        <p:spPr/>
        <p:txBody>
          <a:bodyPr/>
          <a:lstStyle/>
          <a:p>
            <a:r>
              <a:rPr lang="en-US" dirty="0"/>
              <a:t>Exercise – Button Styling</a:t>
            </a:r>
            <a:endParaRPr lang="en-ID" dirty="0"/>
          </a:p>
        </p:txBody>
      </p:sp>
      <p:pic>
        <p:nvPicPr>
          <p:cNvPr id="5" name="Picture 4">
            <a:extLst>
              <a:ext uri="{FF2B5EF4-FFF2-40B4-BE49-F238E27FC236}">
                <a16:creationId xmlns:a16="http://schemas.microsoft.com/office/drawing/2014/main" id="{02C955A2-2C5D-7C30-72B9-AE983D7764D1}"/>
              </a:ext>
            </a:extLst>
          </p:cNvPr>
          <p:cNvPicPr>
            <a:picLocks noChangeAspect="1"/>
          </p:cNvPicPr>
          <p:nvPr/>
        </p:nvPicPr>
        <p:blipFill>
          <a:blip r:embed="rId2"/>
          <a:stretch>
            <a:fillRect/>
          </a:stretch>
        </p:blipFill>
        <p:spPr>
          <a:xfrm>
            <a:off x="838200" y="1577341"/>
            <a:ext cx="3939881" cy="3490262"/>
          </a:xfrm>
          <a:prstGeom prst="rect">
            <a:avLst/>
          </a:prstGeom>
        </p:spPr>
      </p:pic>
    </p:spTree>
    <p:extLst>
      <p:ext uri="{BB962C8B-B14F-4D97-AF65-F5344CB8AC3E}">
        <p14:creationId xmlns:p14="http://schemas.microsoft.com/office/powerpoint/2010/main" val="3920896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2968-B8E1-C6F7-8DA8-A12170BF7B89}"/>
              </a:ext>
            </a:extLst>
          </p:cNvPr>
          <p:cNvSpPr>
            <a:spLocks noGrp="1"/>
          </p:cNvSpPr>
          <p:nvPr>
            <p:ph type="title"/>
          </p:nvPr>
        </p:nvSpPr>
        <p:spPr/>
        <p:txBody>
          <a:bodyPr/>
          <a:lstStyle/>
          <a:p>
            <a:r>
              <a:rPr lang="en-US" dirty="0"/>
              <a:t>Padding &amp; Margin</a:t>
            </a:r>
            <a:endParaRPr lang="en-ID" dirty="0"/>
          </a:p>
        </p:txBody>
      </p:sp>
      <p:sp>
        <p:nvSpPr>
          <p:cNvPr id="3" name="Content Placeholder 2">
            <a:extLst>
              <a:ext uri="{FF2B5EF4-FFF2-40B4-BE49-F238E27FC236}">
                <a16:creationId xmlns:a16="http://schemas.microsoft.com/office/drawing/2014/main" id="{25A07448-3087-20A7-B671-94A5F20800EF}"/>
              </a:ext>
            </a:extLst>
          </p:cNvPr>
          <p:cNvSpPr>
            <a:spLocks noGrp="1"/>
          </p:cNvSpPr>
          <p:nvPr>
            <p:ph idx="1"/>
          </p:nvPr>
        </p:nvSpPr>
        <p:spPr>
          <a:xfrm>
            <a:off x="838201" y="1577341"/>
            <a:ext cx="5257799" cy="4599622"/>
          </a:xfrm>
        </p:spPr>
        <p:txBody>
          <a:bodyPr/>
          <a:lstStyle/>
          <a:p>
            <a:r>
              <a:rPr lang="en-US" b="1" dirty="0"/>
              <a:t>Padding</a:t>
            </a:r>
            <a:r>
              <a:rPr lang="en-US" dirty="0"/>
              <a:t> </a:t>
            </a:r>
            <a:br>
              <a:rPr lang="en-US" dirty="0"/>
            </a:br>
            <a:r>
              <a:rPr lang="en-US" dirty="0"/>
              <a:t>Refers to the space between an element's content and its border. It creates an internal space within an element, pushing its content away from its edges. Padding can be applied to all sides of an element or to specific sides individually.</a:t>
            </a:r>
          </a:p>
          <a:p>
            <a:endParaRPr lang="en-ID" dirty="0"/>
          </a:p>
        </p:txBody>
      </p:sp>
      <p:pic>
        <p:nvPicPr>
          <p:cNvPr id="6" name="Picture 5">
            <a:extLst>
              <a:ext uri="{FF2B5EF4-FFF2-40B4-BE49-F238E27FC236}">
                <a16:creationId xmlns:a16="http://schemas.microsoft.com/office/drawing/2014/main" id="{CBCE2A9E-05B0-AB98-E376-C026F02678F2}"/>
              </a:ext>
            </a:extLst>
          </p:cNvPr>
          <p:cNvPicPr>
            <a:picLocks noChangeAspect="1"/>
          </p:cNvPicPr>
          <p:nvPr/>
        </p:nvPicPr>
        <p:blipFill rotWithShape="1">
          <a:blip r:embed="rId2"/>
          <a:srcRect l="1282" t="7259" r="-405" b="33654"/>
          <a:stretch/>
        </p:blipFill>
        <p:spPr>
          <a:xfrm>
            <a:off x="1146222" y="3032450"/>
            <a:ext cx="4562558" cy="3638316"/>
          </a:xfrm>
          <a:prstGeom prst="rect">
            <a:avLst/>
          </a:prstGeom>
        </p:spPr>
      </p:pic>
      <p:pic>
        <p:nvPicPr>
          <p:cNvPr id="7" name="Picture 6">
            <a:extLst>
              <a:ext uri="{FF2B5EF4-FFF2-40B4-BE49-F238E27FC236}">
                <a16:creationId xmlns:a16="http://schemas.microsoft.com/office/drawing/2014/main" id="{6DAD796F-B166-6120-7747-6F7CE34F0181}"/>
              </a:ext>
            </a:extLst>
          </p:cNvPr>
          <p:cNvPicPr>
            <a:picLocks noChangeAspect="1"/>
          </p:cNvPicPr>
          <p:nvPr/>
        </p:nvPicPr>
        <p:blipFill rotWithShape="1">
          <a:blip r:embed="rId2"/>
          <a:srcRect l="876" t="71220"/>
          <a:stretch/>
        </p:blipFill>
        <p:spPr>
          <a:xfrm>
            <a:off x="6665167" y="2971630"/>
            <a:ext cx="4562558" cy="1772106"/>
          </a:xfrm>
          <a:prstGeom prst="rect">
            <a:avLst/>
          </a:prstGeom>
        </p:spPr>
      </p:pic>
      <p:sp>
        <p:nvSpPr>
          <p:cNvPr id="8" name="Content Placeholder 2">
            <a:extLst>
              <a:ext uri="{FF2B5EF4-FFF2-40B4-BE49-F238E27FC236}">
                <a16:creationId xmlns:a16="http://schemas.microsoft.com/office/drawing/2014/main" id="{07CD56D6-604D-2731-933B-C8DD7A0A404D}"/>
              </a:ext>
            </a:extLst>
          </p:cNvPr>
          <p:cNvSpPr txBox="1">
            <a:spLocks/>
          </p:cNvSpPr>
          <p:nvPr/>
        </p:nvSpPr>
        <p:spPr>
          <a:xfrm>
            <a:off x="6281058" y="1557872"/>
            <a:ext cx="5553268" cy="459962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50"/>
              </a:spcBef>
              <a:buFont typeface="Arial" panose="020B0604020202020204" pitchFamily="34" charset="0"/>
              <a:buChar char="•"/>
              <a:defRPr sz="1400" kern="1200">
                <a:solidFill>
                  <a:srgbClr val="4D4D4D"/>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150"/>
              </a:spcBef>
              <a:buFont typeface="Arial" panose="020B0604020202020204" pitchFamily="34" charset="0"/>
              <a:buChar char="•"/>
              <a:defRPr sz="1200" kern="1200">
                <a:solidFill>
                  <a:srgbClr val="4D4D4D"/>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150"/>
              </a:spcBef>
              <a:buFont typeface="Arial" panose="020B0604020202020204" pitchFamily="34" charset="0"/>
              <a:buChar char="•"/>
              <a:defRPr sz="1100" kern="1200">
                <a:solidFill>
                  <a:srgbClr val="4D4D4D"/>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Margin</a:t>
            </a:r>
            <a:r>
              <a:rPr lang="en-US" dirty="0"/>
              <a:t> </a:t>
            </a:r>
            <a:br>
              <a:rPr lang="en-US" dirty="0"/>
            </a:br>
            <a:r>
              <a:rPr lang="en-US" dirty="0"/>
              <a:t>Refers to the space outside an element, between the element's border and neighboring elements. It controls the distance between adjacent elements. Margins can also be applied to all sides of an element or to specific sides individually.</a:t>
            </a:r>
            <a:endParaRPr lang="en-ID" dirty="0"/>
          </a:p>
        </p:txBody>
      </p:sp>
    </p:spTree>
    <p:extLst>
      <p:ext uri="{BB962C8B-B14F-4D97-AF65-F5344CB8AC3E}">
        <p14:creationId xmlns:p14="http://schemas.microsoft.com/office/powerpoint/2010/main" val="174785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2968-B8E1-C6F7-8DA8-A12170BF7B89}"/>
              </a:ext>
            </a:extLst>
          </p:cNvPr>
          <p:cNvSpPr>
            <a:spLocks noGrp="1"/>
          </p:cNvSpPr>
          <p:nvPr>
            <p:ph type="title"/>
          </p:nvPr>
        </p:nvSpPr>
        <p:spPr/>
        <p:txBody>
          <a:bodyPr/>
          <a:lstStyle/>
          <a:p>
            <a:r>
              <a:rPr lang="en-US" dirty="0"/>
              <a:t>Element Positioning (1)</a:t>
            </a:r>
            <a:endParaRPr lang="en-ID" dirty="0"/>
          </a:p>
        </p:txBody>
      </p:sp>
      <p:sp>
        <p:nvSpPr>
          <p:cNvPr id="3" name="Content Placeholder 2">
            <a:extLst>
              <a:ext uri="{FF2B5EF4-FFF2-40B4-BE49-F238E27FC236}">
                <a16:creationId xmlns:a16="http://schemas.microsoft.com/office/drawing/2014/main" id="{25A07448-3087-20A7-B671-94A5F20800EF}"/>
              </a:ext>
            </a:extLst>
          </p:cNvPr>
          <p:cNvSpPr>
            <a:spLocks noGrp="1"/>
          </p:cNvSpPr>
          <p:nvPr>
            <p:ph idx="1"/>
          </p:nvPr>
        </p:nvSpPr>
        <p:spPr>
          <a:xfrm>
            <a:off x="838200" y="1577341"/>
            <a:ext cx="5487955" cy="4599622"/>
          </a:xfrm>
        </p:spPr>
        <p:txBody>
          <a:bodyPr>
            <a:normAutofit/>
          </a:bodyPr>
          <a:lstStyle/>
          <a:p>
            <a:r>
              <a:rPr lang="en-US" b="1" u="sng" dirty="0"/>
              <a:t>Static</a:t>
            </a:r>
            <a:br>
              <a:rPr lang="en-US" dirty="0"/>
            </a:br>
            <a:r>
              <a:rPr lang="en-US" dirty="0"/>
              <a:t>This is the </a:t>
            </a:r>
            <a:r>
              <a:rPr lang="en-US" b="1" u="sng" dirty="0"/>
              <a:t>default positioning of elements</a:t>
            </a:r>
            <a:r>
              <a:rPr lang="en-US" dirty="0"/>
              <a:t>. Elements are placed in the order they appear in the HTML document and follow the normal flow of the document. They are not affected by the positioning properties.</a:t>
            </a:r>
          </a:p>
          <a:p>
            <a:pPr marL="269875" marR="0" indent="0">
              <a:spcBef>
                <a:spcPts val="0"/>
              </a:spcBef>
              <a:spcAft>
                <a:spcPts val="0"/>
              </a:spcAft>
              <a:buNone/>
            </a:pP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position</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static</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dirty="0"/>
          </a:p>
          <a:p>
            <a:pPr marL="0" indent="0">
              <a:buNone/>
            </a:pPr>
            <a:endParaRPr lang="en-US" dirty="0"/>
          </a:p>
          <a:p>
            <a:r>
              <a:rPr lang="en-US" b="1" u="sng" dirty="0"/>
              <a:t>Relative</a:t>
            </a:r>
            <a:br>
              <a:rPr lang="en-US" dirty="0"/>
            </a:br>
            <a:r>
              <a:rPr lang="en-US" dirty="0"/>
              <a:t>Elements with relative positioning are positioned relative to their normal position within the document flow. You can use the </a:t>
            </a:r>
            <a:r>
              <a:rPr lang="en-US" b="1" dirty="0"/>
              <a:t>top, right, bottom</a:t>
            </a:r>
            <a:r>
              <a:rPr lang="en-US" dirty="0"/>
              <a:t>, and </a:t>
            </a:r>
            <a:r>
              <a:rPr lang="en-US" b="1" dirty="0"/>
              <a:t>left </a:t>
            </a:r>
            <a:r>
              <a:rPr lang="en-US" dirty="0"/>
              <a:t>properties to adjust the element's position from its normal location.</a:t>
            </a:r>
          </a:p>
          <a:p>
            <a:pPr marL="269875" marR="0" indent="0">
              <a:spcBef>
                <a:spcPts val="0"/>
              </a:spcBef>
              <a:spcAft>
                <a:spcPts val="0"/>
              </a:spcAft>
              <a:buNone/>
            </a:pP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position</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relative</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top</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10</a:t>
            </a:r>
            <a:r>
              <a:rPr lang="en-ID" sz="1400" dirty="0">
                <a:solidFill>
                  <a:srgbClr val="FF79C6"/>
                </a:solidFill>
                <a:effectLst/>
                <a:latin typeface="Consolas" panose="020B0609020204030204" pitchFamily="49" charset="0"/>
              </a:rPr>
              <a:t>px</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left</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20</a:t>
            </a:r>
            <a:r>
              <a:rPr lang="en-ID" sz="1400" dirty="0">
                <a:solidFill>
                  <a:srgbClr val="FF79C6"/>
                </a:solidFill>
                <a:effectLst/>
                <a:latin typeface="Consolas" panose="020B0609020204030204" pitchFamily="49" charset="0"/>
              </a:rPr>
              <a:t>px</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dirty="0"/>
          </a:p>
          <a:p>
            <a:endParaRPr lang="en-ID" sz="1400" dirty="0">
              <a:solidFill>
                <a:srgbClr val="979793"/>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4A52CCDA-A315-131B-555F-FAF093BBA452}"/>
              </a:ext>
            </a:extLst>
          </p:cNvPr>
          <p:cNvPicPr>
            <a:picLocks noChangeAspect="1"/>
          </p:cNvPicPr>
          <p:nvPr/>
        </p:nvPicPr>
        <p:blipFill rotWithShape="1">
          <a:blip r:embed="rId2"/>
          <a:srcRect t="5370" b="16752"/>
          <a:stretch/>
        </p:blipFill>
        <p:spPr>
          <a:xfrm>
            <a:off x="6799657" y="3936482"/>
            <a:ext cx="4554143" cy="2369508"/>
          </a:xfrm>
          <a:prstGeom prst="rect">
            <a:avLst/>
          </a:prstGeom>
        </p:spPr>
      </p:pic>
      <p:pic>
        <p:nvPicPr>
          <p:cNvPr id="8" name="Picture 7">
            <a:extLst>
              <a:ext uri="{FF2B5EF4-FFF2-40B4-BE49-F238E27FC236}">
                <a16:creationId xmlns:a16="http://schemas.microsoft.com/office/drawing/2014/main" id="{5613469E-C648-9F14-AC8A-7525C246C31B}"/>
              </a:ext>
            </a:extLst>
          </p:cNvPr>
          <p:cNvPicPr>
            <a:picLocks noChangeAspect="1"/>
          </p:cNvPicPr>
          <p:nvPr/>
        </p:nvPicPr>
        <p:blipFill>
          <a:blip r:embed="rId3"/>
          <a:stretch>
            <a:fillRect/>
          </a:stretch>
        </p:blipFill>
        <p:spPr>
          <a:xfrm>
            <a:off x="7715997" y="1207594"/>
            <a:ext cx="2721461" cy="2502196"/>
          </a:xfrm>
          <a:prstGeom prst="rect">
            <a:avLst/>
          </a:prstGeom>
        </p:spPr>
      </p:pic>
    </p:spTree>
    <p:extLst>
      <p:ext uri="{BB962C8B-B14F-4D97-AF65-F5344CB8AC3E}">
        <p14:creationId xmlns:p14="http://schemas.microsoft.com/office/powerpoint/2010/main" val="4131672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2968-B8E1-C6F7-8DA8-A12170BF7B89}"/>
              </a:ext>
            </a:extLst>
          </p:cNvPr>
          <p:cNvSpPr>
            <a:spLocks noGrp="1"/>
          </p:cNvSpPr>
          <p:nvPr>
            <p:ph type="title"/>
          </p:nvPr>
        </p:nvSpPr>
        <p:spPr/>
        <p:txBody>
          <a:bodyPr/>
          <a:lstStyle/>
          <a:p>
            <a:r>
              <a:rPr lang="en-US" dirty="0"/>
              <a:t>Element Positioning (2)</a:t>
            </a:r>
            <a:endParaRPr lang="en-ID" dirty="0"/>
          </a:p>
        </p:txBody>
      </p:sp>
      <p:sp>
        <p:nvSpPr>
          <p:cNvPr id="3" name="Content Placeholder 2">
            <a:extLst>
              <a:ext uri="{FF2B5EF4-FFF2-40B4-BE49-F238E27FC236}">
                <a16:creationId xmlns:a16="http://schemas.microsoft.com/office/drawing/2014/main" id="{25A07448-3087-20A7-B671-94A5F20800EF}"/>
              </a:ext>
            </a:extLst>
          </p:cNvPr>
          <p:cNvSpPr>
            <a:spLocks noGrp="1"/>
          </p:cNvSpPr>
          <p:nvPr>
            <p:ph idx="1"/>
          </p:nvPr>
        </p:nvSpPr>
        <p:spPr>
          <a:xfrm>
            <a:off x="838200" y="1577341"/>
            <a:ext cx="4974771" cy="4599622"/>
          </a:xfrm>
        </p:spPr>
        <p:txBody>
          <a:bodyPr>
            <a:normAutofit fontScale="92500" lnSpcReduction="10000"/>
          </a:bodyPr>
          <a:lstStyle/>
          <a:p>
            <a:r>
              <a:rPr lang="en-US" b="1" u="sng" dirty="0"/>
              <a:t>Absolute</a:t>
            </a:r>
            <a:br>
              <a:rPr lang="en-US" dirty="0"/>
            </a:br>
            <a:r>
              <a:rPr lang="en-US" dirty="0"/>
              <a:t>Elements with absolute positioning are positioned relative to their closest positioned parent element (a parent element with a positioning other than static). If no positioned ancestor is found, the element positions itself relative to the initial containing block, usually the viewport.</a:t>
            </a:r>
          </a:p>
          <a:p>
            <a:pPr marL="269875" marR="0" indent="0">
              <a:spcBef>
                <a:spcPts val="0"/>
              </a:spcBef>
              <a:spcAft>
                <a:spcPts val="0"/>
              </a:spcAft>
              <a:buNone/>
            </a:pPr>
            <a:r>
              <a:rPr lang="en-ID" sz="1400" dirty="0">
                <a:solidFill>
                  <a:srgbClr val="FF79C6"/>
                </a:solidFill>
                <a:effectLst/>
                <a:latin typeface="Consolas" panose="020B0609020204030204" pitchFamily="49" charset="0"/>
              </a:rPr>
              <a:t>div</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position</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absolute</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top</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10</a:t>
            </a:r>
            <a:r>
              <a:rPr lang="en-ID" sz="1400" dirty="0">
                <a:solidFill>
                  <a:srgbClr val="FF79C6"/>
                </a:solidFill>
                <a:effectLst/>
                <a:latin typeface="Consolas" panose="020B0609020204030204" pitchFamily="49" charset="0"/>
              </a:rPr>
              <a:t>px</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right</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0</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endParaRPr lang="en-US" dirty="0"/>
          </a:p>
          <a:p>
            <a:endParaRPr lang="en-US" dirty="0"/>
          </a:p>
          <a:p>
            <a:r>
              <a:rPr lang="en-US" b="1" u="sng" dirty="0"/>
              <a:t>Fixed</a:t>
            </a:r>
            <a:br>
              <a:rPr lang="en-US" dirty="0"/>
            </a:br>
            <a:r>
              <a:rPr lang="en-US" dirty="0"/>
              <a:t>Elements with fixed positioning are positioned relative to the viewport, meaning they will remain in the same position even if the page is scrolled. This is often used for creating fixed headers or navigation bars.</a:t>
            </a:r>
          </a:p>
          <a:p>
            <a:pPr marL="269875" marR="0" indent="0">
              <a:spcBef>
                <a:spcPts val="0"/>
              </a:spcBef>
              <a:spcAft>
                <a:spcPts val="0"/>
              </a:spcAft>
              <a:buNone/>
            </a:pPr>
            <a:r>
              <a:rPr lang="en-ID" sz="1400" dirty="0">
                <a:solidFill>
                  <a:srgbClr val="FF79C6"/>
                </a:solidFill>
                <a:effectLst/>
                <a:latin typeface="Consolas" panose="020B0609020204030204" pitchFamily="49" charset="0"/>
              </a:rPr>
              <a:t>p</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position</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fixed</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top</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50</a:t>
            </a:r>
            <a:r>
              <a:rPr lang="en-ID" sz="1400" dirty="0">
                <a:solidFill>
                  <a:srgbClr val="FF79C6"/>
                </a:solidFill>
                <a:effectLst/>
                <a:latin typeface="Consolas" panose="020B0609020204030204" pitchFamily="49" charset="0"/>
              </a:rPr>
              <a:t>%</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left</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0</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background-</a:t>
            </a:r>
            <a:r>
              <a:rPr lang="en-ID" sz="1400" dirty="0" err="1">
                <a:solidFill>
                  <a:srgbClr val="979793"/>
                </a:solidFill>
                <a:effectLst/>
                <a:latin typeface="Consolas" panose="020B0609020204030204" pitchFamily="49" charset="0"/>
              </a:rPr>
              <a:t>color</a:t>
            </a:r>
            <a:r>
              <a:rPr lang="en-ID" sz="1400" dirty="0">
                <a:solidFill>
                  <a:srgbClr val="FF79C6"/>
                </a:solidFill>
                <a:effectLst/>
                <a:latin typeface="Consolas" panose="020B0609020204030204" pitchFamily="49" charset="0"/>
              </a:rPr>
              <a:t>: </a:t>
            </a:r>
            <a:r>
              <a:rPr lang="en-ID" sz="1400" dirty="0">
                <a:solidFill>
                  <a:srgbClr val="B88FF2"/>
                </a:solidFill>
                <a:effectLst/>
                <a:latin typeface="Consolas" panose="020B0609020204030204" pitchFamily="49" charset="0"/>
              </a:rPr>
              <a:t>yellow</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F0D8713C-23CA-6858-34FB-8DFC0747145F}"/>
              </a:ext>
            </a:extLst>
          </p:cNvPr>
          <p:cNvPicPr>
            <a:picLocks noChangeAspect="1"/>
          </p:cNvPicPr>
          <p:nvPr/>
        </p:nvPicPr>
        <p:blipFill>
          <a:blip r:embed="rId2"/>
          <a:stretch>
            <a:fillRect/>
          </a:stretch>
        </p:blipFill>
        <p:spPr>
          <a:xfrm>
            <a:off x="6503907" y="1422141"/>
            <a:ext cx="5142252" cy="2455011"/>
          </a:xfrm>
          <a:prstGeom prst="rect">
            <a:avLst/>
          </a:prstGeom>
        </p:spPr>
      </p:pic>
      <p:pic>
        <p:nvPicPr>
          <p:cNvPr id="1026" name="Picture 2" descr="How to set fixed position but relative to container in CSS ? - GeeksforGeeks">
            <a:extLst>
              <a:ext uri="{FF2B5EF4-FFF2-40B4-BE49-F238E27FC236}">
                <a16:creationId xmlns:a16="http://schemas.microsoft.com/office/drawing/2014/main" id="{EE7C8F85-2C0F-F1AC-85F3-9564BF685E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8164" y="4134989"/>
            <a:ext cx="2613737" cy="221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416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2968-B8E1-C6F7-8DA8-A12170BF7B89}"/>
              </a:ext>
            </a:extLst>
          </p:cNvPr>
          <p:cNvSpPr>
            <a:spLocks noGrp="1"/>
          </p:cNvSpPr>
          <p:nvPr>
            <p:ph type="title"/>
          </p:nvPr>
        </p:nvSpPr>
        <p:spPr/>
        <p:txBody>
          <a:bodyPr/>
          <a:lstStyle/>
          <a:p>
            <a:r>
              <a:rPr lang="en-US" dirty="0"/>
              <a:t>Element Positioning</a:t>
            </a:r>
            <a:endParaRPr lang="en-ID" dirty="0"/>
          </a:p>
        </p:txBody>
      </p:sp>
      <p:sp>
        <p:nvSpPr>
          <p:cNvPr id="3" name="Content Placeholder 2">
            <a:extLst>
              <a:ext uri="{FF2B5EF4-FFF2-40B4-BE49-F238E27FC236}">
                <a16:creationId xmlns:a16="http://schemas.microsoft.com/office/drawing/2014/main" id="{25A07448-3087-20A7-B671-94A5F20800EF}"/>
              </a:ext>
            </a:extLst>
          </p:cNvPr>
          <p:cNvSpPr>
            <a:spLocks noGrp="1"/>
          </p:cNvSpPr>
          <p:nvPr>
            <p:ph idx="1"/>
          </p:nvPr>
        </p:nvSpPr>
        <p:spPr>
          <a:xfrm>
            <a:off x="838200" y="1577341"/>
            <a:ext cx="4974771" cy="4599622"/>
          </a:xfrm>
        </p:spPr>
        <p:txBody>
          <a:bodyPr>
            <a:normAutofit/>
          </a:bodyPr>
          <a:lstStyle/>
          <a:p>
            <a:r>
              <a:rPr lang="en-US" b="1" u="sng" dirty="0"/>
              <a:t>Sticky</a:t>
            </a:r>
            <a:br>
              <a:rPr lang="en-US" dirty="0"/>
            </a:br>
            <a:r>
              <a:rPr lang="en-US" dirty="0" err="1"/>
              <a:t>Sticky</a:t>
            </a:r>
            <a:r>
              <a:rPr lang="en-US" dirty="0"/>
              <a:t> positioning is a hybrid of relative and fixed positioning. The element is positioned based on the user's scroll position. It remains in the normal flow until it reaches a certain point, then it "sticks" to that position.</a:t>
            </a:r>
          </a:p>
          <a:p>
            <a:pPr marL="269875" marR="0" indent="0">
              <a:spcBef>
                <a:spcPts val="0"/>
              </a:spcBef>
              <a:spcAft>
                <a:spcPts val="0"/>
              </a:spcAft>
              <a:buNone/>
            </a:pPr>
            <a:r>
              <a:rPr lang="en-ID" sz="1400" dirty="0">
                <a:solidFill>
                  <a:srgbClr val="FF79C6"/>
                </a:solidFill>
                <a:effectLst/>
                <a:latin typeface="Consolas" panose="020B0609020204030204" pitchFamily="49" charset="0"/>
              </a:rPr>
              <a:t>nav</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position</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sticky</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top</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0</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background-</a:t>
            </a:r>
            <a:r>
              <a:rPr lang="en-ID" sz="1400" dirty="0" err="1">
                <a:solidFill>
                  <a:srgbClr val="979793"/>
                </a:solidFill>
                <a:effectLst/>
                <a:latin typeface="Consolas" panose="020B0609020204030204" pitchFamily="49" charset="0"/>
              </a:rPr>
              <a:t>color</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red</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z-index</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100</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ID" dirty="0"/>
          </a:p>
        </p:txBody>
      </p:sp>
      <p:pic>
        <p:nvPicPr>
          <p:cNvPr id="2050" name="Picture 2" descr="CSS position sticky">
            <a:extLst>
              <a:ext uri="{FF2B5EF4-FFF2-40B4-BE49-F238E27FC236}">
                <a16:creationId xmlns:a16="http://schemas.microsoft.com/office/drawing/2014/main" id="{2D3C3CC3-58F4-23F1-01F2-395EB0712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929" y="1577341"/>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41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61D9-8EE6-F5DC-C5F5-7B49CAB5A699}"/>
              </a:ext>
            </a:extLst>
          </p:cNvPr>
          <p:cNvSpPr>
            <a:spLocks noGrp="1"/>
          </p:cNvSpPr>
          <p:nvPr>
            <p:ph type="title"/>
          </p:nvPr>
        </p:nvSpPr>
        <p:spPr/>
        <p:txBody>
          <a:bodyPr/>
          <a:lstStyle/>
          <a:p>
            <a:r>
              <a:rPr lang="en-US" dirty="0"/>
              <a:t>HTML vs CSS</a:t>
            </a:r>
            <a:endParaRPr lang="en-ID" dirty="0"/>
          </a:p>
        </p:txBody>
      </p:sp>
      <p:graphicFrame>
        <p:nvGraphicFramePr>
          <p:cNvPr id="4" name="Table 4">
            <a:extLst>
              <a:ext uri="{FF2B5EF4-FFF2-40B4-BE49-F238E27FC236}">
                <a16:creationId xmlns:a16="http://schemas.microsoft.com/office/drawing/2014/main" id="{885DF9BA-2A6F-E461-F0D6-9DBC0B0D312F}"/>
              </a:ext>
            </a:extLst>
          </p:cNvPr>
          <p:cNvGraphicFramePr>
            <a:graphicFrameLocks noGrp="1"/>
          </p:cNvGraphicFramePr>
          <p:nvPr>
            <p:ph idx="1"/>
            <p:extLst>
              <p:ext uri="{D42A27DB-BD31-4B8C-83A1-F6EECF244321}">
                <p14:modId xmlns:p14="http://schemas.microsoft.com/office/powerpoint/2010/main" val="1808884019"/>
              </p:ext>
            </p:extLst>
          </p:nvPr>
        </p:nvGraphicFramePr>
        <p:xfrm>
          <a:off x="838198" y="1577975"/>
          <a:ext cx="8000258" cy="4233494"/>
        </p:xfrm>
        <a:graphic>
          <a:graphicData uri="http://schemas.openxmlformats.org/drawingml/2006/table">
            <a:tbl>
              <a:tblPr firstRow="1" bandRow="1">
                <a:tableStyleId>{5C22544A-7EE6-4342-B048-85BDC9FD1C3A}</a:tableStyleId>
              </a:tblPr>
              <a:tblGrid>
                <a:gridCol w="4000129">
                  <a:extLst>
                    <a:ext uri="{9D8B030D-6E8A-4147-A177-3AD203B41FA5}">
                      <a16:colId xmlns:a16="http://schemas.microsoft.com/office/drawing/2014/main" val="3910129708"/>
                    </a:ext>
                  </a:extLst>
                </a:gridCol>
                <a:gridCol w="4000129">
                  <a:extLst>
                    <a:ext uri="{9D8B030D-6E8A-4147-A177-3AD203B41FA5}">
                      <a16:colId xmlns:a16="http://schemas.microsoft.com/office/drawing/2014/main" val="2604036166"/>
                    </a:ext>
                  </a:extLst>
                </a:gridCol>
              </a:tblGrid>
              <a:tr h="452121">
                <a:tc>
                  <a:txBody>
                    <a:bodyPr/>
                    <a:lstStyle/>
                    <a:p>
                      <a:pPr algn="ctr"/>
                      <a:r>
                        <a:rPr lang="en-US" sz="1800" dirty="0"/>
                        <a:t>HTML</a:t>
                      </a:r>
                      <a:endParaRPr lang="en-ID" sz="1800" dirty="0"/>
                    </a:p>
                  </a:txBody>
                  <a:tcPr anchor="ctr"/>
                </a:tc>
                <a:tc>
                  <a:txBody>
                    <a:bodyPr/>
                    <a:lstStyle/>
                    <a:p>
                      <a:pPr algn="ctr"/>
                      <a:r>
                        <a:rPr lang="en-US" sz="1800" dirty="0"/>
                        <a:t>CSS</a:t>
                      </a:r>
                      <a:endParaRPr lang="en-ID" sz="1800" dirty="0"/>
                    </a:p>
                  </a:txBody>
                  <a:tcPr anchor="ctr"/>
                </a:tc>
                <a:extLst>
                  <a:ext uri="{0D108BD9-81ED-4DB2-BD59-A6C34878D82A}">
                    <a16:rowId xmlns:a16="http://schemas.microsoft.com/office/drawing/2014/main" val="1734133995"/>
                  </a:ext>
                </a:extLst>
              </a:tr>
              <a:tr h="1068649">
                <a:tc>
                  <a:txBody>
                    <a:bodyPr/>
                    <a:lstStyle/>
                    <a:p>
                      <a:pPr algn="ctr"/>
                      <a:r>
                        <a:rPr lang="en-US" sz="1400" b="0" dirty="0">
                          <a:solidFill>
                            <a:srgbClr val="51565E"/>
                          </a:solidFill>
                          <a:effectLst/>
                        </a:rPr>
                        <a:t>HTML is a markup language used to create static web pages and web applications</a:t>
                      </a:r>
                      <a:endParaRPr lang="en-US" sz="1400" b="0" i="0" dirty="0">
                        <a:solidFill>
                          <a:srgbClr val="51565E"/>
                        </a:solidFill>
                        <a:effectLst/>
                        <a:latin typeface="Roboto" panose="02000000000000000000" pitchFamily="2" charset="0"/>
                      </a:endParaRPr>
                    </a:p>
                  </a:txBody>
                  <a:tcPr marT="121920" marB="121920" anchor="ctr"/>
                </a:tc>
                <a:tc>
                  <a:txBody>
                    <a:bodyPr/>
                    <a:lstStyle/>
                    <a:p>
                      <a:pPr algn="ctr"/>
                      <a:r>
                        <a:rPr lang="en-US" sz="1400" b="0" dirty="0">
                          <a:solidFill>
                            <a:srgbClr val="51565E"/>
                          </a:solidFill>
                          <a:effectLst/>
                        </a:rPr>
                        <a:t>CSS is a style sheet language responsible for the presentation of documents written in a markup language</a:t>
                      </a:r>
                      <a:endParaRPr lang="en-US" sz="1400" b="0" i="0" dirty="0">
                        <a:solidFill>
                          <a:srgbClr val="51565E"/>
                        </a:solidFill>
                        <a:effectLst/>
                        <a:latin typeface="Roboto" panose="02000000000000000000" pitchFamily="2" charset="0"/>
                      </a:endParaRPr>
                    </a:p>
                  </a:txBody>
                  <a:tcPr marT="121920" marB="121920" anchor="ctr"/>
                </a:tc>
                <a:extLst>
                  <a:ext uri="{0D108BD9-81ED-4DB2-BD59-A6C34878D82A}">
                    <a16:rowId xmlns:a16="http://schemas.microsoft.com/office/drawing/2014/main" val="197636057"/>
                  </a:ext>
                </a:extLst>
              </a:tr>
              <a:tr h="1561872">
                <a:tc>
                  <a:txBody>
                    <a:bodyPr/>
                    <a:lstStyle/>
                    <a:p>
                      <a:pPr algn="ctr"/>
                      <a:r>
                        <a:rPr lang="en-US" sz="1400" b="0" dirty="0">
                          <a:solidFill>
                            <a:srgbClr val="51565E"/>
                          </a:solidFill>
                          <a:effectLst/>
                        </a:rPr>
                        <a:t>Consists of tags surrounding content. </a:t>
                      </a:r>
                    </a:p>
                    <a:p>
                      <a:pPr algn="ctr"/>
                      <a:endParaRPr lang="en-US" sz="1400" b="0" dirty="0">
                        <a:solidFill>
                          <a:srgbClr val="51565E"/>
                        </a:solidFill>
                        <a:effectLst/>
                      </a:endParaRPr>
                    </a:p>
                    <a:p>
                      <a:pPr algn="ctr"/>
                      <a:r>
                        <a:rPr lang="en-US" sz="1400" b="0" dirty="0">
                          <a:solidFill>
                            <a:srgbClr val="51565E"/>
                          </a:solidFill>
                          <a:effectLst/>
                        </a:rPr>
                        <a:t>For Example: </a:t>
                      </a:r>
                    </a:p>
                    <a:p>
                      <a:pPr algn="ctr"/>
                      <a:r>
                        <a:rPr lang="en-US" sz="1400" b="0" dirty="0">
                          <a:solidFill>
                            <a:srgbClr val="51565E"/>
                          </a:solidFill>
                          <a:effectLst/>
                        </a:rPr>
                        <a:t>&lt;p&gt;Welcome to </a:t>
                      </a:r>
                      <a:r>
                        <a:rPr lang="en-US" sz="1400" b="0" dirty="0" err="1">
                          <a:solidFill>
                            <a:srgbClr val="51565E"/>
                          </a:solidFill>
                          <a:effectLst/>
                        </a:rPr>
                        <a:t>Simplilearn</a:t>
                      </a:r>
                      <a:r>
                        <a:rPr lang="en-US" sz="1400" b="0" dirty="0">
                          <a:solidFill>
                            <a:srgbClr val="51565E"/>
                          </a:solidFill>
                          <a:effectLst/>
                        </a:rPr>
                        <a:t>&lt;/p&gt;</a:t>
                      </a:r>
                      <a:endParaRPr lang="en-US" sz="1400" b="0" i="0" dirty="0">
                        <a:solidFill>
                          <a:srgbClr val="51565E"/>
                        </a:solidFill>
                        <a:effectLst/>
                        <a:latin typeface="Roboto" panose="02000000000000000000" pitchFamily="2" charset="0"/>
                      </a:endParaRPr>
                    </a:p>
                  </a:txBody>
                  <a:tcPr marT="121920" marB="121920" anchor="ctr"/>
                </a:tc>
                <a:tc>
                  <a:txBody>
                    <a:bodyPr/>
                    <a:lstStyle/>
                    <a:p>
                      <a:pPr algn="ctr"/>
                      <a:r>
                        <a:rPr lang="en-US" sz="1400" b="0" dirty="0">
                          <a:solidFill>
                            <a:srgbClr val="51565E"/>
                          </a:solidFill>
                          <a:effectLst/>
                        </a:rPr>
                        <a:t>Consists of selectors succeeded by a declaration mark. </a:t>
                      </a:r>
                    </a:p>
                    <a:p>
                      <a:pPr algn="ctr"/>
                      <a:endParaRPr lang="en-US" sz="1400" b="0" dirty="0">
                        <a:solidFill>
                          <a:srgbClr val="51565E"/>
                        </a:solidFill>
                        <a:effectLst/>
                      </a:endParaRPr>
                    </a:p>
                    <a:p>
                      <a:pPr algn="ctr"/>
                      <a:r>
                        <a:rPr lang="en-US" sz="1400" b="0" dirty="0">
                          <a:solidFill>
                            <a:srgbClr val="51565E"/>
                          </a:solidFill>
                          <a:effectLst/>
                        </a:rPr>
                        <a:t>For Example:</a:t>
                      </a:r>
                    </a:p>
                    <a:p>
                      <a:pPr algn="ctr"/>
                      <a:r>
                        <a:rPr lang="en-US" sz="1400" b="0" dirty="0">
                          <a:solidFill>
                            <a:srgbClr val="51565E"/>
                          </a:solidFill>
                          <a:effectLst/>
                        </a:rPr>
                        <a:t>header{background-color: green;}</a:t>
                      </a:r>
                      <a:endParaRPr lang="en-US" sz="1400" b="0" i="0" dirty="0">
                        <a:solidFill>
                          <a:srgbClr val="51565E"/>
                        </a:solidFill>
                        <a:effectLst/>
                        <a:latin typeface="Roboto" panose="02000000000000000000" pitchFamily="2" charset="0"/>
                      </a:endParaRPr>
                    </a:p>
                  </a:txBody>
                  <a:tcPr marT="121920" marB="121920" anchor="ctr"/>
                </a:tc>
                <a:extLst>
                  <a:ext uri="{0D108BD9-81ED-4DB2-BD59-A6C34878D82A}">
                    <a16:rowId xmlns:a16="http://schemas.microsoft.com/office/drawing/2014/main" val="1730526787"/>
                  </a:ext>
                </a:extLst>
              </a:tr>
              <a:tr h="575426">
                <a:tc>
                  <a:txBody>
                    <a:bodyPr/>
                    <a:lstStyle/>
                    <a:p>
                      <a:pPr algn="ctr"/>
                      <a:r>
                        <a:rPr lang="en-US" sz="1400" b="0" dirty="0">
                          <a:solidFill>
                            <a:srgbClr val="51565E"/>
                          </a:solidFill>
                          <a:effectLst/>
                        </a:rPr>
                        <a:t>HTML cannot be used in a CSS file</a:t>
                      </a:r>
                      <a:endParaRPr lang="en-US" sz="1400" b="0" i="0" dirty="0">
                        <a:solidFill>
                          <a:srgbClr val="51565E"/>
                        </a:solidFill>
                        <a:effectLst/>
                        <a:latin typeface="Roboto" panose="02000000000000000000" pitchFamily="2" charset="0"/>
                      </a:endParaRPr>
                    </a:p>
                  </a:txBody>
                  <a:tcPr marT="121920" marB="121920" anchor="ctr"/>
                </a:tc>
                <a:tc>
                  <a:txBody>
                    <a:bodyPr/>
                    <a:lstStyle/>
                    <a:p>
                      <a:pPr algn="ctr"/>
                      <a:r>
                        <a:rPr lang="en-US" sz="1400" b="0" dirty="0">
                          <a:solidFill>
                            <a:srgbClr val="51565E"/>
                          </a:solidFill>
                          <a:effectLst/>
                        </a:rPr>
                        <a:t>CSS can be used in an HTML file</a:t>
                      </a:r>
                      <a:endParaRPr lang="en-US" sz="1400" b="0" i="0" dirty="0">
                        <a:solidFill>
                          <a:srgbClr val="51565E"/>
                        </a:solidFill>
                        <a:effectLst/>
                        <a:latin typeface="Roboto" panose="02000000000000000000" pitchFamily="2" charset="0"/>
                      </a:endParaRPr>
                    </a:p>
                  </a:txBody>
                  <a:tcPr marT="121920" marB="121920" anchor="ctr"/>
                </a:tc>
                <a:extLst>
                  <a:ext uri="{0D108BD9-81ED-4DB2-BD59-A6C34878D82A}">
                    <a16:rowId xmlns:a16="http://schemas.microsoft.com/office/drawing/2014/main" val="2846778715"/>
                  </a:ext>
                </a:extLst>
              </a:tr>
              <a:tr h="575426">
                <a:tc>
                  <a:txBody>
                    <a:bodyPr/>
                    <a:lstStyle/>
                    <a:p>
                      <a:pPr algn="ctr"/>
                      <a:r>
                        <a:rPr lang="en-US" sz="1400" b="0" dirty="0">
                          <a:solidFill>
                            <a:srgbClr val="51565E"/>
                          </a:solidFill>
                          <a:effectLst/>
                        </a:rPr>
                        <a:t>It is used to build the structure of the web pages</a:t>
                      </a:r>
                      <a:endParaRPr lang="en-US" sz="1400" b="0" i="0" dirty="0">
                        <a:solidFill>
                          <a:srgbClr val="51565E"/>
                        </a:solidFill>
                        <a:effectLst/>
                        <a:latin typeface="Roboto" panose="02000000000000000000" pitchFamily="2" charset="0"/>
                      </a:endParaRPr>
                    </a:p>
                  </a:txBody>
                  <a:tcPr marT="121920" marB="121920" anchor="ctr"/>
                </a:tc>
                <a:tc>
                  <a:txBody>
                    <a:bodyPr/>
                    <a:lstStyle/>
                    <a:p>
                      <a:pPr algn="ctr"/>
                      <a:r>
                        <a:rPr lang="en-US" sz="1400" b="0" dirty="0">
                          <a:solidFill>
                            <a:srgbClr val="51565E"/>
                          </a:solidFill>
                          <a:effectLst/>
                        </a:rPr>
                        <a:t>It is used to make web pages more presentable</a:t>
                      </a:r>
                      <a:endParaRPr lang="en-US" sz="1400" b="0" i="0" dirty="0">
                        <a:solidFill>
                          <a:srgbClr val="51565E"/>
                        </a:solidFill>
                        <a:effectLst/>
                        <a:latin typeface="Roboto" panose="02000000000000000000" pitchFamily="2" charset="0"/>
                      </a:endParaRPr>
                    </a:p>
                  </a:txBody>
                  <a:tcPr marT="121920" marB="121920" anchor="ctr"/>
                </a:tc>
                <a:extLst>
                  <a:ext uri="{0D108BD9-81ED-4DB2-BD59-A6C34878D82A}">
                    <a16:rowId xmlns:a16="http://schemas.microsoft.com/office/drawing/2014/main" val="2428092186"/>
                  </a:ext>
                </a:extLst>
              </a:tr>
            </a:tbl>
          </a:graphicData>
        </a:graphic>
      </p:graphicFrame>
      <p:pic>
        <p:nvPicPr>
          <p:cNvPr id="1026" name="Picture 2" descr="The Building Blocks of Web Development: HTML, CSS, and JavaScript">
            <a:extLst>
              <a:ext uri="{FF2B5EF4-FFF2-40B4-BE49-F238E27FC236}">
                <a16:creationId xmlns:a16="http://schemas.microsoft.com/office/drawing/2014/main" id="{97170153-8046-1F47-36C7-0DB0105163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779"/>
          <a:stretch/>
        </p:blipFill>
        <p:spPr bwMode="auto">
          <a:xfrm>
            <a:off x="8997076" y="1824686"/>
            <a:ext cx="2515345" cy="374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211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F696-985B-9197-E324-E675AAEAB27A}"/>
              </a:ext>
            </a:extLst>
          </p:cNvPr>
          <p:cNvSpPr>
            <a:spLocks noGrp="1"/>
          </p:cNvSpPr>
          <p:nvPr>
            <p:ph type="title"/>
          </p:nvPr>
        </p:nvSpPr>
        <p:spPr/>
        <p:txBody>
          <a:bodyPr/>
          <a:lstStyle/>
          <a:p>
            <a:r>
              <a:rPr lang="en-US" dirty="0"/>
              <a:t>Display</a:t>
            </a:r>
            <a:endParaRPr lang="en-ID" dirty="0"/>
          </a:p>
        </p:txBody>
      </p:sp>
      <p:sp>
        <p:nvSpPr>
          <p:cNvPr id="3" name="Content Placeholder 2">
            <a:extLst>
              <a:ext uri="{FF2B5EF4-FFF2-40B4-BE49-F238E27FC236}">
                <a16:creationId xmlns:a16="http://schemas.microsoft.com/office/drawing/2014/main" id="{3D306CB1-9065-A1D4-283D-B59F536CDEC1}"/>
              </a:ext>
            </a:extLst>
          </p:cNvPr>
          <p:cNvSpPr>
            <a:spLocks noGrp="1"/>
          </p:cNvSpPr>
          <p:nvPr>
            <p:ph idx="1"/>
          </p:nvPr>
        </p:nvSpPr>
        <p:spPr>
          <a:xfrm>
            <a:off x="838200" y="1577341"/>
            <a:ext cx="8056545" cy="4599622"/>
          </a:xfrm>
        </p:spPr>
        <p:txBody>
          <a:bodyPr>
            <a:noAutofit/>
          </a:bodyPr>
          <a:lstStyle/>
          <a:p>
            <a:r>
              <a:rPr lang="en-US" sz="1300" b="1" u="sng" dirty="0"/>
              <a:t>Block</a:t>
            </a:r>
            <a:br>
              <a:rPr lang="en-US" sz="1300" dirty="0"/>
            </a:br>
            <a:r>
              <a:rPr lang="en-US" sz="1300" dirty="0"/>
              <a:t>Elements with display: block create a new block-level box. They typically start on a new line and take up the full width available within their containing element. They can have width, height, margin, padding, and border properties applied to them.</a:t>
            </a:r>
          </a:p>
          <a:p>
            <a:pPr marL="269875" marR="0" indent="0">
              <a:spcBef>
                <a:spcPts val="0"/>
              </a:spcBef>
              <a:spcAft>
                <a:spcPts val="0"/>
              </a:spcAft>
              <a:buNone/>
            </a:pPr>
            <a:r>
              <a:rPr lang="en-ID" sz="1300" dirty="0">
                <a:solidFill>
                  <a:srgbClr val="FF79C6"/>
                </a:solidFill>
                <a:effectLst/>
                <a:latin typeface="Consolas" panose="020B0609020204030204" pitchFamily="49" charset="0"/>
              </a:rPr>
              <a:t>div</a:t>
            </a:r>
            <a:r>
              <a:rPr lang="en-ID" sz="1300" dirty="0">
                <a:solidFill>
                  <a:srgbClr val="979793"/>
                </a:solidFill>
                <a:effectLst/>
                <a:latin typeface="Consolas" panose="020B0609020204030204" pitchFamily="49" charset="0"/>
              </a:rPr>
              <a:t> {</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display</a:t>
            </a:r>
            <a:r>
              <a:rPr lang="en-ID" sz="1300" dirty="0">
                <a:solidFill>
                  <a:srgbClr val="FF79C6"/>
                </a:solidFill>
                <a:effectLst/>
                <a:latin typeface="Consolas" panose="020B0609020204030204" pitchFamily="49" charset="0"/>
              </a:rPr>
              <a:t>: </a:t>
            </a:r>
            <a:r>
              <a:rPr lang="en-ID" sz="1300" dirty="0">
                <a:solidFill>
                  <a:srgbClr val="64A7B6"/>
                </a:solidFill>
                <a:effectLst/>
                <a:latin typeface="Consolas" panose="020B0609020204030204" pitchFamily="49" charset="0"/>
              </a:rPr>
              <a:t>block</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width</a:t>
            </a:r>
            <a:r>
              <a:rPr lang="en-ID" sz="1300" dirty="0">
                <a:solidFill>
                  <a:srgbClr val="FF79C6"/>
                </a:solidFill>
                <a:effectLst/>
                <a:latin typeface="Consolas" panose="020B0609020204030204" pitchFamily="49" charset="0"/>
              </a:rPr>
              <a:t>: </a:t>
            </a:r>
            <a:r>
              <a:rPr lang="en-ID" sz="1300" dirty="0">
                <a:solidFill>
                  <a:srgbClr val="C89055"/>
                </a:solidFill>
                <a:effectLst/>
                <a:latin typeface="Consolas" panose="020B0609020204030204" pitchFamily="49" charset="0"/>
              </a:rPr>
              <a:t>300</a:t>
            </a:r>
            <a:r>
              <a:rPr lang="en-ID" sz="1300" dirty="0">
                <a:solidFill>
                  <a:srgbClr val="FF79C6"/>
                </a:solidFill>
                <a:effectLst/>
                <a:latin typeface="Consolas" panose="020B0609020204030204" pitchFamily="49" charset="0"/>
              </a:rPr>
              <a:t>px</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height</a:t>
            </a:r>
            <a:r>
              <a:rPr lang="en-ID" sz="1300" dirty="0">
                <a:solidFill>
                  <a:srgbClr val="FF79C6"/>
                </a:solidFill>
                <a:effectLst/>
                <a:latin typeface="Consolas" panose="020B0609020204030204" pitchFamily="49" charset="0"/>
              </a:rPr>
              <a:t>: </a:t>
            </a:r>
            <a:r>
              <a:rPr lang="en-ID" sz="1300" dirty="0">
                <a:solidFill>
                  <a:srgbClr val="C89055"/>
                </a:solidFill>
                <a:effectLst/>
                <a:latin typeface="Consolas" panose="020B0609020204030204" pitchFamily="49" charset="0"/>
              </a:rPr>
              <a:t>150</a:t>
            </a:r>
            <a:r>
              <a:rPr lang="en-ID" sz="1300" dirty="0">
                <a:solidFill>
                  <a:srgbClr val="FF79C6"/>
                </a:solidFill>
                <a:effectLst/>
                <a:latin typeface="Consolas" panose="020B0609020204030204" pitchFamily="49" charset="0"/>
              </a:rPr>
              <a:t>px</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margin</a:t>
            </a:r>
            <a:r>
              <a:rPr lang="en-ID" sz="1300" dirty="0">
                <a:solidFill>
                  <a:srgbClr val="FF79C6"/>
                </a:solidFill>
                <a:effectLst/>
                <a:latin typeface="Consolas" panose="020B0609020204030204" pitchFamily="49" charset="0"/>
              </a:rPr>
              <a:t>: </a:t>
            </a:r>
            <a:r>
              <a:rPr lang="en-ID" sz="1300" dirty="0">
                <a:solidFill>
                  <a:srgbClr val="C89055"/>
                </a:solidFill>
                <a:effectLst/>
                <a:latin typeface="Consolas" panose="020B0609020204030204" pitchFamily="49" charset="0"/>
              </a:rPr>
              <a:t>10</a:t>
            </a:r>
            <a:r>
              <a:rPr lang="en-ID" sz="1300" dirty="0">
                <a:solidFill>
                  <a:srgbClr val="FF79C6"/>
                </a:solidFill>
                <a:effectLst/>
                <a:latin typeface="Consolas" panose="020B0609020204030204" pitchFamily="49" charset="0"/>
              </a:rPr>
              <a:t>px</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padding</a:t>
            </a:r>
            <a:r>
              <a:rPr lang="en-ID" sz="1300" dirty="0">
                <a:solidFill>
                  <a:srgbClr val="FF79C6"/>
                </a:solidFill>
                <a:effectLst/>
                <a:latin typeface="Consolas" panose="020B0609020204030204" pitchFamily="49" charset="0"/>
              </a:rPr>
              <a:t>: </a:t>
            </a:r>
            <a:r>
              <a:rPr lang="en-ID" sz="1300" dirty="0">
                <a:solidFill>
                  <a:srgbClr val="C89055"/>
                </a:solidFill>
                <a:effectLst/>
                <a:latin typeface="Consolas" panose="020B0609020204030204" pitchFamily="49" charset="0"/>
              </a:rPr>
              <a:t>20</a:t>
            </a:r>
            <a:r>
              <a:rPr lang="en-ID" sz="1300" dirty="0">
                <a:solidFill>
                  <a:srgbClr val="FF79C6"/>
                </a:solidFill>
                <a:effectLst/>
                <a:latin typeface="Consolas" panose="020B0609020204030204" pitchFamily="49" charset="0"/>
              </a:rPr>
              <a:t>px</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a:t>
            </a:r>
            <a:endParaRPr lang="en-US" sz="1300" dirty="0"/>
          </a:p>
          <a:p>
            <a:r>
              <a:rPr lang="en-US" sz="1300" b="1" u="sng" dirty="0"/>
              <a:t>Inline</a:t>
            </a:r>
            <a:br>
              <a:rPr lang="en-US" sz="1300" dirty="0"/>
            </a:br>
            <a:r>
              <a:rPr lang="en-US" sz="1300" dirty="0"/>
              <a:t>Elements with display: inline generate an inline-level box. They do not start on a new line and only take up as much width as necessary to fit their content. Margins and paddings can be applied horizontally, but not vertically.</a:t>
            </a:r>
          </a:p>
          <a:p>
            <a:pPr marL="269875" marR="0" indent="0">
              <a:spcBef>
                <a:spcPts val="0"/>
              </a:spcBef>
              <a:spcAft>
                <a:spcPts val="0"/>
              </a:spcAft>
              <a:buNone/>
            </a:pPr>
            <a:r>
              <a:rPr lang="en-ID" sz="1300" dirty="0">
                <a:solidFill>
                  <a:srgbClr val="FF79C6"/>
                </a:solidFill>
                <a:effectLst/>
                <a:latin typeface="Consolas" panose="020B0609020204030204" pitchFamily="49" charset="0"/>
              </a:rPr>
              <a:t>span</a:t>
            </a:r>
            <a:r>
              <a:rPr lang="en-ID" sz="1300" dirty="0">
                <a:solidFill>
                  <a:srgbClr val="979793"/>
                </a:solidFill>
                <a:effectLst/>
                <a:latin typeface="Consolas" panose="020B0609020204030204" pitchFamily="49" charset="0"/>
              </a:rPr>
              <a:t> {</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display</a:t>
            </a:r>
            <a:r>
              <a:rPr lang="en-ID" sz="1300" dirty="0">
                <a:solidFill>
                  <a:srgbClr val="FF79C6"/>
                </a:solidFill>
                <a:effectLst/>
                <a:latin typeface="Consolas" panose="020B0609020204030204" pitchFamily="49" charset="0"/>
              </a:rPr>
              <a:t>: </a:t>
            </a:r>
            <a:r>
              <a:rPr lang="en-ID" sz="1300" dirty="0">
                <a:solidFill>
                  <a:srgbClr val="64A7B6"/>
                </a:solidFill>
                <a:effectLst/>
                <a:latin typeface="Consolas" panose="020B0609020204030204" pitchFamily="49" charset="0"/>
              </a:rPr>
              <a:t>inline</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background-</a:t>
            </a:r>
            <a:r>
              <a:rPr lang="en-ID" sz="1300" dirty="0" err="1">
                <a:solidFill>
                  <a:srgbClr val="979793"/>
                </a:solidFill>
                <a:effectLst/>
                <a:latin typeface="Consolas" panose="020B0609020204030204" pitchFamily="49" charset="0"/>
              </a:rPr>
              <a:t>color</a:t>
            </a:r>
            <a:r>
              <a:rPr lang="en-ID" sz="1300" dirty="0">
                <a:solidFill>
                  <a:srgbClr val="FF79C6"/>
                </a:solidFill>
                <a:effectLst/>
                <a:latin typeface="Consolas" panose="020B0609020204030204" pitchFamily="49" charset="0"/>
              </a:rPr>
              <a:t>: </a:t>
            </a:r>
            <a:r>
              <a:rPr lang="en-ID" sz="1300" dirty="0">
                <a:solidFill>
                  <a:srgbClr val="B88FF2"/>
                </a:solidFill>
                <a:effectLst/>
                <a:latin typeface="Consolas" panose="020B0609020204030204" pitchFamily="49" charset="0"/>
              </a:rPr>
              <a:t>yellow</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padding</a:t>
            </a:r>
            <a:r>
              <a:rPr lang="en-ID" sz="1300" dirty="0">
                <a:solidFill>
                  <a:srgbClr val="FF79C6"/>
                </a:solidFill>
                <a:effectLst/>
                <a:latin typeface="Consolas" panose="020B0609020204030204" pitchFamily="49" charset="0"/>
              </a:rPr>
              <a:t>: </a:t>
            </a:r>
            <a:r>
              <a:rPr lang="en-ID" sz="1300" dirty="0">
                <a:solidFill>
                  <a:srgbClr val="C89055"/>
                </a:solidFill>
                <a:effectLst/>
                <a:latin typeface="Consolas" panose="020B0609020204030204" pitchFamily="49" charset="0"/>
              </a:rPr>
              <a:t>5</a:t>
            </a:r>
            <a:r>
              <a:rPr lang="en-ID" sz="1300" dirty="0">
                <a:solidFill>
                  <a:srgbClr val="FF79C6"/>
                </a:solidFill>
                <a:effectLst/>
                <a:latin typeface="Consolas" panose="020B0609020204030204" pitchFamily="49" charset="0"/>
              </a:rPr>
              <a:t>px</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  margin</a:t>
            </a:r>
            <a:r>
              <a:rPr lang="en-ID" sz="1300" dirty="0">
                <a:solidFill>
                  <a:srgbClr val="FF79C6"/>
                </a:solidFill>
                <a:effectLst/>
                <a:latin typeface="Consolas" panose="020B0609020204030204" pitchFamily="49" charset="0"/>
              </a:rPr>
              <a:t>: </a:t>
            </a:r>
            <a:r>
              <a:rPr lang="en-ID" sz="1300" dirty="0">
                <a:solidFill>
                  <a:srgbClr val="C89055"/>
                </a:solidFill>
                <a:effectLst/>
                <a:latin typeface="Consolas" panose="020B0609020204030204" pitchFamily="49" charset="0"/>
              </a:rPr>
              <a:t>2</a:t>
            </a:r>
            <a:r>
              <a:rPr lang="en-ID" sz="1300" dirty="0">
                <a:solidFill>
                  <a:srgbClr val="FF79C6"/>
                </a:solidFill>
                <a:effectLst/>
                <a:latin typeface="Consolas" panose="020B0609020204030204" pitchFamily="49" charset="0"/>
              </a:rPr>
              <a:t>px</a:t>
            </a:r>
            <a:r>
              <a:rPr lang="en-ID" sz="1300" dirty="0">
                <a:solidFill>
                  <a:srgbClr val="979793"/>
                </a:solidFill>
                <a:effectLst/>
                <a:latin typeface="Consolas" panose="020B0609020204030204" pitchFamily="49" charset="0"/>
              </a:rPr>
              <a:t>;</a:t>
            </a:r>
            <a:endParaRPr lang="en-ID" sz="1300" dirty="0">
              <a:effectLst/>
              <a:latin typeface="Consolas" panose="020B0609020204030204" pitchFamily="49" charset="0"/>
            </a:endParaRPr>
          </a:p>
          <a:p>
            <a:pPr marL="269875" marR="0" indent="0">
              <a:spcBef>
                <a:spcPts val="0"/>
              </a:spcBef>
              <a:spcAft>
                <a:spcPts val="0"/>
              </a:spcAft>
              <a:buNone/>
            </a:pPr>
            <a:r>
              <a:rPr lang="en-ID" sz="1300" dirty="0">
                <a:solidFill>
                  <a:srgbClr val="979793"/>
                </a:solidFill>
                <a:effectLst/>
                <a:latin typeface="Consolas" panose="020B0609020204030204" pitchFamily="49" charset="0"/>
              </a:rPr>
              <a:t>}</a:t>
            </a:r>
            <a:endParaRPr lang="en-US" sz="1300" dirty="0"/>
          </a:p>
          <a:p>
            <a:r>
              <a:rPr lang="en-US" sz="1300" b="1" u="sng" dirty="0"/>
              <a:t>None</a:t>
            </a:r>
            <a:r>
              <a:rPr lang="en-US" sz="1300" dirty="0"/>
              <a:t> </a:t>
            </a:r>
            <a:br>
              <a:rPr lang="en-US" sz="1300" dirty="0"/>
            </a:br>
            <a:r>
              <a:rPr lang="en-US" sz="1300" dirty="0"/>
              <a:t>Elements with display: none are completely removed from the layout. They won't occupy space or be displayed on the page. This can be useful for hiding elements based on certain conditions.</a:t>
            </a:r>
          </a:p>
        </p:txBody>
      </p:sp>
      <p:pic>
        <p:nvPicPr>
          <p:cNvPr id="4" name="Picture 3">
            <a:extLst>
              <a:ext uri="{FF2B5EF4-FFF2-40B4-BE49-F238E27FC236}">
                <a16:creationId xmlns:a16="http://schemas.microsoft.com/office/drawing/2014/main" id="{ED4AF6ED-958E-F02E-3F21-2801479BECBF}"/>
              </a:ext>
            </a:extLst>
          </p:cNvPr>
          <p:cNvPicPr>
            <a:picLocks noChangeAspect="1"/>
          </p:cNvPicPr>
          <p:nvPr/>
        </p:nvPicPr>
        <p:blipFill rotWithShape="1">
          <a:blip r:embed="rId2"/>
          <a:srcRect l="49757"/>
          <a:stretch/>
        </p:blipFill>
        <p:spPr>
          <a:xfrm>
            <a:off x="8894745" y="3877152"/>
            <a:ext cx="2569904" cy="2590800"/>
          </a:xfrm>
          <a:prstGeom prst="rect">
            <a:avLst/>
          </a:prstGeom>
        </p:spPr>
      </p:pic>
      <p:pic>
        <p:nvPicPr>
          <p:cNvPr id="5" name="Picture 4">
            <a:extLst>
              <a:ext uri="{FF2B5EF4-FFF2-40B4-BE49-F238E27FC236}">
                <a16:creationId xmlns:a16="http://schemas.microsoft.com/office/drawing/2014/main" id="{3F496051-1DE5-6B0A-F70A-8038C4529402}"/>
              </a:ext>
            </a:extLst>
          </p:cNvPr>
          <p:cNvPicPr>
            <a:picLocks noChangeAspect="1"/>
          </p:cNvPicPr>
          <p:nvPr/>
        </p:nvPicPr>
        <p:blipFill rotWithShape="1">
          <a:blip r:embed="rId2"/>
          <a:srcRect r="49757"/>
          <a:stretch/>
        </p:blipFill>
        <p:spPr>
          <a:xfrm>
            <a:off x="8894745" y="1129003"/>
            <a:ext cx="2569904" cy="2590800"/>
          </a:xfrm>
          <a:prstGeom prst="rect">
            <a:avLst/>
          </a:prstGeom>
        </p:spPr>
      </p:pic>
    </p:spTree>
    <p:extLst>
      <p:ext uri="{BB962C8B-B14F-4D97-AF65-F5344CB8AC3E}">
        <p14:creationId xmlns:p14="http://schemas.microsoft.com/office/powerpoint/2010/main" val="443968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F696-985B-9197-E324-E675AAEAB27A}"/>
              </a:ext>
            </a:extLst>
          </p:cNvPr>
          <p:cNvSpPr>
            <a:spLocks noGrp="1"/>
          </p:cNvSpPr>
          <p:nvPr>
            <p:ph type="title"/>
          </p:nvPr>
        </p:nvSpPr>
        <p:spPr/>
        <p:txBody>
          <a:bodyPr/>
          <a:lstStyle/>
          <a:p>
            <a:r>
              <a:rPr lang="en-US" dirty="0"/>
              <a:t>Display</a:t>
            </a:r>
            <a:endParaRPr lang="en-ID" dirty="0"/>
          </a:p>
        </p:txBody>
      </p:sp>
      <p:sp>
        <p:nvSpPr>
          <p:cNvPr id="3" name="Content Placeholder 2">
            <a:extLst>
              <a:ext uri="{FF2B5EF4-FFF2-40B4-BE49-F238E27FC236}">
                <a16:creationId xmlns:a16="http://schemas.microsoft.com/office/drawing/2014/main" id="{3D306CB1-9065-A1D4-283D-B59F536CDEC1}"/>
              </a:ext>
            </a:extLst>
          </p:cNvPr>
          <p:cNvSpPr>
            <a:spLocks noGrp="1"/>
          </p:cNvSpPr>
          <p:nvPr>
            <p:ph idx="1"/>
          </p:nvPr>
        </p:nvSpPr>
        <p:spPr/>
        <p:txBody>
          <a:bodyPr>
            <a:normAutofit/>
          </a:bodyPr>
          <a:lstStyle/>
          <a:p>
            <a:r>
              <a:rPr lang="en-US" b="1" u="sng" dirty="0"/>
              <a:t>Flex</a:t>
            </a:r>
            <a:br>
              <a:rPr lang="en-US" dirty="0"/>
            </a:br>
            <a:r>
              <a:rPr lang="en-US" dirty="0"/>
              <a:t>The display: flex value turns an element into a flex container. It allows you to use the properties of flexbox to control the layout of the container's children. </a:t>
            </a:r>
          </a:p>
          <a:p>
            <a:pPr marL="269875" marR="0" indent="0">
              <a:spcBef>
                <a:spcPts val="0"/>
              </a:spcBef>
              <a:spcAft>
                <a:spcPts val="0"/>
              </a:spcAft>
              <a:buNone/>
            </a:pPr>
            <a:r>
              <a:rPr lang="en-ID" sz="1400" dirty="0">
                <a:solidFill>
                  <a:srgbClr val="3EC15F"/>
                </a:solidFill>
                <a:effectLst/>
                <a:latin typeface="Consolas" panose="020B0609020204030204" pitchFamily="49" charset="0"/>
              </a:rPr>
              <a:t>.container</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display</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flex</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justify-content</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space-between</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align-items</a:t>
            </a:r>
            <a:r>
              <a:rPr lang="en-ID" sz="1400" dirty="0">
                <a:solidFill>
                  <a:srgbClr val="FF79C6"/>
                </a:solidFill>
                <a:effectLst/>
                <a:latin typeface="Consolas" panose="020B0609020204030204" pitchFamily="49" charset="0"/>
              </a:rPr>
              <a:t>: </a:t>
            </a:r>
            <a:r>
              <a:rPr lang="en-ID" sz="1400" dirty="0" err="1">
                <a:solidFill>
                  <a:srgbClr val="64A7B6"/>
                </a:solidFill>
                <a:effectLst/>
                <a:latin typeface="Consolas" panose="020B0609020204030204" pitchFamily="49" charset="0"/>
              </a:rPr>
              <a:t>center</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p>
          <a:p>
            <a:pPr marL="0" indent="0">
              <a:buNone/>
            </a:pPr>
            <a:endParaRPr lang="en-US" dirty="0"/>
          </a:p>
          <a:p>
            <a:r>
              <a:rPr lang="en-US" b="1" u="sng" dirty="0"/>
              <a:t>Grid</a:t>
            </a:r>
            <a:r>
              <a:rPr lang="en-US" dirty="0"/>
              <a:t> </a:t>
            </a:r>
            <a:br>
              <a:rPr lang="en-US" dirty="0"/>
            </a:br>
            <a:r>
              <a:rPr lang="en-US" dirty="0"/>
              <a:t>The display: grid value transforms an element into a grid container, allowing you to create complex layouts using CSS grid properties. </a:t>
            </a:r>
          </a:p>
          <a:p>
            <a:pPr marL="269875" marR="0" indent="0">
              <a:spcBef>
                <a:spcPts val="0"/>
              </a:spcBef>
              <a:spcAft>
                <a:spcPts val="0"/>
              </a:spcAft>
              <a:buNone/>
            </a:pPr>
            <a:r>
              <a:rPr lang="en-ID" sz="1400" dirty="0">
                <a:solidFill>
                  <a:srgbClr val="3EC15F"/>
                </a:solidFill>
                <a:effectLst/>
                <a:latin typeface="Consolas" panose="020B0609020204030204" pitchFamily="49" charset="0"/>
              </a:rPr>
              <a:t>.grid-container</a:t>
            </a:r>
            <a:r>
              <a:rPr lang="en-ID" sz="1400" dirty="0">
                <a:solidFill>
                  <a:srgbClr val="979793"/>
                </a:solidFill>
                <a:effectLst/>
                <a:latin typeface="Consolas" panose="020B0609020204030204" pitchFamily="49" charset="0"/>
              </a:rPr>
              <a:t> {</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display</a:t>
            </a:r>
            <a:r>
              <a:rPr lang="en-ID" sz="1400" dirty="0">
                <a:solidFill>
                  <a:srgbClr val="FF79C6"/>
                </a:solidFill>
                <a:effectLst/>
                <a:latin typeface="Consolas" panose="020B0609020204030204" pitchFamily="49" charset="0"/>
              </a:rPr>
              <a:t>: </a:t>
            </a:r>
            <a:r>
              <a:rPr lang="en-ID" sz="1400" dirty="0">
                <a:solidFill>
                  <a:srgbClr val="64A7B6"/>
                </a:solidFill>
                <a:effectLst/>
                <a:latin typeface="Consolas" panose="020B0609020204030204" pitchFamily="49" charset="0"/>
              </a:rPr>
              <a:t>grid</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grid-template-columns</a:t>
            </a:r>
            <a:r>
              <a:rPr lang="en-ID" sz="1400" dirty="0">
                <a:solidFill>
                  <a:srgbClr val="FF79C6"/>
                </a:solidFill>
                <a:effectLst/>
                <a:latin typeface="Consolas" panose="020B0609020204030204" pitchFamily="49" charset="0"/>
              </a:rPr>
              <a:t>: </a:t>
            </a:r>
            <a:r>
              <a:rPr lang="en-ID" dirty="0">
                <a:solidFill>
                  <a:srgbClr val="C89055"/>
                </a:solidFill>
                <a:latin typeface="Consolas" panose="020B0609020204030204" pitchFamily="49" charset="0"/>
              </a:rPr>
              <a:t>20</a:t>
            </a:r>
            <a:r>
              <a:rPr lang="en-ID" dirty="0">
                <a:solidFill>
                  <a:srgbClr val="FF79C6"/>
                </a:solidFill>
                <a:latin typeface="Consolas" panose="020B0609020204030204" pitchFamily="49" charset="0"/>
              </a:rPr>
              <a:t>%</a:t>
            </a:r>
            <a:r>
              <a:rPr lang="en-ID" sz="1400" dirty="0">
                <a:solidFill>
                  <a:srgbClr val="FF79C6"/>
                </a:solidFill>
                <a:effectLst/>
                <a:latin typeface="Consolas" panose="020B0609020204030204" pitchFamily="49" charset="0"/>
              </a:rPr>
              <a:t> </a:t>
            </a:r>
            <a:r>
              <a:rPr lang="en-ID" dirty="0">
                <a:solidFill>
                  <a:srgbClr val="C89055"/>
                </a:solidFill>
                <a:latin typeface="Consolas" panose="020B0609020204030204" pitchFamily="49" charset="0"/>
              </a:rPr>
              <a:t>20</a:t>
            </a:r>
            <a:r>
              <a:rPr lang="en-ID" dirty="0">
                <a:solidFill>
                  <a:srgbClr val="FF79C6"/>
                </a:solidFill>
                <a:latin typeface="Consolas" panose="020B0609020204030204" pitchFamily="49" charset="0"/>
              </a:rPr>
              <a:t>%</a:t>
            </a:r>
            <a:r>
              <a:rPr lang="en-ID" sz="1400" dirty="0">
                <a:solidFill>
                  <a:srgbClr val="FF79C6"/>
                </a:solidFill>
                <a:effectLst/>
                <a:latin typeface="Consolas" panose="020B0609020204030204" pitchFamily="49" charset="0"/>
              </a:rPr>
              <a:t> </a:t>
            </a:r>
            <a:r>
              <a:rPr lang="en-ID" dirty="0">
                <a:solidFill>
                  <a:srgbClr val="C89055"/>
                </a:solidFill>
                <a:latin typeface="Consolas" panose="020B0609020204030204" pitchFamily="49" charset="0"/>
              </a:rPr>
              <a:t>20</a:t>
            </a:r>
            <a:r>
              <a:rPr lang="en-ID" dirty="0">
                <a:solidFill>
                  <a:srgbClr val="FF79C6"/>
                </a:solidFill>
                <a:latin typeface="Consolas" panose="020B0609020204030204" pitchFamily="49" charset="0"/>
              </a:rPr>
              <a:t>% </a:t>
            </a:r>
            <a:r>
              <a:rPr lang="en-ID" dirty="0">
                <a:solidFill>
                  <a:srgbClr val="C89055"/>
                </a:solidFill>
                <a:latin typeface="Consolas" panose="020B0609020204030204" pitchFamily="49" charset="0"/>
              </a:rPr>
              <a:t>20</a:t>
            </a:r>
            <a:r>
              <a:rPr lang="en-ID" dirty="0">
                <a:solidFill>
                  <a:srgbClr val="FF79C6"/>
                </a:solidFill>
                <a:latin typeface="Consolas" panose="020B0609020204030204" pitchFamily="49" charset="0"/>
              </a:rPr>
              <a:t>% </a:t>
            </a:r>
            <a:r>
              <a:rPr lang="en-ID" dirty="0">
                <a:solidFill>
                  <a:srgbClr val="C89055"/>
                </a:solidFill>
                <a:latin typeface="Consolas" panose="020B0609020204030204" pitchFamily="49" charset="0"/>
              </a:rPr>
              <a:t>20</a:t>
            </a:r>
            <a:r>
              <a:rPr lang="en-ID" dirty="0">
                <a:solidFill>
                  <a:srgbClr val="FF79C6"/>
                </a:solidFill>
                <a:latin typeface="Consolas" panose="020B0609020204030204" pitchFamily="49" charset="0"/>
              </a:rPr>
              <a:t>%</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  grid-gap</a:t>
            </a:r>
            <a:r>
              <a:rPr lang="en-ID" sz="1400" dirty="0">
                <a:solidFill>
                  <a:srgbClr val="FF79C6"/>
                </a:solidFill>
                <a:effectLst/>
                <a:latin typeface="Consolas" panose="020B0609020204030204" pitchFamily="49" charset="0"/>
              </a:rPr>
              <a:t>: </a:t>
            </a:r>
            <a:r>
              <a:rPr lang="en-ID" sz="1400" dirty="0">
                <a:solidFill>
                  <a:srgbClr val="C89055"/>
                </a:solidFill>
                <a:effectLst/>
                <a:latin typeface="Consolas" panose="020B0609020204030204" pitchFamily="49" charset="0"/>
              </a:rPr>
              <a:t>10</a:t>
            </a:r>
            <a:r>
              <a:rPr lang="en-ID" sz="1400" dirty="0">
                <a:solidFill>
                  <a:srgbClr val="FF79C6"/>
                </a:solidFill>
                <a:effectLst/>
                <a:latin typeface="Consolas" panose="020B0609020204030204" pitchFamily="49" charset="0"/>
              </a:rPr>
              <a:t>px</a:t>
            </a:r>
            <a:r>
              <a:rPr lang="en-ID" sz="1400" dirty="0">
                <a:solidFill>
                  <a:srgbClr val="979793"/>
                </a:solidFill>
                <a:effectLst/>
                <a:latin typeface="Consolas" panose="020B0609020204030204" pitchFamily="49" charset="0"/>
              </a:rPr>
              <a:t>;</a:t>
            </a:r>
            <a:endParaRPr lang="en-ID" sz="1400" dirty="0">
              <a:effectLst/>
              <a:latin typeface="Consolas" panose="020B0609020204030204" pitchFamily="49" charset="0"/>
            </a:endParaRPr>
          </a:p>
          <a:p>
            <a:pPr marL="269875" marR="0" indent="0">
              <a:spcBef>
                <a:spcPts val="0"/>
              </a:spcBef>
              <a:spcAft>
                <a:spcPts val="0"/>
              </a:spcAft>
              <a:buNone/>
            </a:pPr>
            <a:r>
              <a:rPr lang="en-ID" sz="1400" dirty="0">
                <a:solidFill>
                  <a:srgbClr val="979793"/>
                </a:solidFill>
                <a:effectLst/>
                <a:latin typeface="Consolas" panose="020B0609020204030204" pitchFamily="49" charset="0"/>
              </a:rPr>
              <a:t>}</a:t>
            </a:r>
            <a:endParaRPr lang="en-US" dirty="0"/>
          </a:p>
          <a:p>
            <a:pPr marL="0" indent="0">
              <a:buNone/>
            </a:pPr>
            <a:endParaRPr lang="en-US" dirty="0"/>
          </a:p>
          <a:p>
            <a:pPr marL="0" indent="0">
              <a:buNone/>
            </a:pPr>
            <a:endParaRPr lang="en-US" dirty="0"/>
          </a:p>
        </p:txBody>
      </p:sp>
      <p:sp>
        <p:nvSpPr>
          <p:cNvPr id="7" name="TextBox 6">
            <a:extLst>
              <a:ext uri="{FF2B5EF4-FFF2-40B4-BE49-F238E27FC236}">
                <a16:creationId xmlns:a16="http://schemas.microsoft.com/office/drawing/2014/main" id="{E8F7756E-AD7C-EB9F-C7AA-7AB683277D83}"/>
              </a:ext>
            </a:extLst>
          </p:cNvPr>
          <p:cNvSpPr txBox="1"/>
          <p:nvPr/>
        </p:nvSpPr>
        <p:spPr>
          <a:xfrm>
            <a:off x="838200" y="5823016"/>
            <a:ext cx="10223143" cy="461665"/>
          </a:xfrm>
          <a:prstGeom prst="rect">
            <a:avLst/>
          </a:prstGeom>
          <a:noFill/>
          <a:ln>
            <a:solidFill>
              <a:srgbClr val="FF0000"/>
            </a:solidFill>
          </a:ln>
        </p:spPr>
        <p:txBody>
          <a:bodyPr wrap="square">
            <a:spAutoFit/>
          </a:bodyPr>
          <a:lstStyle/>
          <a:p>
            <a:pPr marL="0" indent="0">
              <a:buNone/>
            </a:pPr>
            <a:r>
              <a:rPr lang="en-US" sz="1200" dirty="0">
                <a:latin typeface="+mj-lt"/>
              </a:rPr>
              <a:t>Use Flexbox when you need to arrange items along a single axis (row or column).</a:t>
            </a:r>
          </a:p>
          <a:p>
            <a:pPr marL="0" indent="0">
              <a:buNone/>
            </a:pPr>
            <a:r>
              <a:rPr lang="en-US" sz="1200" dirty="0">
                <a:latin typeface="+mj-lt"/>
              </a:rPr>
              <a:t>Use Grid when you need to create a two-dimensional layout with rows and columns.</a:t>
            </a:r>
          </a:p>
        </p:txBody>
      </p:sp>
    </p:spTree>
    <p:extLst>
      <p:ext uri="{BB962C8B-B14F-4D97-AF65-F5344CB8AC3E}">
        <p14:creationId xmlns:p14="http://schemas.microsoft.com/office/powerpoint/2010/main" val="1424091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597C-48BA-A511-D757-416A709E7627}"/>
              </a:ext>
            </a:extLst>
          </p:cNvPr>
          <p:cNvSpPr>
            <a:spLocks noGrp="1"/>
          </p:cNvSpPr>
          <p:nvPr>
            <p:ph type="title"/>
          </p:nvPr>
        </p:nvSpPr>
        <p:spPr/>
        <p:txBody>
          <a:bodyPr/>
          <a:lstStyle/>
          <a:p>
            <a:r>
              <a:rPr lang="en-US" dirty="0"/>
              <a:t>Exercise</a:t>
            </a:r>
            <a:endParaRPr lang="en-ID" dirty="0"/>
          </a:p>
        </p:txBody>
      </p:sp>
      <p:sp>
        <p:nvSpPr>
          <p:cNvPr id="3" name="Content Placeholder 2">
            <a:extLst>
              <a:ext uri="{FF2B5EF4-FFF2-40B4-BE49-F238E27FC236}">
                <a16:creationId xmlns:a16="http://schemas.microsoft.com/office/drawing/2014/main" id="{3F888BDB-E694-1A8B-3711-05A907B755E9}"/>
              </a:ext>
            </a:extLst>
          </p:cNvPr>
          <p:cNvSpPr>
            <a:spLocks noGrp="1"/>
          </p:cNvSpPr>
          <p:nvPr>
            <p:ph idx="1"/>
          </p:nvPr>
        </p:nvSpPr>
        <p:spPr>
          <a:xfrm>
            <a:off x="744894" y="1129189"/>
            <a:ext cx="10515600" cy="4599622"/>
          </a:xfrm>
        </p:spPr>
        <p:txBody>
          <a:bodyPr/>
          <a:lstStyle/>
          <a:p>
            <a:r>
              <a:rPr lang="en-US" dirty="0"/>
              <a:t>Replicate this display</a:t>
            </a:r>
            <a:endParaRPr lang="en-ID" dirty="0"/>
          </a:p>
        </p:txBody>
      </p:sp>
      <p:pic>
        <p:nvPicPr>
          <p:cNvPr id="9" name="Picture 8">
            <a:extLst>
              <a:ext uri="{FF2B5EF4-FFF2-40B4-BE49-F238E27FC236}">
                <a16:creationId xmlns:a16="http://schemas.microsoft.com/office/drawing/2014/main" id="{C3A4591D-0E95-E8B8-763C-E6E08D3A47D0}"/>
              </a:ext>
            </a:extLst>
          </p:cNvPr>
          <p:cNvPicPr>
            <a:picLocks noChangeAspect="1"/>
          </p:cNvPicPr>
          <p:nvPr/>
        </p:nvPicPr>
        <p:blipFill rotWithShape="1">
          <a:blip r:embed="rId2"/>
          <a:srcRect t="1465"/>
          <a:stretch/>
        </p:blipFill>
        <p:spPr>
          <a:xfrm>
            <a:off x="1156325" y="1558213"/>
            <a:ext cx="9730059" cy="4992038"/>
          </a:xfrm>
          <a:prstGeom prst="rect">
            <a:avLst/>
          </a:prstGeom>
        </p:spPr>
      </p:pic>
    </p:spTree>
    <p:extLst>
      <p:ext uri="{BB962C8B-B14F-4D97-AF65-F5344CB8AC3E}">
        <p14:creationId xmlns:p14="http://schemas.microsoft.com/office/powerpoint/2010/main" val="147573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0B0A8-E72A-1749-0E18-A976FAC35E91}"/>
              </a:ext>
            </a:extLst>
          </p:cNvPr>
          <p:cNvSpPr>
            <a:spLocks noGrp="1"/>
          </p:cNvSpPr>
          <p:nvPr>
            <p:ph type="title"/>
          </p:nvPr>
        </p:nvSpPr>
        <p:spPr/>
        <p:txBody>
          <a:bodyPr/>
          <a:lstStyle/>
          <a:p>
            <a:r>
              <a:rPr lang="en-US" dirty="0"/>
              <a:t>HTML</a:t>
            </a:r>
            <a:endParaRPr lang="en-ID" dirty="0"/>
          </a:p>
        </p:txBody>
      </p:sp>
      <p:sp>
        <p:nvSpPr>
          <p:cNvPr id="5" name="Text Placeholder 4">
            <a:extLst>
              <a:ext uri="{FF2B5EF4-FFF2-40B4-BE49-F238E27FC236}">
                <a16:creationId xmlns:a16="http://schemas.microsoft.com/office/drawing/2014/main" id="{65853818-1962-87AB-EC7D-16CA0AED8D86}"/>
              </a:ext>
            </a:extLst>
          </p:cNvPr>
          <p:cNvSpPr>
            <a:spLocks noGrp="1"/>
          </p:cNvSpPr>
          <p:nvPr>
            <p:ph type="body" idx="14"/>
          </p:nvPr>
        </p:nvSpPr>
        <p:spPr/>
        <p:txBody>
          <a:bodyPr/>
          <a:lstStyle/>
          <a:p>
            <a:r>
              <a:rPr lang="en-US" dirty="0"/>
              <a:t>Section 1</a:t>
            </a:r>
            <a:endParaRPr lang="en-ID" dirty="0"/>
          </a:p>
        </p:txBody>
      </p:sp>
      <p:pic>
        <p:nvPicPr>
          <p:cNvPr id="12" name="Graphic 11">
            <a:extLst>
              <a:ext uri="{FF2B5EF4-FFF2-40B4-BE49-F238E27FC236}">
                <a16:creationId xmlns:a16="http://schemas.microsoft.com/office/drawing/2014/main" id="{B3AE720A-EC34-6EDB-115E-49153DCB9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893" y="1903566"/>
            <a:ext cx="4380807" cy="3104844"/>
          </a:xfrm>
          <a:prstGeom prst="rect">
            <a:avLst/>
          </a:prstGeom>
        </p:spPr>
      </p:pic>
    </p:spTree>
    <p:extLst>
      <p:ext uri="{BB962C8B-B14F-4D97-AF65-F5344CB8AC3E}">
        <p14:creationId xmlns:p14="http://schemas.microsoft.com/office/powerpoint/2010/main" val="56967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3876-BB8D-3B37-B50C-37184DAF6047}"/>
              </a:ext>
            </a:extLst>
          </p:cNvPr>
          <p:cNvSpPr>
            <a:spLocks noGrp="1"/>
          </p:cNvSpPr>
          <p:nvPr>
            <p:ph type="title"/>
          </p:nvPr>
        </p:nvSpPr>
        <p:spPr/>
        <p:txBody>
          <a:bodyPr/>
          <a:lstStyle/>
          <a:p>
            <a:r>
              <a:rPr lang="en-US" dirty="0"/>
              <a:t>What is HTML? (1) </a:t>
            </a:r>
            <a:endParaRPr lang="en-ID" dirty="0"/>
          </a:p>
        </p:txBody>
      </p:sp>
      <p:sp>
        <p:nvSpPr>
          <p:cNvPr id="3" name="Content Placeholder 2">
            <a:extLst>
              <a:ext uri="{FF2B5EF4-FFF2-40B4-BE49-F238E27FC236}">
                <a16:creationId xmlns:a16="http://schemas.microsoft.com/office/drawing/2014/main" id="{836A5BF1-BC77-687C-5654-495467C30F67}"/>
              </a:ext>
            </a:extLst>
          </p:cNvPr>
          <p:cNvSpPr>
            <a:spLocks noGrp="1"/>
          </p:cNvSpPr>
          <p:nvPr>
            <p:ph idx="1"/>
          </p:nvPr>
        </p:nvSpPr>
        <p:spPr>
          <a:xfrm>
            <a:off x="819538" y="1568010"/>
            <a:ext cx="10515600" cy="4599622"/>
          </a:xfrm>
        </p:spPr>
        <p:txBody>
          <a:bodyPr/>
          <a:lstStyle/>
          <a:p>
            <a:r>
              <a:rPr lang="en-US" dirty="0"/>
              <a:t>Stands for </a:t>
            </a:r>
            <a:r>
              <a:rPr lang="en-US" b="1" dirty="0"/>
              <a:t>Hypertext Markup Language</a:t>
            </a:r>
            <a:r>
              <a:rPr lang="en-US" dirty="0"/>
              <a:t>.</a:t>
            </a:r>
          </a:p>
          <a:p>
            <a:endParaRPr lang="en-ID" dirty="0"/>
          </a:p>
          <a:p>
            <a:r>
              <a:rPr lang="en-US" dirty="0"/>
              <a:t>HTML is the foundation of any web page. It's </a:t>
            </a:r>
            <a:r>
              <a:rPr lang="en-US" b="1" dirty="0"/>
              <a:t>a markup language used to structure content on the internet</a:t>
            </a:r>
            <a:r>
              <a:rPr lang="en-US" dirty="0"/>
              <a:t>. </a:t>
            </a:r>
          </a:p>
          <a:p>
            <a:r>
              <a:rPr lang="en-US" dirty="0"/>
              <a:t>HTML provides a way to define the different elements within that document, like headings, paragraphs, images, and links. It's like giving instructions to a web browser on how to display the content.</a:t>
            </a:r>
          </a:p>
          <a:p>
            <a:endParaRPr lang="en-US" dirty="0"/>
          </a:p>
          <a:p>
            <a:r>
              <a:rPr lang="en-US" dirty="0"/>
              <a:t>It uses a </a:t>
            </a:r>
            <a:r>
              <a:rPr lang="en-US" b="1" u="sng" dirty="0"/>
              <a:t>system of tags enclosed in angle brackets (&lt; &gt;)</a:t>
            </a:r>
            <a:r>
              <a:rPr lang="en-US" dirty="0"/>
              <a:t> to define different elements.</a:t>
            </a:r>
          </a:p>
          <a:p>
            <a:r>
              <a:rPr lang="en-US" dirty="0"/>
              <a:t>Each HTML tag has a specific purpose, such as creating headings, paragraphs, lists, and more.</a:t>
            </a:r>
          </a:p>
          <a:p>
            <a:endParaRPr lang="en-ID" dirty="0"/>
          </a:p>
        </p:txBody>
      </p:sp>
      <p:pic>
        <p:nvPicPr>
          <p:cNvPr id="3075" name="Picture 3" descr="How To Use and Understand HTML Elements | DigitalOcean">
            <a:extLst>
              <a:ext uri="{FF2B5EF4-FFF2-40B4-BE49-F238E27FC236}">
                <a16:creationId xmlns:a16="http://schemas.microsoft.com/office/drawing/2014/main" id="{549D071D-C053-5BF4-BC95-201D95C518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13" t="7898" r="4505" b="8515"/>
          <a:stretch/>
        </p:blipFill>
        <p:spPr bwMode="auto">
          <a:xfrm>
            <a:off x="1107439" y="3586992"/>
            <a:ext cx="5143701" cy="280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BD72-8563-89C2-3004-EF7F1C452915}"/>
              </a:ext>
            </a:extLst>
          </p:cNvPr>
          <p:cNvSpPr>
            <a:spLocks noGrp="1"/>
          </p:cNvSpPr>
          <p:nvPr>
            <p:ph type="title"/>
          </p:nvPr>
        </p:nvSpPr>
        <p:spPr/>
        <p:txBody>
          <a:bodyPr/>
          <a:lstStyle/>
          <a:p>
            <a:r>
              <a:rPr lang="en-US" dirty="0"/>
              <a:t>What is HTML? (2)</a:t>
            </a:r>
            <a:endParaRPr lang="en-ID" dirty="0"/>
          </a:p>
        </p:txBody>
      </p:sp>
      <p:sp>
        <p:nvSpPr>
          <p:cNvPr id="13" name="Content Placeholder 12">
            <a:extLst>
              <a:ext uri="{FF2B5EF4-FFF2-40B4-BE49-F238E27FC236}">
                <a16:creationId xmlns:a16="http://schemas.microsoft.com/office/drawing/2014/main" id="{A7EFEB1D-E524-4635-ABDC-76544FC3FE57}"/>
              </a:ext>
            </a:extLst>
          </p:cNvPr>
          <p:cNvSpPr>
            <a:spLocks noGrp="1"/>
          </p:cNvSpPr>
          <p:nvPr>
            <p:ph idx="1"/>
          </p:nvPr>
        </p:nvSpPr>
        <p:spPr/>
        <p:txBody>
          <a:bodyPr/>
          <a:lstStyle/>
          <a:p>
            <a:r>
              <a:rPr lang="en-US" dirty="0"/>
              <a:t>To see, right click in a web page, and choose “Inspect”</a:t>
            </a:r>
            <a:endParaRPr lang="en-ID" dirty="0"/>
          </a:p>
        </p:txBody>
      </p:sp>
      <p:pic>
        <p:nvPicPr>
          <p:cNvPr id="14" name="Content Placeholder 3">
            <a:extLst>
              <a:ext uri="{FF2B5EF4-FFF2-40B4-BE49-F238E27FC236}">
                <a16:creationId xmlns:a16="http://schemas.microsoft.com/office/drawing/2014/main" id="{02BF8D64-0D6A-87A3-81F4-3C28C3D86E52}"/>
              </a:ext>
            </a:extLst>
          </p:cNvPr>
          <p:cNvPicPr>
            <a:picLocks noChangeAspect="1"/>
          </p:cNvPicPr>
          <p:nvPr/>
        </p:nvPicPr>
        <p:blipFill>
          <a:blip r:embed="rId2"/>
          <a:stretch>
            <a:fillRect/>
          </a:stretch>
        </p:blipFill>
        <p:spPr>
          <a:xfrm>
            <a:off x="1450496" y="1883073"/>
            <a:ext cx="9624941" cy="4448840"/>
          </a:xfrm>
          <a:prstGeom prst="rect">
            <a:avLst/>
          </a:prstGeom>
        </p:spPr>
      </p:pic>
      <p:sp>
        <p:nvSpPr>
          <p:cNvPr id="15" name="Rectangle 14">
            <a:extLst>
              <a:ext uri="{FF2B5EF4-FFF2-40B4-BE49-F238E27FC236}">
                <a16:creationId xmlns:a16="http://schemas.microsoft.com/office/drawing/2014/main" id="{A10DDF22-3519-8F4A-2FF0-E8D997DA1703}"/>
              </a:ext>
            </a:extLst>
          </p:cNvPr>
          <p:cNvSpPr/>
          <p:nvPr/>
        </p:nvSpPr>
        <p:spPr>
          <a:xfrm>
            <a:off x="8924881" y="1883073"/>
            <a:ext cx="2289738" cy="237951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428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AB83-6262-98F0-6CA7-A97DCDDCD7E8}"/>
              </a:ext>
            </a:extLst>
          </p:cNvPr>
          <p:cNvSpPr>
            <a:spLocks noGrp="1"/>
          </p:cNvSpPr>
          <p:nvPr>
            <p:ph type="title"/>
          </p:nvPr>
        </p:nvSpPr>
        <p:spPr/>
        <p:txBody>
          <a:bodyPr/>
          <a:lstStyle/>
          <a:p>
            <a:r>
              <a:rPr lang="en-US" dirty="0"/>
              <a:t>HTML Structures</a:t>
            </a:r>
            <a:endParaRPr lang="en-ID" dirty="0"/>
          </a:p>
        </p:txBody>
      </p:sp>
      <p:sp>
        <p:nvSpPr>
          <p:cNvPr id="3" name="Content Placeholder 2">
            <a:extLst>
              <a:ext uri="{FF2B5EF4-FFF2-40B4-BE49-F238E27FC236}">
                <a16:creationId xmlns:a16="http://schemas.microsoft.com/office/drawing/2014/main" id="{18F73B42-4DDC-A8EF-8A9A-AAF67190FFC5}"/>
              </a:ext>
            </a:extLst>
          </p:cNvPr>
          <p:cNvSpPr>
            <a:spLocks noGrp="1"/>
          </p:cNvSpPr>
          <p:nvPr>
            <p:ph idx="1"/>
          </p:nvPr>
        </p:nvSpPr>
        <p:spPr>
          <a:xfrm>
            <a:off x="838200" y="1577341"/>
            <a:ext cx="4890796" cy="4599622"/>
          </a:xfrm>
        </p:spPr>
        <p:txBody>
          <a:bodyPr/>
          <a:lstStyle/>
          <a:p>
            <a:r>
              <a:rPr lang="en-ID" b="1" u="sng" dirty="0"/>
              <a:t>&lt;!DOCTYPE Declaration&gt;</a:t>
            </a:r>
            <a:br>
              <a:rPr lang="en-ID" dirty="0"/>
            </a:br>
            <a:r>
              <a:rPr lang="en-US" b="1" dirty="0"/>
              <a:t>Specifies the version of HTML being used</a:t>
            </a:r>
            <a:r>
              <a:rPr lang="en-US" dirty="0"/>
              <a:t> and helps browsers understand how to interpret the document.</a:t>
            </a:r>
          </a:p>
          <a:p>
            <a:endParaRPr lang="en-ID" dirty="0"/>
          </a:p>
          <a:p>
            <a:r>
              <a:rPr lang="en-ID" b="1" u="sng" dirty="0"/>
              <a:t>&lt;html&gt; Element</a:t>
            </a:r>
            <a:br>
              <a:rPr lang="en-ID" dirty="0"/>
            </a:br>
            <a:r>
              <a:rPr lang="en-US" dirty="0"/>
              <a:t>The </a:t>
            </a:r>
            <a:r>
              <a:rPr lang="en-US" b="1" dirty="0"/>
              <a:t>root element</a:t>
            </a:r>
            <a:r>
              <a:rPr lang="en-US" dirty="0"/>
              <a:t> that wraps around the entire HTML content. It indicates the start of an HTML document.</a:t>
            </a:r>
          </a:p>
          <a:p>
            <a:endParaRPr lang="en-ID" dirty="0"/>
          </a:p>
          <a:p>
            <a:r>
              <a:rPr lang="en-ID" b="1" u="sng" dirty="0"/>
              <a:t>&lt;head&gt; Element</a:t>
            </a:r>
            <a:br>
              <a:rPr lang="en-ID" dirty="0"/>
            </a:br>
            <a:r>
              <a:rPr lang="en-US" b="1" dirty="0"/>
              <a:t>Contains metadata about the document</a:t>
            </a:r>
            <a:r>
              <a:rPr lang="en-US" dirty="0"/>
              <a:t>, such as the title of the web page that appears in the browser tab</a:t>
            </a:r>
          </a:p>
          <a:p>
            <a:endParaRPr lang="en-ID" dirty="0"/>
          </a:p>
          <a:p>
            <a:r>
              <a:rPr lang="en-ID" b="1" u="sng" dirty="0"/>
              <a:t>&lt;body&gt; Element</a:t>
            </a:r>
            <a:br>
              <a:rPr lang="en-ID" dirty="0"/>
            </a:br>
            <a:r>
              <a:rPr lang="en-US" dirty="0"/>
              <a:t>The </a:t>
            </a:r>
            <a:r>
              <a:rPr lang="en-US" b="1" dirty="0"/>
              <a:t>main content of the web page</a:t>
            </a:r>
            <a:r>
              <a:rPr lang="en-US" dirty="0"/>
              <a:t> resides within this element. It includes text, images, links, and other elements that users see.</a:t>
            </a:r>
          </a:p>
          <a:p>
            <a:endParaRPr lang="en-US" dirty="0"/>
          </a:p>
          <a:p>
            <a:r>
              <a:rPr lang="en-US" b="1" u="sng" dirty="0"/>
              <a:t>&lt;script&gt; Element</a:t>
            </a:r>
            <a:br>
              <a:rPr lang="en-ID" dirty="0"/>
            </a:br>
            <a:r>
              <a:rPr lang="en-ID" dirty="0"/>
              <a:t>Additional element that can be used to run </a:t>
            </a:r>
            <a:r>
              <a:rPr lang="en-ID" dirty="0" err="1"/>
              <a:t>Javascript</a:t>
            </a:r>
            <a:r>
              <a:rPr lang="en-ID" dirty="0"/>
              <a:t> codes in you web page.</a:t>
            </a:r>
            <a:endParaRPr lang="en-US" dirty="0"/>
          </a:p>
        </p:txBody>
      </p:sp>
      <p:pic>
        <p:nvPicPr>
          <p:cNvPr id="7" name="Picture 6">
            <a:extLst>
              <a:ext uri="{FF2B5EF4-FFF2-40B4-BE49-F238E27FC236}">
                <a16:creationId xmlns:a16="http://schemas.microsoft.com/office/drawing/2014/main" id="{57963E5A-592C-97B4-BFF8-D3D1FE214EC6}"/>
              </a:ext>
            </a:extLst>
          </p:cNvPr>
          <p:cNvPicPr>
            <a:picLocks noChangeAspect="1"/>
          </p:cNvPicPr>
          <p:nvPr/>
        </p:nvPicPr>
        <p:blipFill>
          <a:blip r:embed="rId2"/>
          <a:stretch>
            <a:fillRect/>
          </a:stretch>
        </p:blipFill>
        <p:spPr>
          <a:xfrm>
            <a:off x="6096000" y="1577341"/>
            <a:ext cx="5427306" cy="4201785"/>
          </a:xfrm>
          <a:prstGeom prst="rect">
            <a:avLst/>
          </a:prstGeom>
        </p:spPr>
      </p:pic>
    </p:spTree>
    <p:extLst>
      <p:ext uri="{BB962C8B-B14F-4D97-AF65-F5344CB8AC3E}">
        <p14:creationId xmlns:p14="http://schemas.microsoft.com/office/powerpoint/2010/main" val="52904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AFC-57A9-862C-B93D-C84B6F4949EA}"/>
              </a:ext>
            </a:extLst>
          </p:cNvPr>
          <p:cNvSpPr>
            <a:spLocks noGrp="1"/>
          </p:cNvSpPr>
          <p:nvPr>
            <p:ph type="title"/>
          </p:nvPr>
        </p:nvSpPr>
        <p:spPr/>
        <p:txBody>
          <a:bodyPr/>
          <a:lstStyle/>
          <a:p>
            <a:r>
              <a:rPr lang="en-US" dirty="0"/>
              <a:t>Body Elements (1)</a:t>
            </a:r>
            <a:endParaRPr lang="en-ID" dirty="0"/>
          </a:p>
        </p:txBody>
      </p:sp>
      <p:sp>
        <p:nvSpPr>
          <p:cNvPr id="3" name="Content Placeholder 2">
            <a:extLst>
              <a:ext uri="{FF2B5EF4-FFF2-40B4-BE49-F238E27FC236}">
                <a16:creationId xmlns:a16="http://schemas.microsoft.com/office/drawing/2014/main" id="{F6160698-8DD7-A5CE-D870-12A05AF3A579}"/>
              </a:ext>
            </a:extLst>
          </p:cNvPr>
          <p:cNvSpPr>
            <a:spLocks noGrp="1"/>
          </p:cNvSpPr>
          <p:nvPr>
            <p:ph idx="1"/>
          </p:nvPr>
        </p:nvSpPr>
        <p:spPr/>
        <p:txBody>
          <a:bodyPr/>
          <a:lstStyle/>
          <a:p>
            <a:r>
              <a:rPr lang="en-US" b="1" u="sng" dirty="0"/>
              <a:t>Division &lt;div&gt;</a:t>
            </a:r>
            <a:r>
              <a:rPr lang="en-US" dirty="0"/>
              <a:t>:  Used to group together and define sections of content on a web page. The &lt;div&gt; element itself doesn't have any specific styling or visual representation by default; its purpose is to provide structure and organization to the content within it. </a:t>
            </a:r>
          </a:p>
          <a:p>
            <a:endParaRPr lang="en-US" b="1" u="sng" dirty="0"/>
          </a:p>
          <a:p>
            <a:r>
              <a:rPr lang="en-US" b="1" u="sng" dirty="0"/>
              <a:t>Headings</a:t>
            </a:r>
            <a:r>
              <a:rPr lang="en-US" dirty="0"/>
              <a:t>: Headings define the hierarchy of the content. There are six levels of headings: &lt;h1&gt; (highest) to &lt;h6&gt; (lowest).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u="sng" dirty="0"/>
              <a:t>Paragraphs</a:t>
            </a:r>
            <a:r>
              <a:rPr lang="en-US" dirty="0"/>
              <a:t>: The &lt;p&gt; tag is used to create paragraphs of text. Text enclosed within this tag will be displayed as separate paragraphs.</a:t>
            </a:r>
          </a:p>
        </p:txBody>
      </p:sp>
      <p:pic>
        <p:nvPicPr>
          <p:cNvPr id="5" name="Picture 4">
            <a:extLst>
              <a:ext uri="{FF2B5EF4-FFF2-40B4-BE49-F238E27FC236}">
                <a16:creationId xmlns:a16="http://schemas.microsoft.com/office/drawing/2014/main" id="{B480E90F-CBCA-D5D8-0A50-CB1897CDAE31}"/>
              </a:ext>
            </a:extLst>
          </p:cNvPr>
          <p:cNvPicPr>
            <a:picLocks noChangeAspect="1"/>
          </p:cNvPicPr>
          <p:nvPr/>
        </p:nvPicPr>
        <p:blipFill>
          <a:blip r:embed="rId2"/>
          <a:stretch>
            <a:fillRect/>
          </a:stretch>
        </p:blipFill>
        <p:spPr>
          <a:xfrm>
            <a:off x="1216592" y="3037085"/>
            <a:ext cx="2499196" cy="1631894"/>
          </a:xfrm>
          <a:prstGeom prst="rect">
            <a:avLst/>
          </a:prstGeom>
        </p:spPr>
      </p:pic>
      <p:pic>
        <p:nvPicPr>
          <p:cNvPr id="7" name="Picture 6">
            <a:extLst>
              <a:ext uri="{FF2B5EF4-FFF2-40B4-BE49-F238E27FC236}">
                <a16:creationId xmlns:a16="http://schemas.microsoft.com/office/drawing/2014/main" id="{BE2DD23A-89CA-4CF6-5C5C-2092A7A4DD95}"/>
              </a:ext>
            </a:extLst>
          </p:cNvPr>
          <p:cNvPicPr>
            <a:picLocks noChangeAspect="1"/>
          </p:cNvPicPr>
          <p:nvPr/>
        </p:nvPicPr>
        <p:blipFill>
          <a:blip r:embed="rId3"/>
          <a:stretch>
            <a:fillRect/>
          </a:stretch>
        </p:blipFill>
        <p:spPr>
          <a:xfrm>
            <a:off x="5119628" y="2822070"/>
            <a:ext cx="1330477" cy="2061925"/>
          </a:xfrm>
          <a:prstGeom prst="rect">
            <a:avLst/>
          </a:prstGeom>
        </p:spPr>
      </p:pic>
      <p:pic>
        <p:nvPicPr>
          <p:cNvPr id="10" name="Picture 9">
            <a:extLst>
              <a:ext uri="{FF2B5EF4-FFF2-40B4-BE49-F238E27FC236}">
                <a16:creationId xmlns:a16="http://schemas.microsoft.com/office/drawing/2014/main" id="{F3BE26B5-6765-259B-1977-B5601770B5E1}"/>
              </a:ext>
            </a:extLst>
          </p:cNvPr>
          <p:cNvPicPr>
            <a:picLocks noChangeAspect="1"/>
          </p:cNvPicPr>
          <p:nvPr/>
        </p:nvPicPr>
        <p:blipFill>
          <a:blip r:embed="rId4">
            <a:duotone>
              <a:schemeClr val="accent5">
                <a:shade val="45000"/>
                <a:satMod val="135000"/>
              </a:schemeClr>
              <a:prstClr val="white"/>
            </a:duotone>
          </a:blip>
          <a:stretch>
            <a:fillRect/>
          </a:stretch>
        </p:blipFill>
        <p:spPr>
          <a:xfrm>
            <a:off x="4094179" y="3429000"/>
            <a:ext cx="791829" cy="791829"/>
          </a:xfrm>
          <a:prstGeom prst="rect">
            <a:avLst/>
          </a:prstGeom>
        </p:spPr>
      </p:pic>
    </p:spTree>
    <p:extLst>
      <p:ext uri="{BB962C8B-B14F-4D97-AF65-F5344CB8AC3E}">
        <p14:creationId xmlns:p14="http://schemas.microsoft.com/office/powerpoint/2010/main" val="178402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6AFC-57A9-862C-B93D-C84B6F4949EA}"/>
              </a:ext>
            </a:extLst>
          </p:cNvPr>
          <p:cNvSpPr>
            <a:spLocks noGrp="1"/>
          </p:cNvSpPr>
          <p:nvPr>
            <p:ph type="title"/>
          </p:nvPr>
        </p:nvSpPr>
        <p:spPr/>
        <p:txBody>
          <a:bodyPr/>
          <a:lstStyle/>
          <a:p>
            <a:r>
              <a:rPr lang="en-US" dirty="0"/>
              <a:t>Body Elements (2)</a:t>
            </a:r>
            <a:endParaRPr lang="en-ID" dirty="0"/>
          </a:p>
        </p:txBody>
      </p:sp>
      <p:sp>
        <p:nvSpPr>
          <p:cNvPr id="3" name="Content Placeholder 2">
            <a:extLst>
              <a:ext uri="{FF2B5EF4-FFF2-40B4-BE49-F238E27FC236}">
                <a16:creationId xmlns:a16="http://schemas.microsoft.com/office/drawing/2014/main" id="{F6160698-8DD7-A5CE-D870-12A05AF3A579}"/>
              </a:ext>
            </a:extLst>
          </p:cNvPr>
          <p:cNvSpPr>
            <a:spLocks noGrp="1"/>
          </p:cNvSpPr>
          <p:nvPr>
            <p:ph idx="1"/>
          </p:nvPr>
        </p:nvSpPr>
        <p:spPr/>
        <p:txBody>
          <a:bodyPr/>
          <a:lstStyle/>
          <a:p>
            <a:r>
              <a:rPr lang="en-US" b="1" u="sng" dirty="0"/>
              <a:t>Lists</a:t>
            </a:r>
            <a:r>
              <a:rPr lang="en-US" dirty="0"/>
              <a:t>: HTML supports two types of lists:</a:t>
            </a:r>
          </a:p>
          <a:p>
            <a:pPr lvl="1"/>
            <a:r>
              <a:rPr lang="en-US" dirty="0"/>
              <a:t>Unordered Lists (&lt;</a:t>
            </a:r>
            <a:r>
              <a:rPr lang="en-US" dirty="0" err="1"/>
              <a:t>ul</a:t>
            </a:r>
            <a:r>
              <a:rPr lang="en-US" dirty="0"/>
              <a:t>&gt;): Use this for bullet-point lists.</a:t>
            </a:r>
          </a:p>
          <a:p>
            <a:pPr lvl="1"/>
            <a:r>
              <a:rPr lang="en-US" dirty="0"/>
              <a:t>Ordered Lists (&lt;</a:t>
            </a:r>
            <a:r>
              <a:rPr lang="en-US" dirty="0" err="1"/>
              <a:t>ol</a:t>
            </a:r>
            <a:r>
              <a:rPr lang="en-US" dirty="0"/>
              <a:t>&gt;): Use this for numbered lists.</a:t>
            </a:r>
          </a:p>
          <a:p>
            <a:pPr lvl="1"/>
            <a:r>
              <a:rPr lang="en-US" dirty="0"/>
              <a:t>List Items (&lt;li&gt;): List items are used within &lt;</a:t>
            </a:r>
            <a:r>
              <a:rPr lang="en-US" dirty="0" err="1"/>
              <a:t>ul</a:t>
            </a:r>
            <a:r>
              <a:rPr lang="en-US" dirty="0"/>
              <a:t>&gt; or &lt;</a:t>
            </a:r>
            <a:r>
              <a:rPr lang="en-US" dirty="0" err="1"/>
              <a:t>ol</a:t>
            </a:r>
            <a:r>
              <a:rPr lang="en-US" dirty="0"/>
              <a:t>&gt; elements to define individual list entries.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u="sng" dirty="0"/>
              <a:t>Links (&lt;a&gt;)</a:t>
            </a:r>
            <a:r>
              <a:rPr lang="en-US" dirty="0"/>
              <a:t>: The anchor tag creates hyperlinks to other web pages or resources. It requires an </a:t>
            </a:r>
            <a:r>
              <a:rPr lang="en-US" dirty="0" err="1"/>
              <a:t>href</a:t>
            </a:r>
            <a:r>
              <a:rPr lang="en-US" dirty="0"/>
              <a:t> attribute to specify the destination. </a:t>
            </a:r>
            <a:r>
              <a:rPr lang="en-ID" sz="1400" dirty="0">
                <a:solidFill>
                  <a:srgbClr val="979793"/>
                </a:solidFill>
                <a:effectLst/>
                <a:latin typeface="Consolas" panose="020B0609020204030204" pitchFamily="49" charset="0"/>
              </a:rPr>
              <a:t>&lt;</a:t>
            </a:r>
            <a:r>
              <a:rPr lang="en-ID" sz="1400" dirty="0">
                <a:solidFill>
                  <a:srgbClr val="FF79C6"/>
                </a:solidFill>
                <a:effectLst/>
                <a:latin typeface="Consolas" panose="020B0609020204030204" pitchFamily="49" charset="0"/>
              </a:rPr>
              <a:t>a </a:t>
            </a:r>
            <a:r>
              <a:rPr lang="en-ID" sz="1400" dirty="0" err="1">
                <a:solidFill>
                  <a:srgbClr val="3EC15F"/>
                </a:solidFill>
                <a:effectLst/>
                <a:latin typeface="Consolas" panose="020B0609020204030204" pitchFamily="49" charset="0"/>
              </a:rPr>
              <a:t>href</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"www.google.com"</a:t>
            </a:r>
            <a:r>
              <a:rPr lang="en-ID" sz="1400" dirty="0">
                <a:solidFill>
                  <a:srgbClr val="979793"/>
                </a:solidFill>
                <a:effectLst/>
                <a:latin typeface="Consolas" panose="020B0609020204030204" pitchFamily="49" charset="0"/>
              </a:rPr>
              <a:t>&gt;Click Link&lt;/</a:t>
            </a:r>
            <a:r>
              <a:rPr lang="en-ID" sz="1400" dirty="0">
                <a:solidFill>
                  <a:srgbClr val="FF79C6"/>
                </a:solidFill>
                <a:effectLst/>
                <a:latin typeface="Consolas" panose="020B0609020204030204" pitchFamily="49" charset="0"/>
              </a:rPr>
              <a:t>a</a:t>
            </a:r>
            <a:r>
              <a:rPr lang="en-ID" sz="1400" dirty="0">
                <a:solidFill>
                  <a:srgbClr val="979793"/>
                </a:solidFill>
                <a:effectLst/>
                <a:latin typeface="Consolas" panose="020B0609020204030204" pitchFamily="49" charset="0"/>
              </a:rPr>
              <a:t>&gt;</a:t>
            </a:r>
            <a:endParaRPr lang="en-US" dirty="0"/>
          </a:p>
          <a:p>
            <a:endParaRPr lang="en-US" dirty="0"/>
          </a:p>
          <a:p>
            <a:r>
              <a:rPr lang="en-US" b="1" u="sng" dirty="0"/>
              <a:t>Images (&lt;</a:t>
            </a:r>
            <a:r>
              <a:rPr lang="en-US" b="1" u="sng" dirty="0" err="1"/>
              <a:t>img</a:t>
            </a:r>
            <a:r>
              <a:rPr lang="en-US" b="1" u="sng" dirty="0"/>
              <a:t>&gt;)</a:t>
            </a:r>
            <a:r>
              <a:rPr lang="en-US" dirty="0"/>
              <a:t>: The image tag displays images on the web page. It requires a </a:t>
            </a:r>
            <a:r>
              <a:rPr lang="en-US" dirty="0" err="1"/>
              <a:t>src</a:t>
            </a:r>
            <a:r>
              <a:rPr lang="en-US" dirty="0"/>
              <a:t> attribute that points to the image file's location (can be local location or URL link). </a:t>
            </a:r>
            <a:r>
              <a:rPr lang="en-ID" sz="1400" dirty="0">
                <a:solidFill>
                  <a:srgbClr val="979793"/>
                </a:solidFill>
                <a:effectLst/>
                <a:latin typeface="Consolas" panose="020B0609020204030204" pitchFamily="49" charset="0"/>
              </a:rPr>
              <a:t>&lt;</a:t>
            </a:r>
            <a:r>
              <a:rPr lang="en-ID" sz="1400" dirty="0" err="1">
                <a:solidFill>
                  <a:srgbClr val="FF79C6"/>
                </a:solidFill>
                <a:effectLst/>
                <a:latin typeface="Consolas" panose="020B0609020204030204" pitchFamily="49" charset="0"/>
              </a:rPr>
              <a:t>img</a:t>
            </a:r>
            <a:r>
              <a:rPr lang="en-ID" sz="1400" dirty="0">
                <a:solidFill>
                  <a:srgbClr val="FF79C6"/>
                </a:solidFill>
                <a:effectLst/>
                <a:latin typeface="Consolas" panose="020B0609020204030204" pitchFamily="49" charset="0"/>
              </a:rPr>
              <a:t> </a:t>
            </a:r>
            <a:r>
              <a:rPr lang="en-ID" sz="1400" dirty="0" err="1">
                <a:solidFill>
                  <a:srgbClr val="3EC15F"/>
                </a:solidFill>
                <a:effectLst/>
                <a:latin typeface="Consolas" panose="020B0609020204030204" pitchFamily="49" charset="0"/>
              </a:rPr>
              <a:t>src</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"logo.png" </a:t>
            </a:r>
            <a:r>
              <a:rPr lang="en-ID" sz="1400" dirty="0">
                <a:solidFill>
                  <a:srgbClr val="3EC15F"/>
                </a:solidFill>
                <a:effectLst/>
                <a:latin typeface="Consolas" panose="020B0609020204030204" pitchFamily="49" charset="0"/>
              </a:rPr>
              <a:t>alt</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"random-image" </a:t>
            </a:r>
            <a:r>
              <a:rPr lang="en-ID" sz="1400" dirty="0">
                <a:solidFill>
                  <a:srgbClr val="3EC15F"/>
                </a:solidFill>
                <a:effectLst/>
                <a:latin typeface="Consolas" panose="020B0609020204030204" pitchFamily="49" charset="0"/>
              </a:rPr>
              <a:t>width</a:t>
            </a:r>
            <a:r>
              <a:rPr lang="en-ID" sz="1400" dirty="0">
                <a:solidFill>
                  <a:srgbClr val="FF79C6"/>
                </a:solidFill>
                <a:effectLst/>
                <a:latin typeface="Consolas" panose="020B0609020204030204" pitchFamily="49" charset="0"/>
              </a:rPr>
              <a:t>=</a:t>
            </a:r>
            <a:r>
              <a:rPr lang="en-ID" sz="1400" dirty="0">
                <a:solidFill>
                  <a:srgbClr val="949A56"/>
                </a:solidFill>
                <a:effectLst/>
                <a:latin typeface="Consolas" panose="020B0609020204030204" pitchFamily="49" charset="0"/>
              </a:rPr>
              <a:t>"250px"</a:t>
            </a:r>
            <a:r>
              <a:rPr lang="en-ID" sz="1400" dirty="0">
                <a:solidFill>
                  <a:srgbClr val="979793"/>
                </a:solidFill>
                <a:effectLst/>
                <a:latin typeface="Consolas" panose="020B0609020204030204" pitchFamily="49" charset="0"/>
              </a:rPr>
              <a:t> /&gt;</a:t>
            </a:r>
            <a:endParaRPr lang="en-ID" dirty="0"/>
          </a:p>
        </p:txBody>
      </p:sp>
      <p:pic>
        <p:nvPicPr>
          <p:cNvPr id="6" name="Picture 5">
            <a:extLst>
              <a:ext uri="{FF2B5EF4-FFF2-40B4-BE49-F238E27FC236}">
                <a16:creationId xmlns:a16="http://schemas.microsoft.com/office/drawing/2014/main" id="{86C6B94C-EE35-6556-2E8D-F1E8B8DE5775}"/>
              </a:ext>
            </a:extLst>
          </p:cNvPr>
          <p:cNvPicPr>
            <a:picLocks noChangeAspect="1"/>
          </p:cNvPicPr>
          <p:nvPr/>
        </p:nvPicPr>
        <p:blipFill>
          <a:blip r:embed="rId2"/>
          <a:stretch>
            <a:fillRect/>
          </a:stretch>
        </p:blipFill>
        <p:spPr>
          <a:xfrm>
            <a:off x="4921691" y="2856811"/>
            <a:ext cx="1368976" cy="1498942"/>
          </a:xfrm>
          <a:prstGeom prst="rect">
            <a:avLst/>
          </a:prstGeom>
        </p:spPr>
      </p:pic>
      <p:pic>
        <p:nvPicPr>
          <p:cNvPr id="13" name="Picture 12">
            <a:extLst>
              <a:ext uri="{FF2B5EF4-FFF2-40B4-BE49-F238E27FC236}">
                <a16:creationId xmlns:a16="http://schemas.microsoft.com/office/drawing/2014/main" id="{8E117980-6E33-61E1-D6BB-F5AFD8EEB168}"/>
              </a:ext>
            </a:extLst>
          </p:cNvPr>
          <p:cNvPicPr>
            <a:picLocks noChangeAspect="1"/>
          </p:cNvPicPr>
          <p:nvPr/>
        </p:nvPicPr>
        <p:blipFill>
          <a:blip r:embed="rId3"/>
          <a:stretch>
            <a:fillRect/>
          </a:stretch>
        </p:blipFill>
        <p:spPr>
          <a:xfrm>
            <a:off x="1616056" y="2520338"/>
            <a:ext cx="1943268" cy="2171888"/>
          </a:xfrm>
          <a:prstGeom prst="rect">
            <a:avLst/>
          </a:prstGeom>
        </p:spPr>
      </p:pic>
      <p:pic>
        <p:nvPicPr>
          <p:cNvPr id="14" name="Picture 13">
            <a:extLst>
              <a:ext uri="{FF2B5EF4-FFF2-40B4-BE49-F238E27FC236}">
                <a16:creationId xmlns:a16="http://schemas.microsoft.com/office/drawing/2014/main" id="{33A2122A-D83B-941D-BD9F-9CB5904776D3}"/>
              </a:ext>
            </a:extLst>
          </p:cNvPr>
          <p:cNvPicPr>
            <a:picLocks noChangeAspect="1"/>
          </p:cNvPicPr>
          <p:nvPr/>
        </p:nvPicPr>
        <p:blipFill>
          <a:blip r:embed="rId4">
            <a:duotone>
              <a:schemeClr val="accent5">
                <a:shade val="45000"/>
                <a:satMod val="135000"/>
              </a:schemeClr>
              <a:prstClr val="white"/>
            </a:duotone>
          </a:blip>
          <a:stretch>
            <a:fillRect/>
          </a:stretch>
        </p:blipFill>
        <p:spPr>
          <a:xfrm>
            <a:off x="3844593" y="3240002"/>
            <a:ext cx="791829" cy="791829"/>
          </a:xfrm>
          <a:prstGeom prst="rect">
            <a:avLst/>
          </a:prstGeom>
        </p:spPr>
      </p:pic>
    </p:spTree>
    <p:extLst>
      <p:ext uri="{BB962C8B-B14F-4D97-AF65-F5344CB8AC3E}">
        <p14:creationId xmlns:p14="http://schemas.microsoft.com/office/powerpoint/2010/main" val="2677018262"/>
      </p:ext>
    </p:extLst>
  </p:cSld>
  <p:clrMapOvr>
    <a:masterClrMapping/>
  </p:clrMapOvr>
</p:sld>
</file>

<file path=ppt/theme/theme1.xml><?xml version="1.0" encoding="utf-8"?>
<a:theme xmlns:a="http://schemas.openxmlformats.org/drawingml/2006/main" name="Profesi.io Template">
  <a:themeElements>
    <a:clrScheme name="Custom 1">
      <a:dk1>
        <a:srgbClr val="4D4D4D"/>
      </a:dk1>
      <a:lt1>
        <a:srgbClr val="FFFFFF"/>
      </a:lt1>
      <a:dk2>
        <a:srgbClr val="003F91"/>
      </a:dk2>
      <a:lt2>
        <a:srgbClr val="FFFFFF"/>
      </a:lt2>
      <a:accent1>
        <a:srgbClr val="003F91"/>
      </a:accent1>
      <a:accent2>
        <a:srgbClr val="ED7D31"/>
      </a:accent2>
      <a:accent3>
        <a:srgbClr val="C00000"/>
      </a:accent3>
      <a:accent4>
        <a:srgbClr val="FFC000"/>
      </a:accent4>
      <a:accent5>
        <a:srgbClr val="5B9BD5"/>
      </a:accent5>
      <a:accent6>
        <a:srgbClr val="70AD47"/>
      </a:accent6>
      <a:hlink>
        <a:srgbClr val="FBAF00"/>
      </a:hlink>
      <a:folHlink>
        <a:srgbClr val="C490AA"/>
      </a:folHlink>
    </a:clrScheme>
    <a:fontScheme name="Roboto - Profesi.io">
      <a:majorFont>
        <a:latin typeface="Roboto"/>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 ma:contentTypeID="0x0101005D9E0DCE87644B42A0AFD4D8CF6C86B4" ma:contentTypeVersion="16" ma:contentTypeDescription="Buat sebuah dokumen baru." ma:contentTypeScope="" ma:versionID="7b13bb7cf4956f7791aafb64b9f6310f">
  <xsd:schema xmlns:xsd="http://www.w3.org/2001/XMLSchema" xmlns:xs="http://www.w3.org/2001/XMLSchema" xmlns:p="http://schemas.microsoft.com/office/2006/metadata/properties" xmlns:ns3="e3c0d3ff-670a-4595-a518-ef656132fac5" xmlns:ns4="937673de-ff4f-4311-a832-0e6276e498fe" targetNamespace="http://schemas.microsoft.com/office/2006/metadata/properties" ma:root="true" ma:fieldsID="ccb47546e0f79e78c2daa29956ee5685" ns3:_="" ns4:_="">
    <xsd:import namespace="e3c0d3ff-670a-4595-a518-ef656132fac5"/>
    <xsd:import namespace="937673de-ff4f-4311-a832-0e6276e498f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0d3ff-670a-4595-a518-ef656132fac5" elementFormDefault="qualified">
    <xsd:import namespace="http://schemas.microsoft.com/office/2006/documentManagement/types"/>
    <xsd:import namespace="http://schemas.microsoft.com/office/infopath/2007/PartnerControls"/>
    <xsd:element name="SharedWithUsers" ma:index="8" nillable="true" ma:displayName="Dibagikan Denga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ibagikan Dengan Detail" ma:internalName="SharedWithDetails" ma:readOnly="true">
      <xsd:simpleType>
        <xsd:restriction base="dms:Note">
          <xsd:maxLength value="255"/>
        </xsd:restriction>
      </xsd:simpleType>
    </xsd:element>
    <xsd:element name="SharingHintHash" ma:index="10" nillable="true" ma:displayName="Berbagi Hash Petunjuk"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7673de-ff4f-4311-a832-0e6276e498f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37673de-ff4f-4311-a832-0e6276e498fe" xsi:nil="true"/>
  </documentManagement>
</p:properties>
</file>

<file path=customXml/itemProps1.xml><?xml version="1.0" encoding="utf-8"?>
<ds:datastoreItem xmlns:ds="http://schemas.openxmlformats.org/officeDocument/2006/customXml" ds:itemID="{836CCC45-89A9-47DC-906A-55AD2B0DBCCD}">
  <ds:schemaRefs>
    <ds:schemaRef ds:uri="http://schemas.microsoft.com/sharepoint/v3/contenttype/forms"/>
  </ds:schemaRefs>
</ds:datastoreItem>
</file>

<file path=customXml/itemProps2.xml><?xml version="1.0" encoding="utf-8"?>
<ds:datastoreItem xmlns:ds="http://schemas.openxmlformats.org/officeDocument/2006/customXml" ds:itemID="{68982398-9CB6-4B58-BBF8-1564D64022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0d3ff-670a-4595-a518-ef656132fac5"/>
    <ds:schemaRef ds:uri="937673de-ff4f-4311-a832-0e6276e498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3B112C-2D60-478B-A31F-C6ADD12C33BE}">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 ds:uri="e3c0d3ff-670a-4595-a518-ef656132fac5"/>
    <ds:schemaRef ds:uri="937673de-ff4f-4311-a832-0e6276e498fe"/>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2001</TotalTime>
  <Words>2505</Words>
  <Application>Microsoft Office PowerPoint</Application>
  <PresentationFormat>Widescreen</PresentationFormat>
  <Paragraphs>291</Paragraphs>
  <Slides>32</Slides>
  <Notes>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Roboto</vt:lpstr>
      <vt:lpstr>Roboto Black</vt:lpstr>
      <vt:lpstr>Roboto Light</vt:lpstr>
      <vt:lpstr>Roboto Medium</vt:lpstr>
      <vt:lpstr>Roboto Thin</vt:lpstr>
      <vt:lpstr>Profesi.io Template</vt:lpstr>
      <vt:lpstr>Basic Coding Course</vt:lpstr>
      <vt:lpstr>Learning Source</vt:lpstr>
      <vt:lpstr>HTML vs CSS</vt:lpstr>
      <vt:lpstr>HTML</vt:lpstr>
      <vt:lpstr>What is HTML? (1) </vt:lpstr>
      <vt:lpstr>What is HTML? (2)</vt:lpstr>
      <vt:lpstr>HTML Structures</vt:lpstr>
      <vt:lpstr>Body Elements (1)</vt:lpstr>
      <vt:lpstr>Body Elements (2)</vt:lpstr>
      <vt:lpstr>Input Elements (1)</vt:lpstr>
      <vt:lpstr>Input Elements (2)</vt:lpstr>
      <vt:lpstr>Input Elements (3)</vt:lpstr>
      <vt:lpstr>Table Element</vt:lpstr>
      <vt:lpstr>Exercise</vt:lpstr>
      <vt:lpstr>Exercise</vt:lpstr>
      <vt:lpstr>CSS</vt:lpstr>
      <vt:lpstr>What is CSS?</vt:lpstr>
      <vt:lpstr>What is CSS? (2)</vt:lpstr>
      <vt:lpstr>CSS Syntax</vt:lpstr>
      <vt:lpstr>CSS Selectors</vt:lpstr>
      <vt:lpstr>CSS Selectors</vt:lpstr>
      <vt:lpstr>Styling Elements – Inline Styles</vt:lpstr>
      <vt:lpstr>Styling Elements – Internal Styles</vt:lpstr>
      <vt:lpstr>Styling Elements – External Styles</vt:lpstr>
      <vt:lpstr>Exercise – Button Styling</vt:lpstr>
      <vt:lpstr>Padding &amp; Margin</vt:lpstr>
      <vt:lpstr>Element Positioning (1)</vt:lpstr>
      <vt:lpstr>Element Positioning (2)</vt:lpstr>
      <vt:lpstr>Element Positioning</vt:lpstr>
      <vt:lpstr>Display</vt:lpstr>
      <vt:lpstr>Display</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Christian Kevin Julius</cp:lastModifiedBy>
  <cp:revision>100</cp:revision>
  <dcterms:created xsi:type="dcterms:W3CDTF">2023-08-14T10:09:18Z</dcterms:created>
  <dcterms:modified xsi:type="dcterms:W3CDTF">2023-09-01T11:51:32Z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0x0101005D9E0DCE87644B42A0AFD4D8CF6C86B4</vt:lpwstr>
  </property>
</Properties>
</file>