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8" r:id="rId5"/>
    <p:sldId id="318" r:id="rId6"/>
    <p:sldId id="319" r:id="rId7"/>
    <p:sldId id="322" r:id="rId8"/>
    <p:sldId id="320" r:id="rId9"/>
    <p:sldId id="306" r:id="rId10"/>
    <p:sldId id="323" r:id="rId11"/>
    <p:sldId id="305" r:id="rId12"/>
    <p:sldId id="312" r:id="rId13"/>
    <p:sldId id="314" r:id="rId14"/>
    <p:sldId id="313" r:id="rId15"/>
    <p:sldId id="311" r:id="rId16"/>
    <p:sldId id="315" r:id="rId17"/>
    <p:sldId id="327" r:id="rId18"/>
    <p:sldId id="324" r:id="rId19"/>
    <p:sldId id="263" r:id="rId20"/>
    <p:sldId id="268" r:id="rId21"/>
    <p:sldId id="295" r:id="rId22"/>
    <p:sldId id="316" r:id="rId23"/>
    <p:sldId id="317" r:id="rId24"/>
    <p:sldId id="32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48D083-F4A4-7AB7-7CBE-CB524D5C8384}" v="8" dt="2023-09-13T04:20:32.252"/>
    <p1510:client id="{631360E1-D8B1-9A9B-BC93-774FF2EF1DEC}" v="523" dt="2023-09-13T01:46:24.370"/>
    <p1510:client id="{7464ADF7-749B-9DE3-7485-32897608D353}" v="246" dt="2023-09-12T10:46:43.507"/>
    <p1510:client id="{E68E1228-13BC-8B84-4051-B8B00C66FF31}" v="362" dt="2023-09-13T04:37:46.645"/>
    <p1510:client id="{E7390A43-931C-4E37-B826-2FBBAD915DF9}" v="2" dt="2023-09-11T04:41:11.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13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B07E8F1-09C1-45EF-B8C7-B39D0B749376}"/>
              </a:ext>
            </a:extLst>
          </p:cNvPr>
          <p:cNvGrpSpPr/>
          <p:nvPr userDrawn="1"/>
        </p:nvGrpSpPr>
        <p:grpSpPr>
          <a:xfrm>
            <a:off x="-1" y="2537927"/>
            <a:ext cx="12192001" cy="4320073"/>
            <a:chOff x="-1" y="2537927"/>
            <a:chExt cx="12192001" cy="4320073"/>
          </a:xfrm>
        </p:grpSpPr>
        <p:pic>
          <p:nvPicPr>
            <p:cNvPr id="17" name="Picture 16">
              <a:extLst>
                <a:ext uri="{FF2B5EF4-FFF2-40B4-BE49-F238E27FC236}">
                  <a16:creationId xmlns:a16="http://schemas.microsoft.com/office/drawing/2014/main" id="{526B3A6A-B223-416A-B8DE-565678F1DA3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2575891"/>
              <a:ext cx="12192000" cy="4282109"/>
            </a:xfrm>
            <a:prstGeom prst="rect">
              <a:avLst/>
            </a:prstGeom>
            <a:noFill/>
            <a:ln>
              <a:noFill/>
            </a:ln>
          </p:spPr>
        </p:pic>
        <p:sp>
          <p:nvSpPr>
            <p:cNvPr id="18" name="Rectangle 17">
              <a:extLst>
                <a:ext uri="{FF2B5EF4-FFF2-40B4-BE49-F238E27FC236}">
                  <a16:creationId xmlns:a16="http://schemas.microsoft.com/office/drawing/2014/main" id="{F2361628-D29A-4C9D-86EF-AC819172AF19}"/>
                </a:ext>
              </a:extLst>
            </p:cNvPr>
            <p:cNvSpPr/>
            <p:nvPr/>
          </p:nvSpPr>
          <p:spPr>
            <a:xfrm>
              <a:off x="-1" y="2537927"/>
              <a:ext cx="12192000" cy="4320073"/>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8F760F4-0D27-43D6-A69B-C9A3C4251C70}"/>
              </a:ext>
            </a:extLst>
          </p:cNvPr>
          <p:cNvSpPr>
            <a:spLocks noGrp="1"/>
          </p:cNvSpPr>
          <p:nvPr>
            <p:ph type="ctrTitle" hasCustomPrompt="1"/>
          </p:nvPr>
        </p:nvSpPr>
        <p:spPr>
          <a:xfrm>
            <a:off x="1524000" y="3538213"/>
            <a:ext cx="9144000" cy="1006475"/>
          </a:xfrm>
        </p:spPr>
        <p:txBody>
          <a:bodyPr anchor="b">
            <a:noAutofit/>
          </a:bodyPr>
          <a:lstStyle>
            <a:lvl1pPr algn="ctr">
              <a:defRPr sz="2800" spc="120" baseline="0">
                <a:solidFill>
                  <a:schemeClr val="tx1"/>
                </a:solidFill>
                <a:latin typeface="Roboto Black" panose="02000000000000000000" pitchFamily="2" charset="0"/>
                <a:ea typeface="Roboto Black" panose="02000000000000000000" pitchFamily="2" charset="0"/>
              </a:defRPr>
            </a:lvl1pPr>
          </a:lstStyle>
          <a:p>
            <a:r>
              <a:rPr lang="en-US"/>
              <a:t>CLICK TO ADD MASTER TITLE</a:t>
            </a:r>
            <a:endParaRPr lang="en-ID"/>
          </a:p>
        </p:txBody>
      </p:sp>
      <p:sp>
        <p:nvSpPr>
          <p:cNvPr id="3" name="Subtitle 2">
            <a:extLst>
              <a:ext uri="{FF2B5EF4-FFF2-40B4-BE49-F238E27FC236}">
                <a16:creationId xmlns:a16="http://schemas.microsoft.com/office/drawing/2014/main" id="{76667FE7-9A44-4EEF-A242-0B9B78F49BF1}"/>
              </a:ext>
            </a:extLst>
          </p:cNvPr>
          <p:cNvSpPr>
            <a:spLocks noGrp="1"/>
          </p:cNvSpPr>
          <p:nvPr>
            <p:ph type="subTitle" idx="1" hasCustomPrompt="1"/>
          </p:nvPr>
        </p:nvSpPr>
        <p:spPr>
          <a:xfrm>
            <a:off x="1524000" y="4605174"/>
            <a:ext cx="9144000" cy="781474"/>
          </a:xfrm>
        </p:spPr>
        <p:txBody>
          <a:bodyPr>
            <a:normAutofit/>
          </a:bodyPr>
          <a:lstStyle>
            <a:lvl1pPr marL="0" indent="0" algn="ctr">
              <a:buNone/>
              <a:defRPr sz="1600">
                <a:solidFill>
                  <a:srgbClr val="4D4D4D"/>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endParaRPr lang="en-ID"/>
          </a:p>
        </p:txBody>
      </p:sp>
      <p:sp>
        <p:nvSpPr>
          <p:cNvPr id="4" name="Date Placeholder 3">
            <a:extLst>
              <a:ext uri="{FF2B5EF4-FFF2-40B4-BE49-F238E27FC236}">
                <a16:creationId xmlns:a16="http://schemas.microsoft.com/office/drawing/2014/main" id="{E2E62360-CEC1-4FDE-99D8-6B6CA1A42C41}"/>
              </a:ext>
            </a:extLst>
          </p:cNvPr>
          <p:cNvSpPr>
            <a:spLocks noGrp="1"/>
          </p:cNvSpPr>
          <p:nvPr>
            <p:ph type="dt" sz="half" idx="10"/>
          </p:nvPr>
        </p:nvSpPr>
        <p:spPr>
          <a:xfrm>
            <a:off x="8382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sp>
        <p:nvSpPr>
          <p:cNvPr id="6" name="Slide Number Placeholder 5">
            <a:extLst>
              <a:ext uri="{FF2B5EF4-FFF2-40B4-BE49-F238E27FC236}">
                <a16:creationId xmlns:a16="http://schemas.microsoft.com/office/drawing/2014/main" id="{B7A8D486-6AD0-455D-9B38-AABA43F831B2}"/>
              </a:ext>
            </a:extLst>
          </p:cNvPr>
          <p:cNvSpPr>
            <a:spLocks noGrp="1"/>
          </p:cNvSpPr>
          <p:nvPr>
            <p:ph type="sldNum" sz="quarter" idx="12"/>
          </p:nvPr>
        </p:nvSpPr>
        <p:spPr>
          <a:xfrm>
            <a:off x="86106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4D2B8DF0-B788-4C36-ADB9-2B216EFFC9FC}" type="slidenum">
              <a:rPr lang="en-ID" smtClean="0"/>
              <a:pPr/>
              <a:t>‹#›</a:t>
            </a:fld>
            <a:endParaRPr lang="en-ID" sz="1000"/>
          </a:p>
        </p:txBody>
      </p:sp>
      <p:pic>
        <p:nvPicPr>
          <p:cNvPr id="11" name="Graphic 10">
            <a:extLst>
              <a:ext uri="{FF2B5EF4-FFF2-40B4-BE49-F238E27FC236}">
                <a16:creationId xmlns:a16="http://schemas.microsoft.com/office/drawing/2014/main" id="{0CC765AC-EC9E-4391-8E2A-1A7F5080A854}"/>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7322" y="2346870"/>
            <a:ext cx="2477355" cy="629777"/>
          </a:xfrm>
          <a:prstGeom prst="rect">
            <a:avLst/>
          </a:prstGeom>
        </p:spPr>
      </p:pic>
      <p:pic>
        <p:nvPicPr>
          <p:cNvPr id="12" name="Picture 11">
            <a:extLst>
              <a:ext uri="{FF2B5EF4-FFF2-40B4-BE49-F238E27FC236}">
                <a16:creationId xmlns:a16="http://schemas.microsoft.com/office/drawing/2014/main" id="{79F2464E-B3CD-44F4-AD38-9F6E008EB42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576642" y="2988879"/>
            <a:ext cx="758035" cy="118007"/>
          </a:xfrm>
          <a:prstGeom prst="rect">
            <a:avLst/>
          </a:prstGeom>
        </p:spPr>
      </p:pic>
      <p:sp>
        <p:nvSpPr>
          <p:cNvPr id="13" name="TextBox 12">
            <a:extLst>
              <a:ext uri="{FF2B5EF4-FFF2-40B4-BE49-F238E27FC236}">
                <a16:creationId xmlns:a16="http://schemas.microsoft.com/office/drawing/2014/main" id="{D4AE97CC-29F5-437A-9DFF-F167C738E509}"/>
              </a:ext>
            </a:extLst>
          </p:cNvPr>
          <p:cNvSpPr txBox="1"/>
          <p:nvPr userDrawn="1"/>
        </p:nvSpPr>
        <p:spPr>
          <a:xfrm>
            <a:off x="5946264" y="2908436"/>
            <a:ext cx="683200" cy="215444"/>
          </a:xfrm>
          <a:prstGeom prst="rect">
            <a:avLst/>
          </a:prstGeom>
          <a:noFill/>
        </p:spPr>
        <p:txBody>
          <a:bodyPr wrap="none" rtlCol="0">
            <a:spAutoFit/>
          </a:bodyPr>
          <a:lstStyle/>
          <a:p>
            <a:r>
              <a:rPr lang="en-ID" sz="800"/>
              <a:t>powered by</a:t>
            </a:r>
          </a:p>
        </p:txBody>
      </p:sp>
      <p:sp>
        <p:nvSpPr>
          <p:cNvPr id="19" name="TextBox 18">
            <a:extLst>
              <a:ext uri="{FF2B5EF4-FFF2-40B4-BE49-F238E27FC236}">
                <a16:creationId xmlns:a16="http://schemas.microsoft.com/office/drawing/2014/main" id="{48BF305C-F91C-4B3B-8DFB-54B17548472E}"/>
              </a:ext>
            </a:extLst>
          </p:cNvPr>
          <p:cNvSpPr txBox="1"/>
          <p:nvPr userDrawn="1"/>
        </p:nvSpPr>
        <p:spPr>
          <a:xfrm>
            <a:off x="4038599" y="6415800"/>
            <a:ext cx="4114801" cy="246221"/>
          </a:xfrm>
          <a:prstGeom prst="rect">
            <a:avLst/>
          </a:prstGeom>
          <a:noFill/>
        </p:spPr>
        <p:txBody>
          <a:bodyPr wrap="square" rtlCol="0" anchor="ctr">
            <a:spAutoFit/>
          </a:bodyPr>
          <a:lstStyle/>
          <a:p>
            <a:pPr algn="ctr"/>
            <a:r>
              <a:rPr lang="en-ID" sz="1000" i="1">
                <a:latin typeface="Roboto Thin" panose="02000000000000000000" pitchFamily="2" charset="0"/>
                <a:ea typeface="Roboto Thin" panose="02000000000000000000" pitchFamily="2" charset="0"/>
              </a:rPr>
              <a:t>- your smart people solution -</a:t>
            </a:r>
          </a:p>
        </p:txBody>
      </p:sp>
    </p:spTree>
    <p:extLst>
      <p:ext uri="{BB962C8B-B14F-4D97-AF65-F5344CB8AC3E}">
        <p14:creationId xmlns:p14="http://schemas.microsoft.com/office/powerpoint/2010/main" val="146725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hasize Proces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BDE1BB-0467-49B8-8DBF-110478772DD2}"/>
              </a:ext>
            </a:extLst>
          </p:cNvPr>
          <p:cNvSpPr/>
          <p:nvPr userDrawn="1"/>
        </p:nvSpPr>
        <p:spPr>
          <a:xfrm>
            <a:off x="0" y="0"/>
            <a:ext cx="12192000" cy="2961314"/>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D0CB203-13DF-4CE7-AB1C-360E1A39897D}"/>
              </a:ext>
            </a:extLst>
          </p:cNvPr>
          <p:cNvSpPr>
            <a:spLocks noGrp="1"/>
          </p:cNvSpPr>
          <p:nvPr>
            <p:ph type="title" hasCustomPrompt="1"/>
          </p:nvPr>
        </p:nvSpPr>
        <p:spPr>
          <a:xfrm>
            <a:off x="1524000" y="552009"/>
            <a:ext cx="9144000" cy="719837"/>
          </a:xfrm>
        </p:spPr>
        <p:txBody>
          <a:bodyPr>
            <a:noAutofit/>
          </a:bodyPr>
          <a:lstStyle>
            <a:lvl1pPr algn="ctr">
              <a:defRPr sz="2400" b="0">
                <a:solidFill>
                  <a:srgbClr val="FFFFFF"/>
                </a:solidFill>
                <a:latin typeface="Roboto Medium" panose="02000000000000000000" pitchFamily="2" charset="0"/>
                <a:ea typeface="Roboto Medium" panose="02000000000000000000" pitchFamily="2" charset="0"/>
              </a:defRPr>
            </a:lvl1pPr>
          </a:lstStyle>
          <a:p>
            <a:r>
              <a:rPr lang="en-US"/>
              <a:t>CLICK TO ADD TITLE</a:t>
            </a:r>
            <a:endParaRPr lang="en-ID"/>
          </a:p>
        </p:txBody>
      </p:sp>
      <p:pic>
        <p:nvPicPr>
          <p:cNvPr id="8" name="Graphic 7">
            <a:extLst>
              <a:ext uri="{FF2B5EF4-FFF2-40B4-BE49-F238E27FC236}">
                <a16:creationId xmlns:a16="http://schemas.microsoft.com/office/drawing/2014/main" id="{863A21AE-85B8-4102-984C-FDF67E18BE8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0AB213FA-8B3A-4DAD-B351-0BA15E07E80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1A7F3994-1D15-471C-B235-93B1B17CB481}"/>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sp>
        <p:nvSpPr>
          <p:cNvPr id="11" name="Slide Number Placeholder 5">
            <a:extLst>
              <a:ext uri="{FF2B5EF4-FFF2-40B4-BE49-F238E27FC236}">
                <a16:creationId xmlns:a16="http://schemas.microsoft.com/office/drawing/2014/main" id="{A7663FC8-176D-4CA9-9FC9-B34ED3512C7C}"/>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2" name="Content Placeholder 2">
            <a:extLst>
              <a:ext uri="{FF2B5EF4-FFF2-40B4-BE49-F238E27FC236}">
                <a16:creationId xmlns:a16="http://schemas.microsoft.com/office/drawing/2014/main" id="{5CBC72C0-80B1-42A4-807E-7AF6456B5DC5}"/>
              </a:ext>
            </a:extLst>
          </p:cNvPr>
          <p:cNvSpPr>
            <a:spLocks noGrp="1"/>
          </p:cNvSpPr>
          <p:nvPr>
            <p:ph idx="10"/>
          </p:nvPr>
        </p:nvSpPr>
        <p:spPr>
          <a:xfrm>
            <a:off x="838200" y="3429000"/>
            <a:ext cx="4931467" cy="2572790"/>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3" name="Content Placeholder 2">
            <a:extLst>
              <a:ext uri="{FF2B5EF4-FFF2-40B4-BE49-F238E27FC236}">
                <a16:creationId xmlns:a16="http://schemas.microsoft.com/office/drawing/2014/main" id="{2A02AAD1-50B5-4137-94D8-5179CBA1B879}"/>
              </a:ext>
            </a:extLst>
          </p:cNvPr>
          <p:cNvSpPr>
            <a:spLocks noGrp="1"/>
          </p:cNvSpPr>
          <p:nvPr>
            <p:ph idx="13"/>
          </p:nvPr>
        </p:nvSpPr>
        <p:spPr>
          <a:xfrm>
            <a:off x="6422333" y="3429000"/>
            <a:ext cx="4931467" cy="2572790"/>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4" name="Subtitle 2">
            <a:extLst>
              <a:ext uri="{FF2B5EF4-FFF2-40B4-BE49-F238E27FC236}">
                <a16:creationId xmlns:a16="http://schemas.microsoft.com/office/drawing/2014/main" id="{9B12AF59-DAA2-4BE2-9614-651029A92639}"/>
              </a:ext>
            </a:extLst>
          </p:cNvPr>
          <p:cNvSpPr>
            <a:spLocks noGrp="1"/>
          </p:cNvSpPr>
          <p:nvPr>
            <p:ph type="subTitle" idx="1" hasCustomPrompt="1"/>
          </p:nvPr>
        </p:nvSpPr>
        <p:spPr>
          <a:xfrm>
            <a:off x="1524000" y="1335462"/>
            <a:ext cx="9144000" cy="992102"/>
          </a:xfrm>
        </p:spPr>
        <p:txBody>
          <a:bodyPr>
            <a:normAutofit/>
          </a:bodyPr>
          <a:lstStyle>
            <a:lvl1pPr marL="0" indent="0" algn="ctr">
              <a:buNone/>
              <a:defRPr sz="1800">
                <a:solidFill>
                  <a:srgbClr val="FFFFFF"/>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endParaRPr lang="en-ID"/>
          </a:p>
        </p:txBody>
      </p:sp>
    </p:spTree>
    <p:extLst>
      <p:ext uri="{BB962C8B-B14F-4D97-AF65-F5344CB8AC3E}">
        <p14:creationId xmlns:p14="http://schemas.microsoft.com/office/powerpoint/2010/main" val="272049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Emphasize Proces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BDE1BB-0467-49B8-8DBF-110478772DD2}"/>
              </a:ext>
            </a:extLst>
          </p:cNvPr>
          <p:cNvSpPr/>
          <p:nvPr userDrawn="1"/>
        </p:nvSpPr>
        <p:spPr>
          <a:xfrm>
            <a:off x="0" y="0"/>
            <a:ext cx="12192000" cy="2961314"/>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D0CB203-13DF-4CE7-AB1C-360E1A39897D}"/>
              </a:ext>
            </a:extLst>
          </p:cNvPr>
          <p:cNvSpPr>
            <a:spLocks noGrp="1"/>
          </p:cNvSpPr>
          <p:nvPr>
            <p:ph type="title" hasCustomPrompt="1"/>
          </p:nvPr>
        </p:nvSpPr>
        <p:spPr>
          <a:xfrm>
            <a:off x="1524000" y="552009"/>
            <a:ext cx="9144000" cy="719837"/>
          </a:xfrm>
        </p:spPr>
        <p:txBody>
          <a:bodyPr>
            <a:noAutofit/>
          </a:bodyPr>
          <a:lstStyle>
            <a:lvl1pPr algn="ctr">
              <a:defRPr sz="2400" b="0">
                <a:solidFill>
                  <a:srgbClr val="FFFFFF"/>
                </a:solidFill>
                <a:latin typeface="Roboto Medium" panose="02000000000000000000" pitchFamily="2" charset="0"/>
                <a:ea typeface="Roboto Medium" panose="02000000000000000000" pitchFamily="2" charset="0"/>
              </a:defRPr>
            </a:lvl1pPr>
          </a:lstStyle>
          <a:p>
            <a:r>
              <a:rPr lang="en-US"/>
              <a:t>CLICK TO ADD TITLE</a:t>
            </a:r>
            <a:endParaRPr lang="en-ID"/>
          </a:p>
        </p:txBody>
      </p:sp>
      <p:pic>
        <p:nvPicPr>
          <p:cNvPr id="8" name="Graphic 7">
            <a:extLst>
              <a:ext uri="{FF2B5EF4-FFF2-40B4-BE49-F238E27FC236}">
                <a16:creationId xmlns:a16="http://schemas.microsoft.com/office/drawing/2014/main" id="{863A21AE-85B8-4102-984C-FDF67E18BE8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0AB213FA-8B3A-4DAD-B351-0BA15E07E80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1A7F3994-1D15-471C-B235-93B1B17CB481}"/>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sp>
        <p:nvSpPr>
          <p:cNvPr id="11" name="Slide Number Placeholder 5">
            <a:extLst>
              <a:ext uri="{FF2B5EF4-FFF2-40B4-BE49-F238E27FC236}">
                <a16:creationId xmlns:a16="http://schemas.microsoft.com/office/drawing/2014/main" id="{A7663FC8-176D-4CA9-9FC9-B34ED3512C7C}"/>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2" name="Content Placeholder 2">
            <a:extLst>
              <a:ext uri="{FF2B5EF4-FFF2-40B4-BE49-F238E27FC236}">
                <a16:creationId xmlns:a16="http://schemas.microsoft.com/office/drawing/2014/main" id="{5CBC72C0-80B1-42A4-807E-7AF6456B5DC5}"/>
              </a:ext>
            </a:extLst>
          </p:cNvPr>
          <p:cNvSpPr>
            <a:spLocks noGrp="1"/>
          </p:cNvSpPr>
          <p:nvPr>
            <p:ph idx="10"/>
          </p:nvPr>
        </p:nvSpPr>
        <p:spPr>
          <a:xfrm>
            <a:off x="838200" y="3429000"/>
            <a:ext cx="4931467" cy="2572790"/>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4" name="Subtitle 2">
            <a:extLst>
              <a:ext uri="{FF2B5EF4-FFF2-40B4-BE49-F238E27FC236}">
                <a16:creationId xmlns:a16="http://schemas.microsoft.com/office/drawing/2014/main" id="{9B12AF59-DAA2-4BE2-9614-651029A92639}"/>
              </a:ext>
            </a:extLst>
          </p:cNvPr>
          <p:cNvSpPr>
            <a:spLocks noGrp="1"/>
          </p:cNvSpPr>
          <p:nvPr>
            <p:ph type="subTitle" idx="1" hasCustomPrompt="1"/>
          </p:nvPr>
        </p:nvSpPr>
        <p:spPr>
          <a:xfrm>
            <a:off x="1524000" y="1335462"/>
            <a:ext cx="9144000" cy="992102"/>
          </a:xfrm>
        </p:spPr>
        <p:txBody>
          <a:bodyPr>
            <a:normAutofit/>
          </a:bodyPr>
          <a:lstStyle>
            <a:lvl1pPr marL="0" indent="0" algn="ctr">
              <a:buNone/>
              <a:defRPr sz="1800">
                <a:solidFill>
                  <a:srgbClr val="FFFFFF"/>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endParaRPr lang="en-ID"/>
          </a:p>
        </p:txBody>
      </p:sp>
      <p:sp>
        <p:nvSpPr>
          <p:cNvPr id="3" name="Picture Placeholder 2">
            <a:extLst>
              <a:ext uri="{FF2B5EF4-FFF2-40B4-BE49-F238E27FC236}">
                <a16:creationId xmlns:a16="http://schemas.microsoft.com/office/drawing/2014/main" id="{A5EAAD5B-A5D6-45DF-82AB-4608D24E9C61}"/>
              </a:ext>
            </a:extLst>
          </p:cNvPr>
          <p:cNvSpPr>
            <a:spLocks noGrp="1"/>
          </p:cNvSpPr>
          <p:nvPr>
            <p:ph type="pic" sz="quarter" idx="13" hasCustomPrompt="1"/>
          </p:nvPr>
        </p:nvSpPr>
        <p:spPr>
          <a:xfrm>
            <a:off x="6422333" y="3429000"/>
            <a:ext cx="4926934" cy="2573338"/>
          </a:xfrm>
        </p:spPr>
        <p:txBody>
          <a:bodyPr>
            <a:normAutofit/>
          </a:bodyPr>
          <a:lstStyle>
            <a:lvl1pPr>
              <a:buNone/>
              <a:defRPr sz="1600">
                <a:latin typeface="Roboto" panose="02000000000000000000" pitchFamily="2" charset="0"/>
                <a:ea typeface="Roboto" panose="02000000000000000000"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D"/>
              <a:t>Click to add picture</a:t>
            </a:r>
          </a:p>
        </p:txBody>
      </p:sp>
    </p:spTree>
    <p:extLst>
      <p:ext uri="{BB962C8B-B14F-4D97-AF65-F5344CB8AC3E}">
        <p14:creationId xmlns:p14="http://schemas.microsoft.com/office/powerpoint/2010/main" val="141292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72173C-4418-4850-B4AE-B6422D4A75D3}"/>
              </a:ext>
            </a:extLst>
          </p:cNvPr>
          <p:cNvSpPr/>
          <p:nvPr userDrawn="1"/>
        </p:nvSpPr>
        <p:spPr>
          <a:xfrm>
            <a:off x="6096000" y="0"/>
            <a:ext cx="6096000" cy="6858000"/>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2E30552-3B56-4C91-9E21-F662ACFBD0F2}"/>
              </a:ext>
            </a:extLst>
          </p:cNvPr>
          <p:cNvSpPr>
            <a:spLocks noGrp="1"/>
          </p:cNvSpPr>
          <p:nvPr>
            <p:ph type="pic" sz="quarter" idx="10" hasCustomPrompt="1"/>
          </p:nvPr>
        </p:nvSpPr>
        <p:spPr>
          <a:xfrm>
            <a:off x="0" y="0"/>
            <a:ext cx="6096000" cy="6858000"/>
          </a:xfrm>
        </p:spPr>
        <p:txBody>
          <a:bodyPr anchor="ctr">
            <a:normAutofit/>
          </a:bodyPr>
          <a:lstStyle>
            <a:lvl1pPr algn="ctr">
              <a:buNone/>
              <a:defRPr sz="1600">
                <a:latin typeface="Roboto Light" panose="02000000000000000000" pitchFamily="2" charset="0"/>
                <a:ea typeface="Roboto Light" panose="02000000000000000000" pitchFamily="2" charset="0"/>
              </a:defRPr>
            </a:lvl1pPr>
          </a:lstStyle>
          <a:p>
            <a:r>
              <a:rPr lang="en-ID"/>
              <a:t>Click to add picture</a:t>
            </a:r>
            <a:endParaRPr lang="en-US"/>
          </a:p>
        </p:txBody>
      </p:sp>
      <p:sp>
        <p:nvSpPr>
          <p:cNvPr id="9" name="Content Placeholder 2">
            <a:extLst>
              <a:ext uri="{FF2B5EF4-FFF2-40B4-BE49-F238E27FC236}">
                <a16:creationId xmlns:a16="http://schemas.microsoft.com/office/drawing/2014/main" id="{E2479341-800A-478E-9EDD-0DEEB72BC313}"/>
              </a:ext>
            </a:extLst>
          </p:cNvPr>
          <p:cNvSpPr>
            <a:spLocks noGrp="1"/>
          </p:cNvSpPr>
          <p:nvPr>
            <p:ph idx="11"/>
          </p:nvPr>
        </p:nvSpPr>
        <p:spPr>
          <a:xfrm>
            <a:off x="6817895" y="609600"/>
            <a:ext cx="4748464" cy="5638800"/>
          </a:xfrm>
        </p:spPr>
        <p:txBody>
          <a:bodyPr>
            <a:normAutofit/>
          </a:bodyPr>
          <a:lstStyle>
            <a:lvl1pPr>
              <a:lnSpc>
                <a:spcPct val="100000"/>
              </a:lnSpc>
              <a:spcBef>
                <a:spcPts val="150"/>
              </a:spcBef>
              <a:defRPr sz="1400">
                <a:solidFill>
                  <a:schemeClr val="bg1"/>
                </a:solidFill>
                <a:latin typeface="Roboto" panose="02000000000000000000" pitchFamily="2" charset="0"/>
                <a:ea typeface="Roboto" panose="02000000000000000000" pitchFamily="2" charset="0"/>
              </a:defRPr>
            </a:lvl1pPr>
            <a:lvl2pPr>
              <a:lnSpc>
                <a:spcPct val="100000"/>
              </a:lnSpc>
              <a:spcBef>
                <a:spcPts val="150"/>
              </a:spcBef>
              <a:defRPr sz="1200">
                <a:solidFill>
                  <a:schemeClr val="bg1"/>
                </a:solidFill>
                <a:latin typeface="Roboto" panose="02000000000000000000" pitchFamily="2" charset="0"/>
                <a:ea typeface="Roboto" panose="02000000000000000000" pitchFamily="2" charset="0"/>
              </a:defRPr>
            </a:lvl2pPr>
            <a:lvl3pPr>
              <a:lnSpc>
                <a:spcPct val="100000"/>
              </a:lnSpc>
              <a:spcBef>
                <a:spcPts val="150"/>
              </a:spcBef>
              <a:defRPr sz="1200">
                <a:solidFill>
                  <a:schemeClr val="bg1"/>
                </a:solidFill>
                <a:latin typeface="Roboto" panose="02000000000000000000" pitchFamily="2" charset="0"/>
                <a:ea typeface="Roboto" panose="02000000000000000000" pitchFamily="2" charset="0"/>
              </a:defRPr>
            </a:lvl3pPr>
            <a:lvl4pPr>
              <a:lnSpc>
                <a:spcPct val="100000"/>
              </a:lnSpc>
              <a:spcBef>
                <a:spcPts val="150"/>
              </a:spcBef>
              <a:defRPr sz="1100">
                <a:solidFill>
                  <a:schemeClr val="bg1"/>
                </a:solidFill>
                <a:latin typeface="Roboto" panose="02000000000000000000" pitchFamily="2" charset="0"/>
                <a:ea typeface="Roboto" panose="02000000000000000000" pitchFamily="2" charset="0"/>
              </a:defRPr>
            </a:lvl4pPr>
            <a:lvl5pPr>
              <a:lnSpc>
                <a:spcPct val="100000"/>
              </a:lnSpc>
              <a:spcBef>
                <a:spcPts val="150"/>
              </a:spcBef>
              <a:defRPr sz="1100">
                <a:solidFill>
                  <a:schemeClr val="bg1"/>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27776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2B3A-2F53-4DE5-958D-E55B143786A6}"/>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3" name="Content Placeholder 2">
            <a:extLst>
              <a:ext uri="{FF2B5EF4-FFF2-40B4-BE49-F238E27FC236}">
                <a16:creationId xmlns:a16="http://schemas.microsoft.com/office/drawing/2014/main" id="{B3C16E2F-BE55-4C5F-906A-A17FAED95B6B}"/>
              </a:ext>
            </a:extLst>
          </p:cNvPr>
          <p:cNvSpPr>
            <a:spLocks noGrp="1"/>
          </p:cNvSpPr>
          <p:nvPr>
            <p:ph idx="1"/>
          </p:nvPr>
        </p:nvSpPr>
        <p:spPr>
          <a:xfrm>
            <a:off x="838200" y="1577341"/>
            <a:ext cx="10515600" cy="4599622"/>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22" name="Graphic 21">
            <a:extLst>
              <a:ext uri="{FF2B5EF4-FFF2-40B4-BE49-F238E27FC236}">
                <a16:creationId xmlns:a16="http://schemas.microsoft.com/office/drawing/2014/main" id="{A7894533-B18A-4310-B07D-6A8664AEC3A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23" name="Picture 22">
            <a:extLst>
              <a:ext uri="{FF2B5EF4-FFF2-40B4-BE49-F238E27FC236}">
                <a16:creationId xmlns:a16="http://schemas.microsoft.com/office/drawing/2014/main" id="{6E9C1737-6479-48C5-A4F3-F09AFFAF5F8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24" name="Date Placeholder 3">
            <a:extLst>
              <a:ext uri="{FF2B5EF4-FFF2-40B4-BE49-F238E27FC236}">
                <a16:creationId xmlns:a16="http://schemas.microsoft.com/office/drawing/2014/main" id="{81D982AB-A1FF-4881-9B0C-2A830F9AC273}"/>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sp>
        <p:nvSpPr>
          <p:cNvPr id="25" name="Slide Number Placeholder 5">
            <a:extLst>
              <a:ext uri="{FF2B5EF4-FFF2-40B4-BE49-F238E27FC236}">
                <a16:creationId xmlns:a16="http://schemas.microsoft.com/office/drawing/2014/main" id="{EC4AADB0-22BC-4C6A-ADA8-E2E8BC43E79A}"/>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407873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AB624E5-F821-471B-AD80-639C96F87CCB}"/>
              </a:ext>
            </a:extLst>
          </p:cNvPr>
          <p:cNvSpPr>
            <a:spLocks noGrp="1"/>
          </p:cNvSpPr>
          <p:nvPr>
            <p:ph type="pic" sz="quarter" idx="13"/>
          </p:nvPr>
        </p:nvSpPr>
        <p:spPr>
          <a:xfrm>
            <a:off x="1564808" y="1817544"/>
            <a:ext cx="2972567" cy="3138632"/>
          </a:xfrm>
          <a:custGeom>
            <a:avLst/>
            <a:gdLst>
              <a:gd name="connsiteX0" fmla="*/ 2409986 w 3489255"/>
              <a:gd name="connsiteY0" fmla="*/ 582142 h 3684185"/>
              <a:gd name="connsiteX1" fmla="*/ 1905191 w 3489255"/>
              <a:gd name="connsiteY1" fmla="*/ 1052334 h 3684185"/>
              <a:gd name="connsiteX2" fmla="*/ 2373347 w 3489255"/>
              <a:gd name="connsiteY2" fmla="*/ 1595802 h 3684185"/>
              <a:gd name="connsiteX3" fmla="*/ 2412021 w 3489255"/>
              <a:gd name="connsiteY3" fmla="*/ 1595802 h 3684185"/>
              <a:gd name="connsiteX4" fmla="*/ 2937089 w 3489255"/>
              <a:gd name="connsiteY4" fmla="*/ 1107360 h 3684185"/>
              <a:gd name="connsiteX5" fmla="*/ 2448660 w 3489255"/>
              <a:gd name="connsiteY5" fmla="*/ 582142 h 3684185"/>
              <a:gd name="connsiteX6" fmla="*/ 2409986 w 3489255"/>
              <a:gd name="connsiteY6" fmla="*/ 0 h 3684185"/>
              <a:gd name="connsiteX7" fmla="*/ 2491404 w 3489255"/>
              <a:gd name="connsiteY7" fmla="*/ 0 h 3684185"/>
              <a:gd name="connsiteX8" fmla="*/ 3489167 w 3489255"/>
              <a:gd name="connsiteY8" fmla="*/ 1073254 h 3684185"/>
              <a:gd name="connsiteX9" fmla="*/ 2412021 w 3489255"/>
              <a:gd name="connsiteY9" fmla="*/ 2177944 h 3684185"/>
              <a:gd name="connsiteX10" fmla="*/ 2330603 w 3489255"/>
              <a:gd name="connsiteY10" fmla="*/ 2177944 h 3684185"/>
              <a:gd name="connsiteX11" fmla="*/ 1771067 w 3489255"/>
              <a:gd name="connsiteY11" fmla="*/ 1965253 h 3684185"/>
              <a:gd name="connsiteX12" fmla="*/ 1768948 w 3489255"/>
              <a:gd name="connsiteY12" fmla="*/ 1963349 h 3684185"/>
              <a:gd name="connsiteX13" fmla="*/ 1287578 w 3489255"/>
              <a:gd name="connsiteY13" fmla="*/ 2377525 h 3684185"/>
              <a:gd name="connsiteX14" fmla="*/ 1313640 w 3489255"/>
              <a:gd name="connsiteY14" fmla="*/ 2461481 h 3684185"/>
              <a:gd name="connsiteX15" fmla="*/ 1327121 w 3489255"/>
              <a:gd name="connsiteY15" fmla="*/ 2595212 h 3684185"/>
              <a:gd name="connsiteX16" fmla="*/ 1325396 w 3489255"/>
              <a:gd name="connsiteY16" fmla="*/ 2612325 h 3684185"/>
              <a:gd name="connsiteX17" fmla="*/ 1925000 w 3489255"/>
              <a:gd name="connsiteY17" fmla="*/ 2867183 h 3684185"/>
              <a:gd name="connsiteX18" fmla="*/ 1927574 w 3489255"/>
              <a:gd name="connsiteY18" fmla="*/ 2865060 h 3684185"/>
              <a:gd name="connsiteX19" fmla="*/ 2177944 w 3489255"/>
              <a:gd name="connsiteY19" fmla="*/ 2788582 h 3684185"/>
              <a:gd name="connsiteX20" fmla="*/ 2625745 w 3489255"/>
              <a:gd name="connsiteY20" fmla="*/ 3236384 h 3684185"/>
              <a:gd name="connsiteX21" fmla="*/ 2177944 w 3489255"/>
              <a:gd name="connsiteY21" fmla="*/ 3684185 h 3684185"/>
              <a:gd name="connsiteX22" fmla="*/ 1739240 w 3489255"/>
              <a:gd name="connsiteY22" fmla="*/ 3326632 h 3684185"/>
              <a:gd name="connsiteX23" fmla="*/ 1738015 w 3489255"/>
              <a:gd name="connsiteY23" fmla="*/ 3314480 h 3684185"/>
              <a:gd name="connsiteX24" fmla="*/ 1136580 w 3489255"/>
              <a:gd name="connsiteY24" fmla="*/ 3059801 h 3684185"/>
              <a:gd name="connsiteX25" fmla="*/ 1132769 w 3489255"/>
              <a:gd name="connsiteY25" fmla="*/ 3064421 h 3684185"/>
              <a:gd name="connsiteX26" fmla="*/ 663560 w 3489255"/>
              <a:gd name="connsiteY26" fmla="*/ 3258773 h 3684185"/>
              <a:gd name="connsiteX27" fmla="*/ 0 w 3489255"/>
              <a:gd name="connsiteY27" fmla="*/ 2595213 h 3684185"/>
              <a:gd name="connsiteX28" fmla="*/ 663560 w 3489255"/>
              <a:gd name="connsiteY28" fmla="*/ 1931652 h 3684185"/>
              <a:gd name="connsiteX29" fmla="*/ 921848 w 3489255"/>
              <a:gd name="connsiteY29" fmla="*/ 1983798 h 3684185"/>
              <a:gd name="connsiteX30" fmla="*/ 970518 w 3489255"/>
              <a:gd name="connsiteY30" fmla="*/ 2010215 h 3684185"/>
              <a:gd name="connsiteX31" fmla="*/ 1455204 w 3489255"/>
              <a:gd name="connsiteY31" fmla="*/ 1593344 h 3684185"/>
              <a:gd name="connsiteX32" fmla="*/ 1454775 w 3489255"/>
              <a:gd name="connsiteY32" fmla="*/ 1592600 h 3684185"/>
              <a:gd name="connsiteX33" fmla="*/ 1332834 w 3489255"/>
              <a:gd name="connsiteY33" fmla="*/ 1104690 h 3684185"/>
              <a:gd name="connsiteX34" fmla="*/ 2409986 w 3489255"/>
              <a:gd name="connsiteY34" fmla="*/ 0 h 368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89255" h="3684185">
                <a:moveTo>
                  <a:pt x="2409986" y="582142"/>
                </a:moveTo>
                <a:cubicBezTo>
                  <a:pt x="2144562" y="582514"/>
                  <a:pt x="1924378" y="787601"/>
                  <a:pt x="1905191" y="1052334"/>
                </a:cubicBezTo>
                <a:cubicBezTo>
                  <a:pt x="1885327" y="1331377"/>
                  <a:pt x="2094428" y="1574128"/>
                  <a:pt x="2373347" y="1595802"/>
                </a:cubicBezTo>
                <a:lnTo>
                  <a:pt x="2412021" y="1595802"/>
                </a:lnTo>
                <a:cubicBezTo>
                  <a:pt x="2691877" y="1605877"/>
                  <a:pt x="2926932" y="1387218"/>
                  <a:pt x="2937089" y="1107360"/>
                </a:cubicBezTo>
                <a:cubicBezTo>
                  <a:pt x="2947246" y="827448"/>
                  <a:pt x="2728576" y="592299"/>
                  <a:pt x="2448660" y="582142"/>
                </a:cubicBezTo>
                <a:close/>
                <a:moveTo>
                  <a:pt x="2409986" y="0"/>
                </a:moveTo>
                <a:lnTo>
                  <a:pt x="2491404" y="0"/>
                </a:lnTo>
                <a:cubicBezTo>
                  <a:pt x="3050505" y="47913"/>
                  <a:pt x="3482084" y="512140"/>
                  <a:pt x="3489167" y="1073254"/>
                </a:cubicBezTo>
                <a:cubicBezTo>
                  <a:pt x="3496780" y="1675753"/>
                  <a:pt x="3014518" y="2170331"/>
                  <a:pt x="2412021" y="2177944"/>
                </a:cubicBezTo>
                <a:lnTo>
                  <a:pt x="2330603" y="2177944"/>
                </a:lnTo>
                <a:cubicBezTo>
                  <a:pt x="2120937" y="2159976"/>
                  <a:pt x="1929205" y="2083464"/>
                  <a:pt x="1771067" y="1965253"/>
                </a:cubicBezTo>
                <a:lnTo>
                  <a:pt x="1768948" y="1963349"/>
                </a:lnTo>
                <a:lnTo>
                  <a:pt x="1287578" y="2377525"/>
                </a:lnTo>
                <a:lnTo>
                  <a:pt x="1313640" y="2461481"/>
                </a:lnTo>
                <a:cubicBezTo>
                  <a:pt x="1322479" y="2504677"/>
                  <a:pt x="1327121" y="2549402"/>
                  <a:pt x="1327121" y="2595212"/>
                </a:cubicBezTo>
                <a:lnTo>
                  <a:pt x="1325396" y="2612325"/>
                </a:lnTo>
                <a:lnTo>
                  <a:pt x="1925000" y="2867183"/>
                </a:lnTo>
                <a:lnTo>
                  <a:pt x="1927574" y="2865060"/>
                </a:lnTo>
                <a:cubicBezTo>
                  <a:pt x="1999044" y="2816776"/>
                  <a:pt x="2085201" y="2788582"/>
                  <a:pt x="2177944" y="2788582"/>
                </a:cubicBezTo>
                <a:cubicBezTo>
                  <a:pt x="2425257" y="2788582"/>
                  <a:pt x="2625745" y="2989069"/>
                  <a:pt x="2625745" y="3236384"/>
                </a:cubicBezTo>
                <a:cubicBezTo>
                  <a:pt x="2625745" y="3483698"/>
                  <a:pt x="2425257" y="3684185"/>
                  <a:pt x="2177944" y="3684185"/>
                </a:cubicBezTo>
                <a:cubicBezTo>
                  <a:pt x="1961544" y="3684185"/>
                  <a:pt x="1780996" y="3530687"/>
                  <a:pt x="1739240" y="3326632"/>
                </a:cubicBezTo>
                <a:lnTo>
                  <a:pt x="1738015" y="3314480"/>
                </a:lnTo>
                <a:lnTo>
                  <a:pt x="1136580" y="3059801"/>
                </a:lnTo>
                <a:lnTo>
                  <a:pt x="1132769" y="3064421"/>
                </a:lnTo>
                <a:cubicBezTo>
                  <a:pt x="1012688" y="3184502"/>
                  <a:pt x="846797" y="3258773"/>
                  <a:pt x="663560" y="3258773"/>
                </a:cubicBezTo>
                <a:cubicBezTo>
                  <a:pt x="297086" y="3258773"/>
                  <a:pt x="0" y="2961687"/>
                  <a:pt x="0" y="2595213"/>
                </a:cubicBezTo>
                <a:cubicBezTo>
                  <a:pt x="0" y="2228738"/>
                  <a:pt x="297086" y="1931652"/>
                  <a:pt x="663560" y="1931652"/>
                </a:cubicBezTo>
                <a:cubicBezTo>
                  <a:pt x="755179" y="1931652"/>
                  <a:pt x="842461" y="1950220"/>
                  <a:pt x="921848" y="1983798"/>
                </a:cubicBezTo>
                <a:lnTo>
                  <a:pt x="970518" y="2010215"/>
                </a:lnTo>
                <a:lnTo>
                  <a:pt x="1455204" y="1593344"/>
                </a:lnTo>
                <a:lnTo>
                  <a:pt x="1454775" y="1592600"/>
                </a:lnTo>
                <a:cubicBezTo>
                  <a:pt x="1378715" y="1445924"/>
                  <a:pt x="1335047" y="1280038"/>
                  <a:pt x="1332834" y="1104690"/>
                </a:cubicBezTo>
                <a:cubicBezTo>
                  <a:pt x="1325229" y="502191"/>
                  <a:pt x="1807487" y="7605"/>
                  <a:pt x="2409986" y="0"/>
                </a:cubicBezTo>
                <a:close/>
              </a:path>
            </a:pathLst>
          </a:custGeom>
        </p:spPr>
        <p:txBody>
          <a:bodyPr wrap="square">
            <a:noAutofit/>
          </a:bodyPr>
          <a:lstStyle>
            <a:lvl1pPr>
              <a:defRPr sz="1800">
                <a:latin typeface="Roboto" panose="02000000000000000000" pitchFamily="2" charset="0"/>
                <a:ea typeface="Roboto" panose="02000000000000000000" pitchFamily="2" charset="0"/>
              </a:defRPr>
            </a:lvl1pPr>
          </a:lstStyle>
          <a:p>
            <a:endParaRPr lang="en-ID"/>
          </a:p>
        </p:txBody>
      </p:sp>
      <p:sp>
        <p:nvSpPr>
          <p:cNvPr id="2" name="Title 1">
            <a:extLst>
              <a:ext uri="{FF2B5EF4-FFF2-40B4-BE49-F238E27FC236}">
                <a16:creationId xmlns:a16="http://schemas.microsoft.com/office/drawing/2014/main" id="{A82D661F-DCFD-4F25-BAFF-CB4E0308FDA8}"/>
              </a:ext>
            </a:extLst>
          </p:cNvPr>
          <p:cNvSpPr>
            <a:spLocks noGrp="1"/>
          </p:cNvSpPr>
          <p:nvPr>
            <p:ph type="title" hasCustomPrompt="1"/>
          </p:nvPr>
        </p:nvSpPr>
        <p:spPr>
          <a:xfrm>
            <a:off x="5885411" y="2310677"/>
            <a:ext cx="4380808" cy="1118323"/>
          </a:xfrm>
        </p:spPr>
        <p:txBody>
          <a:bodyPr anchor="ctr">
            <a:normAutofit/>
          </a:bodyPr>
          <a:lstStyle>
            <a:lvl1pPr>
              <a:defRPr sz="2400" b="1" spc="120" baseline="0">
                <a:latin typeface="Roboto Medium" panose="02000000000000000000" pitchFamily="2" charset="0"/>
                <a:ea typeface="Roboto Medium" panose="02000000000000000000" pitchFamily="2" charset="0"/>
              </a:defRPr>
            </a:lvl1pPr>
          </a:lstStyle>
          <a:p>
            <a:r>
              <a:rPr lang="en-US"/>
              <a:t>CLICK TO ADD SECTION TITLE</a:t>
            </a:r>
            <a:endParaRPr lang="en-ID"/>
          </a:p>
        </p:txBody>
      </p:sp>
      <p:sp>
        <p:nvSpPr>
          <p:cNvPr id="3" name="Text Placeholder 2">
            <a:extLst>
              <a:ext uri="{FF2B5EF4-FFF2-40B4-BE49-F238E27FC236}">
                <a16:creationId xmlns:a16="http://schemas.microsoft.com/office/drawing/2014/main" id="{7ECBFA86-1E34-4767-8BF4-2DCD2CE4B022}"/>
              </a:ext>
            </a:extLst>
          </p:cNvPr>
          <p:cNvSpPr>
            <a:spLocks noGrp="1"/>
          </p:cNvSpPr>
          <p:nvPr>
            <p:ph type="body" idx="1" hasCustomPrompt="1"/>
          </p:nvPr>
        </p:nvSpPr>
        <p:spPr>
          <a:xfrm>
            <a:off x="5885411" y="3455988"/>
            <a:ext cx="4380808" cy="1500187"/>
          </a:xfrm>
        </p:spPr>
        <p:txBody>
          <a:bodyPr anchor="t">
            <a:normAutofit/>
          </a:bodyPr>
          <a:lstStyle>
            <a:lvl1pPr marL="0" indent="0">
              <a:spcBef>
                <a:spcPts val="150"/>
              </a:spcBef>
              <a:buNone/>
              <a:defRPr sz="1400">
                <a:solidFill>
                  <a:schemeClr val="tx1">
                    <a:tint val="75000"/>
                  </a:schemeClr>
                </a:solidFill>
                <a:latin typeface="Roboto Thin" panose="02000000000000000000" pitchFamily="2" charset="0"/>
                <a:ea typeface="Roboto Thin"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34" name="Text Placeholder 2">
            <a:extLst>
              <a:ext uri="{FF2B5EF4-FFF2-40B4-BE49-F238E27FC236}">
                <a16:creationId xmlns:a16="http://schemas.microsoft.com/office/drawing/2014/main" id="{EE866EB5-9279-4968-BE78-5DB623CFB8B0}"/>
              </a:ext>
            </a:extLst>
          </p:cNvPr>
          <p:cNvSpPr>
            <a:spLocks noGrp="1"/>
          </p:cNvSpPr>
          <p:nvPr>
            <p:ph type="body" idx="14" hasCustomPrompt="1"/>
          </p:nvPr>
        </p:nvSpPr>
        <p:spPr>
          <a:xfrm>
            <a:off x="5885411" y="1817543"/>
            <a:ext cx="4380808" cy="477982"/>
          </a:xfrm>
        </p:spPr>
        <p:txBody>
          <a:bodyPr anchor="ctr">
            <a:normAutofit/>
          </a:bodyPr>
          <a:lstStyle>
            <a:lvl1pPr marL="0" indent="0">
              <a:buNone/>
              <a:defRPr sz="1600" spc="220" baseline="0">
                <a:solidFill>
                  <a:schemeClr val="tx1"/>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a:t>
            </a:r>
          </a:p>
        </p:txBody>
      </p:sp>
      <p:sp>
        <p:nvSpPr>
          <p:cNvPr id="35" name="Date Placeholder 3">
            <a:extLst>
              <a:ext uri="{FF2B5EF4-FFF2-40B4-BE49-F238E27FC236}">
                <a16:creationId xmlns:a16="http://schemas.microsoft.com/office/drawing/2014/main" id="{9AEC5227-56AC-477D-A945-CE840291DFA1}"/>
              </a:ext>
            </a:extLst>
          </p:cNvPr>
          <p:cNvSpPr>
            <a:spLocks noGrp="1"/>
          </p:cNvSpPr>
          <p:nvPr>
            <p:ph type="dt" sz="half" idx="10"/>
          </p:nvPr>
        </p:nvSpPr>
        <p:spPr>
          <a:xfrm>
            <a:off x="8382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sp>
        <p:nvSpPr>
          <p:cNvPr id="36" name="Slide Number Placeholder 5">
            <a:extLst>
              <a:ext uri="{FF2B5EF4-FFF2-40B4-BE49-F238E27FC236}">
                <a16:creationId xmlns:a16="http://schemas.microsoft.com/office/drawing/2014/main" id="{58E5DCD8-61BE-4674-BC1F-B96C2B043833}"/>
              </a:ext>
            </a:extLst>
          </p:cNvPr>
          <p:cNvSpPr>
            <a:spLocks noGrp="1"/>
          </p:cNvSpPr>
          <p:nvPr>
            <p:ph type="sldNum" sz="quarter" idx="12"/>
          </p:nvPr>
        </p:nvSpPr>
        <p:spPr>
          <a:xfrm>
            <a:off x="86106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4D2B8DF0-B788-4C36-ADB9-2B216EFFC9FC}" type="slidenum">
              <a:rPr lang="en-ID" smtClean="0"/>
              <a:pPr/>
              <a:t>‹#›</a:t>
            </a:fld>
            <a:endParaRPr lang="en-ID" sz="1000"/>
          </a:p>
        </p:txBody>
      </p:sp>
      <p:sp>
        <p:nvSpPr>
          <p:cNvPr id="37" name="TextBox 36">
            <a:extLst>
              <a:ext uri="{FF2B5EF4-FFF2-40B4-BE49-F238E27FC236}">
                <a16:creationId xmlns:a16="http://schemas.microsoft.com/office/drawing/2014/main" id="{5DD9EA2D-AFFE-427D-A7F7-222490894DD8}"/>
              </a:ext>
            </a:extLst>
          </p:cNvPr>
          <p:cNvSpPr txBox="1"/>
          <p:nvPr userDrawn="1"/>
        </p:nvSpPr>
        <p:spPr>
          <a:xfrm>
            <a:off x="4038599" y="6415800"/>
            <a:ext cx="4114801" cy="246221"/>
          </a:xfrm>
          <a:prstGeom prst="rect">
            <a:avLst/>
          </a:prstGeom>
          <a:noFill/>
        </p:spPr>
        <p:txBody>
          <a:bodyPr wrap="square" rtlCol="0" anchor="ctr">
            <a:spAutoFit/>
          </a:bodyPr>
          <a:lstStyle/>
          <a:p>
            <a:pPr algn="ctr"/>
            <a:r>
              <a:rPr lang="en-ID" sz="1000" i="1">
                <a:latin typeface="Roboto Thin" panose="02000000000000000000" pitchFamily="2" charset="0"/>
                <a:ea typeface="Roboto Thin" panose="02000000000000000000" pitchFamily="2" charset="0"/>
              </a:rPr>
              <a:t>- your smart people solution -</a:t>
            </a:r>
          </a:p>
        </p:txBody>
      </p:sp>
    </p:spTree>
    <p:extLst>
      <p:ext uri="{BB962C8B-B14F-4D97-AF65-F5344CB8AC3E}">
        <p14:creationId xmlns:p14="http://schemas.microsoft.com/office/powerpoint/2010/main" val="35047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5EA3D7B-C8ED-4931-BF92-6C9F9B392593}"/>
              </a:ext>
            </a:extLst>
          </p:cNvPr>
          <p:cNvSpPr>
            <a:spLocks noGrp="1"/>
          </p:cNvSpPr>
          <p:nvPr>
            <p:ph idx="1"/>
          </p:nvPr>
        </p:nvSpPr>
        <p:spPr>
          <a:xfrm>
            <a:off x="838200" y="1577341"/>
            <a:ext cx="4871315" cy="4599622"/>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9" name="Title 1">
            <a:extLst>
              <a:ext uri="{FF2B5EF4-FFF2-40B4-BE49-F238E27FC236}">
                <a16:creationId xmlns:a16="http://schemas.microsoft.com/office/drawing/2014/main" id="{AD48DECD-9D23-46DB-821E-96D159462EC2}"/>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10" name="Content Placeholder 2">
            <a:extLst>
              <a:ext uri="{FF2B5EF4-FFF2-40B4-BE49-F238E27FC236}">
                <a16:creationId xmlns:a16="http://schemas.microsoft.com/office/drawing/2014/main" id="{2427EA54-DE59-4F5A-B301-5758CC5205C3}"/>
              </a:ext>
            </a:extLst>
          </p:cNvPr>
          <p:cNvSpPr>
            <a:spLocks noGrp="1"/>
          </p:cNvSpPr>
          <p:nvPr>
            <p:ph idx="13"/>
          </p:nvPr>
        </p:nvSpPr>
        <p:spPr>
          <a:xfrm>
            <a:off x="6482485" y="1577341"/>
            <a:ext cx="4871315" cy="4599622"/>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12" name="Picture 11">
            <a:extLst>
              <a:ext uri="{FF2B5EF4-FFF2-40B4-BE49-F238E27FC236}">
                <a16:creationId xmlns:a16="http://schemas.microsoft.com/office/drawing/2014/main" id="{791B6F98-765F-4C09-95F5-269842533C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3" name="Date Placeholder 3">
            <a:extLst>
              <a:ext uri="{FF2B5EF4-FFF2-40B4-BE49-F238E27FC236}">
                <a16:creationId xmlns:a16="http://schemas.microsoft.com/office/drawing/2014/main" id="{16F49F9B-F169-4D53-A0FD-4720AFC1776E}"/>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pic>
        <p:nvPicPr>
          <p:cNvPr id="16" name="Graphic 15">
            <a:extLst>
              <a:ext uri="{FF2B5EF4-FFF2-40B4-BE49-F238E27FC236}">
                <a16:creationId xmlns:a16="http://schemas.microsoft.com/office/drawing/2014/main" id="{13FF96D0-E6D8-4AD4-81BD-64FDD3D095E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517" y="6417830"/>
            <a:ext cx="297755" cy="315168"/>
          </a:xfrm>
          <a:prstGeom prst="rect">
            <a:avLst/>
          </a:prstGeom>
        </p:spPr>
      </p:pic>
      <p:sp>
        <p:nvSpPr>
          <p:cNvPr id="17" name="Slide Number Placeholder 5">
            <a:extLst>
              <a:ext uri="{FF2B5EF4-FFF2-40B4-BE49-F238E27FC236}">
                <a16:creationId xmlns:a16="http://schemas.microsoft.com/office/drawing/2014/main" id="{179EC060-D528-4AA0-B82D-512864259801}"/>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81799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B72A27-D97F-4AAC-ACCF-7666E153602B}"/>
              </a:ext>
            </a:extLst>
          </p:cNvPr>
          <p:cNvSpPr>
            <a:spLocks noGrp="1"/>
          </p:cNvSpPr>
          <p:nvPr>
            <p:ph type="body" idx="1" hasCustomPrompt="1"/>
          </p:nvPr>
        </p:nvSpPr>
        <p:spPr>
          <a:xfrm>
            <a:off x="839788" y="1681163"/>
            <a:ext cx="4869822" cy="823912"/>
          </a:xfrm>
        </p:spPr>
        <p:txBody>
          <a:bodyPr anchor="b">
            <a:normAutofit/>
          </a:bodyPr>
          <a:lstStyle>
            <a:lvl1pPr marL="0" indent="0">
              <a:buNone/>
              <a:defRPr sz="2000" b="1">
                <a:solidFill>
                  <a:srgbClr val="4D4D4D"/>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title</a:t>
            </a:r>
          </a:p>
        </p:txBody>
      </p:sp>
      <p:sp>
        <p:nvSpPr>
          <p:cNvPr id="5" name="Text Placeholder 4">
            <a:extLst>
              <a:ext uri="{FF2B5EF4-FFF2-40B4-BE49-F238E27FC236}">
                <a16:creationId xmlns:a16="http://schemas.microsoft.com/office/drawing/2014/main" id="{B927CA1B-E667-4B6A-B44F-9D7B8CA776C5}"/>
              </a:ext>
            </a:extLst>
          </p:cNvPr>
          <p:cNvSpPr>
            <a:spLocks noGrp="1"/>
          </p:cNvSpPr>
          <p:nvPr>
            <p:ph type="body" sz="quarter" idx="3" hasCustomPrompt="1"/>
          </p:nvPr>
        </p:nvSpPr>
        <p:spPr>
          <a:xfrm>
            <a:off x="6482392" y="1681163"/>
            <a:ext cx="4872808" cy="823912"/>
          </a:xfrm>
        </p:spPr>
        <p:txBody>
          <a:bodyPr anchor="b">
            <a:normAutofit/>
          </a:bodyPr>
          <a:lstStyle>
            <a:lvl1pPr marL="0" indent="0">
              <a:buNone/>
              <a:defRPr sz="2000" b="1">
                <a:solidFill>
                  <a:srgbClr val="4D4D4D"/>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title</a:t>
            </a:r>
          </a:p>
        </p:txBody>
      </p:sp>
      <p:sp>
        <p:nvSpPr>
          <p:cNvPr id="10" name="Content Placeholder 2">
            <a:extLst>
              <a:ext uri="{FF2B5EF4-FFF2-40B4-BE49-F238E27FC236}">
                <a16:creationId xmlns:a16="http://schemas.microsoft.com/office/drawing/2014/main" id="{BC9826F7-651F-4324-8387-1A00EA83F956}"/>
              </a:ext>
            </a:extLst>
          </p:cNvPr>
          <p:cNvSpPr>
            <a:spLocks noGrp="1"/>
          </p:cNvSpPr>
          <p:nvPr>
            <p:ph idx="10"/>
          </p:nvPr>
        </p:nvSpPr>
        <p:spPr>
          <a:xfrm>
            <a:off x="838200" y="2505075"/>
            <a:ext cx="4871315" cy="3671888"/>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1" name="Title 1">
            <a:extLst>
              <a:ext uri="{FF2B5EF4-FFF2-40B4-BE49-F238E27FC236}">
                <a16:creationId xmlns:a16="http://schemas.microsoft.com/office/drawing/2014/main" id="{B37B6317-6E3E-47A2-8D54-DB57BB70D0DE}"/>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12" name="Content Placeholder 2">
            <a:extLst>
              <a:ext uri="{FF2B5EF4-FFF2-40B4-BE49-F238E27FC236}">
                <a16:creationId xmlns:a16="http://schemas.microsoft.com/office/drawing/2014/main" id="{8B2F46D5-2703-4878-80C4-6FB257AA25FC}"/>
              </a:ext>
            </a:extLst>
          </p:cNvPr>
          <p:cNvSpPr>
            <a:spLocks noGrp="1"/>
          </p:cNvSpPr>
          <p:nvPr>
            <p:ph idx="13"/>
          </p:nvPr>
        </p:nvSpPr>
        <p:spPr>
          <a:xfrm>
            <a:off x="6482392" y="2505075"/>
            <a:ext cx="4871315" cy="3671888"/>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13" name="Graphic 12">
            <a:extLst>
              <a:ext uri="{FF2B5EF4-FFF2-40B4-BE49-F238E27FC236}">
                <a16:creationId xmlns:a16="http://schemas.microsoft.com/office/drawing/2014/main" id="{9DD2D896-808B-4CA2-BC17-AB85D8046FD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14" name="Picture 13">
            <a:extLst>
              <a:ext uri="{FF2B5EF4-FFF2-40B4-BE49-F238E27FC236}">
                <a16:creationId xmlns:a16="http://schemas.microsoft.com/office/drawing/2014/main" id="{1CEE5B06-32FD-438E-B009-B93D02C2F40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5" name="Date Placeholder 3">
            <a:extLst>
              <a:ext uri="{FF2B5EF4-FFF2-40B4-BE49-F238E27FC236}">
                <a16:creationId xmlns:a16="http://schemas.microsoft.com/office/drawing/2014/main" id="{E0BAD7CB-C892-4C44-8DF6-03BABF63AC27}"/>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sp>
        <p:nvSpPr>
          <p:cNvPr id="16" name="Slide Number Placeholder 5">
            <a:extLst>
              <a:ext uri="{FF2B5EF4-FFF2-40B4-BE49-F238E27FC236}">
                <a16:creationId xmlns:a16="http://schemas.microsoft.com/office/drawing/2014/main" id="{6E857F84-5905-42C9-AECF-5B79945174CB}"/>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62395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4EF377-87FF-4711-B9C7-E9AA120719F8}"/>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pic>
        <p:nvPicPr>
          <p:cNvPr id="8" name="Graphic 7">
            <a:extLst>
              <a:ext uri="{FF2B5EF4-FFF2-40B4-BE49-F238E27FC236}">
                <a16:creationId xmlns:a16="http://schemas.microsoft.com/office/drawing/2014/main" id="{8F2FE0CD-B9C5-4276-A08B-D27FA21E5FF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316A6196-F902-4E5A-A92B-D55ECCBDD10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87409027-0224-4DB8-B5CB-8094C8D5E890}"/>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sp>
        <p:nvSpPr>
          <p:cNvPr id="11" name="Slide Number Placeholder 5">
            <a:extLst>
              <a:ext uri="{FF2B5EF4-FFF2-40B4-BE49-F238E27FC236}">
                <a16:creationId xmlns:a16="http://schemas.microsoft.com/office/drawing/2014/main" id="{DF6A5B7D-A8A3-4780-BE31-4E3A9B6DFAA6}"/>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223423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2B35DF-91B2-41B7-87EC-289EB290D73E}"/>
              </a:ext>
            </a:extLst>
          </p:cNvPr>
          <p:cNvSpPr/>
          <p:nvPr userDrawn="1"/>
        </p:nvSpPr>
        <p:spPr>
          <a:xfrm>
            <a:off x="0" y="0"/>
            <a:ext cx="12192000" cy="6858000"/>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35BFA21-69DC-44C4-BAA2-95F961B52808}"/>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9" name="Date Placeholder 3">
            <a:extLst>
              <a:ext uri="{FF2B5EF4-FFF2-40B4-BE49-F238E27FC236}">
                <a16:creationId xmlns:a16="http://schemas.microsoft.com/office/drawing/2014/main" id="{85181BCB-05FE-47C8-B872-8E791D490739}"/>
              </a:ext>
            </a:extLst>
          </p:cNvPr>
          <p:cNvSpPr>
            <a:spLocks noGrp="1"/>
          </p:cNvSpPr>
          <p:nvPr>
            <p:ph type="dt" sz="half" idx="11"/>
          </p:nvPr>
        </p:nvSpPr>
        <p:spPr>
          <a:xfrm>
            <a:off x="838200" y="6356350"/>
            <a:ext cx="1273233" cy="365125"/>
          </a:xfrm>
          <a:prstGeom prst="rect">
            <a:avLst/>
          </a:prstGeom>
        </p:spPr>
        <p:txBody>
          <a:bodyPr/>
          <a:lstStyle>
            <a:lvl1pPr>
              <a:defRPr sz="1000">
                <a:solidFill>
                  <a:schemeClr val="bg1"/>
                </a:solidFill>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a:p>
        </p:txBody>
      </p:sp>
      <p:sp>
        <p:nvSpPr>
          <p:cNvPr id="10" name="Slide Number Placeholder 5">
            <a:extLst>
              <a:ext uri="{FF2B5EF4-FFF2-40B4-BE49-F238E27FC236}">
                <a16:creationId xmlns:a16="http://schemas.microsoft.com/office/drawing/2014/main" id="{CE234DF9-5F1B-4C63-B544-8A31915418A3}"/>
              </a:ext>
            </a:extLst>
          </p:cNvPr>
          <p:cNvSpPr>
            <a:spLocks noGrp="1"/>
          </p:cNvSpPr>
          <p:nvPr>
            <p:ph type="sldNum" sz="quarter" idx="12"/>
          </p:nvPr>
        </p:nvSpPr>
        <p:spPr>
          <a:xfrm>
            <a:off x="5769667" y="6356350"/>
            <a:ext cx="652666" cy="365125"/>
          </a:xfrm>
          <a:prstGeom prst="rect">
            <a:avLst/>
          </a:prstGeom>
        </p:spPr>
        <p:txBody>
          <a:bodyPr/>
          <a:lstStyle>
            <a:lvl1pPr algn="ctr">
              <a:defRPr sz="1000">
                <a:solidFill>
                  <a:schemeClr val="bg1"/>
                </a:solidFill>
                <a:latin typeface="Roboto Thin" panose="02000000000000000000" pitchFamily="2" charset="0"/>
                <a:ea typeface="Roboto Thin" panose="02000000000000000000" pitchFamily="2" charset="0"/>
              </a:defRPr>
            </a:lvl1pPr>
          </a:lstStyle>
          <a:p>
            <a:fld id="{4D2B8DF0-B788-4C36-ADB9-2B216EFFC9FC}" type="slidenum">
              <a:rPr lang="en-ID" smtClean="0"/>
              <a:pPr/>
              <a:t>‹#›</a:t>
            </a:fld>
            <a:endParaRPr lang="en-ID"/>
          </a:p>
        </p:txBody>
      </p:sp>
      <p:grpSp>
        <p:nvGrpSpPr>
          <p:cNvPr id="2" name="Graphic 6">
            <a:extLst>
              <a:ext uri="{FF2B5EF4-FFF2-40B4-BE49-F238E27FC236}">
                <a16:creationId xmlns:a16="http://schemas.microsoft.com/office/drawing/2014/main" id="{DA1EE2B9-8D0B-439C-B10F-722A52CB01DF}"/>
              </a:ext>
            </a:extLst>
          </p:cNvPr>
          <p:cNvGrpSpPr/>
          <p:nvPr/>
        </p:nvGrpSpPr>
        <p:grpSpPr>
          <a:xfrm>
            <a:off x="153517" y="6417830"/>
            <a:ext cx="297755" cy="315168"/>
            <a:chOff x="153517" y="6417830"/>
            <a:chExt cx="297755" cy="315168"/>
          </a:xfrm>
          <a:solidFill>
            <a:schemeClr val="bg1"/>
          </a:solidFill>
        </p:grpSpPr>
        <p:sp>
          <p:nvSpPr>
            <p:cNvPr id="3" name="Freeform: Shape 2">
              <a:extLst>
                <a:ext uri="{FF2B5EF4-FFF2-40B4-BE49-F238E27FC236}">
                  <a16:creationId xmlns:a16="http://schemas.microsoft.com/office/drawing/2014/main" id="{D18C0C41-914E-4BF3-B43A-49D7C2E74914}"/>
                </a:ext>
              </a:extLst>
            </p:cNvPr>
            <p:cNvSpPr/>
            <p:nvPr/>
          </p:nvSpPr>
          <p:spPr>
            <a:xfrm>
              <a:off x="171277" y="6536758"/>
              <a:ext cx="176563" cy="177086"/>
            </a:xfrm>
            <a:custGeom>
              <a:avLst/>
              <a:gdLst>
                <a:gd name="connsiteX0" fmla="*/ 77790 w 176563"/>
                <a:gd name="connsiteY0" fmla="*/ 96944 h 177086"/>
                <a:gd name="connsiteX1" fmla="*/ 176519 w 176563"/>
                <a:gd name="connsiteY1" fmla="*/ 138908 h 177086"/>
                <a:gd name="connsiteX2" fmla="*/ 160326 w 176563"/>
                <a:gd name="connsiteY2" fmla="*/ 177042 h 177086"/>
                <a:gd name="connsiteX3" fmla="*/ -44 w 176563"/>
                <a:gd name="connsiteY3" fmla="*/ 109133 h 177086"/>
                <a:gd name="connsiteX4" fmla="*/ 126894 w 176563"/>
                <a:gd name="connsiteY4" fmla="*/ -44 h 177086"/>
                <a:gd name="connsiteX5" fmla="*/ 153883 w 176563"/>
                <a:gd name="connsiteY5" fmla="*/ 31473 h 1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563" h="177086">
                  <a:moveTo>
                    <a:pt x="77790" y="96944"/>
                  </a:moveTo>
                  <a:lnTo>
                    <a:pt x="176519" y="138908"/>
                  </a:lnTo>
                  <a:lnTo>
                    <a:pt x="160326" y="177042"/>
                  </a:lnTo>
                  <a:lnTo>
                    <a:pt x="-44" y="109133"/>
                  </a:lnTo>
                  <a:lnTo>
                    <a:pt x="126894" y="-44"/>
                  </a:lnTo>
                  <a:lnTo>
                    <a:pt x="153883" y="31473"/>
                  </a:lnTo>
                  <a:close/>
                </a:path>
              </a:pathLst>
            </a:custGeom>
            <a:grpFill/>
            <a:ln w="172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2AA85F47-7709-4897-BECA-8420B28A4D1D}"/>
                </a:ext>
              </a:extLst>
            </p:cNvPr>
            <p:cNvSpPr/>
            <p:nvPr/>
          </p:nvSpPr>
          <p:spPr>
            <a:xfrm>
              <a:off x="267528" y="6417830"/>
              <a:ext cx="184481" cy="186314"/>
            </a:xfrm>
            <a:custGeom>
              <a:avLst/>
              <a:gdLst>
                <a:gd name="connsiteX0" fmla="*/ 92154 w 184481"/>
                <a:gd name="connsiteY0" fmla="*/ 49800 h 186314"/>
                <a:gd name="connsiteX1" fmla="*/ 95462 w 184481"/>
                <a:gd name="connsiteY1" fmla="*/ 49800 h 186314"/>
                <a:gd name="connsiteX2" fmla="*/ 137245 w 184481"/>
                <a:gd name="connsiteY2" fmla="*/ 94730 h 186314"/>
                <a:gd name="connsiteX3" fmla="*/ 92328 w 184481"/>
                <a:gd name="connsiteY3" fmla="*/ 136515 h 186314"/>
                <a:gd name="connsiteX4" fmla="*/ 89019 w 184481"/>
                <a:gd name="connsiteY4" fmla="*/ 136515 h 186314"/>
                <a:gd name="connsiteX5" fmla="*/ 48971 w 184481"/>
                <a:gd name="connsiteY5" fmla="*/ 90023 h 186314"/>
                <a:gd name="connsiteX6" fmla="*/ 92154 w 184481"/>
                <a:gd name="connsiteY6" fmla="*/ 49800 h 186314"/>
                <a:gd name="connsiteX7" fmla="*/ 92154 w 184481"/>
                <a:gd name="connsiteY7" fmla="*/ 0 h 186314"/>
                <a:gd name="connsiteX8" fmla="*/ 8 w 184481"/>
                <a:gd name="connsiteY8" fmla="*/ 94502 h 186314"/>
                <a:gd name="connsiteX9" fmla="*/ 85363 w 184481"/>
                <a:gd name="connsiteY9" fmla="*/ 186315 h 186314"/>
                <a:gd name="connsiteX10" fmla="*/ 92328 w 184481"/>
                <a:gd name="connsiteY10" fmla="*/ 186315 h 186314"/>
                <a:gd name="connsiteX11" fmla="*/ 184473 w 184481"/>
                <a:gd name="connsiteY11" fmla="*/ 91813 h 186314"/>
                <a:gd name="connsiteX12" fmla="*/ 99119 w 184481"/>
                <a:gd name="connsiteY12" fmla="*/ 0 h 18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481" h="186314">
                  <a:moveTo>
                    <a:pt x="92154" y="49800"/>
                  </a:moveTo>
                  <a:lnTo>
                    <a:pt x="95462" y="49800"/>
                  </a:lnTo>
                  <a:cubicBezTo>
                    <a:pt x="119408" y="50669"/>
                    <a:pt x="138114" y="70785"/>
                    <a:pt x="137245" y="94730"/>
                  </a:cubicBezTo>
                  <a:cubicBezTo>
                    <a:pt x="136376" y="118671"/>
                    <a:pt x="116268" y="137377"/>
                    <a:pt x="92328" y="136515"/>
                  </a:cubicBezTo>
                  <a:lnTo>
                    <a:pt x="89019" y="136515"/>
                  </a:lnTo>
                  <a:cubicBezTo>
                    <a:pt x="65159" y="134661"/>
                    <a:pt x="47271" y="113894"/>
                    <a:pt x="48971" y="90023"/>
                  </a:cubicBezTo>
                  <a:cubicBezTo>
                    <a:pt x="50612" y="67376"/>
                    <a:pt x="69448" y="49832"/>
                    <a:pt x="92154" y="49800"/>
                  </a:cubicBezTo>
                  <a:moveTo>
                    <a:pt x="92154" y="0"/>
                  </a:moveTo>
                  <a:cubicBezTo>
                    <a:pt x="40612" y="651"/>
                    <a:pt x="-643" y="42961"/>
                    <a:pt x="8" y="94502"/>
                  </a:cubicBezTo>
                  <a:cubicBezTo>
                    <a:pt x="614" y="142503"/>
                    <a:pt x="37533" y="182216"/>
                    <a:pt x="85363" y="186315"/>
                  </a:cubicBezTo>
                  <a:lnTo>
                    <a:pt x="92328" y="186315"/>
                  </a:lnTo>
                  <a:cubicBezTo>
                    <a:pt x="143869" y="185664"/>
                    <a:pt x="185125" y="143354"/>
                    <a:pt x="184473" y="91813"/>
                  </a:cubicBezTo>
                  <a:cubicBezTo>
                    <a:pt x="183867" y="43812"/>
                    <a:pt x="146948" y="4099"/>
                    <a:pt x="99119" y="0"/>
                  </a:cubicBezTo>
                  <a:close/>
                </a:path>
              </a:pathLst>
            </a:custGeom>
            <a:grpFill/>
            <a:ln w="172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E5DC10C-DC9D-4835-8FF9-124107D3BA21}"/>
                </a:ext>
              </a:extLst>
            </p:cNvPr>
            <p:cNvSpPr/>
            <p:nvPr/>
          </p:nvSpPr>
          <p:spPr>
            <a:xfrm>
              <a:off x="153517" y="6583075"/>
              <a:ext cx="113529" cy="113530"/>
            </a:xfrm>
            <a:custGeom>
              <a:avLst/>
              <a:gdLst>
                <a:gd name="connsiteX0" fmla="*/ 113530 w 113529"/>
                <a:gd name="connsiteY0" fmla="*/ 56765 h 113530"/>
                <a:gd name="connsiteX1" fmla="*/ 56765 w 113529"/>
                <a:gd name="connsiteY1" fmla="*/ 113530 h 113530"/>
                <a:gd name="connsiteX2" fmla="*/ 0 w 113529"/>
                <a:gd name="connsiteY2" fmla="*/ 56765 h 113530"/>
                <a:gd name="connsiteX3" fmla="*/ 56765 w 113529"/>
                <a:gd name="connsiteY3" fmla="*/ 0 h 113530"/>
                <a:gd name="connsiteX4" fmla="*/ 113530 w 113529"/>
                <a:gd name="connsiteY4" fmla="*/ 56765 h 113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29" h="113530">
                  <a:moveTo>
                    <a:pt x="113530" y="56765"/>
                  </a:moveTo>
                  <a:cubicBezTo>
                    <a:pt x="113530" y="88116"/>
                    <a:pt x="88115" y="113530"/>
                    <a:pt x="56765" y="113530"/>
                  </a:cubicBezTo>
                  <a:cubicBezTo>
                    <a:pt x="25415" y="113530"/>
                    <a:pt x="0" y="88116"/>
                    <a:pt x="0" y="56765"/>
                  </a:cubicBezTo>
                  <a:cubicBezTo>
                    <a:pt x="0" y="25415"/>
                    <a:pt x="25415" y="0"/>
                    <a:pt x="56765" y="0"/>
                  </a:cubicBezTo>
                  <a:cubicBezTo>
                    <a:pt x="88115" y="0"/>
                    <a:pt x="113530" y="25415"/>
                    <a:pt x="113530" y="56765"/>
                  </a:cubicBezTo>
                  <a:close/>
                </a:path>
              </a:pathLst>
            </a:custGeom>
            <a:grpFill/>
            <a:ln w="172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D5491B2-8CD0-46DC-A22A-A21D7F37B744}"/>
                </a:ext>
              </a:extLst>
            </p:cNvPr>
            <p:cNvSpPr/>
            <p:nvPr/>
          </p:nvSpPr>
          <p:spPr>
            <a:xfrm>
              <a:off x="301523" y="6656382"/>
              <a:ext cx="76615" cy="76615"/>
            </a:xfrm>
            <a:custGeom>
              <a:avLst/>
              <a:gdLst>
                <a:gd name="connsiteX0" fmla="*/ 76615 w 76615"/>
                <a:gd name="connsiteY0" fmla="*/ 38308 h 76615"/>
                <a:gd name="connsiteX1" fmla="*/ 38308 w 76615"/>
                <a:gd name="connsiteY1" fmla="*/ 76615 h 76615"/>
                <a:gd name="connsiteX2" fmla="*/ 0 w 76615"/>
                <a:gd name="connsiteY2" fmla="*/ 38308 h 76615"/>
                <a:gd name="connsiteX3" fmla="*/ 38308 w 76615"/>
                <a:gd name="connsiteY3" fmla="*/ 0 h 76615"/>
                <a:gd name="connsiteX4" fmla="*/ 76615 w 76615"/>
                <a:gd name="connsiteY4" fmla="*/ 38308 h 76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5" h="76615">
                  <a:moveTo>
                    <a:pt x="76615" y="38308"/>
                  </a:moveTo>
                  <a:cubicBezTo>
                    <a:pt x="76615" y="59464"/>
                    <a:pt x="59464" y="76615"/>
                    <a:pt x="38308" y="76615"/>
                  </a:cubicBezTo>
                  <a:cubicBezTo>
                    <a:pt x="17151" y="76615"/>
                    <a:pt x="0" y="59464"/>
                    <a:pt x="0" y="38308"/>
                  </a:cubicBezTo>
                  <a:cubicBezTo>
                    <a:pt x="0" y="17151"/>
                    <a:pt x="17151" y="0"/>
                    <a:pt x="38308" y="0"/>
                  </a:cubicBezTo>
                  <a:cubicBezTo>
                    <a:pt x="59464" y="0"/>
                    <a:pt x="76615" y="17151"/>
                    <a:pt x="76615" y="38308"/>
                  </a:cubicBezTo>
                  <a:close/>
                </a:path>
              </a:pathLst>
            </a:custGeom>
            <a:grpFill/>
            <a:ln w="1727" cap="flat">
              <a:noFill/>
              <a:prstDash val="solid"/>
              <a:miter/>
            </a:ln>
          </p:spPr>
          <p:txBody>
            <a:bodyPr rtlCol="0" anchor="ctr"/>
            <a:lstStyle/>
            <a:p>
              <a:endParaRPr lang="en-US"/>
            </a:p>
          </p:txBody>
        </p:sp>
      </p:grpSp>
    </p:spTree>
    <p:extLst>
      <p:ext uri="{BB962C8B-B14F-4D97-AF65-F5344CB8AC3E}">
        <p14:creationId xmlns:p14="http://schemas.microsoft.com/office/powerpoint/2010/main" val="207399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DDA16F-6012-4616-BB8F-F6AA6224B757}"/>
              </a:ext>
            </a:extLst>
          </p:cNvPr>
          <p:cNvSpPr>
            <a:spLocks noGrp="1"/>
          </p:cNvSpPr>
          <p:nvPr>
            <p:ph type="body" sz="half" idx="2" hasCustomPrompt="1"/>
          </p:nvPr>
        </p:nvSpPr>
        <p:spPr>
          <a:xfrm>
            <a:off x="848620" y="980902"/>
            <a:ext cx="10505180" cy="1363287"/>
          </a:xfrm>
        </p:spPr>
        <p:txBody>
          <a:bodyPr>
            <a:normAutofit/>
          </a:bodyPr>
          <a:lstStyle>
            <a:lvl1pPr marL="0" indent="0">
              <a:spcBef>
                <a:spcPts val="150"/>
              </a:spcBef>
              <a:buNone/>
              <a:defRPr sz="1400" i="1">
                <a:latin typeface="Roboto Light" panose="02000000000000000000" pitchFamily="2" charset="0"/>
                <a:ea typeface="Roboto Light"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pic>
        <p:nvPicPr>
          <p:cNvPr id="9" name="Graphic 8">
            <a:extLst>
              <a:ext uri="{FF2B5EF4-FFF2-40B4-BE49-F238E27FC236}">
                <a16:creationId xmlns:a16="http://schemas.microsoft.com/office/drawing/2014/main" id="{6322C7F2-72CC-4A57-97B8-208F04F80D7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10" name="Picture 9">
            <a:extLst>
              <a:ext uri="{FF2B5EF4-FFF2-40B4-BE49-F238E27FC236}">
                <a16:creationId xmlns:a16="http://schemas.microsoft.com/office/drawing/2014/main" id="{5A037E75-5577-4E80-8EC9-AF21334A053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1" name="Date Placeholder 3">
            <a:extLst>
              <a:ext uri="{FF2B5EF4-FFF2-40B4-BE49-F238E27FC236}">
                <a16:creationId xmlns:a16="http://schemas.microsoft.com/office/drawing/2014/main" id="{F175F8A0-2C6E-4824-B0B9-0B88AEFD2DB2}"/>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sp>
        <p:nvSpPr>
          <p:cNvPr id="12" name="Slide Number Placeholder 5">
            <a:extLst>
              <a:ext uri="{FF2B5EF4-FFF2-40B4-BE49-F238E27FC236}">
                <a16:creationId xmlns:a16="http://schemas.microsoft.com/office/drawing/2014/main" id="{AD2906B6-1ABB-446F-8EBC-D2BBFD46A4B9}"/>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4" name="Picture Placeholder 13">
            <a:extLst>
              <a:ext uri="{FF2B5EF4-FFF2-40B4-BE49-F238E27FC236}">
                <a16:creationId xmlns:a16="http://schemas.microsoft.com/office/drawing/2014/main" id="{0CAFC984-7211-4548-A87D-F898BF38D761}"/>
              </a:ext>
            </a:extLst>
          </p:cNvPr>
          <p:cNvSpPr>
            <a:spLocks noGrp="1"/>
          </p:cNvSpPr>
          <p:nvPr>
            <p:ph type="pic" sz="quarter" idx="13" hasCustomPrompt="1"/>
          </p:nvPr>
        </p:nvSpPr>
        <p:spPr>
          <a:xfrm>
            <a:off x="848621" y="2468563"/>
            <a:ext cx="10505180" cy="3632200"/>
          </a:xfrm>
        </p:spPr>
        <p:txBody>
          <a:bodyPr>
            <a:normAutofit/>
          </a:bodyPr>
          <a:lstStyle>
            <a:lvl1pPr>
              <a:buNone/>
              <a:defRPr sz="1600">
                <a:latin typeface="Roboto" panose="02000000000000000000" pitchFamily="2" charset="0"/>
                <a:ea typeface="Roboto" panose="02000000000000000000" pitchFamily="2" charset="0"/>
              </a:defRPr>
            </a:lvl1pPr>
          </a:lstStyle>
          <a:p>
            <a:r>
              <a:rPr lang="en-US"/>
              <a:t>Click to add picture</a:t>
            </a:r>
          </a:p>
        </p:txBody>
      </p:sp>
      <p:sp>
        <p:nvSpPr>
          <p:cNvPr id="13" name="Title 1">
            <a:extLst>
              <a:ext uri="{FF2B5EF4-FFF2-40B4-BE49-F238E27FC236}">
                <a16:creationId xmlns:a16="http://schemas.microsoft.com/office/drawing/2014/main" id="{24F29852-0120-482A-9A02-903FA44E8AC1}"/>
              </a:ext>
            </a:extLst>
          </p:cNvPr>
          <p:cNvSpPr>
            <a:spLocks noGrp="1"/>
          </p:cNvSpPr>
          <p:nvPr>
            <p:ph type="title" hasCustomPrompt="1"/>
          </p:nvPr>
        </p:nvSpPr>
        <p:spPr>
          <a:xfrm>
            <a:off x="848620" y="510869"/>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Tree>
    <p:extLst>
      <p:ext uri="{BB962C8B-B14F-4D97-AF65-F5344CB8AC3E}">
        <p14:creationId xmlns:p14="http://schemas.microsoft.com/office/powerpoint/2010/main" val="253068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D44476C-5C4B-452C-9A73-A027AEDA0765}"/>
              </a:ext>
            </a:extLst>
          </p:cNvPr>
          <p:cNvSpPr>
            <a:spLocks noGrp="1"/>
          </p:cNvSpPr>
          <p:nvPr>
            <p:ph type="body" sz="half" idx="2" hasCustomPrompt="1"/>
          </p:nvPr>
        </p:nvSpPr>
        <p:spPr>
          <a:xfrm>
            <a:off x="839788" y="2057400"/>
            <a:ext cx="4172787" cy="3811588"/>
          </a:xfrm>
        </p:spPr>
        <p:txBody>
          <a:bodyPr>
            <a:normAutofit/>
          </a:bodyPr>
          <a:lstStyle>
            <a:lvl1pPr marL="0" indent="0">
              <a:spcBef>
                <a:spcPts val="150"/>
              </a:spcBef>
              <a:buNone/>
              <a:defRPr sz="1400">
                <a:latin typeface="Roboto" panose="02000000000000000000" pitchFamily="2" charset="0"/>
                <a:ea typeface="Roboto"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pic>
        <p:nvPicPr>
          <p:cNvPr id="8" name="Graphic 7">
            <a:extLst>
              <a:ext uri="{FF2B5EF4-FFF2-40B4-BE49-F238E27FC236}">
                <a16:creationId xmlns:a16="http://schemas.microsoft.com/office/drawing/2014/main" id="{45DCD43C-CE07-4B81-BA41-D6901370831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608A4001-4AAA-457E-A718-AE828E4F4D9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148C9494-2D89-4939-AFF6-4C2A2F557564}"/>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15/09/2023</a:t>
            </a:fld>
            <a:endParaRPr lang="en-ID" sz="1000"/>
          </a:p>
        </p:txBody>
      </p:sp>
      <p:sp>
        <p:nvSpPr>
          <p:cNvPr id="11" name="Slide Number Placeholder 5">
            <a:extLst>
              <a:ext uri="{FF2B5EF4-FFF2-40B4-BE49-F238E27FC236}">
                <a16:creationId xmlns:a16="http://schemas.microsoft.com/office/drawing/2014/main" id="{650A34B9-CC46-41DA-BD78-499E4A6EE1CA}"/>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2" name="Title 1">
            <a:extLst>
              <a:ext uri="{FF2B5EF4-FFF2-40B4-BE49-F238E27FC236}">
                <a16:creationId xmlns:a16="http://schemas.microsoft.com/office/drawing/2014/main" id="{B7E147A2-A75C-43D8-B858-38F0091E85AF}"/>
              </a:ext>
            </a:extLst>
          </p:cNvPr>
          <p:cNvSpPr>
            <a:spLocks noGrp="1"/>
          </p:cNvSpPr>
          <p:nvPr>
            <p:ph type="title" hasCustomPrompt="1"/>
          </p:nvPr>
        </p:nvSpPr>
        <p:spPr>
          <a:xfrm>
            <a:off x="836612" y="987425"/>
            <a:ext cx="4172787" cy="1003567"/>
          </a:xfrm>
        </p:spPr>
        <p:txBody>
          <a:bodyPr anchor="b">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14" name="Picture Placeholder 13">
            <a:extLst>
              <a:ext uri="{FF2B5EF4-FFF2-40B4-BE49-F238E27FC236}">
                <a16:creationId xmlns:a16="http://schemas.microsoft.com/office/drawing/2014/main" id="{9C313C28-C864-4B91-B63F-AF15953BB096}"/>
              </a:ext>
            </a:extLst>
          </p:cNvPr>
          <p:cNvSpPr>
            <a:spLocks noGrp="1"/>
          </p:cNvSpPr>
          <p:nvPr>
            <p:ph type="pic" sz="quarter" idx="13" hasCustomPrompt="1"/>
          </p:nvPr>
        </p:nvSpPr>
        <p:spPr>
          <a:xfrm>
            <a:off x="5769667" y="987425"/>
            <a:ext cx="5582544" cy="4881563"/>
          </a:xfrm>
        </p:spPr>
        <p:txBody>
          <a:bodyPr>
            <a:normAutofit/>
          </a:bodyPr>
          <a:lstStyle>
            <a:lvl1pPr>
              <a:buNone/>
              <a:defRPr sz="1600">
                <a:latin typeface="Roboto Light" panose="02000000000000000000" pitchFamily="2" charset="0"/>
                <a:ea typeface="Roboto Light" panose="02000000000000000000" pitchFamily="2" charset="0"/>
              </a:defRPr>
            </a:lvl1pPr>
          </a:lstStyle>
          <a:p>
            <a:r>
              <a:rPr lang="en-US"/>
              <a:t>Click to add picture</a:t>
            </a:r>
          </a:p>
        </p:txBody>
      </p:sp>
    </p:spTree>
    <p:extLst>
      <p:ext uri="{BB962C8B-B14F-4D97-AF65-F5344CB8AC3E}">
        <p14:creationId xmlns:p14="http://schemas.microsoft.com/office/powerpoint/2010/main" val="162777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92A8C-B75A-42C6-97E0-C7CE60477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B5E3F66-8000-485B-A91C-13A320438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5B0F40F-5AF0-47D3-B1FC-42B32BDA3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9A232-9D86-4C1B-818C-FC9C3345DDD5}" type="datetimeFigureOut">
              <a:rPr lang="en-ID" smtClean="0"/>
              <a:t>15/09/2023</a:t>
            </a:fld>
            <a:endParaRPr lang="en-ID"/>
          </a:p>
        </p:txBody>
      </p:sp>
      <p:sp>
        <p:nvSpPr>
          <p:cNvPr id="6" name="Slide Number Placeholder 5">
            <a:extLst>
              <a:ext uri="{FF2B5EF4-FFF2-40B4-BE49-F238E27FC236}">
                <a16:creationId xmlns:a16="http://schemas.microsoft.com/office/drawing/2014/main" id="{02EFF95B-079D-4674-8949-1E4D0EEF0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B8DF0-B788-4C36-ADB9-2B216EFFC9FC}" type="slidenum">
              <a:rPr lang="en-ID" smtClean="0"/>
              <a:t>‹#›</a:t>
            </a:fld>
            <a:endParaRPr lang="en-ID"/>
          </a:p>
        </p:txBody>
      </p:sp>
      <p:sp>
        <p:nvSpPr>
          <p:cNvPr id="7" name="Footer Placeholder 6">
            <a:extLst>
              <a:ext uri="{FF2B5EF4-FFF2-40B4-BE49-F238E27FC236}">
                <a16:creationId xmlns:a16="http://schemas.microsoft.com/office/drawing/2014/main" id="{900EE965-1AD1-4D01-BDDD-F7EFCC00C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Tree>
    <p:extLst>
      <p:ext uri="{BB962C8B-B14F-4D97-AF65-F5344CB8AC3E}">
        <p14:creationId xmlns:p14="http://schemas.microsoft.com/office/powerpoint/2010/main" val="1164444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9A56-7C7B-7A10-98C4-DCC0CE97F948}"/>
              </a:ext>
            </a:extLst>
          </p:cNvPr>
          <p:cNvSpPr>
            <a:spLocks noGrp="1"/>
          </p:cNvSpPr>
          <p:nvPr>
            <p:ph type="ctrTitle"/>
          </p:nvPr>
        </p:nvSpPr>
        <p:spPr/>
        <p:txBody>
          <a:bodyPr/>
          <a:lstStyle/>
          <a:p>
            <a:r>
              <a:rPr lang="en-US"/>
              <a:t>Basic Coding Course</a:t>
            </a:r>
            <a:endParaRPr lang="en-ID"/>
          </a:p>
        </p:txBody>
      </p:sp>
      <p:sp>
        <p:nvSpPr>
          <p:cNvPr id="3" name="Subtitle 2">
            <a:extLst>
              <a:ext uri="{FF2B5EF4-FFF2-40B4-BE49-F238E27FC236}">
                <a16:creationId xmlns:a16="http://schemas.microsoft.com/office/drawing/2014/main" id="{5D4A9692-806B-F6A4-75D0-4D8874510202}"/>
              </a:ext>
            </a:extLst>
          </p:cNvPr>
          <p:cNvSpPr>
            <a:spLocks noGrp="1"/>
          </p:cNvSpPr>
          <p:nvPr>
            <p:ph type="subTitle" idx="1"/>
          </p:nvPr>
        </p:nvSpPr>
        <p:spPr/>
        <p:txBody>
          <a:bodyPr/>
          <a:lstStyle/>
          <a:p>
            <a:r>
              <a:rPr lang="en-US" dirty="0"/>
              <a:t>Week 3 – </a:t>
            </a:r>
            <a:r>
              <a:rPr lang="en-US" dirty="0" err="1"/>
              <a:t>Javascript</a:t>
            </a:r>
            <a:r>
              <a:rPr lang="en-US" dirty="0"/>
              <a:t> – Conditional &amp; Loop</a:t>
            </a:r>
            <a:endParaRPr lang="en-ID" dirty="0"/>
          </a:p>
        </p:txBody>
      </p:sp>
    </p:spTree>
    <p:extLst>
      <p:ext uri="{BB962C8B-B14F-4D97-AF65-F5344CB8AC3E}">
        <p14:creationId xmlns:p14="http://schemas.microsoft.com/office/powerpoint/2010/main" val="4649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A793-CB47-8E4C-2ACF-2BE6D96AD47D}"/>
              </a:ext>
            </a:extLst>
          </p:cNvPr>
          <p:cNvSpPr>
            <a:spLocks noGrp="1"/>
          </p:cNvSpPr>
          <p:nvPr>
            <p:ph type="title"/>
          </p:nvPr>
        </p:nvSpPr>
        <p:spPr/>
        <p:txBody>
          <a:bodyPr/>
          <a:lstStyle/>
          <a:p>
            <a:r>
              <a:rPr lang="en-US" dirty="0">
                <a:latin typeface="Roboto Medium"/>
                <a:ea typeface="Roboto Medium"/>
                <a:cs typeface="Roboto Medium"/>
              </a:rPr>
              <a:t>Array Methods (2)</a:t>
            </a:r>
            <a:endParaRPr lang="en-ID" dirty="0">
              <a:latin typeface="Roboto Medium"/>
              <a:ea typeface="Roboto Medium"/>
              <a:cs typeface="Roboto Medium"/>
            </a:endParaRPr>
          </a:p>
        </p:txBody>
      </p:sp>
      <p:graphicFrame>
        <p:nvGraphicFramePr>
          <p:cNvPr id="7" name="Content Placeholder 6">
            <a:extLst>
              <a:ext uri="{FF2B5EF4-FFF2-40B4-BE49-F238E27FC236}">
                <a16:creationId xmlns:a16="http://schemas.microsoft.com/office/drawing/2014/main" id="{EFBF1B98-8105-4044-3480-D2BEC9F85859}"/>
              </a:ext>
            </a:extLst>
          </p:cNvPr>
          <p:cNvGraphicFramePr>
            <a:graphicFrameLocks noGrp="1"/>
          </p:cNvGraphicFramePr>
          <p:nvPr>
            <p:ph idx="1"/>
          </p:nvPr>
        </p:nvGraphicFramePr>
        <p:xfrm>
          <a:off x="838200" y="1568644"/>
          <a:ext cx="10515597" cy="4455160"/>
        </p:xfrm>
        <a:graphic>
          <a:graphicData uri="http://schemas.openxmlformats.org/drawingml/2006/table">
            <a:tbl>
              <a:tblPr firstRow="1" bandRow="1">
                <a:tableStyleId>{5C22544A-7EE6-4342-B048-85BDC9FD1C3A}</a:tableStyleId>
              </a:tblPr>
              <a:tblGrid>
                <a:gridCol w="1932992">
                  <a:extLst>
                    <a:ext uri="{9D8B030D-6E8A-4147-A177-3AD203B41FA5}">
                      <a16:colId xmlns:a16="http://schemas.microsoft.com/office/drawing/2014/main" val="2729736970"/>
                    </a:ext>
                  </a:extLst>
                </a:gridCol>
                <a:gridCol w="4497709">
                  <a:extLst>
                    <a:ext uri="{9D8B030D-6E8A-4147-A177-3AD203B41FA5}">
                      <a16:colId xmlns:a16="http://schemas.microsoft.com/office/drawing/2014/main" val="2808823652"/>
                    </a:ext>
                  </a:extLst>
                </a:gridCol>
                <a:gridCol w="4084896">
                  <a:extLst>
                    <a:ext uri="{9D8B030D-6E8A-4147-A177-3AD203B41FA5}">
                      <a16:colId xmlns:a16="http://schemas.microsoft.com/office/drawing/2014/main" val="1457933695"/>
                    </a:ext>
                  </a:extLst>
                </a:gridCol>
              </a:tblGrid>
              <a:tr h="370840">
                <a:tc>
                  <a:txBody>
                    <a:bodyPr/>
                    <a:lstStyle/>
                    <a:p>
                      <a:r>
                        <a:rPr lang="en-US" sz="1300" dirty="0"/>
                        <a:t>Methods</a:t>
                      </a:r>
                      <a:endParaRPr lang="en-ID" sz="1300" dirty="0"/>
                    </a:p>
                  </a:txBody>
                  <a:tcPr/>
                </a:tc>
                <a:tc>
                  <a:txBody>
                    <a:bodyPr/>
                    <a:lstStyle/>
                    <a:p>
                      <a:r>
                        <a:rPr lang="en-US" sz="1300" dirty="0"/>
                        <a:t>Function</a:t>
                      </a:r>
                      <a:endParaRPr lang="en-ID" sz="1300" dirty="0"/>
                    </a:p>
                  </a:txBody>
                  <a:tcPr/>
                </a:tc>
                <a:tc>
                  <a:txBody>
                    <a:bodyPr/>
                    <a:lstStyle/>
                    <a:p>
                      <a:r>
                        <a:rPr lang="en-US" sz="1300" dirty="0"/>
                        <a:t>Example</a:t>
                      </a:r>
                      <a:endParaRPr lang="en-ID" sz="1300" dirty="0"/>
                    </a:p>
                  </a:txBody>
                  <a:tcPr/>
                </a:tc>
                <a:extLst>
                  <a:ext uri="{0D108BD9-81ED-4DB2-BD59-A6C34878D82A}">
                    <a16:rowId xmlns:a16="http://schemas.microsoft.com/office/drawing/2014/main" val="30771147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t>array.sort</a:t>
                      </a:r>
                      <a:r>
                        <a:rPr lang="en-US" sz="1300" dirty="0"/>
                        <a:t>()</a:t>
                      </a:r>
                    </a:p>
                  </a:txBody>
                  <a:tcPr/>
                </a:tc>
                <a:tc>
                  <a:txBody>
                    <a:bodyPr/>
                    <a:lstStyle/>
                    <a:p>
                      <a:pPr marL="285750" indent="-285750">
                        <a:buFont typeface="Arial" panose="020B0604020202020204" pitchFamily="34" charset="0"/>
                        <a:buChar char="•"/>
                      </a:pPr>
                      <a:r>
                        <a:rPr lang="en-US" sz="1300" dirty="0"/>
                        <a:t>Sort the elements of an array in place and return the sorted array. </a:t>
                      </a:r>
                    </a:p>
                    <a:p>
                      <a:pPr marL="285750" indent="-285750">
                        <a:buFont typeface="Arial" panose="020B0604020202020204" pitchFamily="34" charset="0"/>
                        <a:buChar char="•"/>
                      </a:pPr>
                      <a:r>
                        <a:rPr lang="en-US" sz="1300" dirty="0"/>
                        <a:t>By default, </a:t>
                      </a:r>
                      <a:r>
                        <a:rPr lang="en-US" sz="1300" b="1" dirty="0"/>
                        <a:t>it sorts elements as strings</a:t>
                      </a:r>
                      <a:endParaRPr lang="en-ID" sz="1300" b="1" dirty="0"/>
                    </a:p>
                  </a:txBody>
                  <a:tcPr/>
                </a:tc>
                <a:tc>
                  <a:txBody>
                    <a:bodyPr/>
                    <a:lstStyle/>
                    <a:p>
                      <a:pPr marL="0" marR="0">
                        <a:spcBef>
                          <a:spcPts val="0"/>
                        </a:spcBef>
                        <a:spcAft>
                          <a:spcPts val="0"/>
                        </a:spcAft>
                      </a:pPr>
                      <a:endParaRPr lang="en-US" sz="1300" dirty="0">
                        <a:solidFill>
                          <a:srgbClr val="6272A4"/>
                        </a:solidFill>
                        <a:effectLst/>
                        <a:latin typeface="Consolas" panose="020B0609020204030204" pitchFamily="49" charset="0"/>
                      </a:endParaRPr>
                    </a:p>
                    <a:p>
                      <a:pPr marL="0" marR="0">
                        <a:spcBef>
                          <a:spcPts val="0"/>
                        </a:spcBef>
                        <a:spcAft>
                          <a:spcPts val="0"/>
                        </a:spcAft>
                      </a:pPr>
                      <a:endParaRPr lang="en-ID" sz="1300" dirty="0">
                        <a:solidFill>
                          <a:srgbClr val="6272A4"/>
                        </a:solidFill>
                        <a:effectLst/>
                        <a:latin typeface="Consolas" panose="020B0609020204030204" pitchFamily="49" charset="0"/>
                      </a:endParaRPr>
                    </a:p>
                    <a:p>
                      <a:pPr marL="0" marR="0">
                        <a:spcBef>
                          <a:spcPts val="0"/>
                        </a:spcBef>
                        <a:spcAft>
                          <a:spcPts val="0"/>
                        </a:spcAft>
                      </a:pPr>
                      <a:endParaRPr lang="en-ID" sz="1300" dirty="0">
                        <a:solidFill>
                          <a:srgbClr val="6272A4"/>
                        </a:solidFill>
                        <a:effectLst/>
                        <a:latin typeface="Consolas" panose="020B0609020204030204" pitchFamily="49" charset="0"/>
                      </a:endParaRPr>
                    </a:p>
                    <a:p>
                      <a:pPr marL="0" marR="0">
                        <a:spcBef>
                          <a:spcPts val="0"/>
                        </a:spcBef>
                        <a:spcAft>
                          <a:spcPts val="0"/>
                        </a:spcAft>
                      </a:pPr>
                      <a:endParaRPr lang="en-ID" sz="1300" dirty="0">
                        <a:solidFill>
                          <a:srgbClr val="6272A4"/>
                        </a:solidFill>
                        <a:effectLst/>
                        <a:latin typeface="Consolas" panose="020B0609020204030204" pitchFamily="49" charset="0"/>
                      </a:endParaRPr>
                    </a:p>
                  </a:txBody>
                  <a:tcPr/>
                </a:tc>
                <a:extLst>
                  <a:ext uri="{0D108BD9-81ED-4DB2-BD59-A6C34878D82A}">
                    <a16:rowId xmlns:a16="http://schemas.microsoft.com/office/drawing/2014/main" val="3014123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t>array.reverse</a:t>
                      </a:r>
                      <a:r>
                        <a:rPr lang="en-US" sz="1300" dirty="0"/>
                        <a:t>()</a:t>
                      </a:r>
                    </a:p>
                  </a:txBody>
                  <a:tcPr/>
                </a:tc>
                <a:tc>
                  <a:txBody>
                    <a:bodyPr/>
                    <a:lstStyle/>
                    <a:p>
                      <a:pPr marL="285750" indent="-285750">
                        <a:buFont typeface="Arial" panose="020B0604020202020204" pitchFamily="34" charset="0"/>
                        <a:buChar char="•"/>
                      </a:pPr>
                      <a:r>
                        <a:rPr lang="en-US" sz="1300" dirty="0"/>
                        <a:t>Reverses the order of elements in the array.</a:t>
                      </a:r>
                    </a:p>
                    <a:p>
                      <a:pPr marL="285750" indent="-285750">
                        <a:buFont typeface="Arial" panose="020B0604020202020204" pitchFamily="34" charset="0"/>
                        <a:buChar char="•"/>
                      </a:pPr>
                      <a:endParaRPr lang="en-ID" sz="1300"/>
                    </a:p>
                  </a:txBody>
                  <a:tcPr/>
                </a:tc>
                <a:tc>
                  <a:txBody>
                    <a:bodyPr/>
                    <a:lstStyle/>
                    <a:p>
                      <a:pPr marL="0" marR="0">
                        <a:spcBef>
                          <a:spcPts val="0"/>
                        </a:spcBef>
                        <a:spcAft>
                          <a:spcPts val="0"/>
                        </a:spcAft>
                      </a:pP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endParaRPr lang="en-ID" sz="1300">
                        <a:solidFill>
                          <a:srgbClr val="979793"/>
                        </a:solidFill>
                        <a:effectLst/>
                        <a:latin typeface="Consolas"/>
                      </a:endParaRPr>
                    </a:p>
                  </a:txBody>
                  <a:tcPr/>
                </a:tc>
                <a:extLst>
                  <a:ext uri="{0D108BD9-81ED-4DB2-BD59-A6C34878D82A}">
                    <a16:rowId xmlns:a16="http://schemas.microsoft.com/office/drawing/2014/main" val="2487843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t>array.includes</a:t>
                      </a:r>
                      <a:r>
                        <a:rPr lang="en-US" sz="1300" dirty="0"/>
                        <a:t>(element, </a:t>
                      </a:r>
                      <a:r>
                        <a:rPr lang="en-US" sz="1300" dirty="0" err="1"/>
                        <a:t>fromIndex</a:t>
                      </a:r>
                      <a:r>
                        <a:rPr lang="en-US" sz="1300" dirty="0"/>
                        <a:t>);</a:t>
                      </a:r>
                    </a:p>
                  </a:txBody>
                  <a:tcPr/>
                </a:tc>
                <a:tc>
                  <a:txBody>
                    <a:bodyPr/>
                    <a:lstStyle/>
                    <a:p>
                      <a:pPr marL="285750" indent="-285750">
                        <a:buFont typeface="Arial" panose="020B0604020202020204" pitchFamily="34" charset="0"/>
                        <a:buChar char="•"/>
                      </a:pPr>
                      <a:r>
                        <a:rPr lang="en-US" sz="1300" dirty="0"/>
                        <a:t>Check if an array includes a specific element. It </a:t>
                      </a:r>
                      <a:r>
                        <a:rPr lang="en-US" sz="1300" b="1" dirty="0"/>
                        <a:t>returns a </a:t>
                      </a:r>
                      <a:r>
                        <a:rPr lang="en-US" sz="1300" b="1" dirty="0" err="1"/>
                        <a:t>boolean</a:t>
                      </a:r>
                      <a:r>
                        <a:rPr lang="en-US" sz="1300" b="1" dirty="0"/>
                        <a:t> value (true or false)</a:t>
                      </a:r>
                      <a:r>
                        <a:rPr lang="en-US" sz="1300" dirty="0"/>
                        <a:t> indicating whether the element is found in the array.</a:t>
                      </a:r>
                    </a:p>
                    <a:p>
                      <a:pPr marL="285750" indent="-285750">
                        <a:buFont typeface="Arial" panose="020B0604020202020204" pitchFamily="34" charset="0"/>
                        <a:buChar char="•"/>
                      </a:pPr>
                      <a:r>
                        <a:rPr lang="en-US" sz="1300" dirty="0" err="1"/>
                        <a:t>fromIndex</a:t>
                      </a:r>
                      <a:r>
                        <a:rPr lang="en-US" sz="1300" dirty="0"/>
                        <a:t> are optional. If not provided, the search starts from index 0</a:t>
                      </a:r>
                      <a:endParaRPr lang="en-ID" sz="1300" dirty="0"/>
                    </a:p>
                  </a:txBody>
                  <a:tcPr/>
                </a:tc>
                <a:tc>
                  <a:txBody>
                    <a:bodyPr/>
                    <a:lstStyle/>
                    <a:p>
                      <a:pPr marL="0" marR="0">
                        <a:spcBef>
                          <a:spcPts val="0"/>
                        </a:spcBef>
                        <a:spcAft>
                          <a:spcPts val="0"/>
                        </a:spcAft>
                      </a:pP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endParaRPr lang="en-US"/>
                    </a:p>
                    <a:p>
                      <a:pPr marL="0" marR="0" lvl="0">
                        <a:spcBef>
                          <a:spcPts val="0"/>
                        </a:spcBef>
                        <a:spcAft>
                          <a:spcPts val="0"/>
                        </a:spcAft>
                        <a:buNone/>
                      </a:pPr>
                      <a:endParaRPr lang="en-ID" sz="1300">
                        <a:solidFill>
                          <a:srgbClr val="979793"/>
                        </a:solidFill>
                        <a:effectLst/>
                        <a:latin typeface="Consolas"/>
                      </a:endParaRPr>
                    </a:p>
                  </a:txBody>
                  <a:tcPr/>
                </a:tc>
                <a:extLst>
                  <a:ext uri="{0D108BD9-81ED-4DB2-BD59-A6C34878D82A}">
                    <a16:rowId xmlns:a16="http://schemas.microsoft.com/office/drawing/2014/main" val="34311571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t>array.indexOf</a:t>
                      </a:r>
                      <a:r>
                        <a:rPr lang="en-US" sz="1300" dirty="0"/>
                        <a:t>(element, </a:t>
                      </a:r>
                      <a:r>
                        <a:rPr lang="en-US" sz="1300" dirty="0" err="1"/>
                        <a:t>fromIndex</a:t>
                      </a:r>
                      <a:r>
                        <a:rPr lang="en-US" sz="1300" dirty="0"/>
                        <a:t>);</a:t>
                      </a:r>
                    </a:p>
                  </a:txBody>
                  <a:tcPr/>
                </a:tc>
                <a:tc>
                  <a:txBody>
                    <a:bodyPr/>
                    <a:lstStyle/>
                    <a:p>
                      <a:pPr marL="285750" indent="-285750">
                        <a:buFont typeface="Arial" panose="020B0604020202020204" pitchFamily="34" charset="0"/>
                        <a:buChar char="•"/>
                      </a:pPr>
                      <a:r>
                        <a:rPr lang="en-US" sz="1300" dirty="0"/>
                        <a:t>Find the index of a specific element in an array. It </a:t>
                      </a:r>
                      <a:r>
                        <a:rPr lang="en-US" sz="1300" b="1" dirty="0"/>
                        <a:t>returns the first index at which the element is found, or -1 if the element is not found</a:t>
                      </a:r>
                      <a:r>
                        <a:rPr lang="en-US" sz="1300" dirty="0"/>
                        <a:t>.</a:t>
                      </a:r>
                    </a:p>
                    <a:p>
                      <a:pPr marL="285750" indent="-285750">
                        <a:buFont typeface="Arial" panose="020B0604020202020204" pitchFamily="34" charset="0"/>
                        <a:buChar char="•"/>
                      </a:pPr>
                      <a:r>
                        <a:rPr lang="en-US" sz="1300" dirty="0" err="1"/>
                        <a:t>fromIndex</a:t>
                      </a:r>
                      <a:r>
                        <a:rPr lang="en-US" sz="1300" dirty="0"/>
                        <a:t> are optional. If not provided, the search starts from index 0</a:t>
                      </a:r>
                      <a:endParaRPr lang="en-ID" sz="1300" dirty="0"/>
                    </a:p>
                  </a:txBody>
                  <a:tcPr/>
                </a:tc>
                <a:tc>
                  <a:txBody>
                    <a:bodyPr/>
                    <a:lstStyle/>
                    <a:p>
                      <a:pPr marL="0" marR="0">
                        <a:spcBef>
                          <a:spcPts val="0"/>
                        </a:spcBef>
                        <a:spcAft>
                          <a:spcPts val="0"/>
                        </a:spcAft>
                      </a:pPr>
                      <a:br>
                        <a:rPr lang="en-ID" sz="1300" dirty="0">
                          <a:solidFill>
                            <a:srgbClr val="979793"/>
                          </a:solidFill>
                          <a:effectLst/>
                          <a:latin typeface="Consolas"/>
                        </a:rPr>
                      </a:br>
                      <a:endParaRPr lang="en-US" dirty="0"/>
                    </a:p>
                    <a:p>
                      <a:pPr marL="0" marR="0" lvl="0">
                        <a:spcBef>
                          <a:spcPts val="0"/>
                        </a:spcBef>
                        <a:spcAft>
                          <a:spcPts val="0"/>
                        </a:spcAft>
                        <a:buNone/>
                      </a:pPr>
                      <a:endParaRPr lang="en-ID" sz="1300" dirty="0">
                        <a:solidFill>
                          <a:srgbClr val="979793"/>
                        </a:solidFill>
                        <a:effectLst/>
                        <a:latin typeface="Consolas"/>
                      </a:endParaRPr>
                    </a:p>
                    <a:p>
                      <a:pPr marL="0" marR="0" lvl="0">
                        <a:spcBef>
                          <a:spcPts val="0"/>
                        </a:spcBef>
                        <a:spcAft>
                          <a:spcPts val="0"/>
                        </a:spcAft>
                        <a:buNone/>
                      </a:pPr>
                      <a:endParaRPr lang="en-ID" sz="1300" dirty="0">
                        <a:solidFill>
                          <a:srgbClr val="979793"/>
                        </a:solidFill>
                        <a:effectLst/>
                        <a:latin typeface="Consolas"/>
                      </a:endParaRPr>
                    </a:p>
                    <a:p>
                      <a:pPr marL="0" marR="0" lvl="0">
                        <a:spcBef>
                          <a:spcPts val="0"/>
                        </a:spcBef>
                        <a:spcAft>
                          <a:spcPts val="0"/>
                        </a:spcAft>
                        <a:buNone/>
                      </a:pPr>
                      <a:endParaRPr lang="en-ID" sz="1300" dirty="0">
                        <a:solidFill>
                          <a:srgbClr val="979793"/>
                        </a:solidFill>
                        <a:effectLst/>
                        <a:latin typeface="Consolas"/>
                      </a:endParaRPr>
                    </a:p>
                  </a:txBody>
                  <a:tcPr/>
                </a:tc>
                <a:extLst>
                  <a:ext uri="{0D108BD9-81ED-4DB2-BD59-A6C34878D82A}">
                    <a16:rowId xmlns:a16="http://schemas.microsoft.com/office/drawing/2014/main" val="2876681752"/>
                  </a:ext>
                </a:extLst>
              </a:tr>
            </a:tbl>
          </a:graphicData>
        </a:graphic>
      </p:graphicFrame>
      <p:sp>
        <p:nvSpPr>
          <p:cNvPr id="3" name="Content Placeholder 2">
            <a:extLst>
              <a:ext uri="{FF2B5EF4-FFF2-40B4-BE49-F238E27FC236}">
                <a16:creationId xmlns:a16="http://schemas.microsoft.com/office/drawing/2014/main" id="{66CAEDAE-1C04-EE12-0834-4ADF1516C44A}"/>
              </a:ext>
            </a:extLst>
          </p:cNvPr>
          <p:cNvSpPr txBox="1">
            <a:spLocks/>
          </p:cNvSpPr>
          <p:nvPr/>
        </p:nvSpPr>
        <p:spPr>
          <a:xfrm>
            <a:off x="824302" y="6147990"/>
            <a:ext cx="10502348" cy="297146"/>
          </a:xfrm>
          <a:prstGeom prst="rect">
            <a:avLst/>
          </a:prstGeom>
          <a:ln>
            <a:solidFill>
              <a:srgbClr val="FF0000"/>
            </a:solidFill>
          </a:ln>
        </p:spPr>
        <p:txBody>
          <a:bodyPr vert="horz" lIns="91440" tIns="45720" rIns="91440" bIns="45720" rtlCol="0">
            <a:normAutofit/>
          </a:bodyPr>
          <a:lstStyle>
            <a:lvl1pPr marL="228600" indent="-228600" algn="l" defTabSz="914400" rtl="0" eaLnBrk="1" latinLnBrk="0" hangingPunct="1">
              <a:lnSpc>
                <a:spcPct val="100000"/>
              </a:lnSpc>
              <a:spcBef>
                <a:spcPts val="150"/>
              </a:spcBef>
              <a:buFont typeface="Arial" panose="020B0604020202020204" pitchFamily="34" charset="0"/>
              <a:buChar char="•"/>
              <a:defRPr sz="1400" kern="1200">
                <a:solidFill>
                  <a:srgbClr val="4D4D4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t>Note: some of this methods directly mutates the original array.</a:t>
            </a:r>
          </a:p>
          <a:p>
            <a:pPr marL="0" indent="0">
              <a:buNone/>
            </a:pPr>
            <a:endParaRPr lang="en-ID" sz="1300"/>
          </a:p>
        </p:txBody>
      </p:sp>
      <p:pic>
        <p:nvPicPr>
          <p:cNvPr id="4" name="Picture 3" descr="A black rectangle with white text&#10;&#10;Description automatically generated">
            <a:extLst>
              <a:ext uri="{FF2B5EF4-FFF2-40B4-BE49-F238E27FC236}">
                <a16:creationId xmlns:a16="http://schemas.microsoft.com/office/drawing/2014/main" id="{3520DA1A-F993-8BB2-ABBD-420EAF1C8260}"/>
              </a:ext>
            </a:extLst>
          </p:cNvPr>
          <p:cNvPicPr>
            <a:picLocks noChangeAspect="1"/>
          </p:cNvPicPr>
          <p:nvPr/>
        </p:nvPicPr>
        <p:blipFill rotWithShape="1">
          <a:blip r:embed="rId2"/>
          <a:srcRect l="1330" t="15385" r="59574" b="13846"/>
          <a:stretch/>
        </p:blipFill>
        <p:spPr>
          <a:xfrm>
            <a:off x="7326979" y="2843978"/>
            <a:ext cx="2666250" cy="838271"/>
          </a:xfrm>
          <a:prstGeom prst="rect">
            <a:avLst/>
          </a:prstGeom>
        </p:spPr>
      </p:pic>
      <p:pic>
        <p:nvPicPr>
          <p:cNvPr id="5" name="Picture 4" descr="A black background with white text&#10;&#10;Description automatically generated">
            <a:extLst>
              <a:ext uri="{FF2B5EF4-FFF2-40B4-BE49-F238E27FC236}">
                <a16:creationId xmlns:a16="http://schemas.microsoft.com/office/drawing/2014/main" id="{193A5322-0C85-D3F2-8FE4-813734E6B164}"/>
              </a:ext>
            </a:extLst>
          </p:cNvPr>
          <p:cNvPicPr>
            <a:picLocks noChangeAspect="1"/>
          </p:cNvPicPr>
          <p:nvPr/>
        </p:nvPicPr>
        <p:blipFill rotWithShape="1">
          <a:blip r:embed="rId3"/>
          <a:srcRect l="1332" t="10596" r="43276" b="11920"/>
          <a:stretch/>
        </p:blipFill>
        <p:spPr>
          <a:xfrm>
            <a:off x="7326979" y="3792584"/>
            <a:ext cx="3730772" cy="1042077"/>
          </a:xfrm>
          <a:prstGeom prst="rect">
            <a:avLst/>
          </a:prstGeom>
        </p:spPr>
      </p:pic>
      <p:pic>
        <p:nvPicPr>
          <p:cNvPr id="6" name="Picture 5" descr="A black background with text&#10;&#10;Description automatically generated">
            <a:extLst>
              <a:ext uri="{FF2B5EF4-FFF2-40B4-BE49-F238E27FC236}">
                <a16:creationId xmlns:a16="http://schemas.microsoft.com/office/drawing/2014/main" id="{C4CD8849-20CA-DD97-B88F-FCF6319D1F86}"/>
              </a:ext>
            </a:extLst>
          </p:cNvPr>
          <p:cNvPicPr>
            <a:picLocks noChangeAspect="1"/>
          </p:cNvPicPr>
          <p:nvPr/>
        </p:nvPicPr>
        <p:blipFill rotWithShape="1">
          <a:blip r:embed="rId4"/>
          <a:srcRect l="1349" t="11940" r="43328" b="9913"/>
          <a:stretch/>
        </p:blipFill>
        <p:spPr>
          <a:xfrm>
            <a:off x="7326979" y="4885977"/>
            <a:ext cx="3602831" cy="1020235"/>
          </a:xfrm>
          <a:prstGeom prst="rect">
            <a:avLst/>
          </a:prstGeom>
        </p:spPr>
      </p:pic>
      <p:pic>
        <p:nvPicPr>
          <p:cNvPr id="9" name="Picture 8">
            <a:extLst>
              <a:ext uri="{FF2B5EF4-FFF2-40B4-BE49-F238E27FC236}">
                <a16:creationId xmlns:a16="http://schemas.microsoft.com/office/drawing/2014/main" id="{07602EDE-5968-F04E-1EAE-3FB3186FE9D0}"/>
              </a:ext>
            </a:extLst>
          </p:cNvPr>
          <p:cNvPicPr>
            <a:picLocks noChangeAspect="1"/>
          </p:cNvPicPr>
          <p:nvPr/>
        </p:nvPicPr>
        <p:blipFill>
          <a:blip r:embed="rId5"/>
          <a:stretch>
            <a:fillRect/>
          </a:stretch>
        </p:blipFill>
        <p:spPr>
          <a:xfrm>
            <a:off x="7326979" y="2017617"/>
            <a:ext cx="3894299" cy="634464"/>
          </a:xfrm>
          <a:prstGeom prst="rect">
            <a:avLst/>
          </a:prstGeom>
        </p:spPr>
      </p:pic>
    </p:spTree>
    <p:extLst>
      <p:ext uri="{BB962C8B-B14F-4D97-AF65-F5344CB8AC3E}">
        <p14:creationId xmlns:p14="http://schemas.microsoft.com/office/powerpoint/2010/main" val="124384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A793-CB47-8E4C-2ACF-2BE6D96AD47D}"/>
              </a:ext>
            </a:extLst>
          </p:cNvPr>
          <p:cNvSpPr>
            <a:spLocks noGrp="1"/>
          </p:cNvSpPr>
          <p:nvPr>
            <p:ph type="title"/>
          </p:nvPr>
        </p:nvSpPr>
        <p:spPr/>
        <p:txBody>
          <a:bodyPr/>
          <a:lstStyle/>
          <a:p>
            <a:r>
              <a:rPr lang="en-US" dirty="0"/>
              <a:t>Array Methods (3)</a:t>
            </a:r>
            <a:endParaRPr lang="en-ID" dirty="0"/>
          </a:p>
        </p:txBody>
      </p:sp>
      <p:graphicFrame>
        <p:nvGraphicFramePr>
          <p:cNvPr id="7" name="Content Placeholder 6">
            <a:extLst>
              <a:ext uri="{FF2B5EF4-FFF2-40B4-BE49-F238E27FC236}">
                <a16:creationId xmlns:a16="http://schemas.microsoft.com/office/drawing/2014/main" id="{EFBF1B98-8105-4044-3480-D2BEC9F85859}"/>
              </a:ext>
            </a:extLst>
          </p:cNvPr>
          <p:cNvGraphicFramePr>
            <a:graphicFrameLocks noGrp="1"/>
          </p:cNvGraphicFramePr>
          <p:nvPr>
            <p:ph idx="1"/>
          </p:nvPr>
        </p:nvGraphicFramePr>
        <p:xfrm>
          <a:off x="838200" y="1568644"/>
          <a:ext cx="10515597" cy="4013200"/>
        </p:xfrm>
        <a:graphic>
          <a:graphicData uri="http://schemas.openxmlformats.org/drawingml/2006/table">
            <a:tbl>
              <a:tblPr firstRow="1" bandRow="1">
                <a:tableStyleId>{5C22544A-7EE6-4342-B048-85BDC9FD1C3A}</a:tableStyleId>
              </a:tblPr>
              <a:tblGrid>
                <a:gridCol w="1932992">
                  <a:extLst>
                    <a:ext uri="{9D8B030D-6E8A-4147-A177-3AD203B41FA5}">
                      <a16:colId xmlns:a16="http://schemas.microsoft.com/office/drawing/2014/main" val="2729736970"/>
                    </a:ext>
                  </a:extLst>
                </a:gridCol>
                <a:gridCol w="4497709">
                  <a:extLst>
                    <a:ext uri="{9D8B030D-6E8A-4147-A177-3AD203B41FA5}">
                      <a16:colId xmlns:a16="http://schemas.microsoft.com/office/drawing/2014/main" val="2808823652"/>
                    </a:ext>
                  </a:extLst>
                </a:gridCol>
                <a:gridCol w="4084896">
                  <a:extLst>
                    <a:ext uri="{9D8B030D-6E8A-4147-A177-3AD203B41FA5}">
                      <a16:colId xmlns:a16="http://schemas.microsoft.com/office/drawing/2014/main" val="1457933695"/>
                    </a:ext>
                  </a:extLst>
                </a:gridCol>
              </a:tblGrid>
              <a:tr h="370840">
                <a:tc>
                  <a:txBody>
                    <a:bodyPr/>
                    <a:lstStyle/>
                    <a:p>
                      <a:r>
                        <a:rPr lang="en-US" sz="1300" dirty="0"/>
                        <a:t>Methods</a:t>
                      </a:r>
                      <a:endParaRPr lang="en-ID" sz="1300" dirty="0"/>
                    </a:p>
                  </a:txBody>
                  <a:tcPr/>
                </a:tc>
                <a:tc>
                  <a:txBody>
                    <a:bodyPr/>
                    <a:lstStyle/>
                    <a:p>
                      <a:r>
                        <a:rPr lang="en-US" sz="1300" dirty="0"/>
                        <a:t>Function</a:t>
                      </a:r>
                      <a:endParaRPr lang="en-ID" sz="1300" dirty="0"/>
                    </a:p>
                  </a:txBody>
                  <a:tcPr/>
                </a:tc>
                <a:tc>
                  <a:txBody>
                    <a:bodyPr/>
                    <a:lstStyle/>
                    <a:p>
                      <a:r>
                        <a:rPr lang="en-US" sz="1300" dirty="0"/>
                        <a:t>Example</a:t>
                      </a:r>
                      <a:endParaRPr lang="en-ID" sz="1300" dirty="0"/>
                    </a:p>
                  </a:txBody>
                  <a:tcPr/>
                </a:tc>
                <a:extLst>
                  <a:ext uri="{0D108BD9-81ED-4DB2-BD59-A6C34878D82A}">
                    <a16:rowId xmlns:a16="http://schemas.microsoft.com/office/drawing/2014/main" val="3077114762"/>
                  </a:ext>
                </a:extLst>
              </a:tr>
              <a:tr h="370840">
                <a:tc>
                  <a:txBody>
                    <a:bodyPr/>
                    <a:lstStyle/>
                    <a:p>
                      <a:r>
                        <a:rPr lang="en-US" sz="1300" dirty="0" err="1"/>
                        <a:t>Array.slice</a:t>
                      </a:r>
                      <a:r>
                        <a:rPr lang="en-US" sz="1300" dirty="0"/>
                        <a:t>(</a:t>
                      </a:r>
                      <a:r>
                        <a:rPr lang="en-US" sz="1300" dirty="0" err="1"/>
                        <a:t>startIndex</a:t>
                      </a:r>
                      <a:r>
                        <a:rPr lang="en-US" sz="1300" dirty="0"/>
                        <a:t>, </a:t>
                      </a:r>
                      <a:r>
                        <a:rPr lang="en-US" sz="1300" dirty="0" err="1"/>
                        <a:t>endIndex</a:t>
                      </a:r>
                      <a:r>
                        <a:rPr lang="en-US" sz="1300" dirty="0"/>
                        <a:t>)</a:t>
                      </a:r>
                    </a:p>
                  </a:txBody>
                  <a:tcPr/>
                </a:tc>
                <a:tc>
                  <a:txBody>
                    <a:bodyPr/>
                    <a:lstStyle/>
                    <a:p>
                      <a:pPr marL="285750" indent="-285750">
                        <a:buFont typeface="Arial" panose="020B0604020202020204" pitchFamily="34" charset="0"/>
                        <a:buChar char="•"/>
                      </a:pPr>
                      <a:r>
                        <a:rPr lang="en-US" sz="1300" dirty="0"/>
                        <a:t>Returns a new array containing a shallow copy of elements from </a:t>
                      </a:r>
                      <a:r>
                        <a:rPr lang="en-US" sz="1300" dirty="0" err="1"/>
                        <a:t>startIndex</a:t>
                      </a:r>
                      <a:r>
                        <a:rPr lang="en-US" sz="1300" dirty="0"/>
                        <a:t> up to (but not including) </a:t>
                      </a:r>
                      <a:r>
                        <a:rPr lang="en-US" sz="1300" dirty="0" err="1"/>
                        <a:t>endIndex</a:t>
                      </a:r>
                      <a:r>
                        <a:rPr lang="en-US" sz="1300" dirty="0"/>
                        <a:t>.</a:t>
                      </a:r>
                      <a:endParaRPr lang="en-ID" sz="1300" dirty="0"/>
                    </a:p>
                  </a:txBody>
                  <a:tcPr/>
                </a:tc>
                <a:tc>
                  <a:txBody>
                    <a:bodyPr/>
                    <a:lstStyle/>
                    <a:p>
                      <a:pPr marL="0" marR="0">
                        <a:spcBef>
                          <a:spcPts val="0"/>
                        </a:spcBef>
                        <a:spcAft>
                          <a:spcPts val="0"/>
                        </a:spcAft>
                      </a:pP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endParaRPr lang="en-ID" sz="1300">
                        <a:solidFill>
                          <a:srgbClr val="979793"/>
                        </a:solidFill>
                        <a:effectLst/>
                        <a:latin typeface="Consolas"/>
                      </a:endParaRPr>
                    </a:p>
                  </a:txBody>
                  <a:tcPr/>
                </a:tc>
                <a:extLst>
                  <a:ext uri="{0D108BD9-81ED-4DB2-BD59-A6C34878D82A}">
                    <a16:rowId xmlns:a16="http://schemas.microsoft.com/office/drawing/2014/main" val="41219938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t>Array.splice</a:t>
                      </a:r>
                      <a:r>
                        <a:rPr lang="en-US" sz="1300" dirty="0"/>
                        <a:t>(</a:t>
                      </a:r>
                      <a:r>
                        <a:rPr lang="en-US" sz="1300" dirty="0" err="1"/>
                        <a:t>startIndex</a:t>
                      </a:r>
                      <a:r>
                        <a:rPr lang="en-US" sz="1300" dirty="0"/>
                        <a:t>, </a:t>
                      </a:r>
                      <a:r>
                        <a:rPr lang="en-US" sz="1300" dirty="0" err="1"/>
                        <a:t>deleteCount</a:t>
                      </a:r>
                      <a:r>
                        <a:rPr lang="en-US" sz="1300" dirty="0"/>
                        <a:t>, element1, element2, …)</a:t>
                      </a:r>
                    </a:p>
                  </a:txBody>
                  <a:tcPr/>
                </a:tc>
                <a:tc>
                  <a:txBody>
                    <a:bodyPr/>
                    <a:lstStyle/>
                    <a:p>
                      <a:pPr marL="285750" indent="-285750">
                        <a:buFont typeface="Arial" panose="020B0604020202020204" pitchFamily="34" charset="0"/>
                        <a:buChar char="•"/>
                      </a:pPr>
                      <a:r>
                        <a:rPr lang="en-US" sz="1300" dirty="0"/>
                        <a:t>Changes the contents of an array by removing or replacing existing elements and/or adding new elements.</a:t>
                      </a:r>
                    </a:p>
                    <a:p>
                      <a:pPr marL="285750" indent="-285750">
                        <a:buFont typeface="Arial" panose="020B0604020202020204" pitchFamily="34" charset="0"/>
                        <a:buChar char="•"/>
                      </a:pPr>
                      <a:r>
                        <a:rPr lang="en-US" sz="1300" dirty="0"/>
                        <a:t>Elements are optional</a:t>
                      </a:r>
                    </a:p>
                    <a:p>
                      <a:pPr marL="285750" indent="-285750">
                        <a:buFont typeface="Arial" panose="020B0604020202020204" pitchFamily="34" charset="0"/>
                        <a:buChar char="•"/>
                      </a:pPr>
                      <a:r>
                        <a:rPr lang="en-US" sz="1300" dirty="0"/>
                        <a:t>Returns an array containing the deleted elements.</a:t>
                      </a:r>
                      <a:endParaRPr lang="en-ID" sz="1300" dirty="0"/>
                    </a:p>
                  </a:txBody>
                  <a:tcPr/>
                </a:tc>
                <a:tc>
                  <a:txBody>
                    <a:bodyPr/>
                    <a:lstStyle/>
                    <a:p>
                      <a:pPr marL="0" marR="0">
                        <a:spcBef>
                          <a:spcPts val="0"/>
                        </a:spcBef>
                        <a:spcAft>
                          <a:spcPts val="0"/>
                        </a:spcAft>
                      </a:pP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endParaRPr lang="en-ID" sz="1300">
                        <a:solidFill>
                          <a:srgbClr val="979793"/>
                        </a:solidFill>
                        <a:effectLst/>
                        <a:latin typeface="Consolas"/>
                      </a:endParaRPr>
                    </a:p>
                  </a:txBody>
                  <a:tcPr/>
                </a:tc>
                <a:extLst>
                  <a:ext uri="{0D108BD9-81ED-4DB2-BD59-A6C34878D82A}">
                    <a16:rowId xmlns:a16="http://schemas.microsoft.com/office/drawing/2014/main" val="140410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t>Array.join</a:t>
                      </a:r>
                      <a:r>
                        <a:rPr lang="en-US" sz="1300" dirty="0"/>
                        <a:t>(separator)</a:t>
                      </a:r>
                    </a:p>
                  </a:txBody>
                  <a:tcPr/>
                </a:tc>
                <a:tc>
                  <a:txBody>
                    <a:bodyPr/>
                    <a:lstStyle/>
                    <a:p>
                      <a:pPr marL="285750" indent="-285750">
                        <a:buFont typeface="Arial" panose="020B0604020202020204" pitchFamily="34" charset="0"/>
                        <a:buChar char="•"/>
                      </a:pPr>
                      <a:r>
                        <a:rPr lang="en-US" sz="1300" dirty="0"/>
                        <a:t>Joins all elements of an array into a string using the specified separator.</a:t>
                      </a:r>
                      <a:endParaRPr lang="en-ID" sz="1300" dirty="0"/>
                    </a:p>
                  </a:txBody>
                  <a:tcPr/>
                </a:tc>
                <a:tc>
                  <a:txBody>
                    <a:bodyPr/>
                    <a:lstStyle/>
                    <a:p>
                      <a:pPr marL="0" marR="0">
                        <a:spcBef>
                          <a:spcPts val="0"/>
                        </a:spcBef>
                        <a:spcAft>
                          <a:spcPts val="0"/>
                        </a:spcAft>
                      </a:pP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endParaRPr lang="en-ID" sz="1300">
                        <a:solidFill>
                          <a:srgbClr val="979793"/>
                        </a:solidFill>
                        <a:effectLst/>
                        <a:latin typeface="Consolas"/>
                      </a:endParaRPr>
                    </a:p>
                  </a:txBody>
                  <a:tcPr/>
                </a:tc>
                <a:extLst>
                  <a:ext uri="{0D108BD9-81ED-4DB2-BD59-A6C34878D82A}">
                    <a16:rowId xmlns:a16="http://schemas.microsoft.com/office/drawing/2014/main" val="3377263694"/>
                  </a:ext>
                </a:extLst>
              </a:tr>
            </a:tbl>
          </a:graphicData>
        </a:graphic>
      </p:graphicFrame>
      <p:sp>
        <p:nvSpPr>
          <p:cNvPr id="3" name="Content Placeholder 2">
            <a:extLst>
              <a:ext uri="{FF2B5EF4-FFF2-40B4-BE49-F238E27FC236}">
                <a16:creationId xmlns:a16="http://schemas.microsoft.com/office/drawing/2014/main" id="{66CAEDAE-1C04-EE12-0834-4ADF1516C44A}"/>
              </a:ext>
            </a:extLst>
          </p:cNvPr>
          <p:cNvSpPr txBox="1">
            <a:spLocks/>
          </p:cNvSpPr>
          <p:nvPr/>
        </p:nvSpPr>
        <p:spPr>
          <a:xfrm>
            <a:off x="838200" y="6008844"/>
            <a:ext cx="10502348" cy="297146"/>
          </a:xfrm>
          <a:prstGeom prst="rect">
            <a:avLst/>
          </a:prstGeom>
          <a:ln>
            <a:solidFill>
              <a:srgbClr val="FF0000"/>
            </a:solidFill>
          </a:ln>
        </p:spPr>
        <p:txBody>
          <a:bodyPr vert="horz" lIns="91440" tIns="45720" rIns="91440" bIns="45720" rtlCol="0">
            <a:normAutofit/>
          </a:bodyPr>
          <a:lstStyle>
            <a:lvl1pPr marL="228600" indent="-228600" algn="l" defTabSz="914400" rtl="0" eaLnBrk="1" latinLnBrk="0" hangingPunct="1">
              <a:lnSpc>
                <a:spcPct val="100000"/>
              </a:lnSpc>
              <a:spcBef>
                <a:spcPts val="150"/>
              </a:spcBef>
              <a:buFont typeface="Arial" panose="020B0604020202020204" pitchFamily="34" charset="0"/>
              <a:buChar char="•"/>
              <a:defRPr sz="1400" kern="1200">
                <a:solidFill>
                  <a:srgbClr val="4D4D4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t>Note: some of this methods directly mutates the original array.</a:t>
            </a:r>
          </a:p>
          <a:p>
            <a:pPr marL="0" indent="0">
              <a:buNone/>
            </a:pPr>
            <a:endParaRPr lang="en-ID" sz="1300"/>
          </a:p>
        </p:txBody>
      </p:sp>
      <p:pic>
        <p:nvPicPr>
          <p:cNvPr id="4" name="Picture 3" descr="A black background with white text&#10;&#10;Description automatically generated">
            <a:extLst>
              <a:ext uri="{FF2B5EF4-FFF2-40B4-BE49-F238E27FC236}">
                <a16:creationId xmlns:a16="http://schemas.microsoft.com/office/drawing/2014/main" id="{9F3A02CD-8433-7F71-1B7E-0DD165854327}"/>
              </a:ext>
            </a:extLst>
          </p:cNvPr>
          <p:cNvPicPr>
            <a:picLocks noChangeAspect="1"/>
          </p:cNvPicPr>
          <p:nvPr/>
        </p:nvPicPr>
        <p:blipFill rotWithShape="1">
          <a:blip r:embed="rId2"/>
          <a:srcRect l="1456" t="17647" r="55604" b="16667"/>
          <a:stretch/>
        </p:blipFill>
        <p:spPr>
          <a:xfrm>
            <a:off x="7342553" y="1996371"/>
            <a:ext cx="2881090" cy="656427"/>
          </a:xfrm>
          <a:prstGeom prst="rect">
            <a:avLst/>
          </a:prstGeom>
        </p:spPr>
      </p:pic>
      <p:pic>
        <p:nvPicPr>
          <p:cNvPr id="6" name="Picture 5" descr="A black background with text on it&#10;&#10;Description automatically generated">
            <a:extLst>
              <a:ext uri="{FF2B5EF4-FFF2-40B4-BE49-F238E27FC236}">
                <a16:creationId xmlns:a16="http://schemas.microsoft.com/office/drawing/2014/main" id="{53EDA0D7-EB96-B44B-7FAB-5FC068A8EE93}"/>
              </a:ext>
            </a:extLst>
          </p:cNvPr>
          <p:cNvPicPr>
            <a:picLocks noChangeAspect="1"/>
          </p:cNvPicPr>
          <p:nvPr/>
        </p:nvPicPr>
        <p:blipFill rotWithShape="1">
          <a:blip r:embed="rId3"/>
          <a:srcRect l="1329" t="8670" r="44313" b="6936"/>
          <a:stretch/>
        </p:blipFill>
        <p:spPr>
          <a:xfrm>
            <a:off x="7342553" y="2872876"/>
            <a:ext cx="3681947" cy="1462637"/>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F6E0773B-A6C7-45D6-3F81-B7E28C02692F}"/>
              </a:ext>
            </a:extLst>
          </p:cNvPr>
          <p:cNvPicPr>
            <a:picLocks noChangeAspect="1"/>
          </p:cNvPicPr>
          <p:nvPr/>
        </p:nvPicPr>
        <p:blipFill rotWithShape="1">
          <a:blip r:embed="rId4"/>
          <a:srcRect l="1589" t="13386" r="43841" b="12598"/>
          <a:stretch/>
        </p:blipFill>
        <p:spPr>
          <a:xfrm>
            <a:off x="7342554" y="4539141"/>
            <a:ext cx="3818709" cy="867490"/>
          </a:xfrm>
          <a:prstGeom prst="rect">
            <a:avLst/>
          </a:prstGeom>
        </p:spPr>
      </p:pic>
    </p:spTree>
    <p:extLst>
      <p:ext uri="{BB962C8B-B14F-4D97-AF65-F5344CB8AC3E}">
        <p14:creationId xmlns:p14="http://schemas.microsoft.com/office/powerpoint/2010/main" val="304321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A793-CB47-8E4C-2ACF-2BE6D96AD47D}"/>
              </a:ext>
            </a:extLst>
          </p:cNvPr>
          <p:cNvSpPr>
            <a:spLocks noGrp="1"/>
          </p:cNvSpPr>
          <p:nvPr>
            <p:ph type="title"/>
          </p:nvPr>
        </p:nvSpPr>
        <p:spPr/>
        <p:txBody>
          <a:bodyPr/>
          <a:lstStyle/>
          <a:p>
            <a:r>
              <a:rPr lang="en-US" dirty="0"/>
              <a:t>Objects (1)</a:t>
            </a:r>
            <a:endParaRPr lang="en-ID" dirty="0"/>
          </a:p>
        </p:txBody>
      </p:sp>
      <p:sp>
        <p:nvSpPr>
          <p:cNvPr id="3" name="Content Placeholder 2">
            <a:extLst>
              <a:ext uri="{FF2B5EF4-FFF2-40B4-BE49-F238E27FC236}">
                <a16:creationId xmlns:a16="http://schemas.microsoft.com/office/drawing/2014/main" id="{D1CF1C06-6B79-7361-3A45-D267BEEC11E1}"/>
              </a:ext>
            </a:extLst>
          </p:cNvPr>
          <p:cNvSpPr>
            <a:spLocks noGrp="1"/>
          </p:cNvSpPr>
          <p:nvPr>
            <p:ph idx="1"/>
          </p:nvPr>
        </p:nvSpPr>
        <p:spPr/>
        <p:txBody>
          <a:bodyPr vert="horz" lIns="91440" tIns="45720" rIns="91440" bIns="45720" rtlCol="0" anchor="t">
            <a:normAutofit/>
          </a:bodyPr>
          <a:lstStyle/>
          <a:p>
            <a:r>
              <a:rPr lang="en-US" dirty="0">
                <a:latin typeface="Roboto"/>
                <a:ea typeface="Roboto"/>
                <a:cs typeface="Roboto"/>
              </a:rPr>
              <a:t>An </a:t>
            </a:r>
            <a:r>
              <a:rPr lang="en-US" b="1" dirty="0">
                <a:latin typeface="Roboto"/>
                <a:ea typeface="Roboto"/>
                <a:cs typeface="Roboto"/>
              </a:rPr>
              <a:t>Object </a:t>
            </a:r>
            <a:r>
              <a:rPr lang="en-US" dirty="0">
                <a:latin typeface="Roboto"/>
                <a:ea typeface="Roboto"/>
                <a:cs typeface="Roboto"/>
              </a:rPr>
              <a:t>is a collection of key-value pairs, where each key is a string (also known as a property name), and each value can be of any data type, including primitive types, arrays, other objects, and functions. Objects are used to represent structured data and to group related information together.</a:t>
            </a:r>
          </a:p>
          <a:p>
            <a:pPr marL="0" indent="0">
              <a:buNone/>
            </a:pPr>
            <a:br>
              <a:rPr lang="en-US" dirty="0">
                <a:cs typeface="Roboto"/>
              </a:rPr>
            </a:br>
            <a:br>
              <a:rPr lang="en-US" dirty="0">
                <a:cs typeface="Roboto" panose="02000000000000000000" pitchFamily="2" charset="0"/>
              </a:rPr>
            </a:br>
            <a:br>
              <a:rPr lang="en-US" dirty="0">
                <a:cs typeface="Roboto" panose="02000000000000000000" pitchFamily="2" charset="0"/>
              </a:rPr>
            </a:br>
            <a:br>
              <a:rPr lang="en-US" dirty="0">
                <a:cs typeface="Roboto" panose="02000000000000000000" pitchFamily="2" charset="0"/>
              </a:rPr>
            </a:br>
            <a:br>
              <a:rPr lang="en-US" dirty="0">
                <a:cs typeface="Roboto" panose="02000000000000000000" pitchFamily="2" charset="0"/>
              </a:rPr>
            </a:br>
            <a:br>
              <a:rPr lang="en-US" dirty="0">
                <a:cs typeface="Roboto" panose="02000000000000000000" pitchFamily="2" charset="0"/>
              </a:rPr>
            </a:br>
            <a:endParaRPr lang="en-US" dirty="0">
              <a:cs typeface="Roboto" panose="02000000000000000000" pitchFamily="2" charset="0"/>
            </a:endParaRPr>
          </a:p>
          <a:p>
            <a:r>
              <a:rPr lang="en-US" dirty="0">
                <a:latin typeface="Roboto"/>
                <a:ea typeface="Roboto"/>
                <a:cs typeface="Roboto"/>
              </a:rPr>
              <a:t>You can access object properties using dot notation or square brackets. </a:t>
            </a:r>
            <a:endParaRPr lang="en-US" dirty="0">
              <a:cs typeface="Roboto"/>
            </a:endParaRPr>
          </a:p>
          <a:p>
            <a:pPr marL="267970" indent="0">
              <a:spcBef>
                <a:spcPts val="0"/>
              </a:spcBef>
              <a:buNone/>
            </a:pPr>
            <a:br>
              <a:rPr lang="en-ID" dirty="0">
                <a:solidFill>
                  <a:srgbClr val="6272A4"/>
                </a:solidFill>
                <a:latin typeface="Consolas"/>
                <a:ea typeface="Roboto"/>
              </a:rPr>
            </a:br>
            <a:endParaRPr lang="en-ID" sz="1400" dirty="0">
              <a:solidFill>
                <a:srgbClr val="6272A4"/>
              </a:solidFill>
              <a:effectLst/>
              <a:latin typeface="Consolas"/>
              <a:ea typeface="Roboto"/>
            </a:endParaRPr>
          </a:p>
          <a:p>
            <a:pPr marL="0" indent="0">
              <a:buNone/>
            </a:pPr>
            <a:endParaRPr lang="en-US" dirty="0"/>
          </a:p>
          <a:p>
            <a:r>
              <a:rPr lang="en-US" dirty="0">
                <a:latin typeface="Roboto"/>
                <a:ea typeface="Roboto"/>
                <a:cs typeface="Roboto"/>
              </a:rPr>
              <a:t>You can also access object properties from a variable using the square bracket</a:t>
            </a:r>
            <a:endParaRPr lang="en-ID" sz="1400" b="0" i="0" u="none" strike="noStrike" kern="1200" cap="none" spc="0" normalizeH="0" baseline="0" noProof="0" dirty="0">
              <a:ln>
                <a:noFill/>
              </a:ln>
              <a:solidFill>
                <a:srgbClr val="4D4D4D"/>
              </a:solidFill>
              <a:effectLst/>
              <a:uLnTx/>
              <a:uFillTx/>
              <a:latin typeface="Consolas"/>
              <a:ea typeface="Roboto"/>
            </a:endParaRPr>
          </a:p>
        </p:txBody>
      </p:sp>
      <p:pic>
        <p:nvPicPr>
          <p:cNvPr id="4" name="Picture 3" descr="A black rectangle with white text&#10;&#10;Description automatically generated">
            <a:extLst>
              <a:ext uri="{FF2B5EF4-FFF2-40B4-BE49-F238E27FC236}">
                <a16:creationId xmlns:a16="http://schemas.microsoft.com/office/drawing/2014/main" id="{89F2BDC5-52DC-BC9B-D601-4EEFA815AAA5}"/>
              </a:ext>
            </a:extLst>
          </p:cNvPr>
          <p:cNvPicPr>
            <a:picLocks noChangeAspect="1"/>
          </p:cNvPicPr>
          <p:nvPr/>
        </p:nvPicPr>
        <p:blipFill rotWithShape="1">
          <a:blip r:embed="rId2"/>
          <a:srcRect l="1355" t="11765" r="69241" b="10000"/>
          <a:stretch/>
        </p:blipFill>
        <p:spPr>
          <a:xfrm>
            <a:off x="1168400" y="2283955"/>
            <a:ext cx="2187733" cy="1333939"/>
          </a:xfrm>
          <a:prstGeom prst="rect">
            <a:avLst/>
          </a:prstGeom>
        </p:spPr>
      </p:pic>
      <p:pic>
        <p:nvPicPr>
          <p:cNvPr id="5" name="Picture 4" descr="A black background with green text&#10;&#10;Description automatically generated">
            <a:extLst>
              <a:ext uri="{FF2B5EF4-FFF2-40B4-BE49-F238E27FC236}">
                <a16:creationId xmlns:a16="http://schemas.microsoft.com/office/drawing/2014/main" id="{8668210A-582E-44F0-C7C7-BBA08B8D335D}"/>
              </a:ext>
            </a:extLst>
          </p:cNvPr>
          <p:cNvPicPr>
            <a:picLocks noChangeAspect="1"/>
          </p:cNvPicPr>
          <p:nvPr/>
        </p:nvPicPr>
        <p:blipFill rotWithShape="1">
          <a:blip r:embed="rId3"/>
          <a:srcRect l="1418" t="20430" r="35567" b="18280"/>
          <a:stretch/>
        </p:blipFill>
        <p:spPr>
          <a:xfrm>
            <a:off x="1168401" y="4056926"/>
            <a:ext cx="4570774" cy="539994"/>
          </a:xfrm>
          <a:prstGeom prst="rect">
            <a:avLst/>
          </a:prstGeom>
        </p:spPr>
      </p:pic>
      <p:pic>
        <p:nvPicPr>
          <p:cNvPr id="7" name="Picture 6" descr="A black background with green text&#10;&#10;Description automatically generated">
            <a:extLst>
              <a:ext uri="{FF2B5EF4-FFF2-40B4-BE49-F238E27FC236}">
                <a16:creationId xmlns:a16="http://schemas.microsoft.com/office/drawing/2014/main" id="{09173D7F-87B4-9FDA-2CC6-100424854771}"/>
              </a:ext>
            </a:extLst>
          </p:cNvPr>
          <p:cNvPicPr>
            <a:picLocks noChangeAspect="1"/>
          </p:cNvPicPr>
          <p:nvPr/>
        </p:nvPicPr>
        <p:blipFill rotWithShape="1">
          <a:blip r:embed="rId4"/>
          <a:srcRect l="1625" t="19149" r="47875" b="12570"/>
          <a:stretch/>
        </p:blipFill>
        <p:spPr>
          <a:xfrm>
            <a:off x="1168401" y="4965464"/>
            <a:ext cx="3945783" cy="630023"/>
          </a:xfrm>
          <a:prstGeom prst="rect">
            <a:avLst/>
          </a:prstGeom>
        </p:spPr>
      </p:pic>
    </p:spTree>
    <p:extLst>
      <p:ext uri="{BB962C8B-B14F-4D97-AF65-F5344CB8AC3E}">
        <p14:creationId xmlns:p14="http://schemas.microsoft.com/office/powerpoint/2010/main" val="2227172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A793-CB47-8E4C-2ACF-2BE6D96AD47D}"/>
              </a:ext>
            </a:extLst>
          </p:cNvPr>
          <p:cNvSpPr>
            <a:spLocks noGrp="1"/>
          </p:cNvSpPr>
          <p:nvPr>
            <p:ph type="title"/>
          </p:nvPr>
        </p:nvSpPr>
        <p:spPr/>
        <p:txBody>
          <a:bodyPr/>
          <a:lstStyle/>
          <a:p>
            <a:r>
              <a:rPr lang="en-US" dirty="0"/>
              <a:t>Objects (2)</a:t>
            </a:r>
            <a:endParaRPr lang="en-ID" dirty="0"/>
          </a:p>
        </p:txBody>
      </p:sp>
      <p:sp>
        <p:nvSpPr>
          <p:cNvPr id="3" name="Content Placeholder 2">
            <a:extLst>
              <a:ext uri="{FF2B5EF4-FFF2-40B4-BE49-F238E27FC236}">
                <a16:creationId xmlns:a16="http://schemas.microsoft.com/office/drawing/2014/main" id="{D1CF1C06-6B79-7361-3A45-D267BEEC11E1}"/>
              </a:ext>
            </a:extLst>
          </p:cNvPr>
          <p:cNvSpPr>
            <a:spLocks noGrp="1"/>
          </p:cNvSpPr>
          <p:nvPr>
            <p:ph idx="1"/>
          </p:nvPr>
        </p:nvSpPr>
        <p:spPr/>
        <p:txBody>
          <a:bodyPr vert="horz" lIns="91440" tIns="45720" rIns="91440" bIns="45720" rtlCol="0" anchor="t">
            <a:normAutofit/>
          </a:bodyPr>
          <a:lstStyle/>
          <a:p>
            <a:r>
              <a:rPr kumimoji="0" lang="en-US" sz="1400" b="0" i="0" u="none" strike="noStrike" kern="1200" cap="none" spc="0" normalizeH="0" baseline="0" noProof="0" dirty="0">
                <a:ln>
                  <a:noFill/>
                </a:ln>
                <a:solidFill>
                  <a:srgbClr val="4D4D4D"/>
                </a:solidFill>
                <a:effectLst/>
                <a:uLnTx/>
                <a:uFillTx/>
                <a:latin typeface="+mj-lt"/>
                <a:ea typeface="Roboto"/>
                <a:cs typeface="+mn-cs"/>
              </a:rPr>
              <a:t>Object properties can be modified or added after object creation.</a:t>
            </a:r>
            <a:endParaRPr kumimoji="0" lang="en-ID" sz="1400" b="0" i="0" u="none" strike="noStrike" kern="1200" cap="none" spc="0" normalizeH="0" baseline="0" noProof="0" dirty="0">
              <a:ln>
                <a:noFill/>
              </a:ln>
              <a:solidFill>
                <a:srgbClr val="4D4D4D"/>
              </a:solidFill>
              <a:effectLst/>
              <a:uLnTx/>
              <a:uFillTx/>
              <a:latin typeface="+mj-lt"/>
              <a:ea typeface="Roboto"/>
              <a:cs typeface="+mn-cs"/>
            </a:endParaRPr>
          </a:p>
          <a:p>
            <a:pPr marL="267970" indent="0">
              <a:spcBef>
                <a:spcPts val="0"/>
              </a:spcBef>
              <a:buNone/>
            </a:pPr>
            <a:br>
              <a:rPr lang="en-ID" dirty="0">
                <a:latin typeface="Consolas" panose="020B0609020204030204" pitchFamily="49" charset="0"/>
              </a:rPr>
            </a:br>
            <a:br>
              <a:rPr lang="en-ID" dirty="0">
                <a:latin typeface="Consolas" panose="020B0609020204030204" pitchFamily="49" charset="0"/>
              </a:rPr>
            </a:br>
            <a:br>
              <a:rPr lang="en-ID" dirty="0">
                <a:latin typeface="Consolas" panose="020B0609020204030204" pitchFamily="49" charset="0"/>
              </a:rPr>
            </a:br>
            <a:br>
              <a:rPr lang="en-ID" dirty="0">
                <a:latin typeface="Consolas" panose="020B0609020204030204" pitchFamily="49" charset="0"/>
              </a:rPr>
            </a:br>
            <a:br>
              <a:rPr lang="en-ID" dirty="0">
                <a:latin typeface="Consolas" panose="020B0609020204030204" pitchFamily="49" charset="0"/>
              </a:rPr>
            </a:br>
            <a:br>
              <a:rPr lang="en-ID" dirty="0">
                <a:latin typeface="Consolas" panose="020B0609020204030204" pitchFamily="49" charset="0"/>
              </a:rPr>
            </a:br>
            <a:br>
              <a:rPr lang="en-ID" dirty="0">
                <a:latin typeface="Consolas" panose="020B0609020204030204" pitchFamily="49" charset="0"/>
              </a:rPr>
            </a:br>
            <a:endParaRPr lang="en-ID">
              <a:solidFill>
                <a:srgbClr val="979793"/>
              </a:solidFill>
              <a:effectLst/>
              <a:latin typeface="Consolas" panose="020B0609020204030204" pitchFamily="49" charset="0"/>
            </a:endParaRPr>
          </a:p>
          <a:p>
            <a:endParaRPr lang="en-US"/>
          </a:p>
          <a:p>
            <a:r>
              <a:rPr lang="en-US" dirty="0">
                <a:latin typeface="Roboto"/>
                <a:ea typeface="Roboto"/>
                <a:cs typeface="Roboto"/>
              </a:rPr>
              <a:t>Objects can contain other objects as properties, creating a nested structure. </a:t>
            </a:r>
            <a:endParaRPr lang="en-US" dirty="0">
              <a:cs typeface="Roboto"/>
            </a:endParaRPr>
          </a:p>
          <a:p>
            <a:pPr marR="0">
              <a:spcAft>
                <a:spcPts val="0"/>
              </a:spcAft>
            </a:pPr>
            <a:endParaRPr lang="en-US" dirty="0">
              <a:latin typeface="Roboto"/>
              <a:ea typeface="Roboto"/>
              <a:cs typeface="Roboto"/>
            </a:endParaRPr>
          </a:p>
          <a:p>
            <a:endParaRPr lang="en-US" dirty="0">
              <a:latin typeface="Consolas"/>
              <a:ea typeface="Roboto"/>
              <a:cs typeface="Roboto"/>
            </a:endParaRPr>
          </a:p>
        </p:txBody>
      </p:sp>
      <p:pic>
        <p:nvPicPr>
          <p:cNvPr id="4" name="Picture 3" descr="A black screen with white text&#10;&#10;Description automatically generated">
            <a:extLst>
              <a:ext uri="{FF2B5EF4-FFF2-40B4-BE49-F238E27FC236}">
                <a16:creationId xmlns:a16="http://schemas.microsoft.com/office/drawing/2014/main" id="{EC54F31F-48A5-D865-D358-AAA589E92825}"/>
              </a:ext>
            </a:extLst>
          </p:cNvPr>
          <p:cNvPicPr>
            <a:picLocks noChangeAspect="1"/>
          </p:cNvPicPr>
          <p:nvPr/>
        </p:nvPicPr>
        <p:blipFill rotWithShape="1">
          <a:blip r:embed="rId2"/>
          <a:srcRect l="1248" t="9039" r="50347" b="6404"/>
          <a:stretch/>
        </p:blipFill>
        <p:spPr>
          <a:xfrm>
            <a:off x="1148860" y="1870807"/>
            <a:ext cx="3408522" cy="1682664"/>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B4BB33D7-58F0-798B-74DF-7E896E2BFB07}"/>
              </a:ext>
            </a:extLst>
          </p:cNvPr>
          <p:cNvPicPr>
            <a:picLocks noChangeAspect="1"/>
          </p:cNvPicPr>
          <p:nvPr/>
        </p:nvPicPr>
        <p:blipFill rotWithShape="1">
          <a:blip r:embed="rId3"/>
          <a:srcRect l="1393" t="8823" r="28691" b="7353"/>
          <a:stretch/>
        </p:blipFill>
        <p:spPr>
          <a:xfrm>
            <a:off x="1148862" y="4075247"/>
            <a:ext cx="4902793" cy="1676254"/>
          </a:xfrm>
          <a:prstGeom prst="rect">
            <a:avLst/>
          </a:prstGeom>
        </p:spPr>
      </p:pic>
    </p:spTree>
    <p:extLst>
      <p:ext uri="{BB962C8B-B14F-4D97-AF65-F5344CB8AC3E}">
        <p14:creationId xmlns:p14="http://schemas.microsoft.com/office/powerpoint/2010/main" val="253148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A793-CB47-8E4C-2ACF-2BE6D96AD47D}"/>
              </a:ext>
            </a:extLst>
          </p:cNvPr>
          <p:cNvSpPr>
            <a:spLocks noGrp="1"/>
          </p:cNvSpPr>
          <p:nvPr>
            <p:ph type="title"/>
          </p:nvPr>
        </p:nvSpPr>
        <p:spPr/>
        <p:txBody>
          <a:bodyPr/>
          <a:lstStyle/>
          <a:p>
            <a:r>
              <a:rPr lang="en-US" dirty="0">
                <a:latin typeface="Roboto Medium"/>
                <a:ea typeface="Roboto Medium"/>
                <a:cs typeface="Roboto Medium"/>
              </a:rPr>
              <a:t>Arrays vs Objects Summary</a:t>
            </a:r>
          </a:p>
        </p:txBody>
      </p:sp>
      <p:graphicFrame>
        <p:nvGraphicFramePr>
          <p:cNvPr id="7" name="Content Placeholder 6">
            <a:extLst>
              <a:ext uri="{FF2B5EF4-FFF2-40B4-BE49-F238E27FC236}">
                <a16:creationId xmlns:a16="http://schemas.microsoft.com/office/drawing/2014/main" id="{969D51B8-6B74-9B3D-5AC6-18D8869CA4D6}"/>
              </a:ext>
            </a:extLst>
          </p:cNvPr>
          <p:cNvGraphicFramePr>
            <a:graphicFrameLocks noGrp="1"/>
          </p:cNvGraphicFramePr>
          <p:nvPr>
            <p:ph idx="1"/>
          </p:nvPr>
        </p:nvGraphicFramePr>
        <p:xfrm>
          <a:off x="838200" y="1577975"/>
          <a:ext cx="10515600" cy="38671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23365131"/>
                    </a:ext>
                  </a:extLst>
                </a:gridCol>
                <a:gridCol w="5257800">
                  <a:extLst>
                    <a:ext uri="{9D8B030D-6E8A-4147-A177-3AD203B41FA5}">
                      <a16:colId xmlns:a16="http://schemas.microsoft.com/office/drawing/2014/main" val="303686374"/>
                    </a:ext>
                  </a:extLst>
                </a:gridCol>
              </a:tblGrid>
              <a:tr h="361950">
                <a:tc>
                  <a:txBody>
                    <a:bodyPr/>
                    <a:lstStyle/>
                    <a:p>
                      <a:pPr algn="ctr" fontAlgn="base"/>
                      <a:r>
                        <a:rPr lang="en-US" sz="1600" b="1" i="0" dirty="0">
                          <a:solidFill>
                            <a:srgbClr val="FFFFFF"/>
                          </a:solidFill>
                          <a:effectLst/>
                          <a:latin typeface="Roboto Light"/>
                        </a:rPr>
                        <a:t>Arrays​</a:t>
                      </a:r>
                      <a:endParaRPr lang="en-US" b="1" i="0" dirty="0">
                        <a:solidFill>
                          <a:srgbClr val="FFFFFF"/>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003F91"/>
                    </a:solidFill>
                  </a:tcPr>
                </a:tc>
                <a:tc>
                  <a:txBody>
                    <a:bodyPr/>
                    <a:lstStyle/>
                    <a:p>
                      <a:pPr algn="ctr" fontAlgn="base"/>
                      <a:r>
                        <a:rPr lang="en-US" sz="1600" b="1" i="0" dirty="0">
                          <a:solidFill>
                            <a:srgbClr val="FFFFFF"/>
                          </a:solidFill>
                          <a:effectLst/>
                          <a:latin typeface="Roboto Light"/>
                        </a:rPr>
                        <a:t>Objects​</a:t>
                      </a:r>
                      <a:endParaRPr lang="en-US" b="1" i="0" dirty="0">
                        <a:solidFill>
                          <a:srgbClr val="FFFFFF"/>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003F91"/>
                    </a:solidFill>
                  </a:tcPr>
                </a:tc>
                <a:extLst>
                  <a:ext uri="{0D108BD9-81ED-4DB2-BD59-A6C34878D82A}">
                    <a16:rowId xmlns:a16="http://schemas.microsoft.com/office/drawing/2014/main" val="843959867"/>
                  </a:ext>
                </a:extLst>
              </a:tr>
              <a:tr h="533400">
                <a:tc>
                  <a:txBody>
                    <a:bodyPr/>
                    <a:lstStyle/>
                    <a:p>
                      <a:pPr algn="l" fontAlgn="base"/>
                      <a:r>
                        <a:rPr lang="en-US" sz="1400" b="0" i="0" dirty="0">
                          <a:solidFill>
                            <a:srgbClr val="4D4D4D"/>
                          </a:solidFill>
                          <a:effectLst/>
                          <a:latin typeface="Roboto Light"/>
                        </a:rPr>
                        <a:t>Ordered collection of values​</a:t>
                      </a:r>
                      <a:endParaRPr lang="en-US"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CBCEDC"/>
                    </a:solidFill>
                  </a:tcPr>
                </a:tc>
                <a:tc>
                  <a:txBody>
                    <a:bodyPr/>
                    <a:lstStyle/>
                    <a:p>
                      <a:pPr algn="l" fontAlgn="base"/>
                      <a:r>
                        <a:rPr lang="en-US" sz="1400" b="0" i="0" dirty="0">
                          <a:solidFill>
                            <a:srgbClr val="4D4D4D"/>
                          </a:solidFill>
                          <a:effectLst/>
                          <a:latin typeface="Roboto Light"/>
                        </a:rPr>
                        <a:t>Collection of key-value pairs​</a:t>
                      </a:r>
                      <a:endParaRPr lang="en-US"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CBCEDC"/>
                    </a:solidFill>
                  </a:tcPr>
                </a:tc>
                <a:extLst>
                  <a:ext uri="{0D108BD9-81ED-4DB2-BD59-A6C34878D82A}">
                    <a16:rowId xmlns:a16="http://schemas.microsoft.com/office/drawing/2014/main" val="3341452029"/>
                  </a:ext>
                </a:extLst>
              </a:tr>
              <a:tr h="714375">
                <a:tc>
                  <a:txBody>
                    <a:bodyPr/>
                    <a:lstStyle/>
                    <a:p>
                      <a:pPr algn="l" fontAlgn="base"/>
                      <a:r>
                        <a:rPr lang="en-US" sz="1400" b="0" i="0" dirty="0">
                          <a:solidFill>
                            <a:srgbClr val="4D4D4D"/>
                          </a:solidFill>
                          <a:effectLst/>
                          <a:latin typeface="Roboto Light"/>
                        </a:rPr>
                        <a:t>Declaration:​</a:t>
                      </a:r>
                      <a:endParaRPr lang="en-US"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E7E8EE"/>
                    </a:solidFill>
                  </a:tcPr>
                </a:tc>
                <a:tc>
                  <a:txBody>
                    <a:bodyPr/>
                    <a:lstStyle/>
                    <a:p>
                      <a:pPr algn="l" fontAlgn="base"/>
                      <a:r>
                        <a:rPr lang="en-US" sz="1400" b="0" i="0" dirty="0">
                          <a:solidFill>
                            <a:srgbClr val="4D4D4D"/>
                          </a:solidFill>
                          <a:effectLst/>
                          <a:latin typeface="Roboto Light"/>
                        </a:rPr>
                        <a:t>Declaration:​</a:t>
                      </a:r>
                      <a:br>
                        <a:rPr lang="en-US" sz="1400" b="0" i="0" dirty="0">
                          <a:solidFill>
                            <a:srgbClr val="4D4D4D"/>
                          </a:solidFill>
                          <a:effectLst/>
                          <a:latin typeface="Roboto Light"/>
                        </a:rPr>
                      </a:br>
                      <a:br>
                        <a:rPr lang="en-US" sz="1400" b="0" i="0" dirty="0">
                          <a:solidFill>
                            <a:srgbClr val="4D4D4D"/>
                          </a:solidFill>
                          <a:effectLst/>
                          <a:latin typeface="Roboto Light"/>
                        </a:rPr>
                      </a:br>
                      <a:br>
                        <a:rPr lang="en-US" sz="1400" b="0" i="0" dirty="0">
                          <a:solidFill>
                            <a:srgbClr val="4D4D4D"/>
                          </a:solidFill>
                          <a:effectLst/>
                          <a:latin typeface="Roboto Light"/>
                        </a:rPr>
                      </a:br>
                      <a:br>
                        <a:rPr lang="en-US" sz="1400" b="0" i="0" dirty="0">
                          <a:solidFill>
                            <a:srgbClr val="4D4D4D"/>
                          </a:solidFill>
                          <a:effectLst/>
                          <a:latin typeface="Roboto Light"/>
                        </a:rPr>
                      </a:br>
                      <a:br>
                        <a:rPr lang="en-US" sz="1400" b="0" i="0" dirty="0">
                          <a:solidFill>
                            <a:srgbClr val="4D4D4D"/>
                          </a:solidFill>
                          <a:effectLst/>
                          <a:latin typeface="Roboto Light"/>
                        </a:rPr>
                      </a:br>
                      <a:endParaRPr lang="en-US" sz="1400"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E7E8EE"/>
                    </a:solidFill>
                  </a:tcPr>
                </a:tc>
                <a:extLst>
                  <a:ext uri="{0D108BD9-81ED-4DB2-BD59-A6C34878D82A}">
                    <a16:rowId xmlns:a16="http://schemas.microsoft.com/office/drawing/2014/main" val="3468303610"/>
                  </a:ext>
                </a:extLst>
              </a:tr>
              <a:tr h="533400">
                <a:tc>
                  <a:txBody>
                    <a:bodyPr/>
                    <a:lstStyle/>
                    <a:p>
                      <a:pPr algn="l" fontAlgn="base"/>
                      <a:r>
                        <a:rPr lang="en-US" sz="1400" b="0" i="0" dirty="0">
                          <a:solidFill>
                            <a:srgbClr val="4D4D4D"/>
                          </a:solidFill>
                          <a:effectLst/>
                          <a:latin typeface="Roboto Light"/>
                        </a:rPr>
                        <a:t>Indexed by numeric indices (0, 1, 2, …)​</a:t>
                      </a:r>
                      <a:endParaRPr lang="en-US"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CBCEDC"/>
                    </a:solidFill>
                  </a:tcPr>
                </a:tc>
                <a:tc>
                  <a:txBody>
                    <a:bodyPr/>
                    <a:lstStyle/>
                    <a:p>
                      <a:pPr algn="l" fontAlgn="base"/>
                      <a:r>
                        <a:rPr lang="en-US" sz="1400" b="0" i="0" dirty="0">
                          <a:solidFill>
                            <a:srgbClr val="4D4D4D"/>
                          </a:solidFill>
                          <a:effectLst/>
                          <a:latin typeface="Roboto Light"/>
                        </a:rPr>
                        <a:t>Indexed by keys (property names)​</a:t>
                      </a:r>
                      <a:endParaRPr lang="en-US"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CBCEDC"/>
                    </a:solidFill>
                  </a:tcPr>
                </a:tc>
                <a:extLst>
                  <a:ext uri="{0D108BD9-81ED-4DB2-BD59-A6C34878D82A}">
                    <a16:rowId xmlns:a16="http://schemas.microsoft.com/office/drawing/2014/main" val="28156501"/>
                  </a:ext>
                </a:extLst>
              </a:tr>
              <a:tr h="533400">
                <a:tc>
                  <a:txBody>
                    <a:bodyPr/>
                    <a:lstStyle/>
                    <a:p>
                      <a:pPr algn="l" fontAlgn="base"/>
                      <a:r>
                        <a:rPr lang="en-US" sz="1400" b="0" i="0" dirty="0">
                          <a:solidFill>
                            <a:srgbClr val="4D4D4D"/>
                          </a:solidFill>
                          <a:effectLst/>
                          <a:latin typeface="Roboto Light"/>
                        </a:rPr>
                        <a:t>Access elements by index (e.g.                      )​</a:t>
                      </a:r>
                      <a:endParaRPr lang="en-US"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E7E8EE"/>
                    </a:solidFill>
                  </a:tcPr>
                </a:tc>
                <a:tc>
                  <a:txBody>
                    <a:bodyPr/>
                    <a:lstStyle/>
                    <a:p>
                      <a:pPr algn="l" fontAlgn="base"/>
                      <a:r>
                        <a:rPr lang="en-US" sz="1400" b="0" i="0" dirty="0">
                          <a:solidFill>
                            <a:srgbClr val="4D4D4D"/>
                          </a:solidFill>
                          <a:effectLst/>
                          <a:latin typeface="Roboto Light"/>
                        </a:rPr>
                        <a:t>Access properties by name</a:t>
                      </a:r>
                      <a:endParaRPr lang="en-US" b="0" i="0" dirty="0">
                        <a:solidFill>
                          <a:srgbClr val="4D4D4D"/>
                        </a:solidFill>
                        <a:effectLst/>
                        <a:latin typeface="Roboto Light"/>
                      </a:endParaRPr>
                    </a:p>
                    <a:p>
                      <a:pPr lvl="0" algn="l">
                        <a:buNone/>
                      </a:pPr>
                      <a:r>
                        <a:rPr lang="en-US" sz="1400" b="0" i="0" dirty="0">
                          <a:solidFill>
                            <a:srgbClr val="4D4D4D"/>
                          </a:solidFill>
                          <a:effectLst/>
                          <a:latin typeface="Roboto Light"/>
                        </a:rPr>
                        <a:t>(e.g.,                                ,                               )​</a:t>
                      </a:r>
                      <a:endParaRPr lang="en-US"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E7E8EE"/>
                    </a:solidFill>
                  </a:tcPr>
                </a:tc>
                <a:extLst>
                  <a:ext uri="{0D108BD9-81ED-4DB2-BD59-A6C34878D82A}">
                    <a16:rowId xmlns:a16="http://schemas.microsoft.com/office/drawing/2014/main" val="2501421839"/>
                  </a:ext>
                </a:extLst>
              </a:tr>
              <a:tr h="533400">
                <a:tc>
                  <a:txBody>
                    <a:bodyPr/>
                    <a:lstStyle/>
                    <a:p>
                      <a:pPr algn="l" fontAlgn="base"/>
                      <a:r>
                        <a:rPr lang="en-US" sz="1400" b="0" i="0" dirty="0">
                          <a:solidFill>
                            <a:srgbClr val="4D4D4D"/>
                          </a:solidFill>
                          <a:effectLst/>
                          <a:latin typeface="Roboto Light"/>
                        </a:rPr>
                        <a:t>Order of elements matters​</a:t>
                      </a:r>
                      <a:endParaRPr lang="en-US"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CBCEDC"/>
                    </a:solidFill>
                  </a:tcPr>
                </a:tc>
                <a:tc>
                  <a:txBody>
                    <a:bodyPr/>
                    <a:lstStyle/>
                    <a:p>
                      <a:pPr algn="l" fontAlgn="base"/>
                      <a:r>
                        <a:rPr lang="en-US" sz="1400" b="0" i="0" dirty="0">
                          <a:solidFill>
                            <a:srgbClr val="4D4D4D"/>
                          </a:solidFill>
                          <a:effectLst/>
                          <a:latin typeface="Roboto Light"/>
                        </a:rPr>
                        <a:t>Order of properties doesn’t matter​</a:t>
                      </a:r>
                      <a:endParaRPr lang="en-US" b="0" i="0" dirty="0">
                        <a:solidFill>
                          <a:srgbClr val="4D4D4D"/>
                        </a:solidFill>
                        <a:effectLst/>
                        <a:latin typeface="Roboto Light"/>
                      </a:endParaRPr>
                    </a:p>
                  </a:txBody>
                  <a:tcPr>
                    <a:lnL w="10478" cap="flat" cmpd="sng" algn="ctr">
                      <a:solidFill>
                        <a:srgbClr val="FFFFFF"/>
                      </a:solidFill>
                      <a:prstDash val="solid"/>
                      <a:round/>
                      <a:headEnd type="none" w="med" len="med"/>
                      <a:tailEnd type="none" w="med" len="med"/>
                    </a:lnL>
                    <a:lnR w="10478" cap="flat" cmpd="sng" algn="ctr">
                      <a:solidFill>
                        <a:srgbClr val="FFFFFF"/>
                      </a:solidFill>
                      <a:prstDash val="solid"/>
                      <a:round/>
                      <a:headEnd type="none" w="med" len="med"/>
                      <a:tailEnd type="none" w="med" len="med"/>
                    </a:lnR>
                    <a:lnT w="10478" cap="flat" cmpd="sng" algn="ctr">
                      <a:solidFill>
                        <a:srgbClr val="FFFFFF"/>
                      </a:solidFill>
                      <a:prstDash val="solid"/>
                      <a:round/>
                      <a:headEnd type="none" w="med" len="med"/>
                      <a:tailEnd type="none" w="med" len="med"/>
                    </a:lnT>
                    <a:lnB w="10478" cap="flat" cmpd="sng" algn="ctr">
                      <a:solidFill>
                        <a:srgbClr val="FFFFFF"/>
                      </a:solidFill>
                      <a:prstDash val="solid"/>
                      <a:round/>
                      <a:headEnd type="none" w="med" len="med"/>
                      <a:tailEnd type="none" w="med" len="med"/>
                    </a:lnB>
                    <a:solidFill>
                      <a:srgbClr val="CBCEDC"/>
                    </a:solidFill>
                  </a:tcPr>
                </a:tc>
                <a:extLst>
                  <a:ext uri="{0D108BD9-81ED-4DB2-BD59-A6C34878D82A}">
                    <a16:rowId xmlns:a16="http://schemas.microsoft.com/office/drawing/2014/main" val="1247465408"/>
                  </a:ext>
                </a:extLst>
              </a:tr>
            </a:tbl>
          </a:graphicData>
        </a:graphic>
      </p:graphicFrame>
      <p:pic>
        <p:nvPicPr>
          <p:cNvPr id="3" name="Picture 2" descr="A black background with white text&#10;&#10;Description automatically generated">
            <a:extLst>
              <a:ext uri="{FF2B5EF4-FFF2-40B4-BE49-F238E27FC236}">
                <a16:creationId xmlns:a16="http://schemas.microsoft.com/office/drawing/2014/main" id="{D8E30805-4CD1-BC51-95ED-596F5931BF78}"/>
              </a:ext>
            </a:extLst>
          </p:cNvPr>
          <p:cNvPicPr>
            <a:picLocks noChangeAspect="1"/>
          </p:cNvPicPr>
          <p:nvPr/>
        </p:nvPicPr>
        <p:blipFill rotWithShape="1">
          <a:blip r:embed="rId2"/>
          <a:srcRect l="1531" t="23009" r="47083" b="22124"/>
          <a:stretch/>
        </p:blipFill>
        <p:spPr>
          <a:xfrm>
            <a:off x="931109" y="2762716"/>
            <a:ext cx="3661119" cy="354824"/>
          </a:xfrm>
          <a:prstGeom prst="rect">
            <a:avLst/>
          </a:prstGeom>
        </p:spPr>
      </p:pic>
      <p:pic>
        <p:nvPicPr>
          <p:cNvPr id="5" name="Picture 4" descr="A black rectangular object with white text&#10;&#10;Description automatically generated">
            <a:extLst>
              <a:ext uri="{FF2B5EF4-FFF2-40B4-BE49-F238E27FC236}">
                <a16:creationId xmlns:a16="http://schemas.microsoft.com/office/drawing/2014/main" id="{1610E8DD-DAD4-0836-2A1D-3FB536C1FE24}"/>
              </a:ext>
            </a:extLst>
          </p:cNvPr>
          <p:cNvPicPr>
            <a:picLocks noChangeAspect="1"/>
          </p:cNvPicPr>
          <p:nvPr/>
        </p:nvPicPr>
        <p:blipFill rotWithShape="1">
          <a:blip r:embed="rId3"/>
          <a:srcRect l="1879" t="32653" r="84659" b="30612"/>
          <a:stretch/>
        </p:blipFill>
        <p:spPr>
          <a:xfrm>
            <a:off x="3338052" y="4452299"/>
            <a:ext cx="899657" cy="225596"/>
          </a:xfrm>
          <a:prstGeom prst="rect">
            <a:avLst/>
          </a:prstGeom>
        </p:spPr>
      </p:pic>
      <p:pic>
        <p:nvPicPr>
          <p:cNvPr id="6" name="Picture 5" descr="A black rectangle with white text&#10;&#10;Description automatically generated">
            <a:extLst>
              <a:ext uri="{FF2B5EF4-FFF2-40B4-BE49-F238E27FC236}">
                <a16:creationId xmlns:a16="http://schemas.microsoft.com/office/drawing/2014/main" id="{58CFB9C9-B2D8-7C67-B87F-8A438F9C9400}"/>
              </a:ext>
            </a:extLst>
          </p:cNvPr>
          <p:cNvPicPr>
            <a:picLocks noChangeAspect="1"/>
          </p:cNvPicPr>
          <p:nvPr/>
        </p:nvPicPr>
        <p:blipFill rotWithShape="1">
          <a:blip r:embed="rId4"/>
          <a:srcRect l="1673" t="11392" r="67117" b="11709"/>
          <a:stretch/>
        </p:blipFill>
        <p:spPr>
          <a:xfrm>
            <a:off x="6150078" y="2764290"/>
            <a:ext cx="2128694" cy="1068388"/>
          </a:xfrm>
          <a:prstGeom prst="rect">
            <a:avLst/>
          </a:prstGeom>
        </p:spPr>
      </p:pic>
      <p:pic>
        <p:nvPicPr>
          <p:cNvPr id="9" name="Picture 8" descr="A black rectangular object with white text&#10;&#10;Description automatically generated">
            <a:extLst>
              <a:ext uri="{FF2B5EF4-FFF2-40B4-BE49-F238E27FC236}">
                <a16:creationId xmlns:a16="http://schemas.microsoft.com/office/drawing/2014/main" id="{74A18E9F-E716-A472-7A34-D89EE3A5736D}"/>
              </a:ext>
            </a:extLst>
          </p:cNvPr>
          <p:cNvPicPr>
            <a:picLocks noChangeAspect="1"/>
          </p:cNvPicPr>
          <p:nvPr/>
        </p:nvPicPr>
        <p:blipFill rotWithShape="1">
          <a:blip r:embed="rId5"/>
          <a:srcRect l="1561" t="32353" r="79405" b="31618"/>
          <a:stretch/>
        </p:blipFill>
        <p:spPr>
          <a:xfrm>
            <a:off x="6587613" y="4680899"/>
            <a:ext cx="1322486" cy="220790"/>
          </a:xfrm>
          <a:prstGeom prst="rect">
            <a:avLst/>
          </a:prstGeom>
        </p:spPr>
      </p:pic>
      <p:pic>
        <p:nvPicPr>
          <p:cNvPr id="10" name="Picture 9" descr="A black rectangular object with white text&#10;&#10;Description automatically generated">
            <a:extLst>
              <a:ext uri="{FF2B5EF4-FFF2-40B4-BE49-F238E27FC236}">
                <a16:creationId xmlns:a16="http://schemas.microsoft.com/office/drawing/2014/main" id="{108B7B0D-4359-9337-08B5-BD1A3F0F2182}"/>
              </a:ext>
            </a:extLst>
          </p:cNvPr>
          <p:cNvPicPr>
            <a:picLocks noChangeAspect="1"/>
          </p:cNvPicPr>
          <p:nvPr/>
        </p:nvPicPr>
        <p:blipFill rotWithShape="1">
          <a:blip r:embed="rId6"/>
          <a:srcRect l="1281" t="32826" r="79504" b="31304"/>
          <a:stretch/>
        </p:blipFill>
        <p:spPr>
          <a:xfrm>
            <a:off x="8032955" y="4682128"/>
            <a:ext cx="1214095" cy="218384"/>
          </a:xfrm>
          <a:prstGeom prst="rect">
            <a:avLst/>
          </a:prstGeom>
        </p:spPr>
      </p:pic>
    </p:spTree>
    <p:extLst>
      <p:ext uri="{BB962C8B-B14F-4D97-AF65-F5344CB8AC3E}">
        <p14:creationId xmlns:p14="http://schemas.microsoft.com/office/powerpoint/2010/main" val="2057831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D48D-39AC-C734-3C48-F25EC9670379}"/>
              </a:ext>
            </a:extLst>
          </p:cNvPr>
          <p:cNvSpPr>
            <a:spLocks noGrp="1"/>
          </p:cNvSpPr>
          <p:nvPr>
            <p:ph type="title"/>
          </p:nvPr>
        </p:nvSpPr>
        <p:spPr/>
        <p:txBody>
          <a:bodyPr/>
          <a:lstStyle/>
          <a:p>
            <a:r>
              <a:rPr lang="en-US"/>
              <a:t>Exercise</a:t>
            </a:r>
            <a:endParaRPr lang="en-ID"/>
          </a:p>
        </p:txBody>
      </p:sp>
      <p:sp>
        <p:nvSpPr>
          <p:cNvPr id="3" name="Content Placeholder 2">
            <a:extLst>
              <a:ext uri="{FF2B5EF4-FFF2-40B4-BE49-F238E27FC236}">
                <a16:creationId xmlns:a16="http://schemas.microsoft.com/office/drawing/2014/main" id="{408E781E-409C-FDEF-1709-CADB8C3EEC93}"/>
              </a:ext>
            </a:extLst>
          </p:cNvPr>
          <p:cNvSpPr>
            <a:spLocks noGrp="1"/>
          </p:cNvSpPr>
          <p:nvPr>
            <p:ph idx="1"/>
          </p:nvPr>
        </p:nvSpPr>
        <p:spPr/>
        <p:txBody>
          <a:bodyPr>
            <a:normAutofit/>
          </a:bodyPr>
          <a:lstStyle/>
          <a:p>
            <a:pPr marL="0" lvl="0" indent="0">
              <a:lnSpc>
                <a:spcPct val="107000"/>
              </a:lnSpc>
              <a:buNone/>
            </a:pPr>
            <a:r>
              <a:rPr lang="en-ID" sz="1600" kern="100">
                <a:effectLst/>
                <a:latin typeface="Calibri" panose="020F0502020204030204" pitchFamily="34" charset="0"/>
                <a:ea typeface="Calibri" panose="020F0502020204030204" pitchFamily="34" charset="0"/>
                <a:cs typeface="Times New Roman" panose="02020603050405020304" pitchFamily="18" charset="0"/>
              </a:rPr>
              <a:t>1. </a:t>
            </a:r>
            <a:r>
              <a:rPr lang="en-ID" sz="1600" kern="100" err="1">
                <a:effectLst/>
                <a:latin typeface="Calibri" panose="020F0502020204030204" pitchFamily="34" charset="0"/>
                <a:ea typeface="Calibri" panose="020F0502020204030204" pitchFamily="34" charset="0"/>
                <a:cs typeface="Times New Roman" panose="02020603050405020304" pitchFamily="18" charset="0"/>
              </a:rPr>
              <a:t>Favorite</a:t>
            </a:r>
            <a:r>
              <a:rPr lang="en-ID" sz="1600" kern="100">
                <a:effectLst/>
                <a:latin typeface="Calibri" panose="020F0502020204030204" pitchFamily="34" charset="0"/>
                <a:ea typeface="Calibri" panose="020F0502020204030204" pitchFamily="34" charset="0"/>
                <a:cs typeface="Times New Roman" panose="02020603050405020304" pitchFamily="18" charset="0"/>
              </a:rPr>
              <a:t> food list:</a:t>
            </a:r>
          </a:p>
          <a:p>
            <a:pPr marL="804863" lvl="0" indent="-342900">
              <a:lnSpc>
                <a:spcPct val="107000"/>
              </a:lnSpc>
              <a:buFont typeface="Symbol" panose="05050102010706020507" pitchFamily="18" charset="2"/>
              <a:buChar char=""/>
            </a:pPr>
            <a:r>
              <a:rPr lang="en-ID" sz="1600" kern="100">
                <a:effectLst/>
                <a:latin typeface="Calibri" panose="020F0502020204030204" pitchFamily="34" charset="0"/>
                <a:ea typeface="Calibri" panose="020F0502020204030204" pitchFamily="34" charset="0"/>
                <a:cs typeface="Times New Roman" panose="02020603050405020304" pitchFamily="18" charset="0"/>
              </a:rPr>
              <a:t>Create an array of your </a:t>
            </a:r>
            <a:r>
              <a:rPr lang="en-ID" sz="1600" kern="100" err="1">
                <a:effectLst/>
                <a:latin typeface="Calibri" panose="020F0502020204030204" pitchFamily="34" charset="0"/>
                <a:ea typeface="Calibri" panose="020F0502020204030204" pitchFamily="34" charset="0"/>
                <a:cs typeface="Times New Roman" panose="02020603050405020304" pitchFamily="18" charset="0"/>
              </a:rPr>
              <a:t>favorite</a:t>
            </a:r>
            <a:r>
              <a:rPr lang="en-ID" sz="1600" kern="100">
                <a:effectLst/>
                <a:latin typeface="Calibri" panose="020F0502020204030204" pitchFamily="34" charset="0"/>
                <a:ea typeface="Calibri" panose="020F0502020204030204" pitchFamily="34" charset="0"/>
                <a:cs typeface="Times New Roman" panose="02020603050405020304" pitchFamily="18" charset="0"/>
              </a:rPr>
              <a:t> foods and display them in the console.</a:t>
            </a:r>
          </a:p>
          <a:p>
            <a:pPr marL="804863" lvl="0" indent="-342900">
              <a:lnSpc>
                <a:spcPct val="107000"/>
              </a:lnSpc>
              <a:buFont typeface="Symbol" panose="05050102010706020507" pitchFamily="18" charset="2"/>
              <a:buChar char=""/>
            </a:pPr>
            <a:r>
              <a:rPr lang="en-ID" sz="1600" kern="100">
                <a:effectLst/>
                <a:latin typeface="Calibri" panose="020F0502020204030204" pitchFamily="34" charset="0"/>
                <a:ea typeface="Calibri" panose="020F0502020204030204" pitchFamily="34" charset="0"/>
                <a:cs typeface="Times New Roman" panose="02020603050405020304" pitchFamily="18" charset="0"/>
              </a:rPr>
              <a:t>Add a new food to the array and display the updated list.</a:t>
            </a:r>
          </a:p>
          <a:p>
            <a:pPr marL="804863" lvl="0" indent="-342900">
              <a:lnSpc>
                <a:spcPct val="107000"/>
              </a:lnSpc>
              <a:spcAft>
                <a:spcPts val="800"/>
              </a:spcAft>
              <a:buFont typeface="Symbol" panose="05050102010706020507" pitchFamily="18" charset="2"/>
              <a:buChar char=""/>
            </a:pPr>
            <a:r>
              <a:rPr lang="en-ID" sz="1600" kern="100">
                <a:effectLst/>
                <a:latin typeface="Calibri" panose="020F0502020204030204" pitchFamily="34" charset="0"/>
                <a:ea typeface="Calibri" panose="020F0502020204030204" pitchFamily="34" charset="0"/>
                <a:cs typeface="Times New Roman" panose="02020603050405020304" pitchFamily="18" charset="0"/>
              </a:rPr>
              <a:t>Remove the first food from the array and display the updated list.</a:t>
            </a:r>
          </a:p>
          <a:p>
            <a:pPr marL="0" lvl="0" indent="0">
              <a:lnSpc>
                <a:spcPct val="107000"/>
              </a:lnSpc>
              <a:buNone/>
            </a:pP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D" sz="1600" kern="10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D" sz="1600" kern="100">
                <a:effectLst/>
                <a:latin typeface="Calibri" panose="020F0502020204030204" pitchFamily="34" charset="0"/>
                <a:ea typeface="Calibri" panose="020F0502020204030204" pitchFamily="34" charset="0"/>
                <a:cs typeface="Times New Roman" panose="02020603050405020304" pitchFamily="18" charset="0"/>
              </a:rPr>
              <a:t>2. Creating and Accessing Object Properties:</a:t>
            </a:r>
          </a:p>
          <a:p>
            <a:pPr marL="804863" lvl="0" indent="-342900">
              <a:lnSpc>
                <a:spcPct val="107000"/>
              </a:lnSpc>
              <a:buFont typeface="Symbol" panose="05050102010706020507" pitchFamily="18" charset="2"/>
              <a:buChar char=""/>
            </a:pPr>
            <a:r>
              <a:rPr lang="en-ID" sz="1600" kern="100">
                <a:effectLst/>
                <a:latin typeface="Calibri" panose="020F0502020204030204" pitchFamily="34" charset="0"/>
                <a:ea typeface="Calibri" panose="020F0502020204030204" pitchFamily="34" charset="0"/>
                <a:cs typeface="Times New Roman" panose="02020603050405020304" pitchFamily="18" charset="0"/>
              </a:rPr>
              <a:t>Create an object to represent a person with properties like name, date of birth, and city.</a:t>
            </a:r>
          </a:p>
          <a:p>
            <a:pPr marL="804863" lvl="0" indent="-342900">
              <a:lnSpc>
                <a:spcPct val="107000"/>
              </a:lnSpc>
              <a:buFont typeface="Symbol" panose="05050102010706020507" pitchFamily="18" charset="2"/>
              <a:buChar char=""/>
            </a:pPr>
            <a:r>
              <a:rPr lang="en-ID" sz="1600" kern="100">
                <a:effectLst/>
                <a:latin typeface="Calibri" panose="020F0502020204030204" pitchFamily="34" charset="0"/>
                <a:ea typeface="Calibri" panose="020F0502020204030204" pitchFamily="34" charset="0"/>
                <a:cs typeface="Times New Roman" panose="02020603050405020304" pitchFamily="18" charset="0"/>
              </a:rPr>
              <a:t>Display the person's name and city in the console.</a:t>
            </a:r>
          </a:p>
          <a:p>
            <a:pPr marL="804863" lvl="0" indent="-342900">
              <a:lnSpc>
                <a:spcPct val="107000"/>
              </a:lnSpc>
              <a:buFont typeface="Symbol" panose="05050102010706020507" pitchFamily="18" charset="2"/>
              <a:buChar char=""/>
            </a:pPr>
            <a:r>
              <a:rPr lang="en-ID" sz="1600" kern="100">
                <a:effectLst/>
                <a:latin typeface="Calibri" panose="020F0502020204030204" pitchFamily="34" charset="0"/>
                <a:ea typeface="Calibri" panose="020F0502020204030204" pitchFamily="34" charset="0"/>
                <a:cs typeface="Times New Roman" panose="02020603050405020304" pitchFamily="18" charset="0"/>
              </a:rPr>
              <a:t>Modify the person object to change the city property &amp; display the updated city in the console.</a:t>
            </a:r>
          </a:p>
          <a:p>
            <a:endParaRPr lang="en-ID" sz="1600"/>
          </a:p>
        </p:txBody>
      </p:sp>
      <p:pic>
        <p:nvPicPr>
          <p:cNvPr id="7" name="Picture 6">
            <a:extLst>
              <a:ext uri="{FF2B5EF4-FFF2-40B4-BE49-F238E27FC236}">
                <a16:creationId xmlns:a16="http://schemas.microsoft.com/office/drawing/2014/main" id="{327B3254-B07A-AAFC-2D23-AB60CBF247E3}"/>
              </a:ext>
            </a:extLst>
          </p:cNvPr>
          <p:cNvPicPr>
            <a:picLocks noChangeAspect="1"/>
          </p:cNvPicPr>
          <p:nvPr/>
        </p:nvPicPr>
        <p:blipFill>
          <a:blip r:embed="rId2"/>
          <a:stretch>
            <a:fillRect/>
          </a:stretch>
        </p:blipFill>
        <p:spPr>
          <a:xfrm>
            <a:off x="1411145" y="2870896"/>
            <a:ext cx="7789962" cy="766825"/>
          </a:xfrm>
          <a:prstGeom prst="rect">
            <a:avLst/>
          </a:prstGeom>
        </p:spPr>
      </p:pic>
      <p:pic>
        <p:nvPicPr>
          <p:cNvPr id="9" name="Picture 8">
            <a:extLst>
              <a:ext uri="{FF2B5EF4-FFF2-40B4-BE49-F238E27FC236}">
                <a16:creationId xmlns:a16="http://schemas.microsoft.com/office/drawing/2014/main" id="{79B25833-E13C-71DF-CF45-87C42DFC4BEA}"/>
              </a:ext>
            </a:extLst>
          </p:cNvPr>
          <p:cNvPicPr>
            <a:picLocks noChangeAspect="1"/>
          </p:cNvPicPr>
          <p:nvPr/>
        </p:nvPicPr>
        <p:blipFill>
          <a:blip r:embed="rId3"/>
          <a:stretch>
            <a:fillRect/>
          </a:stretch>
        </p:blipFill>
        <p:spPr>
          <a:xfrm>
            <a:off x="1411145" y="5160455"/>
            <a:ext cx="3914961" cy="1145535"/>
          </a:xfrm>
          <a:prstGeom prst="rect">
            <a:avLst/>
          </a:prstGeom>
        </p:spPr>
      </p:pic>
    </p:spTree>
    <p:extLst>
      <p:ext uri="{BB962C8B-B14F-4D97-AF65-F5344CB8AC3E}">
        <p14:creationId xmlns:p14="http://schemas.microsoft.com/office/powerpoint/2010/main" val="227661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0B0A8-E72A-1749-0E18-A976FAC35E91}"/>
              </a:ext>
            </a:extLst>
          </p:cNvPr>
          <p:cNvSpPr>
            <a:spLocks noGrp="1"/>
          </p:cNvSpPr>
          <p:nvPr>
            <p:ph type="title"/>
          </p:nvPr>
        </p:nvSpPr>
        <p:spPr/>
        <p:txBody>
          <a:bodyPr/>
          <a:lstStyle/>
          <a:p>
            <a:r>
              <a:rPr lang="en-US"/>
              <a:t>Loops</a:t>
            </a:r>
            <a:endParaRPr lang="en-ID"/>
          </a:p>
        </p:txBody>
      </p:sp>
      <p:sp>
        <p:nvSpPr>
          <p:cNvPr id="5" name="Text Placeholder 4">
            <a:extLst>
              <a:ext uri="{FF2B5EF4-FFF2-40B4-BE49-F238E27FC236}">
                <a16:creationId xmlns:a16="http://schemas.microsoft.com/office/drawing/2014/main" id="{65853818-1962-87AB-EC7D-16CA0AED8D86}"/>
              </a:ext>
            </a:extLst>
          </p:cNvPr>
          <p:cNvSpPr>
            <a:spLocks noGrp="1"/>
          </p:cNvSpPr>
          <p:nvPr>
            <p:ph type="body" idx="14"/>
          </p:nvPr>
        </p:nvSpPr>
        <p:spPr/>
        <p:txBody>
          <a:bodyPr/>
          <a:lstStyle/>
          <a:p>
            <a:r>
              <a:rPr lang="en-US"/>
              <a:t>Section 3</a:t>
            </a:r>
            <a:endParaRPr lang="en-ID"/>
          </a:p>
        </p:txBody>
      </p:sp>
      <p:pic>
        <p:nvPicPr>
          <p:cNvPr id="12" name="Graphic 11">
            <a:extLst>
              <a:ext uri="{FF2B5EF4-FFF2-40B4-BE49-F238E27FC236}">
                <a16:creationId xmlns:a16="http://schemas.microsoft.com/office/drawing/2014/main" id="{B3AE720A-EC34-6EDB-115E-49153DCB9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893" y="1903566"/>
            <a:ext cx="4380807" cy="3104844"/>
          </a:xfrm>
          <a:prstGeom prst="rect">
            <a:avLst/>
          </a:prstGeom>
        </p:spPr>
      </p:pic>
    </p:spTree>
    <p:extLst>
      <p:ext uri="{BB962C8B-B14F-4D97-AF65-F5344CB8AC3E}">
        <p14:creationId xmlns:p14="http://schemas.microsoft.com/office/powerpoint/2010/main" val="56967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AB83-6262-98F0-6CA7-A97DCDDCD7E8}"/>
              </a:ext>
            </a:extLst>
          </p:cNvPr>
          <p:cNvSpPr>
            <a:spLocks noGrp="1"/>
          </p:cNvSpPr>
          <p:nvPr>
            <p:ph type="title"/>
          </p:nvPr>
        </p:nvSpPr>
        <p:spPr/>
        <p:txBody>
          <a:bodyPr/>
          <a:lstStyle/>
          <a:p>
            <a:r>
              <a:rPr lang="en-US"/>
              <a:t>What is Loop?</a:t>
            </a:r>
            <a:endParaRPr lang="en-ID"/>
          </a:p>
        </p:txBody>
      </p:sp>
      <p:sp>
        <p:nvSpPr>
          <p:cNvPr id="3" name="Content Placeholder 2">
            <a:extLst>
              <a:ext uri="{FF2B5EF4-FFF2-40B4-BE49-F238E27FC236}">
                <a16:creationId xmlns:a16="http://schemas.microsoft.com/office/drawing/2014/main" id="{18F73B42-4DDC-A8EF-8A9A-AAF67190FFC5}"/>
              </a:ext>
            </a:extLst>
          </p:cNvPr>
          <p:cNvSpPr>
            <a:spLocks noGrp="1"/>
          </p:cNvSpPr>
          <p:nvPr>
            <p:ph idx="1"/>
          </p:nvPr>
        </p:nvSpPr>
        <p:spPr>
          <a:xfrm>
            <a:off x="847531" y="1577340"/>
            <a:ext cx="10442510" cy="4728649"/>
          </a:xfrm>
        </p:spPr>
        <p:txBody>
          <a:bodyPr>
            <a:normAutofit/>
          </a:bodyPr>
          <a:lstStyle/>
          <a:p>
            <a:r>
              <a:rPr lang="en-US" dirty="0"/>
              <a:t>Loops are used to perform the same task or a set of tasks multiple times.</a:t>
            </a:r>
          </a:p>
          <a:p>
            <a:r>
              <a:rPr lang="en-US" dirty="0"/>
              <a:t>They allow us to iterate over a sequence of values, like numbers in a range or elements in an array.</a:t>
            </a:r>
          </a:p>
          <a:p>
            <a:r>
              <a:rPr lang="en-US" dirty="0"/>
              <a:t>Without loops, we would have to write the same code over and over for each iteration, which is not practical.</a:t>
            </a:r>
          </a:p>
          <a:p>
            <a:endParaRPr lang="en-US" dirty="0"/>
          </a:p>
          <a:p>
            <a:r>
              <a:rPr lang="en-US" dirty="0"/>
              <a:t>There are 3 types of loops”</a:t>
            </a:r>
          </a:p>
          <a:p>
            <a:pPr lvl="1"/>
            <a:r>
              <a:rPr lang="en-US" sz="1800" dirty="0"/>
              <a:t>For loops</a:t>
            </a:r>
          </a:p>
          <a:p>
            <a:pPr lvl="1"/>
            <a:r>
              <a:rPr lang="en-US" sz="1800" dirty="0"/>
              <a:t>While loop</a:t>
            </a:r>
          </a:p>
          <a:p>
            <a:pPr lvl="1"/>
            <a:r>
              <a:rPr lang="en-US" sz="1800" dirty="0"/>
              <a:t>Do while loop</a:t>
            </a:r>
            <a:endParaRPr lang="en-US" sz="1400" dirty="0"/>
          </a:p>
        </p:txBody>
      </p:sp>
    </p:spTree>
    <p:extLst>
      <p:ext uri="{BB962C8B-B14F-4D97-AF65-F5344CB8AC3E}">
        <p14:creationId xmlns:p14="http://schemas.microsoft.com/office/powerpoint/2010/main" val="52904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78CF-4CD9-2123-82CB-FEAF168E4425}"/>
              </a:ext>
            </a:extLst>
          </p:cNvPr>
          <p:cNvSpPr>
            <a:spLocks noGrp="1"/>
          </p:cNvSpPr>
          <p:nvPr>
            <p:ph type="title"/>
          </p:nvPr>
        </p:nvSpPr>
        <p:spPr/>
        <p:txBody>
          <a:bodyPr/>
          <a:lstStyle/>
          <a:p>
            <a:r>
              <a:rPr lang="en-US" dirty="0"/>
              <a:t>For Loop</a:t>
            </a:r>
            <a:endParaRPr lang="en-ID" dirty="0"/>
          </a:p>
        </p:txBody>
      </p:sp>
      <p:sp>
        <p:nvSpPr>
          <p:cNvPr id="3" name="Content Placeholder 2">
            <a:extLst>
              <a:ext uri="{FF2B5EF4-FFF2-40B4-BE49-F238E27FC236}">
                <a16:creationId xmlns:a16="http://schemas.microsoft.com/office/drawing/2014/main" id="{EBF8A179-66F9-8321-EBC7-F88D7CFC0BE6}"/>
              </a:ext>
            </a:extLst>
          </p:cNvPr>
          <p:cNvSpPr>
            <a:spLocks noGrp="1"/>
          </p:cNvSpPr>
          <p:nvPr>
            <p:ph idx="1"/>
          </p:nvPr>
        </p:nvSpPr>
        <p:spPr>
          <a:xfrm>
            <a:off x="838200" y="1577341"/>
            <a:ext cx="10515600" cy="5022242"/>
          </a:xfrm>
        </p:spPr>
        <p:txBody>
          <a:bodyPr vert="horz" lIns="91440" tIns="45720" rIns="91440" bIns="45720" rtlCol="0" anchor="t">
            <a:normAutofit/>
          </a:bodyPr>
          <a:lstStyle/>
          <a:p>
            <a:r>
              <a:rPr lang="en-US" dirty="0">
                <a:latin typeface="Roboto"/>
                <a:ea typeface="Roboto"/>
                <a:cs typeface="Roboto"/>
              </a:rPr>
              <a:t>The for loop is a control structure in JavaScript that allows you to execute a block of code repeatedly for a specified number of iterations.</a:t>
            </a:r>
            <a:r>
              <a:rPr lang="en-US" b="1" dirty="0">
                <a:latin typeface="Roboto"/>
                <a:ea typeface="Roboto"/>
                <a:cs typeface="Roboto"/>
              </a:rPr>
              <a:t> It is ideal when you know the number of iterations in advance.</a:t>
            </a:r>
            <a:endParaRPr lang="en-US" dirty="0">
              <a:latin typeface="Roboto"/>
              <a:ea typeface="Roboto"/>
              <a:cs typeface="Roboto"/>
            </a:endParaRPr>
          </a:p>
          <a:p>
            <a:r>
              <a:rPr lang="en-US" dirty="0">
                <a:latin typeface="Roboto"/>
                <a:ea typeface="Roboto"/>
                <a:cs typeface="Roboto"/>
              </a:rPr>
              <a:t>Is structured with three parts: initialization, condition, and iteration.</a:t>
            </a:r>
          </a:p>
          <a:p>
            <a:pPr marL="0" indent="0">
              <a:buNone/>
            </a:pPr>
            <a:endParaRPr lang="en-US" dirty="0"/>
          </a:p>
          <a:p>
            <a:pPr marL="0" indent="0">
              <a:buNone/>
            </a:pPr>
            <a:endParaRPr lang="en-US" dirty="0"/>
          </a:p>
          <a:p>
            <a:pPr marL="0" indent="0">
              <a:buNone/>
            </a:pPr>
            <a:endParaRPr lang="en-US" dirty="0">
              <a:cs typeface="Roboto"/>
            </a:endParaRPr>
          </a:p>
          <a:p>
            <a:pPr marL="0" indent="0">
              <a:buNone/>
            </a:pPr>
            <a:br>
              <a:rPr lang="en-US" dirty="0">
                <a:cs typeface="Roboto"/>
              </a:rPr>
            </a:br>
            <a:br>
              <a:rPr lang="en-US" dirty="0">
                <a:cs typeface="Roboto"/>
              </a:rPr>
            </a:br>
            <a:endParaRPr lang="en-US" dirty="0">
              <a:cs typeface="Roboto"/>
            </a:endParaRPr>
          </a:p>
          <a:p>
            <a:r>
              <a:rPr lang="en-US" dirty="0">
                <a:latin typeface="Roboto"/>
                <a:ea typeface="Roboto"/>
                <a:cs typeface="Roboto"/>
              </a:rPr>
              <a:t>Initialization sets the loop control variable.</a:t>
            </a:r>
          </a:p>
          <a:p>
            <a:r>
              <a:rPr lang="en-US" dirty="0">
                <a:latin typeface="Roboto"/>
                <a:ea typeface="Roboto"/>
                <a:cs typeface="Roboto"/>
              </a:rPr>
              <a:t>The condition determines whether the loop should continue executing.</a:t>
            </a:r>
          </a:p>
          <a:p>
            <a:r>
              <a:rPr lang="en-US" dirty="0">
                <a:latin typeface="Roboto"/>
                <a:ea typeface="Roboto"/>
                <a:cs typeface="Roboto"/>
              </a:rPr>
              <a:t>The iteration expression updates the loop control variable after each iteration.</a:t>
            </a:r>
          </a:p>
          <a:p>
            <a:endParaRPr lang="en-US" b="1" dirty="0"/>
          </a:p>
          <a:p>
            <a:r>
              <a:rPr lang="en-US" dirty="0">
                <a:latin typeface="Roboto"/>
                <a:ea typeface="Roboto"/>
                <a:cs typeface="Roboto"/>
              </a:rPr>
              <a:t>Example:</a:t>
            </a:r>
          </a:p>
          <a:p>
            <a:pPr marL="0" marR="0" indent="0">
              <a:spcBef>
                <a:spcPts val="0"/>
              </a:spcBef>
              <a:spcAft>
                <a:spcPts val="0"/>
              </a:spcAft>
              <a:buNone/>
            </a:pPr>
            <a:endParaRPr lang="en-ID" sz="1400" dirty="0">
              <a:solidFill>
                <a:srgbClr val="FF79C6"/>
              </a:solidFill>
              <a:effectLst/>
              <a:latin typeface="Consolas" panose="020B0609020204030204" pitchFamily="49" charset="0"/>
            </a:endParaRPr>
          </a:p>
        </p:txBody>
      </p:sp>
      <p:sp>
        <p:nvSpPr>
          <p:cNvPr id="8" name="TextBox 7">
            <a:extLst>
              <a:ext uri="{FF2B5EF4-FFF2-40B4-BE49-F238E27FC236}">
                <a16:creationId xmlns:a16="http://schemas.microsoft.com/office/drawing/2014/main" id="{D9094287-85F5-CC9B-3B23-6C1B49071BCE}"/>
              </a:ext>
            </a:extLst>
          </p:cNvPr>
          <p:cNvSpPr txBox="1"/>
          <p:nvPr/>
        </p:nvSpPr>
        <p:spPr>
          <a:xfrm>
            <a:off x="1490870" y="2315897"/>
            <a:ext cx="1282195" cy="307777"/>
          </a:xfrm>
          <a:prstGeom prst="rect">
            <a:avLst/>
          </a:prstGeom>
          <a:noFill/>
        </p:spPr>
        <p:txBody>
          <a:bodyPr wrap="square" rtlCol="0">
            <a:spAutoFit/>
          </a:bodyPr>
          <a:lstStyle/>
          <a:p>
            <a:pPr algn="ctr"/>
            <a:r>
              <a:rPr lang="en-US" sz="1400" dirty="0"/>
              <a:t>initialization</a:t>
            </a:r>
            <a:endParaRPr lang="en-ID" sz="1400" dirty="0"/>
          </a:p>
        </p:txBody>
      </p:sp>
      <p:sp>
        <p:nvSpPr>
          <p:cNvPr id="9" name="TextBox 8">
            <a:extLst>
              <a:ext uri="{FF2B5EF4-FFF2-40B4-BE49-F238E27FC236}">
                <a16:creationId xmlns:a16="http://schemas.microsoft.com/office/drawing/2014/main" id="{E006D7F4-F2B4-DE76-F28B-F62DD63E09D6}"/>
              </a:ext>
            </a:extLst>
          </p:cNvPr>
          <p:cNvSpPr txBox="1"/>
          <p:nvPr/>
        </p:nvSpPr>
        <p:spPr>
          <a:xfrm>
            <a:off x="2912161" y="2315897"/>
            <a:ext cx="1030999" cy="307777"/>
          </a:xfrm>
          <a:prstGeom prst="rect">
            <a:avLst/>
          </a:prstGeom>
          <a:noFill/>
        </p:spPr>
        <p:txBody>
          <a:bodyPr wrap="square" rtlCol="0">
            <a:spAutoFit/>
          </a:bodyPr>
          <a:lstStyle/>
          <a:p>
            <a:pPr algn="ctr"/>
            <a:r>
              <a:rPr lang="en-US" sz="1400" dirty="0"/>
              <a:t>condition</a:t>
            </a:r>
            <a:endParaRPr lang="en-ID" sz="1400" dirty="0"/>
          </a:p>
        </p:txBody>
      </p:sp>
      <p:sp>
        <p:nvSpPr>
          <p:cNvPr id="10" name="TextBox 9">
            <a:extLst>
              <a:ext uri="{FF2B5EF4-FFF2-40B4-BE49-F238E27FC236}">
                <a16:creationId xmlns:a16="http://schemas.microsoft.com/office/drawing/2014/main" id="{AE12465E-2531-02FA-A136-E254CA5366A0}"/>
              </a:ext>
            </a:extLst>
          </p:cNvPr>
          <p:cNvSpPr txBox="1"/>
          <p:nvPr/>
        </p:nvSpPr>
        <p:spPr>
          <a:xfrm>
            <a:off x="3929904" y="2322534"/>
            <a:ext cx="1073343" cy="307777"/>
          </a:xfrm>
          <a:prstGeom prst="rect">
            <a:avLst/>
          </a:prstGeom>
          <a:noFill/>
        </p:spPr>
        <p:txBody>
          <a:bodyPr wrap="square" rtlCol="0">
            <a:spAutoFit/>
          </a:bodyPr>
          <a:lstStyle/>
          <a:p>
            <a:pPr algn="ctr"/>
            <a:r>
              <a:rPr lang="en-US" sz="1400" dirty="0"/>
              <a:t>iteration</a:t>
            </a:r>
            <a:endParaRPr lang="en-ID" sz="1400" dirty="0"/>
          </a:p>
        </p:txBody>
      </p:sp>
      <p:cxnSp>
        <p:nvCxnSpPr>
          <p:cNvPr id="14" name="Straight Arrow Connector 13">
            <a:extLst>
              <a:ext uri="{FF2B5EF4-FFF2-40B4-BE49-F238E27FC236}">
                <a16:creationId xmlns:a16="http://schemas.microsoft.com/office/drawing/2014/main" id="{3720329F-50E3-23CB-C8BD-8A2921955617}"/>
              </a:ext>
            </a:extLst>
          </p:cNvPr>
          <p:cNvCxnSpPr>
            <a:cxnSpLocks/>
          </p:cNvCxnSpPr>
          <p:nvPr/>
        </p:nvCxnSpPr>
        <p:spPr>
          <a:xfrm flipH="1">
            <a:off x="2257565" y="2575847"/>
            <a:ext cx="1" cy="14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2A715B-D3CC-74E3-A1A5-A1DAD9BB47DD}"/>
              </a:ext>
            </a:extLst>
          </p:cNvPr>
          <p:cNvCxnSpPr>
            <a:cxnSpLocks/>
          </p:cNvCxnSpPr>
          <p:nvPr/>
        </p:nvCxnSpPr>
        <p:spPr>
          <a:xfrm flipH="1">
            <a:off x="3374695" y="2575846"/>
            <a:ext cx="1" cy="14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4339FA-6D53-11DC-FB98-42FFCE760027}"/>
              </a:ext>
            </a:extLst>
          </p:cNvPr>
          <p:cNvCxnSpPr>
            <a:cxnSpLocks/>
          </p:cNvCxnSpPr>
          <p:nvPr/>
        </p:nvCxnSpPr>
        <p:spPr>
          <a:xfrm flipH="1">
            <a:off x="4245348" y="2582483"/>
            <a:ext cx="1" cy="14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A5CA3D2-9AC0-3032-3A0E-ACDE9A2811B0}"/>
              </a:ext>
            </a:extLst>
          </p:cNvPr>
          <p:cNvSpPr txBox="1"/>
          <p:nvPr/>
        </p:nvSpPr>
        <p:spPr>
          <a:xfrm>
            <a:off x="7861851" y="5310471"/>
            <a:ext cx="3602183" cy="646331"/>
          </a:xfrm>
          <a:prstGeom prst="rect">
            <a:avLst/>
          </a:prstGeom>
          <a:noFill/>
          <a:ln>
            <a:solidFill>
              <a:srgbClr val="FF0000"/>
            </a:solidFill>
          </a:ln>
        </p:spPr>
        <p:txBody>
          <a:bodyPr wrap="square">
            <a:spAutoFit/>
          </a:bodyPr>
          <a:lstStyle/>
          <a:p>
            <a:r>
              <a:rPr lang="en-US" sz="1200"/>
              <a:t>Be careful with the initialization, condition, and iteration expressions to ensure the loop behaves as expected and doesn't result in an infinite loop.</a:t>
            </a:r>
            <a:endParaRPr lang="en-ID" sz="1200"/>
          </a:p>
        </p:txBody>
      </p:sp>
      <p:pic>
        <p:nvPicPr>
          <p:cNvPr id="4" name="Picture 3" descr="A black rectangle with white text&#10;&#10;Description automatically generated">
            <a:extLst>
              <a:ext uri="{FF2B5EF4-FFF2-40B4-BE49-F238E27FC236}">
                <a16:creationId xmlns:a16="http://schemas.microsoft.com/office/drawing/2014/main" id="{EDC13D45-56A9-2A62-CD19-7A35D608C42F}"/>
              </a:ext>
            </a:extLst>
          </p:cNvPr>
          <p:cNvPicPr>
            <a:picLocks noChangeAspect="1"/>
          </p:cNvPicPr>
          <p:nvPr/>
        </p:nvPicPr>
        <p:blipFill rotWithShape="1">
          <a:blip r:embed="rId2"/>
          <a:srcRect l="1923" t="17241" r="58698" b="17546"/>
          <a:stretch/>
        </p:blipFill>
        <p:spPr>
          <a:xfrm>
            <a:off x="1187938" y="2758118"/>
            <a:ext cx="3576450" cy="879604"/>
          </a:xfrm>
          <a:prstGeom prst="rect">
            <a:avLst/>
          </a:prstGeom>
        </p:spPr>
      </p:pic>
      <p:pic>
        <p:nvPicPr>
          <p:cNvPr id="6" name="Picture 5" descr="A computer code with text on it&#10;&#10;Description automatically generated">
            <a:extLst>
              <a:ext uri="{FF2B5EF4-FFF2-40B4-BE49-F238E27FC236}">
                <a16:creationId xmlns:a16="http://schemas.microsoft.com/office/drawing/2014/main" id="{0A8D5591-C9A7-BB9C-633C-F3F5FEADF201}"/>
              </a:ext>
            </a:extLst>
          </p:cNvPr>
          <p:cNvPicPr>
            <a:picLocks noChangeAspect="1"/>
          </p:cNvPicPr>
          <p:nvPr/>
        </p:nvPicPr>
        <p:blipFill rotWithShape="1">
          <a:blip r:embed="rId3"/>
          <a:srcRect l="1633" t="10695" r="44898" b="7296"/>
          <a:stretch/>
        </p:blipFill>
        <p:spPr>
          <a:xfrm>
            <a:off x="1191490" y="4938499"/>
            <a:ext cx="3890236" cy="1525177"/>
          </a:xfrm>
          <a:prstGeom prst="rect">
            <a:avLst/>
          </a:prstGeom>
        </p:spPr>
      </p:pic>
    </p:spTree>
    <p:extLst>
      <p:ext uri="{BB962C8B-B14F-4D97-AF65-F5344CB8AC3E}">
        <p14:creationId xmlns:p14="http://schemas.microsoft.com/office/powerpoint/2010/main" val="57229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78CF-4CD9-2123-82CB-FEAF168E4425}"/>
              </a:ext>
            </a:extLst>
          </p:cNvPr>
          <p:cNvSpPr>
            <a:spLocks noGrp="1"/>
          </p:cNvSpPr>
          <p:nvPr>
            <p:ph type="title"/>
          </p:nvPr>
        </p:nvSpPr>
        <p:spPr/>
        <p:txBody>
          <a:bodyPr/>
          <a:lstStyle/>
          <a:p>
            <a:r>
              <a:rPr lang="en-US"/>
              <a:t>While Loop</a:t>
            </a:r>
            <a:endParaRPr lang="en-ID"/>
          </a:p>
        </p:txBody>
      </p:sp>
      <p:sp>
        <p:nvSpPr>
          <p:cNvPr id="3" name="Content Placeholder 2">
            <a:extLst>
              <a:ext uri="{FF2B5EF4-FFF2-40B4-BE49-F238E27FC236}">
                <a16:creationId xmlns:a16="http://schemas.microsoft.com/office/drawing/2014/main" id="{EBF8A179-66F9-8321-EBC7-F88D7CFC0BE6}"/>
              </a:ext>
            </a:extLst>
          </p:cNvPr>
          <p:cNvSpPr>
            <a:spLocks noGrp="1"/>
          </p:cNvSpPr>
          <p:nvPr>
            <p:ph idx="1"/>
          </p:nvPr>
        </p:nvSpPr>
        <p:spPr>
          <a:xfrm>
            <a:off x="838200" y="1577341"/>
            <a:ext cx="10515600" cy="5022242"/>
          </a:xfrm>
        </p:spPr>
        <p:txBody>
          <a:bodyPr vert="horz" lIns="91440" tIns="45720" rIns="91440" bIns="45720" rtlCol="0" anchor="t">
            <a:normAutofit/>
          </a:bodyPr>
          <a:lstStyle/>
          <a:p>
            <a:r>
              <a:rPr lang="en-US" dirty="0">
                <a:latin typeface="Roboto"/>
                <a:ea typeface="Roboto"/>
                <a:cs typeface="Roboto"/>
              </a:rPr>
              <a:t>The while loop is used to execute a block of code as long as a specified condition is true.</a:t>
            </a:r>
          </a:p>
          <a:p>
            <a:pPr marL="267970" indent="0">
              <a:spcBef>
                <a:spcPts val="0"/>
              </a:spcBef>
              <a:buNone/>
            </a:pPr>
            <a:endParaRPr lang="en-ID" dirty="0">
              <a:solidFill>
                <a:srgbClr val="979793"/>
              </a:solidFill>
              <a:latin typeface="Consolas"/>
              <a:cs typeface="Roboto"/>
            </a:endParaRPr>
          </a:p>
          <a:p>
            <a:pPr marL="267970" indent="0">
              <a:spcBef>
                <a:spcPts val="0"/>
              </a:spcBef>
              <a:buNone/>
            </a:pPr>
            <a:endParaRPr lang="en-ID" dirty="0">
              <a:solidFill>
                <a:srgbClr val="979793"/>
              </a:solidFill>
              <a:latin typeface="Consolas"/>
              <a:ea typeface="Roboto"/>
              <a:cs typeface="Roboto"/>
            </a:endParaRPr>
          </a:p>
          <a:p>
            <a:pPr marL="0" indent="0">
              <a:buNone/>
            </a:pPr>
            <a:br>
              <a:rPr lang="en-US" dirty="0">
                <a:latin typeface="Roboto"/>
                <a:ea typeface="Roboto"/>
                <a:cs typeface="Roboto"/>
              </a:rPr>
            </a:br>
            <a:endParaRPr lang="en-US" dirty="0">
              <a:latin typeface="Roboto"/>
              <a:ea typeface="Roboto"/>
              <a:cs typeface="Roboto"/>
            </a:endParaRPr>
          </a:p>
          <a:p>
            <a:r>
              <a:rPr lang="en-US" dirty="0">
                <a:latin typeface="Roboto"/>
                <a:ea typeface="Roboto"/>
                <a:cs typeface="Roboto"/>
              </a:rPr>
              <a:t>The condition is evaluated before the loop body is executed. If the condition is true, the loop body is executed.</a:t>
            </a:r>
          </a:p>
          <a:p>
            <a:r>
              <a:rPr lang="en-US" dirty="0">
                <a:latin typeface="Roboto"/>
                <a:ea typeface="Roboto"/>
                <a:cs typeface="Roboto"/>
              </a:rPr>
              <a:t>After each iteration, the condition is checked again. If it's still true, the loop continues. If it's false, the loop terminates.</a:t>
            </a:r>
            <a:endParaRPr lang="en-ID" dirty="0">
              <a:latin typeface="Roboto"/>
              <a:ea typeface="Roboto"/>
              <a:cs typeface="Roboto"/>
            </a:endParaRPr>
          </a:p>
          <a:p>
            <a:endParaRPr lang="en-US"/>
          </a:p>
          <a:p>
            <a:r>
              <a:rPr lang="en-US" dirty="0">
                <a:latin typeface="Roboto"/>
                <a:ea typeface="Roboto"/>
                <a:cs typeface="Roboto"/>
              </a:rPr>
              <a:t>Example:</a:t>
            </a:r>
          </a:p>
          <a:p>
            <a:pPr marR="0">
              <a:spcAft>
                <a:spcPts val="0"/>
              </a:spcAft>
            </a:pPr>
            <a:endParaRPr lang="en-ID"/>
          </a:p>
          <a:p>
            <a:endParaRPr lang="en-ID"/>
          </a:p>
          <a:p>
            <a:endParaRPr lang="en-US"/>
          </a:p>
        </p:txBody>
      </p:sp>
      <p:pic>
        <p:nvPicPr>
          <p:cNvPr id="4" name="Picture 3" descr="A black background with green text&#10;&#10;Description automatically generated">
            <a:extLst>
              <a:ext uri="{FF2B5EF4-FFF2-40B4-BE49-F238E27FC236}">
                <a16:creationId xmlns:a16="http://schemas.microsoft.com/office/drawing/2014/main" id="{0BF66E96-F8C6-CB3D-D228-660B341E5A05}"/>
              </a:ext>
            </a:extLst>
          </p:cNvPr>
          <p:cNvPicPr>
            <a:picLocks noChangeAspect="1"/>
          </p:cNvPicPr>
          <p:nvPr/>
        </p:nvPicPr>
        <p:blipFill rotWithShape="1">
          <a:blip r:embed="rId2"/>
          <a:srcRect l="1243" t="16981" r="26381" b="15094"/>
          <a:stretch/>
        </p:blipFill>
        <p:spPr>
          <a:xfrm>
            <a:off x="1171699" y="1881423"/>
            <a:ext cx="5325545" cy="737453"/>
          </a:xfrm>
          <a:prstGeom prst="rect">
            <a:avLst/>
          </a:prstGeom>
        </p:spPr>
      </p:pic>
      <p:pic>
        <p:nvPicPr>
          <p:cNvPr id="5" name="Picture 4" descr="A black rectangle with white text&#10;&#10;Description automatically generated">
            <a:extLst>
              <a:ext uri="{FF2B5EF4-FFF2-40B4-BE49-F238E27FC236}">
                <a16:creationId xmlns:a16="http://schemas.microsoft.com/office/drawing/2014/main" id="{48671DCD-6B47-6274-D9B2-4FCC809A8DBB}"/>
              </a:ext>
            </a:extLst>
          </p:cNvPr>
          <p:cNvPicPr>
            <a:picLocks noChangeAspect="1"/>
          </p:cNvPicPr>
          <p:nvPr/>
        </p:nvPicPr>
        <p:blipFill rotWithShape="1">
          <a:blip r:embed="rId3"/>
          <a:srcRect l="1496" t="11475" r="70948" b="10929"/>
          <a:stretch/>
        </p:blipFill>
        <p:spPr>
          <a:xfrm>
            <a:off x="1171698" y="3708104"/>
            <a:ext cx="2128240" cy="1362524"/>
          </a:xfrm>
          <a:prstGeom prst="rect">
            <a:avLst/>
          </a:prstGeom>
        </p:spPr>
      </p:pic>
    </p:spTree>
    <p:extLst>
      <p:ext uri="{BB962C8B-B14F-4D97-AF65-F5344CB8AC3E}">
        <p14:creationId xmlns:p14="http://schemas.microsoft.com/office/powerpoint/2010/main" val="177296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0B0A8-E72A-1749-0E18-A976FAC35E91}"/>
              </a:ext>
            </a:extLst>
          </p:cNvPr>
          <p:cNvSpPr>
            <a:spLocks noGrp="1"/>
          </p:cNvSpPr>
          <p:nvPr>
            <p:ph type="title"/>
          </p:nvPr>
        </p:nvSpPr>
        <p:spPr/>
        <p:txBody>
          <a:bodyPr/>
          <a:lstStyle/>
          <a:p>
            <a:r>
              <a:rPr lang="en-US"/>
              <a:t>Conditional Statement</a:t>
            </a:r>
            <a:endParaRPr lang="en-ID"/>
          </a:p>
        </p:txBody>
      </p:sp>
      <p:sp>
        <p:nvSpPr>
          <p:cNvPr id="5" name="Text Placeholder 4">
            <a:extLst>
              <a:ext uri="{FF2B5EF4-FFF2-40B4-BE49-F238E27FC236}">
                <a16:creationId xmlns:a16="http://schemas.microsoft.com/office/drawing/2014/main" id="{65853818-1962-87AB-EC7D-16CA0AED8D86}"/>
              </a:ext>
            </a:extLst>
          </p:cNvPr>
          <p:cNvSpPr>
            <a:spLocks noGrp="1"/>
          </p:cNvSpPr>
          <p:nvPr>
            <p:ph type="body" idx="14"/>
          </p:nvPr>
        </p:nvSpPr>
        <p:spPr/>
        <p:txBody>
          <a:bodyPr/>
          <a:lstStyle/>
          <a:p>
            <a:r>
              <a:rPr lang="en-US" dirty="0">
                <a:latin typeface="Roboto Medium"/>
                <a:ea typeface="Roboto Medium"/>
                <a:cs typeface="Roboto Medium"/>
              </a:rPr>
              <a:t>Section 1</a:t>
            </a:r>
            <a:endParaRPr lang="en-ID" dirty="0"/>
          </a:p>
        </p:txBody>
      </p:sp>
      <p:pic>
        <p:nvPicPr>
          <p:cNvPr id="12" name="Graphic 11">
            <a:extLst>
              <a:ext uri="{FF2B5EF4-FFF2-40B4-BE49-F238E27FC236}">
                <a16:creationId xmlns:a16="http://schemas.microsoft.com/office/drawing/2014/main" id="{B3AE720A-EC34-6EDB-115E-49153DCB9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893" y="1903566"/>
            <a:ext cx="4380807" cy="3104844"/>
          </a:xfrm>
          <a:prstGeom prst="rect">
            <a:avLst/>
          </a:prstGeom>
        </p:spPr>
      </p:pic>
    </p:spTree>
    <p:extLst>
      <p:ext uri="{BB962C8B-B14F-4D97-AF65-F5344CB8AC3E}">
        <p14:creationId xmlns:p14="http://schemas.microsoft.com/office/powerpoint/2010/main" val="298332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32DE-C9B6-C5BF-3CF3-25F5C3CE5312}"/>
              </a:ext>
            </a:extLst>
          </p:cNvPr>
          <p:cNvSpPr>
            <a:spLocks noGrp="1"/>
          </p:cNvSpPr>
          <p:nvPr>
            <p:ph type="title"/>
          </p:nvPr>
        </p:nvSpPr>
        <p:spPr/>
        <p:txBody>
          <a:bodyPr/>
          <a:lstStyle/>
          <a:p>
            <a:r>
              <a:rPr lang="en-US"/>
              <a:t>Do While Loop</a:t>
            </a:r>
            <a:endParaRPr lang="en-ID"/>
          </a:p>
        </p:txBody>
      </p:sp>
      <p:sp>
        <p:nvSpPr>
          <p:cNvPr id="3" name="Content Placeholder 2">
            <a:extLst>
              <a:ext uri="{FF2B5EF4-FFF2-40B4-BE49-F238E27FC236}">
                <a16:creationId xmlns:a16="http://schemas.microsoft.com/office/drawing/2014/main" id="{CD91BBD3-126A-DFA1-D7CF-6F6A891152FC}"/>
              </a:ext>
            </a:extLst>
          </p:cNvPr>
          <p:cNvSpPr>
            <a:spLocks noGrp="1"/>
          </p:cNvSpPr>
          <p:nvPr>
            <p:ph idx="1"/>
          </p:nvPr>
        </p:nvSpPr>
        <p:spPr/>
        <p:txBody>
          <a:bodyPr vert="horz" lIns="91440" tIns="45720" rIns="91440" bIns="45720" rtlCol="0" anchor="t">
            <a:normAutofit/>
          </a:bodyPr>
          <a:lstStyle/>
          <a:p>
            <a:r>
              <a:rPr lang="en-US" dirty="0">
                <a:latin typeface="Roboto"/>
                <a:ea typeface="Roboto"/>
                <a:cs typeface="Roboto"/>
              </a:rPr>
              <a:t>The </a:t>
            </a:r>
            <a:r>
              <a:rPr lang="en-US" b="1" dirty="0">
                <a:latin typeface="Roboto"/>
                <a:ea typeface="Roboto"/>
                <a:cs typeface="Roboto"/>
              </a:rPr>
              <a:t>do...while loop</a:t>
            </a:r>
            <a:r>
              <a:rPr lang="en-US" dirty="0">
                <a:latin typeface="Roboto"/>
                <a:ea typeface="Roboto"/>
                <a:cs typeface="Roboto"/>
              </a:rPr>
              <a:t> is similar to the while loop but with one key difference: </a:t>
            </a:r>
            <a:r>
              <a:rPr lang="en-US" b="1" dirty="0">
                <a:latin typeface="Roboto"/>
                <a:ea typeface="Roboto"/>
                <a:cs typeface="Roboto"/>
              </a:rPr>
              <a:t>it always executes the loop body at least once</a:t>
            </a:r>
            <a:r>
              <a:rPr lang="en-US" dirty="0">
                <a:latin typeface="Roboto"/>
                <a:ea typeface="Roboto"/>
                <a:cs typeface="Roboto"/>
              </a:rPr>
              <a:t>, regardless of whether the condition is true or false initially.</a:t>
            </a:r>
          </a:p>
          <a:p>
            <a:pPr marL="0" indent="0">
              <a:buNone/>
            </a:pPr>
            <a:br>
              <a:rPr lang="en-ID" dirty="0">
                <a:cs typeface="Roboto"/>
              </a:rPr>
            </a:br>
            <a:br>
              <a:rPr lang="en-ID" dirty="0">
                <a:cs typeface="Roboto"/>
              </a:rPr>
            </a:br>
            <a:br>
              <a:rPr lang="en-ID" dirty="0">
                <a:cs typeface="Roboto"/>
              </a:rPr>
            </a:br>
            <a:endParaRPr lang="en-ID"/>
          </a:p>
          <a:p>
            <a:r>
              <a:rPr lang="en-US" dirty="0"/>
              <a:t>If the condition is true, the loop will continue executing.</a:t>
            </a:r>
          </a:p>
          <a:p>
            <a:r>
              <a:rPr lang="en-US" dirty="0"/>
              <a:t>If the condition is false, the loop terminates.</a:t>
            </a:r>
            <a:endParaRPr lang="en-ID" dirty="0"/>
          </a:p>
          <a:p>
            <a:endParaRPr lang="en-ID"/>
          </a:p>
          <a:p>
            <a:r>
              <a:rPr lang="en-ID" dirty="0"/>
              <a:t>Example:</a:t>
            </a:r>
            <a:endParaRPr lang="en-ID" sz="1400" dirty="0">
              <a:effectLst/>
              <a:latin typeface="Consolas" panose="020B0609020204030204" pitchFamily="49" charset="0"/>
            </a:endParaRPr>
          </a:p>
        </p:txBody>
      </p:sp>
      <p:pic>
        <p:nvPicPr>
          <p:cNvPr id="4" name="Picture 3" descr="A black background with green text&#10;&#10;Description automatically generated">
            <a:extLst>
              <a:ext uri="{FF2B5EF4-FFF2-40B4-BE49-F238E27FC236}">
                <a16:creationId xmlns:a16="http://schemas.microsoft.com/office/drawing/2014/main" id="{AE39B14E-79E1-9692-F693-0DD6E7E11529}"/>
              </a:ext>
            </a:extLst>
          </p:cNvPr>
          <p:cNvPicPr>
            <a:picLocks noChangeAspect="1"/>
          </p:cNvPicPr>
          <p:nvPr/>
        </p:nvPicPr>
        <p:blipFill rotWithShape="1">
          <a:blip r:embed="rId2"/>
          <a:srcRect l="1198" t="16364" r="49667" b="13636"/>
          <a:stretch/>
        </p:blipFill>
        <p:spPr>
          <a:xfrm>
            <a:off x="1171698" y="2099138"/>
            <a:ext cx="3652636" cy="767299"/>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2F8E1428-2560-2FEA-BF5D-5B954D1107BA}"/>
              </a:ext>
            </a:extLst>
          </p:cNvPr>
          <p:cNvPicPr>
            <a:picLocks noChangeAspect="1"/>
          </p:cNvPicPr>
          <p:nvPr/>
        </p:nvPicPr>
        <p:blipFill rotWithShape="1">
          <a:blip r:embed="rId3"/>
          <a:srcRect l="1393" t="12195" r="54735" b="9756"/>
          <a:stretch/>
        </p:blipFill>
        <p:spPr>
          <a:xfrm>
            <a:off x="1171699" y="3925820"/>
            <a:ext cx="3187423" cy="1293246"/>
          </a:xfrm>
          <a:prstGeom prst="rect">
            <a:avLst/>
          </a:prstGeom>
        </p:spPr>
      </p:pic>
    </p:spTree>
    <p:extLst>
      <p:ext uri="{BB962C8B-B14F-4D97-AF65-F5344CB8AC3E}">
        <p14:creationId xmlns:p14="http://schemas.microsoft.com/office/powerpoint/2010/main" val="302600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D48D-39AC-C734-3C48-F25EC9670379}"/>
              </a:ext>
            </a:extLst>
          </p:cNvPr>
          <p:cNvSpPr>
            <a:spLocks noGrp="1"/>
          </p:cNvSpPr>
          <p:nvPr>
            <p:ph type="title"/>
          </p:nvPr>
        </p:nvSpPr>
        <p:spPr/>
        <p:txBody>
          <a:bodyPr/>
          <a:lstStyle/>
          <a:p>
            <a:r>
              <a:rPr lang="en-US"/>
              <a:t>Exercise</a:t>
            </a:r>
            <a:endParaRPr lang="en-ID"/>
          </a:p>
        </p:txBody>
      </p:sp>
      <p:sp>
        <p:nvSpPr>
          <p:cNvPr id="3" name="Content Placeholder 2">
            <a:extLst>
              <a:ext uri="{FF2B5EF4-FFF2-40B4-BE49-F238E27FC236}">
                <a16:creationId xmlns:a16="http://schemas.microsoft.com/office/drawing/2014/main" id="{408E781E-409C-FDEF-1709-CADB8C3EEC93}"/>
              </a:ext>
            </a:extLst>
          </p:cNvPr>
          <p:cNvSpPr>
            <a:spLocks noGrp="1"/>
          </p:cNvSpPr>
          <p:nvPr>
            <p:ph idx="1"/>
          </p:nvPr>
        </p:nvSpPr>
        <p:spPr/>
        <p:txBody>
          <a:bodyPr vert="horz" lIns="91440" tIns="45720" rIns="91440" bIns="45720" rtlCol="0" anchor="t">
            <a:normAutofit/>
          </a:bodyPr>
          <a:lstStyle/>
          <a:p>
            <a:pPr marL="0" lvl="0" indent="0">
              <a:lnSpc>
                <a:spcPct val="107000"/>
              </a:lnSpc>
              <a:buNone/>
            </a:pPr>
            <a:r>
              <a:rPr lang="en-ID" kern="100" dirty="0">
                <a:effectLst/>
                <a:latin typeface="+mj-lt"/>
                <a:ea typeface="Calibri" panose="020F0502020204030204" pitchFamily="34" charset="0"/>
                <a:cs typeface="Times New Roman"/>
              </a:rPr>
              <a:t>Display item in a list:</a:t>
            </a:r>
          </a:p>
          <a:p>
            <a:pPr marL="804545" lvl="0" indent="-342900">
              <a:lnSpc>
                <a:spcPct val="107000"/>
              </a:lnSpc>
              <a:buFont typeface="Symbol" panose="05050102010706020507" pitchFamily="18" charset="2"/>
              <a:buChar char=""/>
            </a:pPr>
            <a:r>
              <a:rPr lang="en-ID" kern="100" dirty="0">
                <a:effectLst/>
                <a:latin typeface="+mj-lt"/>
                <a:ea typeface="Calibri" panose="020F0502020204030204" pitchFamily="34" charset="0"/>
                <a:cs typeface="Times New Roman"/>
              </a:rPr>
              <a:t>Create an array listing discography of an artist.</a:t>
            </a:r>
          </a:p>
          <a:p>
            <a:pPr marL="804545" lvl="0" indent="-342900">
              <a:lnSpc>
                <a:spcPct val="107000"/>
              </a:lnSpc>
              <a:buFont typeface="Symbol" panose="05050102010706020507" pitchFamily="18" charset="2"/>
              <a:buChar char=""/>
            </a:pPr>
            <a:r>
              <a:rPr lang="en-ID" kern="100" dirty="0">
                <a:latin typeface="+mj-lt"/>
                <a:ea typeface="Calibri" panose="020F0502020204030204" pitchFamily="34" charset="0"/>
                <a:cs typeface="Times New Roman"/>
              </a:rPr>
              <a:t>Display all items in the array as a list with the item number</a:t>
            </a:r>
            <a:endParaRPr lang="en-ID" kern="100" dirty="0">
              <a:effectLst/>
              <a:latin typeface="+mj-lt"/>
              <a:ea typeface="Calibri" panose="020F0502020204030204" pitchFamily="34" charset="0"/>
              <a:cs typeface="Times New Roman"/>
            </a:endParaRPr>
          </a:p>
          <a:p>
            <a:pPr marL="0" lvl="0" indent="0">
              <a:lnSpc>
                <a:spcPct val="107000"/>
              </a:lnSpc>
              <a:buNone/>
            </a:pPr>
            <a:endParaRPr lang="en-ID" kern="100" dirty="0">
              <a:effectLst/>
              <a:latin typeface="+mj-lt"/>
              <a:ea typeface="Calibri" panose="020F0502020204030204" pitchFamily="34" charset="0"/>
              <a:cs typeface="Times New Roman" panose="02020603050405020304" pitchFamily="18" charset="0"/>
            </a:endParaRPr>
          </a:p>
          <a:p>
            <a:pPr marL="0" lvl="0" indent="0">
              <a:lnSpc>
                <a:spcPct val="107000"/>
              </a:lnSpc>
              <a:buNone/>
            </a:pPr>
            <a:endParaRPr lang="en-ID" kern="100" dirty="0">
              <a:latin typeface="+mj-lt"/>
              <a:ea typeface="Calibri" panose="020F0502020204030204" pitchFamily="34" charset="0"/>
              <a:cs typeface="Times New Roman" panose="02020603050405020304" pitchFamily="18" charset="0"/>
            </a:endParaRPr>
          </a:p>
          <a:p>
            <a:pPr marL="0" lvl="0" indent="0">
              <a:lnSpc>
                <a:spcPct val="107000"/>
              </a:lnSpc>
              <a:buNone/>
            </a:pPr>
            <a:endParaRPr lang="en-ID" kern="100" dirty="0">
              <a:effectLst/>
              <a:latin typeface="+mj-lt"/>
              <a:ea typeface="Calibri" panose="020F0502020204030204" pitchFamily="34" charset="0"/>
              <a:cs typeface="Times New Roman" panose="02020603050405020304" pitchFamily="18" charset="0"/>
            </a:endParaRPr>
          </a:p>
          <a:p>
            <a:pPr marL="0" lvl="0" indent="0">
              <a:lnSpc>
                <a:spcPct val="107000"/>
              </a:lnSpc>
              <a:buNone/>
            </a:pPr>
            <a:endParaRPr lang="en-ID" kern="100" dirty="0">
              <a:latin typeface="+mj-lt"/>
              <a:ea typeface="Calibri" panose="020F0502020204030204" pitchFamily="34" charset="0"/>
              <a:cs typeface="Times New Roman" panose="02020603050405020304" pitchFamily="18" charset="0"/>
            </a:endParaRPr>
          </a:p>
          <a:p>
            <a:pPr marL="0" indent="0">
              <a:lnSpc>
                <a:spcPct val="107000"/>
              </a:lnSpc>
              <a:buNone/>
            </a:pPr>
            <a:endParaRPr lang="en-ID" kern="100" dirty="0">
              <a:effectLst/>
              <a:latin typeface="+mj-lt"/>
              <a:ea typeface="Calibri" panose="020F0502020204030204" pitchFamily="34" charset="0"/>
              <a:cs typeface="Times New Roman" panose="02020603050405020304" pitchFamily="18" charset="0"/>
            </a:endParaRPr>
          </a:p>
          <a:p>
            <a:pPr marL="0" lvl="0" indent="0">
              <a:lnSpc>
                <a:spcPct val="107000"/>
              </a:lnSpc>
              <a:buNone/>
            </a:pPr>
            <a:endParaRPr lang="en-ID" kern="100" dirty="0">
              <a:latin typeface="+mj-lt"/>
              <a:ea typeface="Calibri" panose="020F0502020204030204" pitchFamily="34" charset="0"/>
              <a:cs typeface="Times New Roman" panose="02020603050405020304" pitchFamily="18" charset="0"/>
            </a:endParaRPr>
          </a:p>
          <a:p>
            <a:pPr marL="0" lvl="0" indent="0">
              <a:lnSpc>
                <a:spcPct val="107000"/>
              </a:lnSpc>
              <a:buNone/>
            </a:pPr>
            <a:endParaRPr lang="en-ID" kern="100" dirty="0">
              <a:latin typeface="+mj-lt"/>
              <a:ea typeface="Calibri" panose="020F0502020204030204" pitchFamily="34" charset="0"/>
              <a:cs typeface="Times New Roman" panose="02020603050405020304" pitchFamily="18" charset="0"/>
            </a:endParaRPr>
          </a:p>
          <a:p>
            <a:pPr marL="0" lvl="0" indent="0">
              <a:lnSpc>
                <a:spcPct val="107000"/>
              </a:lnSpc>
              <a:buNone/>
            </a:pPr>
            <a:r>
              <a:rPr lang="en-ID" kern="100" dirty="0">
                <a:latin typeface="+mj-lt"/>
                <a:ea typeface="Calibri" panose="020F0502020204030204" pitchFamily="34" charset="0"/>
                <a:cs typeface="Times New Roman"/>
              </a:rPr>
              <a:t>Factorial</a:t>
            </a:r>
          </a:p>
          <a:p>
            <a:pPr marL="804545">
              <a:lnSpc>
                <a:spcPct val="107000"/>
              </a:lnSpc>
            </a:pPr>
            <a:r>
              <a:rPr lang="en-ID" dirty="0">
                <a:latin typeface="+mj-lt"/>
                <a:ea typeface="Roboto"/>
              </a:rPr>
              <a:t>Input an integer number</a:t>
            </a:r>
            <a:endParaRPr lang="en-ID" dirty="0">
              <a:latin typeface="+mj-lt"/>
              <a:ea typeface="Roboto"/>
              <a:cs typeface="Roboto"/>
            </a:endParaRPr>
          </a:p>
          <a:p>
            <a:pPr marL="804545">
              <a:lnSpc>
                <a:spcPct val="107000"/>
              </a:lnSpc>
            </a:pPr>
            <a:r>
              <a:rPr lang="en-ID" dirty="0">
                <a:latin typeface="+mj-lt"/>
                <a:ea typeface="Roboto"/>
              </a:rPr>
              <a:t>Count the factorial for said number and display the number</a:t>
            </a:r>
            <a:endParaRPr lang="en-ID" dirty="0">
              <a:latin typeface="+mj-lt"/>
              <a:ea typeface="Roboto"/>
              <a:cs typeface="Roboto"/>
            </a:endParaRPr>
          </a:p>
          <a:p>
            <a:pPr marL="575945" indent="0">
              <a:lnSpc>
                <a:spcPct val="107000"/>
              </a:lnSpc>
              <a:buNone/>
            </a:pPr>
            <a:endParaRPr lang="en-ID" dirty="0">
              <a:latin typeface="+mj-lt"/>
              <a:cs typeface="Roboto"/>
            </a:endParaRPr>
          </a:p>
        </p:txBody>
      </p:sp>
      <p:pic>
        <p:nvPicPr>
          <p:cNvPr id="5" name="Picture 4">
            <a:extLst>
              <a:ext uri="{FF2B5EF4-FFF2-40B4-BE49-F238E27FC236}">
                <a16:creationId xmlns:a16="http://schemas.microsoft.com/office/drawing/2014/main" id="{645E2C22-8C80-9790-B833-15E4158DD5FF}"/>
              </a:ext>
            </a:extLst>
          </p:cNvPr>
          <p:cNvPicPr>
            <a:picLocks noChangeAspect="1"/>
          </p:cNvPicPr>
          <p:nvPr/>
        </p:nvPicPr>
        <p:blipFill>
          <a:blip r:embed="rId2"/>
          <a:stretch>
            <a:fillRect/>
          </a:stretch>
        </p:blipFill>
        <p:spPr>
          <a:xfrm>
            <a:off x="1381178" y="3048257"/>
            <a:ext cx="2041727" cy="942335"/>
          </a:xfrm>
          <a:prstGeom prst="rect">
            <a:avLst/>
          </a:prstGeom>
        </p:spPr>
      </p:pic>
      <p:pic>
        <p:nvPicPr>
          <p:cNvPr id="11" name="Picture 10">
            <a:extLst>
              <a:ext uri="{FF2B5EF4-FFF2-40B4-BE49-F238E27FC236}">
                <a16:creationId xmlns:a16="http://schemas.microsoft.com/office/drawing/2014/main" id="{EFFFA681-D0B6-0C6C-3460-7F11A4776A1A}"/>
              </a:ext>
            </a:extLst>
          </p:cNvPr>
          <p:cNvPicPr>
            <a:picLocks noChangeAspect="1"/>
          </p:cNvPicPr>
          <p:nvPr/>
        </p:nvPicPr>
        <p:blipFill>
          <a:blip r:embed="rId3"/>
          <a:stretch>
            <a:fillRect/>
          </a:stretch>
        </p:blipFill>
        <p:spPr>
          <a:xfrm>
            <a:off x="1526782" y="5405053"/>
            <a:ext cx="1067331" cy="391002"/>
          </a:xfrm>
          <a:prstGeom prst="rect">
            <a:avLst/>
          </a:prstGeom>
        </p:spPr>
      </p:pic>
      <p:pic>
        <p:nvPicPr>
          <p:cNvPr id="13" name="Picture 12">
            <a:extLst>
              <a:ext uri="{FF2B5EF4-FFF2-40B4-BE49-F238E27FC236}">
                <a16:creationId xmlns:a16="http://schemas.microsoft.com/office/drawing/2014/main" id="{243516B2-8609-B1E9-468E-693F31F8A6D5}"/>
              </a:ext>
            </a:extLst>
          </p:cNvPr>
          <p:cNvPicPr>
            <a:picLocks noChangeAspect="1"/>
          </p:cNvPicPr>
          <p:nvPr/>
        </p:nvPicPr>
        <p:blipFill>
          <a:blip r:embed="rId4"/>
          <a:stretch>
            <a:fillRect/>
          </a:stretch>
        </p:blipFill>
        <p:spPr>
          <a:xfrm>
            <a:off x="1526781" y="5810529"/>
            <a:ext cx="1213813" cy="366434"/>
          </a:xfrm>
          <a:prstGeom prst="rect">
            <a:avLst/>
          </a:prstGeom>
        </p:spPr>
      </p:pic>
      <p:pic>
        <p:nvPicPr>
          <p:cNvPr id="6" name="Picture 5" descr="A black background with orange text&#10;&#10;Description automatically generated">
            <a:extLst>
              <a:ext uri="{FF2B5EF4-FFF2-40B4-BE49-F238E27FC236}">
                <a16:creationId xmlns:a16="http://schemas.microsoft.com/office/drawing/2014/main" id="{ED49256E-DD24-F6F2-137D-091E19F73297}"/>
              </a:ext>
            </a:extLst>
          </p:cNvPr>
          <p:cNvPicPr>
            <a:picLocks noChangeAspect="1"/>
          </p:cNvPicPr>
          <p:nvPr/>
        </p:nvPicPr>
        <p:blipFill rotWithShape="1">
          <a:blip r:embed="rId5"/>
          <a:srcRect l="1462" t="31156" r="25213" b="28000"/>
          <a:stretch/>
        </p:blipFill>
        <p:spPr>
          <a:xfrm>
            <a:off x="1349828" y="2543556"/>
            <a:ext cx="5958913" cy="301864"/>
          </a:xfrm>
          <a:prstGeom prst="rect">
            <a:avLst/>
          </a:prstGeom>
        </p:spPr>
      </p:pic>
    </p:spTree>
    <p:extLst>
      <p:ext uri="{BB962C8B-B14F-4D97-AF65-F5344CB8AC3E}">
        <p14:creationId xmlns:p14="http://schemas.microsoft.com/office/powerpoint/2010/main" val="272948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51E5-7A14-199F-15BE-B4ACF3B386FC}"/>
              </a:ext>
            </a:extLst>
          </p:cNvPr>
          <p:cNvSpPr>
            <a:spLocks noGrp="1"/>
          </p:cNvSpPr>
          <p:nvPr>
            <p:ph type="title"/>
          </p:nvPr>
        </p:nvSpPr>
        <p:spPr/>
        <p:txBody>
          <a:bodyPr/>
          <a:lstStyle/>
          <a:p>
            <a:r>
              <a:rPr lang="en-US" dirty="0">
                <a:latin typeface="Roboto Medium"/>
                <a:ea typeface="Roboto Medium"/>
                <a:cs typeface="Roboto Medium"/>
              </a:rPr>
              <a:t>If, else, and else if Statement (1)</a:t>
            </a:r>
            <a:endParaRPr lang="en-ID" dirty="0">
              <a:latin typeface="Roboto Medium"/>
              <a:ea typeface="Roboto Medium"/>
              <a:cs typeface="Roboto Medium"/>
            </a:endParaRPr>
          </a:p>
        </p:txBody>
      </p:sp>
      <p:sp>
        <p:nvSpPr>
          <p:cNvPr id="3" name="Content Placeholder 2">
            <a:extLst>
              <a:ext uri="{FF2B5EF4-FFF2-40B4-BE49-F238E27FC236}">
                <a16:creationId xmlns:a16="http://schemas.microsoft.com/office/drawing/2014/main" id="{A530A54C-C690-59EC-AFBC-BA36435F48D9}"/>
              </a:ext>
            </a:extLst>
          </p:cNvPr>
          <p:cNvSpPr>
            <a:spLocks noGrp="1"/>
          </p:cNvSpPr>
          <p:nvPr>
            <p:ph idx="1"/>
          </p:nvPr>
        </p:nvSpPr>
        <p:spPr/>
        <p:txBody>
          <a:bodyPr vert="horz" lIns="91440" tIns="45720" rIns="91440" bIns="45720" rtlCol="0" anchor="t">
            <a:normAutofit/>
          </a:bodyPr>
          <a:lstStyle/>
          <a:p>
            <a:pPr marL="0" indent="0">
              <a:buNone/>
            </a:pPr>
            <a:r>
              <a:rPr lang="en-US" dirty="0">
                <a:latin typeface="Roboto"/>
                <a:ea typeface="Roboto"/>
                <a:cs typeface="Roboto"/>
              </a:rPr>
              <a:t>If statement is one of the keys used for branching. Branching means we can execute certain program code when conditions are met. Almost all of programming language supported if, else, and else if statement, even Microsoft Excel too.</a:t>
            </a:r>
          </a:p>
          <a:p>
            <a:pPr marL="0" indent="0">
              <a:buNone/>
            </a:pPr>
            <a:endParaRPr lang="en-US" dirty="0">
              <a:latin typeface="Roboto"/>
              <a:ea typeface="Roboto"/>
              <a:cs typeface="Roboto"/>
            </a:endParaRPr>
          </a:p>
          <a:p>
            <a:pPr marL="285750" indent="-285750"/>
            <a:r>
              <a:rPr lang="en-US" dirty="0">
                <a:latin typeface="Roboto"/>
                <a:ea typeface="Roboto"/>
                <a:cs typeface="Roboto"/>
              </a:rPr>
              <a:t>If statement</a:t>
            </a:r>
            <a:br>
              <a:rPr lang="en-US" dirty="0"/>
            </a:br>
            <a:br>
              <a:rPr lang="en-US" dirty="0"/>
            </a:br>
            <a:br>
              <a:rPr lang="en-US" dirty="0"/>
            </a:br>
            <a:br>
              <a:rPr lang="en-US" dirty="0"/>
            </a:br>
            <a:br>
              <a:rPr lang="en-US" dirty="0"/>
            </a:br>
            <a:br>
              <a:rPr lang="en-US" dirty="0"/>
            </a:br>
            <a:br>
              <a:rPr lang="en-US" dirty="0">
                <a:latin typeface="Roboto"/>
                <a:ea typeface="Roboto"/>
              </a:rPr>
            </a:br>
            <a:endParaRPr lang="en-US">
              <a:latin typeface="Roboto"/>
              <a:ea typeface="Roboto"/>
              <a:cs typeface="Roboto"/>
            </a:endParaRPr>
          </a:p>
          <a:p>
            <a:pPr marL="285750" indent="-285750"/>
            <a:r>
              <a:rPr lang="en-US" dirty="0">
                <a:latin typeface="Roboto"/>
                <a:ea typeface="Roboto"/>
                <a:cs typeface="Roboto"/>
              </a:rPr>
              <a:t>If + else statement</a:t>
            </a:r>
            <a:br>
              <a:rPr lang="en-US" dirty="0">
                <a:latin typeface="Roboto"/>
                <a:ea typeface="Roboto"/>
                <a:cs typeface="Roboto" panose="02000000000000000000" pitchFamily="2" charset="0"/>
              </a:rPr>
            </a:br>
            <a:br>
              <a:rPr lang="en-US" dirty="0">
                <a:latin typeface="Roboto"/>
                <a:ea typeface="Roboto"/>
                <a:cs typeface="Roboto" panose="02000000000000000000" pitchFamily="2" charset="0"/>
              </a:rPr>
            </a:br>
            <a:endParaRPr lang="en-US">
              <a:latin typeface="Roboto"/>
              <a:ea typeface="Roboto"/>
              <a:cs typeface="Roboto" panose="02000000000000000000" pitchFamily="2" charset="0"/>
            </a:endParaRPr>
          </a:p>
        </p:txBody>
      </p:sp>
      <p:pic>
        <p:nvPicPr>
          <p:cNvPr id="4" name="Picture 3" descr="A screen shot of a computer code&#10;&#10;Description automatically generated">
            <a:extLst>
              <a:ext uri="{FF2B5EF4-FFF2-40B4-BE49-F238E27FC236}">
                <a16:creationId xmlns:a16="http://schemas.microsoft.com/office/drawing/2014/main" id="{0AA4DA76-D618-DE23-956B-8895789DD61A}"/>
              </a:ext>
            </a:extLst>
          </p:cNvPr>
          <p:cNvPicPr>
            <a:picLocks noChangeAspect="1"/>
          </p:cNvPicPr>
          <p:nvPr/>
        </p:nvPicPr>
        <p:blipFill rotWithShape="1">
          <a:blip r:embed="rId2"/>
          <a:srcRect l="2077" t="9202" r="4154" b="8589"/>
          <a:stretch/>
        </p:blipFill>
        <p:spPr>
          <a:xfrm>
            <a:off x="1216904" y="2596408"/>
            <a:ext cx="3261385" cy="1389072"/>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3C078F6E-B595-268E-5971-2C9F9E31678E}"/>
              </a:ext>
            </a:extLst>
          </p:cNvPr>
          <p:cNvPicPr>
            <a:picLocks noChangeAspect="1"/>
          </p:cNvPicPr>
          <p:nvPr/>
        </p:nvPicPr>
        <p:blipFill rotWithShape="1">
          <a:blip r:embed="rId3"/>
          <a:srcRect l="1707" t="5350" r="7317" b="6173"/>
          <a:stretch/>
        </p:blipFill>
        <p:spPr>
          <a:xfrm>
            <a:off x="1216904" y="4339472"/>
            <a:ext cx="3986154" cy="2306143"/>
          </a:xfrm>
          <a:prstGeom prst="rect">
            <a:avLst/>
          </a:prstGeom>
        </p:spPr>
      </p:pic>
    </p:spTree>
    <p:extLst>
      <p:ext uri="{BB962C8B-B14F-4D97-AF65-F5344CB8AC3E}">
        <p14:creationId xmlns:p14="http://schemas.microsoft.com/office/powerpoint/2010/main" val="31453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51E5-7A14-199F-15BE-B4ACF3B386FC}"/>
              </a:ext>
            </a:extLst>
          </p:cNvPr>
          <p:cNvSpPr>
            <a:spLocks noGrp="1"/>
          </p:cNvSpPr>
          <p:nvPr>
            <p:ph type="title"/>
          </p:nvPr>
        </p:nvSpPr>
        <p:spPr/>
        <p:txBody>
          <a:bodyPr/>
          <a:lstStyle/>
          <a:p>
            <a:r>
              <a:rPr lang="en-US" dirty="0">
                <a:latin typeface="Roboto Medium"/>
                <a:ea typeface="Roboto Medium"/>
                <a:cs typeface="Roboto Medium"/>
              </a:rPr>
              <a:t>If, else, and else if Statement (2)</a:t>
            </a:r>
            <a:endParaRPr lang="en-ID" dirty="0">
              <a:latin typeface="Roboto Medium"/>
              <a:ea typeface="Roboto Medium"/>
              <a:cs typeface="Roboto Medium"/>
            </a:endParaRPr>
          </a:p>
        </p:txBody>
      </p:sp>
      <p:sp>
        <p:nvSpPr>
          <p:cNvPr id="3" name="Content Placeholder 2">
            <a:extLst>
              <a:ext uri="{FF2B5EF4-FFF2-40B4-BE49-F238E27FC236}">
                <a16:creationId xmlns:a16="http://schemas.microsoft.com/office/drawing/2014/main" id="{A530A54C-C690-59EC-AFBC-BA36435F48D9}"/>
              </a:ext>
            </a:extLst>
          </p:cNvPr>
          <p:cNvSpPr>
            <a:spLocks noGrp="1"/>
          </p:cNvSpPr>
          <p:nvPr>
            <p:ph idx="1"/>
          </p:nvPr>
        </p:nvSpPr>
        <p:spPr/>
        <p:txBody>
          <a:bodyPr vert="horz" lIns="91440" tIns="45720" rIns="91440" bIns="45720" rtlCol="0" anchor="t">
            <a:normAutofit/>
          </a:bodyPr>
          <a:lstStyle/>
          <a:p>
            <a:pPr marL="0" indent="0">
              <a:buNone/>
            </a:pPr>
            <a:r>
              <a:rPr lang="en-US" dirty="0">
                <a:latin typeface="Roboto"/>
                <a:ea typeface="Roboto"/>
                <a:cs typeface="Roboto"/>
              </a:rPr>
              <a:t>If statement is one of the keys used for branching. Branching means we can execute certain program code when conditions are met. Almost all of programming language supported if, else, and else if statement, even Microsoft Excel too.</a:t>
            </a:r>
            <a:br>
              <a:rPr lang="en-US" dirty="0">
                <a:latin typeface="Roboto"/>
                <a:ea typeface="Roboto"/>
                <a:cs typeface="Roboto"/>
              </a:rPr>
            </a:br>
            <a:endParaRPr lang="en-US">
              <a:cs typeface="Roboto" panose="02000000000000000000" pitchFamily="2" charset="0"/>
            </a:endParaRPr>
          </a:p>
          <a:p>
            <a:pPr marL="285750" indent="-285750"/>
            <a:r>
              <a:rPr lang="en-US" dirty="0">
                <a:latin typeface="Arial"/>
                <a:ea typeface="Roboto"/>
                <a:cs typeface="Arial"/>
              </a:rPr>
              <a:t>If + else if + else statement</a:t>
            </a:r>
            <a:br>
              <a:rPr lang="en-US" dirty="0">
                <a:latin typeface="Arial"/>
                <a:ea typeface="Roboto"/>
                <a:cs typeface="Arial"/>
              </a:rPr>
            </a:br>
            <a:br>
              <a:rPr lang="en-US" dirty="0">
                <a:latin typeface="Arial"/>
                <a:ea typeface="Roboto"/>
                <a:cs typeface="Arial"/>
              </a:rPr>
            </a:br>
            <a:br>
              <a:rPr lang="en-US" dirty="0">
                <a:latin typeface="Arial"/>
                <a:ea typeface="Roboto"/>
                <a:cs typeface="Arial"/>
              </a:rPr>
            </a:br>
            <a:br>
              <a:rPr lang="en-US" dirty="0">
                <a:latin typeface="Arial"/>
                <a:ea typeface="Roboto"/>
                <a:cs typeface="Arial"/>
              </a:rPr>
            </a:br>
            <a:br>
              <a:rPr lang="en-US" dirty="0">
                <a:latin typeface="Arial"/>
                <a:ea typeface="Roboto"/>
                <a:cs typeface="Arial"/>
              </a:rPr>
            </a:br>
            <a:br>
              <a:rPr lang="en-US" dirty="0">
                <a:latin typeface="Arial"/>
                <a:ea typeface="Roboto"/>
                <a:cs typeface="Arial"/>
              </a:rPr>
            </a:br>
            <a:br>
              <a:rPr lang="en-US" dirty="0">
                <a:latin typeface="Arial"/>
                <a:ea typeface="Roboto"/>
                <a:cs typeface="Arial"/>
              </a:rPr>
            </a:br>
            <a:br>
              <a:rPr lang="en-US" dirty="0">
                <a:latin typeface="Arial"/>
                <a:ea typeface="Roboto"/>
                <a:cs typeface="Arial"/>
              </a:rPr>
            </a:br>
            <a:endParaRPr lang="en-US">
              <a:latin typeface="Arial"/>
              <a:ea typeface="Roboto"/>
              <a:cs typeface="Arial"/>
            </a:endParaRPr>
          </a:p>
          <a:p>
            <a:endParaRPr lang="en-ID">
              <a:latin typeface="Arial"/>
              <a:ea typeface="Roboto"/>
              <a:cs typeface="Arial"/>
            </a:endParaRPr>
          </a:p>
          <a:p>
            <a:pPr marL="0" indent="0">
              <a:buNone/>
            </a:pPr>
            <a:endParaRPr lang="en-US">
              <a:latin typeface="Roboto"/>
              <a:ea typeface="Roboto"/>
              <a:cs typeface="Roboto" panose="02000000000000000000" pitchFamily="2" charset="0"/>
            </a:endParaRPr>
          </a:p>
          <a:p>
            <a:pPr marL="0" indent="0">
              <a:buNone/>
            </a:pPr>
            <a:br>
              <a:rPr lang="en-US" dirty="0">
                <a:latin typeface="Roboto"/>
                <a:ea typeface="Roboto"/>
                <a:cs typeface="Roboto" panose="02000000000000000000" pitchFamily="2" charset="0"/>
              </a:rPr>
            </a:br>
            <a:br>
              <a:rPr lang="en-US" dirty="0">
                <a:latin typeface="Roboto"/>
                <a:ea typeface="Roboto"/>
                <a:cs typeface="Roboto" panose="02000000000000000000" pitchFamily="2" charset="0"/>
              </a:rPr>
            </a:br>
            <a:endParaRPr lang="en-US">
              <a:latin typeface="Roboto"/>
              <a:ea typeface="Roboto"/>
              <a:cs typeface="Roboto" panose="02000000000000000000" pitchFamily="2" charset="0"/>
            </a:endParaRPr>
          </a:p>
        </p:txBody>
      </p:sp>
      <p:pic>
        <p:nvPicPr>
          <p:cNvPr id="5" name="Picture 4" descr="A screen shot of a computer program&#10;&#10;Description automatically generated">
            <a:extLst>
              <a:ext uri="{FF2B5EF4-FFF2-40B4-BE49-F238E27FC236}">
                <a16:creationId xmlns:a16="http://schemas.microsoft.com/office/drawing/2014/main" id="{37A3213A-F297-FEAC-A09D-9A110EE42967}"/>
              </a:ext>
            </a:extLst>
          </p:cNvPr>
          <p:cNvPicPr>
            <a:picLocks noChangeAspect="1"/>
          </p:cNvPicPr>
          <p:nvPr/>
        </p:nvPicPr>
        <p:blipFill rotWithShape="1">
          <a:blip r:embed="rId2"/>
          <a:srcRect l="903" t="3721" r="2166" b="3023"/>
          <a:stretch/>
        </p:blipFill>
        <p:spPr>
          <a:xfrm>
            <a:off x="1218310" y="2549230"/>
            <a:ext cx="5475180" cy="4082331"/>
          </a:xfrm>
          <a:prstGeom prst="rect">
            <a:avLst/>
          </a:prstGeom>
        </p:spPr>
      </p:pic>
    </p:spTree>
    <p:extLst>
      <p:ext uri="{BB962C8B-B14F-4D97-AF65-F5344CB8AC3E}">
        <p14:creationId xmlns:p14="http://schemas.microsoft.com/office/powerpoint/2010/main" val="123378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51E5-7A14-199F-15BE-B4ACF3B386FC}"/>
              </a:ext>
            </a:extLst>
          </p:cNvPr>
          <p:cNvSpPr>
            <a:spLocks noGrp="1"/>
          </p:cNvSpPr>
          <p:nvPr>
            <p:ph type="title"/>
          </p:nvPr>
        </p:nvSpPr>
        <p:spPr/>
        <p:txBody>
          <a:bodyPr/>
          <a:lstStyle/>
          <a:p>
            <a:r>
              <a:rPr lang="en-US" dirty="0">
                <a:latin typeface="Roboto Medium"/>
                <a:ea typeface="Roboto Medium"/>
                <a:cs typeface="Roboto Medium"/>
              </a:rPr>
              <a:t>Switch Statement</a:t>
            </a:r>
            <a:endParaRPr lang="en-ID" dirty="0"/>
          </a:p>
        </p:txBody>
      </p:sp>
      <p:sp>
        <p:nvSpPr>
          <p:cNvPr id="3" name="Content Placeholder 2">
            <a:extLst>
              <a:ext uri="{FF2B5EF4-FFF2-40B4-BE49-F238E27FC236}">
                <a16:creationId xmlns:a16="http://schemas.microsoft.com/office/drawing/2014/main" id="{A530A54C-C690-59EC-AFBC-BA36435F48D9}"/>
              </a:ext>
            </a:extLst>
          </p:cNvPr>
          <p:cNvSpPr>
            <a:spLocks noGrp="1"/>
          </p:cNvSpPr>
          <p:nvPr>
            <p:ph idx="1"/>
          </p:nvPr>
        </p:nvSpPr>
        <p:spPr/>
        <p:txBody>
          <a:bodyPr vert="horz" lIns="91440" tIns="45720" rIns="91440" bIns="45720" rtlCol="0" anchor="t">
            <a:normAutofit/>
          </a:bodyPr>
          <a:lstStyle/>
          <a:p>
            <a:pPr marL="0" indent="0">
              <a:buNone/>
            </a:pPr>
            <a:r>
              <a:rPr lang="en-ID" dirty="0">
                <a:latin typeface="Roboto"/>
                <a:ea typeface="Roboto"/>
                <a:cs typeface="Roboto"/>
              </a:rPr>
              <a:t>Switch statement </a:t>
            </a:r>
            <a:r>
              <a:rPr lang="en-US" dirty="0">
                <a:latin typeface="Roboto"/>
                <a:ea typeface="Roboto"/>
                <a:cs typeface="Roboto"/>
              </a:rPr>
              <a:t>is one of the keys used for branching, same as an if statement, but operation and used most simplify. Switch statement commonly used for conditions with 1 value which want to validate.</a:t>
            </a:r>
            <a:endParaRPr lang="en-ID" dirty="0">
              <a:cs typeface="Roboto"/>
            </a:endParaRPr>
          </a:p>
        </p:txBody>
      </p:sp>
      <p:pic>
        <p:nvPicPr>
          <p:cNvPr id="4" name="Picture 3" descr="A computer code on a black background&#10;&#10;Description automatically generated">
            <a:extLst>
              <a:ext uri="{FF2B5EF4-FFF2-40B4-BE49-F238E27FC236}">
                <a16:creationId xmlns:a16="http://schemas.microsoft.com/office/drawing/2014/main" id="{157791BB-E870-3D45-4295-465745580EE2}"/>
              </a:ext>
            </a:extLst>
          </p:cNvPr>
          <p:cNvPicPr>
            <a:picLocks noChangeAspect="1"/>
          </p:cNvPicPr>
          <p:nvPr/>
        </p:nvPicPr>
        <p:blipFill>
          <a:blip r:embed="rId2"/>
          <a:stretch>
            <a:fillRect/>
          </a:stretch>
        </p:blipFill>
        <p:spPr>
          <a:xfrm>
            <a:off x="904631" y="2143339"/>
            <a:ext cx="6467814" cy="4173730"/>
          </a:xfrm>
          <a:prstGeom prst="rect">
            <a:avLst/>
          </a:prstGeom>
        </p:spPr>
      </p:pic>
      <p:sp>
        <p:nvSpPr>
          <p:cNvPr id="5" name="TextBox 4">
            <a:extLst>
              <a:ext uri="{FF2B5EF4-FFF2-40B4-BE49-F238E27FC236}">
                <a16:creationId xmlns:a16="http://schemas.microsoft.com/office/drawing/2014/main" id="{89F9CB52-E7F6-B050-B620-99B799D7B97D}"/>
              </a:ext>
            </a:extLst>
          </p:cNvPr>
          <p:cNvSpPr txBox="1"/>
          <p:nvPr/>
        </p:nvSpPr>
        <p:spPr>
          <a:xfrm>
            <a:off x="7501247" y="2177143"/>
            <a:ext cx="308758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boto"/>
                <a:ea typeface="Roboto"/>
                <a:cs typeface="Roboto"/>
              </a:rPr>
              <a:t>Notes:</a:t>
            </a:r>
            <a:endParaRPr lang="en-US" dirty="0">
              <a:latin typeface="Roboto Light"/>
              <a:ea typeface="Roboto Light"/>
              <a:cs typeface="Roboto Light"/>
            </a:endParaRPr>
          </a:p>
          <a:p>
            <a:pPr marL="285750" indent="-285750">
              <a:buFont typeface="Arial"/>
              <a:buChar char="•"/>
            </a:pPr>
            <a:r>
              <a:rPr lang="en-US" sz="1400" dirty="0">
                <a:latin typeface="Roboto"/>
                <a:ea typeface="Roboto"/>
                <a:cs typeface="Roboto"/>
              </a:rPr>
              <a:t>break = for stopping block of code certain if the case is met.</a:t>
            </a:r>
            <a:endParaRPr lang="en-US" dirty="0">
              <a:latin typeface="Roboto Light"/>
              <a:ea typeface="Roboto Light"/>
              <a:cs typeface="Roboto Light"/>
            </a:endParaRPr>
          </a:p>
          <a:p>
            <a:pPr marL="285750" indent="-285750">
              <a:buFont typeface="Arial"/>
              <a:buChar char="•"/>
            </a:pPr>
            <a:r>
              <a:rPr lang="en-US" sz="1400" dirty="0">
                <a:latin typeface="Roboto"/>
                <a:ea typeface="Roboto"/>
                <a:cs typeface="Roboto"/>
              </a:rPr>
              <a:t>default = block of code in default could run if any case isn't met.</a:t>
            </a:r>
            <a:endParaRPr lang="en-US" dirty="0">
              <a:ea typeface="Roboto Light"/>
              <a:cs typeface="Roboto Light"/>
            </a:endParaRPr>
          </a:p>
        </p:txBody>
      </p:sp>
    </p:spTree>
    <p:extLst>
      <p:ext uri="{BB962C8B-B14F-4D97-AF65-F5344CB8AC3E}">
        <p14:creationId xmlns:p14="http://schemas.microsoft.com/office/powerpoint/2010/main" val="29747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0B0A8-E72A-1749-0E18-A976FAC35E91}"/>
              </a:ext>
            </a:extLst>
          </p:cNvPr>
          <p:cNvSpPr>
            <a:spLocks noGrp="1"/>
          </p:cNvSpPr>
          <p:nvPr>
            <p:ph type="title"/>
          </p:nvPr>
        </p:nvSpPr>
        <p:spPr/>
        <p:txBody>
          <a:bodyPr/>
          <a:lstStyle/>
          <a:p>
            <a:r>
              <a:rPr lang="en-US" dirty="0"/>
              <a:t>Arrays &amp; Objects</a:t>
            </a:r>
            <a:endParaRPr lang="en-ID" dirty="0"/>
          </a:p>
        </p:txBody>
      </p:sp>
      <p:sp>
        <p:nvSpPr>
          <p:cNvPr id="5" name="Text Placeholder 4">
            <a:extLst>
              <a:ext uri="{FF2B5EF4-FFF2-40B4-BE49-F238E27FC236}">
                <a16:creationId xmlns:a16="http://schemas.microsoft.com/office/drawing/2014/main" id="{65853818-1962-87AB-EC7D-16CA0AED8D86}"/>
              </a:ext>
            </a:extLst>
          </p:cNvPr>
          <p:cNvSpPr>
            <a:spLocks noGrp="1"/>
          </p:cNvSpPr>
          <p:nvPr>
            <p:ph type="body" idx="14"/>
          </p:nvPr>
        </p:nvSpPr>
        <p:spPr/>
        <p:txBody>
          <a:bodyPr/>
          <a:lstStyle/>
          <a:p>
            <a:r>
              <a:rPr lang="en-US" dirty="0"/>
              <a:t>Section 2</a:t>
            </a:r>
            <a:endParaRPr lang="en-ID" dirty="0"/>
          </a:p>
        </p:txBody>
      </p:sp>
      <p:pic>
        <p:nvPicPr>
          <p:cNvPr id="12" name="Graphic 11">
            <a:extLst>
              <a:ext uri="{FF2B5EF4-FFF2-40B4-BE49-F238E27FC236}">
                <a16:creationId xmlns:a16="http://schemas.microsoft.com/office/drawing/2014/main" id="{B3AE720A-EC34-6EDB-115E-49153DCB9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893" y="1903566"/>
            <a:ext cx="4380807" cy="3104844"/>
          </a:xfrm>
          <a:prstGeom prst="rect">
            <a:avLst/>
          </a:prstGeom>
        </p:spPr>
      </p:pic>
    </p:spTree>
    <p:extLst>
      <p:ext uri="{BB962C8B-B14F-4D97-AF65-F5344CB8AC3E}">
        <p14:creationId xmlns:p14="http://schemas.microsoft.com/office/powerpoint/2010/main" val="49488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A793-CB47-8E4C-2ACF-2BE6D96AD47D}"/>
              </a:ext>
            </a:extLst>
          </p:cNvPr>
          <p:cNvSpPr>
            <a:spLocks noGrp="1"/>
          </p:cNvSpPr>
          <p:nvPr>
            <p:ph type="title"/>
          </p:nvPr>
        </p:nvSpPr>
        <p:spPr/>
        <p:txBody>
          <a:bodyPr/>
          <a:lstStyle/>
          <a:p>
            <a:r>
              <a:rPr lang="en-US" dirty="0"/>
              <a:t>Array &amp; Objects</a:t>
            </a:r>
            <a:endParaRPr lang="en-ID" dirty="0"/>
          </a:p>
        </p:txBody>
      </p:sp>
      <p:sp>
        <p:nvSpPr>
          <p:cNvPr id="3" name="Content Placeholder 2">
            <a:extLst>
              <a:ext uri="{FF2B5EF4-FFF2-40B4-BE49-F238E27FC236}">
                <a16:creationId xmlns:a16="http://schemas.microsoft.com/office/drawing/2014/main" id="{D1CF1C06-6B79-7361-3A45-D267BEEC11E1}"/>
              </a:ext>
            </a:extLst>
          </p:cNvPr>
          <p:cNvSpPr>
            <a:spLocks noGrp="1"/>
          </p:cNvSpPr>
          <p:nvPr>
            <p:ph idx="1"/>
          </p:nvPr>
        </p:nvSpPr>
        <p:spPr>
          <a:xfrm>
            <a:off x="824302" y="1577340"/>
            <a:ext cx="4741611" cy="4227112"/>
          </a:xfrm>
        </p:spPr>
        <p:txBody>
          <a:bodyPr>
            <a:normAutofit/>
          </a:bodyPr>
          <a:lstStyle/>
          <a:p>
            <a:r>
              <a:rPr lang="en-US" sz="1600" b="1" u="sng" dirty="0"/>
              <a:t>Arrays</a:t>
            </a:r>
            <a:r>
              <a:rPr lang="en-US" dirty="0"/>
              <a:t>:</a:t>
            </a:r>
            <a:br>
              <a:rPr lang="en-US"/>
            </a:br>
            <a:r>
              <a:rPr lang="en-US" dirty="0"/>
              <a:t>An array is like a shopping cart. </a:t>
            </a:r>
            <a:br>
              <a:rPr lang="en-US"/>
            </a:br>
            <a:r>
              <a:rPr lang="en-US" dirty="0"/>
              <a:t>Just as a shopping cart is a collection of items you need to buy at the store, an array is a collection of values in JavaScript. </a:t>
            </a:r>
            <a:br>
              <a:rPr lang="en-US"/>
            </a:br>
            <a:r>
              <a:rPr lang="en-US" dirty="0"/>
              <a:t>Each item corresponds to an element in the array. </a:t>
            </a:r>
            <a:br>
              <a:rPr lang="en-US"/>
            </a:br>
            <a:r>
              <a:rPr lang="en-US" dirty="0"/>
              <a:t>You can add new items to your shopping list, remove items, and access items by their position on the list. </a:t>
            </a:r>
          </a:p>
          <a:p>
            <a:endParaRPr lang="en-US"/>
          </a:p>
          <a:p>
            <a:r>
              <a:rPr lang="en-US" sz="1600" b="1" u="sng" dirty="0"/>
              <a:t>Objects</a:t>
            </a:r>
            <a:r>
              <a:rPr lang="en-US" dirty="0"/>
              <a:t>:</a:t>
            </a:r>
            <a:br>
              <a:rPr lang="en-US"/>
            </a:br>
            <a:r>
              <a:rPr lang="en-US" dirty="0"/>
              <a:t>An object is like the items in the shopping cart. It has properties such as product type, price, brand, </a:t>
            </a:r>
            <a:r>
              <a:rPr lang="en-US" dirty="0" err="1"/>
              <a:t>quantitiy</a:t>
            </a:r>
            <a:r>
              <a:rPr lang="en-US" dirty="0"/>
              <a:t>, etc. and also their corresponding values. </a:t>
            </a:r>
            <a:br>
              <a:rPr lang="en-US"/>
            </a:br>
            <a:r>
              <a:rPr lang="en-US" dirty="0"/>
              <a:t>Each property in the object is like a piece of information on the item, and you can access or update these properties as needed. </a:t>
            </a:r>
            <a:br>
              <a:rPr lang="en-US"/>
            </a:br>
            <a:endParaRPr lang="en-US"/>
          </a:p>
        </p:txBody>
      </p:sp>
      <p:pic>
        <p:nvPicPr>
          <p:cNvPr id="9" name="Picture 8">
            <a:extLst>
              <a:ext uri="{FF2B5EF4-FFF2-40B4-BE49-F238E27FC236}">
                <a16:creationId xmlns:a16="http://schemas.microsoft.com/office/drawing/2014/main" id="{E139E4E4-F056-C0E4-5ACF-6CE1D648CF81}"/>
              </a:ext>
            </a:extLst>
          </p:cNvPr>
          <p:cNvPicPr>
            <a:picLocks noChangeAspect="1"/>
          </p:cNvPicPr>
          <p:nvPr/>
        </p:nvPicPr>
        <p:blipFill rotWithShape="1">
          <a:blip r:embed="rId2"/>
          <a:srcRect l="4993" r="2791"/>
          <a:stretch/>
        </p:blipFill>
        <p:spPr>
          <a:xfrm>
            <a:off x="5724939" y="1027212"/>
            <a:ext cx="5874027" cy="4227112"/>
          </a:xfrm>
          <a:prstGeom prst="rect">
            <a:avLst/>
          </a:prstGeom>
        </p:spPr>
      </p:pic>
      <p:sp>
        <p:nvSpPr>
          <p:cNvPr id="10" name="Rectangle 9">
            <a:extLst>
              <a:ext uri="{FF2B5EF4-FFF2-40B4-BE49-F238E27FC236}">
                <a16:creationId xmlns:a16="http://schemas.microsoft.com/office/drawing/2014/main" id="{1ABA6743-E859-D6D9-C568-6B368E13C4BE}"/>
              </a:ext>
            </a:extLst>
          </p:cNvPr>
          <p:cNvSpPr/>
          <p:nvPr/>
        </p:nvSpPr>
        <p:spPr>
          <a:xfrm>
            <a:off x="5724939" y="1709533"/>
            <a:ext cx="5874027" cy="3687417"/>
          </a:xfrm>
          <a:prstGeom prst="rect">
            <a:avLst/>
          </a:prstGeom>
          <a:noFill/>
          <a:ln w="57150">
            <a:solidFill>
              <a:schemeClr val="accent3"/>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B65AA09F-CF7B-2DB3-6C1F-AEBA26F2E6C6}"/>
              </a:ext>
            </a:extLst>
          </p:cNvPr>
          <p:cNvSpPr txBox="1"/>
          <p:nvPr/>
        </p:nvSpPr>
        <p:spPr>
          <a:xfrm>
            <a:off x="9700592" y="5795024"/>
            <a:ext cx="1967945" cy="307777"/>
          </a:xfrm>
          <a:prstGeom prst="rect">
            <a:avLst/>
          </a:prstGeom>
          <a:noFill/>
        </p:spPr>
        <p:txBody>
          <a:bodyPr wrap="square" rtlCol="0">
            <a:spAutoFit/>
          </a:bodyPr>
          <a:lstStyle/>
          <a:p>
            <a:pPr algn="ctr"/>
            <a:r>
              <a:rPr lang="en-US" sz="1400" b="1" dirty="0"/>
              <a:t>Shopping cart array</a:t>
            </a:r>
            <a:endParaRPr lang="en-ID" sz="1400" b="1" dirty="0"/>
          </a:p>
        </p:txBody>
      </p:sp>
      <p:cxnSp>
        <p:nvCxnSpPr>
          <p:cNvPr id="13" name="Straight Arrow Connector 12">
            <a:extLst>
              <a:ext uri="{FF2B5EF4-FFF2-40B4-BE49-F238E27FC236}">
                <a16:creationId xmlns:a16="http://schemas.microsoft.com/office/drawing/2014/main" id="{6E81F2CC-C869-88E5-649E-5A5831853ED0}"/>
              </a:ext>
            </a:extLst>
          </p:cNvPr>
          <p:cNvCxnSpPr/>
          <p:nvPr/>
        </p:nvCxnSpPr>
        <p:spPr>
          <a:xfrm>
            <a:off x="10764078" y="5423624"/>
            <a:ext cx="0" cy="34787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706C15B-B057-00AE-29DA-64CB8851894F}"/>
              </a:ext>
            </a:extLst>
          </p:cNvPr>
          <p:cNvSpPr/>
          <p:nvPr/>
        </p:nvSpPr>
        <p:spPr>
          <a:xfrm>
            <a:off x="6003235" y="3578090"/>
            <a:ext cx="5476461" cy="1500808"/>
          </a:xfrm>
          <a:prstGeom prst="rect">
            <a:avLst/>
          </a:prstGeom>
          <a:noFill/>
          <a:ln w="57150">
            <a:solidFill>
              <a:srgbClr val="FFC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2988C44E-EDB6-250C-5AF6-75CC6A867E9B}"/>
              </a:ext>
            </a:extLst>
          </p:cNvPr>
          <p:cNvSpPr txBox="1"/>
          <p:nvPr/>
        </p:nvSpPr>
        <p:spPr>
          <a:xfrm>
            <a:off x="6223551" y="5768692"/>
            <a:ext cx="1449457" cy="307777"/>
          </a:xfrm>
          <a:prstGeom prst="rect">
            <a:avLst/>
          </a:prstGeom>
          <a:noFill/>
        </p:spPr>
        <p:txBody>
          <a:bodyPr wrap="square" rtlCol="0">
            <a:spAutoFit/>
          </a:bodyPr>
          <a:lstStyle/>
          <a:p>
            <a:pPr algn="ctr"/>
            <a:r>
              <a:rPr lang="en-US" sz="1400" b="1" dirty="0"/>
              <a:t>Product Object</a:t>
            </a:r>
            <a:endParaRPr lang="en-ID" sz="1400" b="1" dirty="0"/>
          </a:p>
        </p:txBody>
      </p:sp>
      <p:cxnSp>
        <p:nvCxnSpPr>
          <p:cNvPr id="17" name="Straight Arrow Connector 16">
            <a:extLst>
              <a:ext uri="{FF2B5EF4-FFF2-40B4-BE49-F238E27FC236}">
                <a16:creationId xmlns:a16="http://schemas.microsoft.com/office/drawing/2014/main" id="{93420704-A84C-765C-DA28-4B43426E1B47}"/>
              </a:ext>
            </a:extLst>
          </p:cNvPr>
          <p:cNvCxnSpPr>
            <a:cxnSpLocks/>
          </p:cNvCxnSpPr>
          <p:nvPr/>
        </p:nvCxnSpPr>
        <p:spPr>
          <a:xfrm>
            <a:off x="6831495" y="5080389"/>
            <a:ext cx="0" cy="71463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3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A793-CB47-8E4C-2ACF-2BE6D96AD47D}"/>
              </a:ext>
            </a:extLst>
          </p:cNvPr>
          <p:cNvSpPr>
            <a:spLocks noGrp="1"/>
          </p:cNvSpPr>
          <p:nvPr>
            <p:ph type="title"/>
          </p:nvPr>
        </p:nvSpPr>
        <p:spPr/>
        <p:txBody>
          <a:bodyPr/>
          <a:lstStyle/>
          <a:p>
            <a:r>
              <a:rPr lang="en-US" dirty="0"/>
              <a:t>Array</a:t>
            </a:r>
            <a:endParaRPr lang="en-ID" dirty="0"/>
          </a:p>
        </p:txBody>
      </p:sp>
      <p:sp>
        <p:nvSpPr>
          <p:cNvPr id="3" name="Content Placeholder 2">
            <a:extLst>
              <a:ext uri="{FF2B5EF4-FFF2-40B4-BE49-F238E27FC236}">
                <a16:creationId xmlns:a16="http://schemas.microsoft.com/office/drawing/2014/main" id="{D1CF1C06-6B79-7361-3A45-D267BEEC11E1}"/>
              </a:ext>
            </a:extLst>
          </p:cNvPr>
          <p:cNvSpPr>
            <a:spLocks noGrp="1"/>
          </p:cNvSpPr>
          <p:nvPr>
            <p:ph idx="1"/>
          </p:nvPr>
        </p:nvSpPr>
        <p:spPr>
          <a:xfrm>
            <a:off x="824302" y="1577340"/>
            <a:ext cx="10515600" cy="4227112"/>
          </a:xfrm>
        </p:spPr>
        <p:txBody>
          <a:bodyPr vert="horz" lIns="91440" tIns="45720" rIns="91440" bIns="45720" rtlCol="0" anchor="t">
            <a:normAutofit/>
          </a:bodyPr>
          <a:lstStyle/>
          <a:p>
            <a:r>
              <a:rPr lang="en-US" dirty="0">
                <a:latin typeface="Roboto"/>
                <a:ea typeface="Roboto"/>
                <a:cs typeface="Roboto"/>
              </a:rPr>
              <a:t>An</a:t>
            </a:r>
            <a:r>
              <a:rPr lang="en-US" b="1" dirty="0">
                <a:latin typeface="Roboto"/>
                <a:ea typeface="Roboto"/>
                <a:cs typeface="Roboto"/>
              </a:rPr>
              <a:t> Array </a:t>
            </a:r>
            <a:r>
              <a:rPr lang="en-US" dirty="0">
                <a:latin typeface="Roboto"/>
                <a:ea typeface="Roboto"/>
                <a:cs typeface="Roboto"/>
              </a:rPr>
              <a:t>is an ordered list of values </a:t>
            </a:r>
            <a:r>
              <a:rPr lang="en-US" b="1" dirty="0">
                <a:latin typeface="Roboto"/>
                <a:ea typeface="Roboto"/>
                <a:cs typeface="Roboto"/>
              </a:rPr>
              <a:t>enclosed in square brackets ([])</a:t>
            </a:r>
            <a:r>
              <a:rPr lang="en-US" dirty="0">
                <a:latin typeface="Roboto"/>
                <a:ea typeface="Roboto"/>
                <a:cs typeface="Roboto"/>
              </a:rPr>
              <a:t>., each identified by an index. Arrays are used to store collections of similar or related items with mixed data types,</a:t>
            </a:r>
          </a:p>
          <a:p>
            <a:pPr marL="0" indent="0">
              <a:buNone/>
            </a:pPr>
            <a:br>
              <a:rPr lang="en-US" b="1">
                <a:latin typeface="Roboto"/>
                <a:ea typeface="Roboto"/>
                <a:cs typeface="Roboto"/>
              </a:rPr>
            </a:br>
            <a:br>
              <a:rPr lang="en-US" b="1">
                <a:cs typeface="Roboto" panose="02000000000000000000" pitchFamily="2" charset="0"/>
              </a:rPr>
            </a:br>
            <a:endParaRPr lang="en-US" b="1">
              <a:cs typeface="Roboto" panose="02000000000000000000" pitchFamily="2" charset="0"/>
            </a:endParaRPr>
          </a:p>
          <a:p>
            <a:r>
              <a:rPr lang="en-US" dirty="0">
                <a:latin typeface="Roboto"/>
                <a:ea typeface="Roboto"/>
                <a:cs typeface="Roboto"/>
              </a:rPr>
              <a:t>Array elements are accessed using zero-based index (the first element is in index = 0).</a:t>
            </a:r>
          </a:p>
          <a:p>
            <a:pPr marL="0" indent="0">
              <a:buNone/>
            </a:pPr>
            <a:endParaRPr lang="en-US">
              <a:cs typeface="Roboto" panose="02000000000000000000" pitchFamily="2" charset="0"/>
            </a:endParaRPr>
          </a:p>
          <a:p>
            <a:pPr marL="0" indent="0">
              <a:buNone/>
            </a:pPr>
            <a:endParaRPr lang="en-US">
              <a:latin typeface="Roboto"/>
              <a:ea typeface="Roboto"/>
              <a:cs typeface="Roboto"/>
            </a:endParaRPr>
          </a:p>
          <a:p>
            <a:r>
              <a:rPr lang="en-US" dirty="0">
                <a:latin typeface="Roboto"/>
                <a:ea typeface="Roboto"/>
                <a:cs typeface="Roboto"/>
              </a:rPr>
              <a:t>Array elements can also be modified by assigning values to a specific index.</a:t>
            </a:r>
          </a:p>
          <a:p>
            <a:pPr marL="0" indent="0">
              <a:buNone/>
            </a:pPr>
            <a:endParaRPr lang="en-US"/>
          </a:p>
          <a:p>
            <a:pPr marL="0" indent="0">
              <a:buNone/>
            </a:pPr>
            <a:endParaRPr lang="en-US">
              <a:latin typeface="Roboto"/>
              <a:ea typeface="Roboto"/>
              <a:cs typeface="Roboto"/>
            </a:endParaRPr>
          </a:p>
          <a:p>
            <a:r>
              <a:rPr lang="en-US" dirty="0">
                <a:latin typeface="Roboto"/>
                <a:ea typeface="Roboto"/>
                <a:cs typeface="Roboto"/>
              </a:rPr>
              <a:t>Arrays can contain other arrays, creating a multi-dimensional structure.</a:t>
            </a:r>
            <a:endParaRPr lang="en-US" dirty="0">
              <a:latin typeface="Consolas"/>
              <a:ea typeface="Roboto"/>
              <a:cs typeface="Roboto" panose="02000000000000000000" pitchFamily="2" charset="0"/>
            </a:endParaRPr>
          </a:p>
        </p:txBody>
      </p:sp>
      <p:sp>
        <p:nvSpPr>
          <p:cNvPr id="5" name="Content Placeholder 2">
            <a:extLst>
              <a:ext uri="{FF2B5EF4-FFF2-40B4-BE49-F238E27FC236}">
                <a16:creationId xmlns:a16="http://schemas.microsoft.com/office/drawing/2014/main" id="{CD22381D-F314-19D8-8C20-B698705D2FA8}"/>
              </a:ext>
            </a:extLst>
          </p:cNvPr>
          <p:cNvSpPr txBox="1">
            <a:spLocks/>
          </p:cNvSpPr>
          <p:nvPr/>
        </p:nvSpPr>
        <p:spPr>
          <a:xfrm>
            <a:off x="900502" y="5804452"/>
            <a:ext cx="10363200" cy="629995"/>
          </a:xfrm>
          <a:prstGeom prst="rect">
            <a:avLst/>
          </a:prstGeom>
          <a:ln>
            <a:solidFill>
              <a:srgbClr val="FF0000"/>
            </a:solidFill>
          </a:ln>
        </p:spPr>
        <p:txBody>
          <a:bodyPr vert="horz" lIns="91440" tIns="45720" rIns="91440" bIns="45720" rtlCol="0">
            <a:normAutofit/>
          </a:bodyPr>
          <a:lstStyle>
            <a:lvl1pPr marL="228600" indent="-228600" algn="l" defTabSz="914400" rtl="0" eaLnBrk="1" latinLnBrk="0" hangingPunct="1">
              <a:lnSpc>
                <a:spcPct val="100000"/>
              </a:lnSpc>
              <a:spcBef>
                <a:spcPts val="150"/>
              </a:spcBef>
              <a:buFont typeface="Arial" panose="020B0604020202020204" pitchFamily="34" charset="0"/>
              <a:buChar char="•"/>
              <a:defRPr sz="1400" kern="1200">
                <a:solidFill>
                  <a:srgbClr val="4D4D4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Note: A “string”  can also be considered an array with value of each characters, but you can only read the value for each index and NOT reassign it.</a:t>
            </a:r>
          </a:p>
          <a:p>
            <a:pPr marL="0" indent="0">
              <a:buNone/>
            </a:pPr>
            <a:endParaRPr lang="en-ID"/>
          </a:p>
        </p:txBody>
      </p:sp>
      <p:pic>
        <p:nvPicPr>
          <p:cNvPr id="4" name="Picture 3" descr="A black background with white text&#10;&#10;Description automatically generated">
            <a:extLst>
              <a:ext uri="{FF2B5EF4-FFF2-40B4-BE49-F238E27FC236}">
                <a16:creationId xmlns:a16="http://schemas.microsoft.com/office/drawing/2014/main" id="{48950B05-A45D-5315-2B21-906069475522}"/>
              </a:ext>
            </a:extLst>
          </p:cNvPr>
          <p:cNvPicPr>
            <a:picLocks noChangeAspect="1"/>
          </p:cNvPicPr>
          <p:nvPr/>
        </p:nvPicPr>
        <p:blipFill rotWithShape="1">
          <a:blip r:embed="rId2"/>
          <a:srcRect l="1277" t="16867" r="43404" b="18072"/>
          <a:stretch/>
        </p:blipFill>
        <p:spPr>
          <a:xfrm>
            <a:off x="1153633" y="2080386"/>
            <a:ext cx="3783146" cy="524142"/>
          </a:xfrm>
          <a:prstGeom prst="rect">
            <a:avLst/>
          </a:prstGeom>
        </p:spPr>
      </p:pic>
      <p:pic>
        <p:nvPicPr>
          <p:cNvPr id="6" name="Picture 5" descr="A black rectangle with white text&#10;&#10;Description automatically generated">
            <a:extLst>
              <a:ext uri="{FF2B5EF4-FFF2-40B4-BE49-F238E27FC236}">
                <a16:creationId xmlns:a16="http://schemas.microsoft.com/office/drawing/2014/main" id="{9B2EB81C-012A-89EF-912F-4E61AA2DF29A}"/>
              </a:ext>
            </a:extLst>
          </p:cNvPr>
          <p:cNvPicPr>
            <a:picLocks noChangeAspect="1"/>
          </p:cNvPicPr>
          <p:nvPr/>
        </p:nvPicPr>
        <p:blipFill rotWithShape="1">
          <a:blip r:embed="rId3"/>
          <a:srcRect l="1238" t="20238" r="70495" b="17857"/>
          <a:stretch/>
        </p:blipFill>
        <p:spPr>
          <a:xfrm>
            <a:off x="1153632" y="2996121"/>
            <a:ext cx="1824870" cy="463189"/>
          </a:xfrm>
          <a:prstGeom prst="rect">
            <a:avLst/>
          </a:prstGeom>
        </p:spPr>
      </p:pic>
      <p:pic>
        <p:nvPicPr>
          <p:cNvPr id="7" name="Picture 6" descr="A black background with green text&#10;&#10;Description automatically generated">
            <a:extLst>
              <a:ext uri="{FF2B5EF4-FFF2-40B4-BE49-F238E27FC236}">
                <a16:creationId xmlns:a16="http://schemas.microsoft.com/office/drawing/2014/main" id="{BB457763-FE48-4516-F6FE-2C41AD1E4AFE}"/>
              </a:ext>
            </a:extLst>
          </p:cNvPr>
          <p:cNvPicPr>
            <a:picLocks noChangeAspect="1"/>
          </p:cNvPicPr>
          <p:nvPr/>
        </p:nvPicPr>
        <p:blipFill rotWithShape="1">
          <a:blip r:embed="rId4"/>
          <a:srcRect l="1456" t="23407" r="32023" b="22222"/>
          <a:stretch/>
        </p:blipFill>
        <p:spPr>
          <a:xfrm>
            <a:off x="1153632" y="3693668"/>
            <a:ext cx="4411222" cy="427150"/>
          </a:xfrm>
          <a:prstGeom prst="rect">
            <a:avLst/>
          </a:prstGeom>
        </p:spPr>
      </p:pic>
      <p:pic>
        <p:nvPicPr>
          <p:cNvPr id="8" name="Picture 7" descr="A black screen with green text&#10;&#10;Description automatically generated">
            <a:extLst>
              <a:ext uri="{FF2B5EF4-FFF2-40B4-BE49-F238E27FC236}">
                <a16:creationId xmlns:a16="http://schemas.microsoft.com/office/drawing/2014/main" id="{ED743C63-04BC-C419-A4A1-BDA46C5295D9}"/>
              </a:ext>
            </a:extLst>
          </p:cNvPr>
          <p:cNvPicPr>
            <a:picLocks noChangeAspect="1"/>
          </p:cNvPicPr>
          <p:nvPr/>
        </p:nvPicPr>
        <p:blipFill rotWithShape="1">
          <a:blip r:embed="rId5"/>
          <a:srcRect l="868" t="10625" r="48046" b="10870"/>
          <a:stretch/>
        </p:blipFill>
        <p:spPr>
          <a:xfrm>
            <a:off x="1153632" y="4400142"/>
            <a:ext cx="3506513" cy="1241780"/>
          </a:xfrm>
          <a:prstGeom prst="rect">
            <a:avLst/>
          </a:prstGeom>
        </p:spPr>
      </p:pic>
    </p:spTree>
    <p:extLst>
      <p:ext uri="{BB962C8B-B14F-4D97-AF65-F5344CB8AC3E}">
        <p14:creationId xmlns:p14="http://schemas.microsoft.com/office/powerpoint/2010/main" val="144756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A793-CB47-8E4C-2ACF-2BE6D96AD47D}"/>
              </a:ext>
            </a:extLst>
          </p:cNvPr>
          <p:cNvSpPr>
            <a:spLocks noGrp="1"/>
          </p:cNvSpPr>
          <p:nvPr>
            <p:ph type="title"/>
          </p:nvPr>
        </p:nvSpPr>
        <p:spPr/>
        <p:txBody>
          <a:bodyPr/>
          <a:lstStyle/>
          <a:p>
            <a:r>
              <a:rPr lang="en-US" dirty="0"/>
              <a:t>Array Methods (1)</a:t>
            </a:r>
            <a:endParaRPr lang="en-ID" dirty="0"/>
          </a:p>
        </p:txBody>
      </p:sp>
      <p:graphicFrame>
        <p:nvGraphicFramePr>
          <p:cNvPr id="7" name="Content Placeholder 6">
            <a:extLst>
              <a:ext uri="{FF2B5EF4-FFF2-40B4-BE49-F238E27FC236}">
                <a16:creationId xmlns:a16="http://schemas.microsoft.com/office/drawing/2014/main" id="{EFBF1B98-8105-4044-3480-D2BEC9F85859}"/>
              </a:ext>
            </a:extLst>
          </p:cNvPr>
          <p:cNvGraphicFramePr>
            <a:graphicFrameLocks noGrp="1"/>
          </p:cNvGraphicFramePr>
          <p:nvPr>
            <p:ph idx="1"/>
          </p:nvPr>
        </p:nvGraphicFramePr>
        <p:xfrm>
          <a:off x="838200" y="1568644"/>
          <a:ext cx="10515597" cy="4866640"/>
        </p:xfrm>
        <a:graphic>
          <a:graphicData uri="http://schemas.openxmlformats.org/drawingml/2006/table">
            <a:tbl>
              <a:tblPr firstRow="1" bandRow="1">
                <a:tableStyleId>{5C22544A-7EE6-4342-B048-85BDC9FD1C3A}</a:tableStyleId>
              </a:tblPr>
              <a:tblGrid>
                <a:gridCol w="1932992">
                  <a:extLst>
                    <a:ext uri="{9D8B030D-6E8A-4147-A177-3AD203B41FA5}">
                      <a16:colId xmlns:a16="http://schemas.microsoft.com/office/drawing/2014/main" val="2729736970"/>
                    </a:ext>
                  </a:extLst>
                </a:gridCol>
                <a:gridCol w="4497709">
                  <a:extLst>
                    <a:ext uri="{9D8B030D-6E8A-4147-A177-3AD203B41FA5}">
                      <a16:colId xmlns:a16="http://schemas.microsoft.com/office/drawing/2014/main" val="2808823652"/>
                    </a:ext>
                  </a:extLst>
                </a:gridCol>
                <a:gridCol w="4084896">
                  <a:extLst>
                    <a:ext uri="{9D8B030D-6E8A-4147-A177-3AD203B41FA5}">
                      <a16:colId xmlns:a16="http://schemas.microsoft.com/office/drawing/2014/main" val="1457933695"/>
                    </a:ext>
                  </a:extLst>
                </a:gridCol>
              </a:tblGrid>
              <a:tr h="370840">
                <a:tc>
                  <a:txBody>
                    <a:bodyPr/>
                    <a:lstStyle/>
                    <a:p>
                      <a:r>
                        <a:rPr lang="en-US" sz="1300" dirty="0"/>
                        <a:t>Methods</a:t>
                      </a:r>
                      <a:endParaRPr lang="en-ID" sz="1300" dirty="0"/>
                    </a:p>
                  </a:txBody>
                  <a:tcPr/>
                </a:tc>
                <a:tc>
                  <a:txBody>
                    <a:bodyPr/>
                    <a:lstStyle/>
                    <a:p>
                      <a:r>
                        <a:rPr lang="en-US" sz="1300" dirty="0"/>
                        <a:t>Function</a:t>
                      </a:r>
                      <a:endParaRPr lang="en-ID" sz="1300" dirty="0"/>
                    </a:p>
                  </a:txBody>
                  <a:tcPr/>
                </a:tc>
                <a:tc>
                  <a:txBody>
                    <a:bodyPr/>
                    <a:lstStyle/>
                    <a:p>
                      <a:r>
                        <a:rPr lang="en-US" sz="1300" dirty="0"/>
                        <a:t>Example</a:t>
                      </a:r>
                      <a:endParaRPr lang="en-ID" sz="1300" dirty="0"/>
                    </a:p>
                  </a:txBody>
                  <a:tcPr/>
                </a:tc>
                <a:extLst>
                  <a:ext uri="{0D108BD9-81ED-4DB2-BD59-A6C34878D82A}">
                    <a16:rowId xmlns:a16="http://schemas.microsoft.com/office/drawing/2014/main" val="3077114762"/>
                  </a:ext>
                </a:extLst>
              </a:tr>
              <a:tr h="370840">
                <a:tc>
                  <a:txBody>
                    <a:bodyPr/>
                    <a:lstStyle/>
                    <a:p>
                      <a:r>
                        <a:rPr lang="en-US" sz="1300" err="1"/>
                        <a:t>array.length</a:t>
                      </a:r>
                      <a:endParaRPr lang="en-US" sz="1300"/>
                    </a:p>
                  </a:txBody>
                  <a:tcPr/>
                </a:tc>
                <a:tc>
                  <a:txBody>
                    <a:bodyPr/>
                    <a:lstStyle/>
                    <a:p>
                      <a:pPr marL="285750" indent="-285750">
                        <a:buFont typeface="Arial" panose="020B0604020202020204" pitchFamily="34" charset="0"/>
                        <a:buChar char="•"/>
                      </a:pPr>
                      <a:r>
                        <a:rPr lang="en-US" sz="1300" dirty="0"/>
                        <a:t>Finds the total number of data in an array</a:t>
                      </a:r>
                      <a:endParaRPr lang="en-ID" sz="1300" dirty="0"/>
                    </a:p>
                  </a:txBody>
                  <a:tcPr/>
                </a:tc>
                <a:tc>
                  <a:txBody>
                    <a:bodyPr/>
                    <a:lstStyle/>
                    <a:p>
                      <a:pPr marL="0" marR="0">
                        <a:spcBef>
                          <a:spcPts val="0"/>
                        </a:spcBef>
                        <a:spcAft>
                          <a:spcPts val="0"/>
                        </a:spcAft>
                      </a:pPr>
                      <a:br>
                        <a:rPr lang="en-ID" sz="1300">
                          <a:solidFill>
                            <a:srgbClr val="979793"/>
                          </a:solidFill>
                          <a:effectLst/>
                          <a:latin typeface="Consolas"/>
                        </a:rPr>
                      </a:br>
                      <a:endParaRPr lang="en-US"/>
                    </a:p>
                  </a:txBody>
                  <a:tcPr/>
                </a:tc>
                <a:extLst>
                  <a:ext uri="{0D108BD9-81ED-4DB2-BD59-A6C34878D82A}">
                    <a16:rowId xmlns:a16="http://schemas.microsoft.com/office/drawing/2014/main" val="3327893846"/>
                  </a:ext>
                </a:extLst>
              </a:tr>
              <a:tr h="370840">
                <a:tc>
                  <a:txBody>
                    <a:bodyPr/>
                    <a:lstStyle/>
                    <a:p>
                      <a:r>
                        <a:rPr lang="en-US" sz="1300" dirty="0" err="1"/>
                        <a:t>array.push</a:t>
                      </a:r>
                      <a:r>
                        <a:rPr lang="en-US" sz="1300" dirty="0"/>
                        <a:t>(value1, value2, …);    </a:t>
                      </a:r>
                    </a:p>
                  </a:txBody>
                  <a:tcPr/>
                </a:tc>
                <a:tc>
                  <a:txBody>
                    <a:bodyPr/>
                    <a:lstStyle/>
                    <a:p>
                      <a:pPr marL="285750" indent="-285750">
                        <a:buFont typeface="Arial" panose="020B0604020202020204" pitchFamily="34" charset="0"/>
                        <a:buChar char="•"/>
                      </a:pPr>
                      <a:r>
                        <a:rPr lang="en-US" sz="1300" dirty="0"/>
                        <a:t>Adds one or more elements to the end of the array.</a:t>
                      </a:r>
                    </a:p>
                    <a:p>
                      <a:pPr marL="285750" indent="-285750">
                        <a:buFont typeface="Arial" panose="020B0604020202020204" pitchFamily="34" charset="0"/>
                        <a:buChar char="•"/>
                      </a:pPr>
                      <a:r>
                        <a:rPr lang="en-US" sz="1300" dirty="0"/>
                        <a:t>Returns the new length of the array.</a:t>
                      </a:r>
                      <a:endParaRPr lang="en-ID" sz="1300" dirty="0"/>
                    </a:p>
                  </a:txBody>
                  <a:tcPr/>
                </a:tc>
                <a:tc>
                  <a:txBody>
                    <a:bodyPr/>
                    <a:lstStyle/>
                    <a:p>
                      <a:pPr marL="0" marR="0">
                        <a:spcBef>
                          <a:spcPts val="0"/>
                        </a:spcBef>
                        <a:spcAft>
                          <a:spcPts val="0"/>
                        </a:spcAft>
                      </a:pP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endParaRPr lang="en-ID" sz="1300">
                        <a:solidFill>
                          <a:srgbClr val="979793"/>
                        </a:solidFill>
                        <a:effectLst/>
                        <a:latin typeface="Consolas"/>
                      </a:endParaRPr>
                    </a:p>
                  </a:txBody>
                  <a:tcPr/>
                </a:tc>
                <a:extLst>
                  <a:ext uri="{0D108BD9-81ED-4DB2-BD59-A6C34878D82A}">
                    <a16:rowId xmlns:a16="http://schemas.microsoft.com/office/drawing/2014/main" val="41219938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t>array.pop</a:t>
                      </a:r>
                      <a:r>
                        <a:rPr lang="en-US" sz="1300" dirty="0"/>
                        <a:t>()</a:t>
                      </a:r>
                    </a:p>
                  </a:txBody>
                  <a:tcPr/>
                </a:tc>
                <a:tc>
                  <a:txBody>
                    <a:bodyPr/>
                    <a:lstStyle/>
                    <a:p>
                      <a:pPr marL="285750" indent="-285750">
                        <a:buFont typeface="Arial" panose="020B0604020202020204" pitchFamily="34" charset="0"/>
                        <a:buChar char="•"/>
                      </a:pPr>
                      <a:r>
                        <a:rPr lang="en-US" sz="1300" dirty="0"/>
                        <a:t>Removes the last element from the array.</a:t>
                      </a:r>
                    </a:p>
                    <a:p>
                      <a:pPr marL="285750" indent="-285750">
                        <a:buFont typeface="Arial" panose="020B0604020202020204" pitchFamily="34" charset="0"/>
                        <a:buChar char="•"/>
                      </a:pPr>
                      <a:r>
                        <a:rPr lang="en-US" sz="1300" dirty="0"/>
                        <a:t>Returns the removed element.</a:t>
                      </a:r>
                      <a:endParaRPr lang="en-ID" sz="1300" dirty="0"/>
                    </a:p>
                  </a:txBody>
                  <a:tcPr/>
                </a:tc>
                <a:tc>
                  <a:txBody>
                    <a:bodyPr/>
                    <a:lstStyle/>
                    <a:p>
                      <a:pPr marL="0" marR="0">
                        <a:spcBef>
                          <a:spcPts val="0"/>
                        </a:spcBef>
                        <a:spcAft>
                          <a:spcPts val="0"/>
                        </a:spcAft>
                      </a:pP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endParaRPr lang="en-ID" sz="1300">
                        <a:solidFill>
                          <a:srgbClr val="979793"/>
                        </a:solidFill>
                        <a:effectLst/>
                        <a:latin typeface="Consolas"/>
                      </a:endParaRPr>
                    </a:p>
                  </a:txBody>
                  <a:tcPr/>
                </a:tc>
                <a:extLst>
                  <a:ext uri="{0D108BD9-81ED-4DB2-BD59-A6C34878D82A}">
                    <a16:rowId xmlns:a16="http://schemas.microsoft.com/office/drawing/2014/main" val="140410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t>array.unshift</a:t>
                      </a:r>
                      <a:r>
                        <a:rPr lang="en-US" sz="1300" dirty="0"/>
                        <a:t>(value1, value2, …)</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Adds one or more elements to the beginning of the array.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Returns the new length of the array.</a:t>
                      </a:r>
                      <a:endParaRPr lang="en-ID" sz="1300" dirty="0"/>
                    </a:p>
                  </a:txBody>
                  <a:tcPr/>
                </a:tc>
                <a:tc>
                  <a:txBody>
                    <a:bodyPr/>
                    <a:lstStyle/>
                    <a:p>
                      <a:pPr marL="0" marR="0">
                        <a:spcBef>
                          <a:spcPts val="0"/>
                        </a:spcBef>
                        <a:spcAft>
                          <a:spcPts val="0"/>
                        </a:spcAft>
                      </a:pP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endParaRPr lang="en-ID" sz="1300">
                        <a:solidFill>
                          <a:srgbClr val="979793"/>
                        </a:solidFill>
                        <a:effectLst/>
                        <a:latin typeface="Consolas"/>
                      </a:endParaRPr>
                    </a:p>
                  </a:txBody>
                  <a:tcPr/>
                </a:tc>
                <a:extLst>
                  <a:ext uri="{0D108BD9-81ED-4DB2-BD59-A6C34878D82A}">
                    <a16:rowId xmlns:a16="http://schemas.microsoft.com/office/drawing/2014/main" val="2821258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t>array.shift</a:t>
                      </a:r>
                      <a:r>
                        <a:rPr lang="en-US" sz="1300" dirty="0"/>
                        <a:t>()</a:t>
                      </a:r>
                    </a:p>
                  </a:txBody>
                  <a:tcPr/>
                </a:tc>
                <a:tc>
                  <a:txBody>
                    <a:bodyPr/>
                    <a:lstStyle/>
                    <a:p>
                      <a:pPr marL="285750" indent="-285750">
                        <a:buFont typeface="Arial" panose="020B0604020202020204" pitchFamily="34" charset="0"/>
                        <a:buChar char="•"/>
                      </a:pPr>
                      <a:r>
                        <a:rPr lang="en-US" sz="1300" dirty="0"/>
                        <a:t>Removes the first element from the array.</a:t>
                      </a:r>
                    </a:p>
                    <a:p>
                      <a:pPr marL="285750" indent="-285750">
                        <a:buFont typeface="Arial" panose="020B0604020202020204" pitchFamily="34" charset="0"/>
                        <a:buChar char="•"/>
                      </a:pPr>
                      <a:r>
                        <a:rPr lang="en-US" sz="1300" dirty="0"/>
                        <a:t>Returns the removed element.</a:t>
                      </a:r>
                      <a:endParaRPr lang="en-ID" sz="1300" dirty="0"/>
                    </a:p>
                  </a:txBody>
                  <a:tcPr/>
                </a:tc>
                <a:tc>
                  <a:txBody>
                    <a:bodyPr/>
                    <a:lstStyle/>
                    <a:p>
                      <a:pPr marL="0" marR="0">
                        <a:spcBef>
                          <a:spcPts val="0"/>
                        </a:spcBef>
                        <a:spcAft>
                          <a:spcPts val="0"/>
                        </a:spcAft>
                      </a:pP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br>
                        <a:rPr lang="en-ID" sz="1300">
                          <a:solidFill>
                            <a:srgbClr val="979793"/>
                          </a:solidFill>
                          <a:effectLst/>
                          <a:latin typeface="Consolas"/>
                        </a:rPr>
                      </a:br>
                      <a:endParaRPr lang="en-ID" sz="1300">
                        <a:solidFill>
                          <a:srgbClr val="979793"/>
                        </a:solidFill>
                        <a:effectLst/>
                        <a:latin typeface="Consolas"/>
                      </a:endParaRPr>
                    </a:p>
                  </a:txBody>
                  <a:tcPr/>
                </a:tc>
                <a:extLst>
                  <a:ext uri="{0D108BD9-81ED-4DB2-BD59-A6C34878D82A}">
                    <a16:rowId xmlns:a16="http://schemas.microsoft.com/office/drawing/2014/main" val="3377263694"/>
                  </a:ext>
                </a:extLst>
              </a:tr>
            </a:tbl>
          </a:graphicData>
        </a:graphic>
      </p:graphicFrame>
      <p:sp>
        <p:nvSpPr>
          <p:cNvPr id="3" name="Content Placeholder 2">
            <a:extLst>
              <a:ext uri="{FF2B5EF4-FFF2-40B4-BE49-F238E27FC236}">
                <a16:creationId xmlns:a16="http://schemas.microsoft.com/office/drawing/2014/main" id="{D1BE69ED-61F4-8DD7-FCE6-7BE2F51454A2}"/>
              </a:ext>
            </a:extLst>
          </p:cNvPr>
          <p:cNvSpPr txBox="1">
            <a:spLocks/>
          </p:cNvSpPr>
          <p:nvPr/>
        </p:nvSpPr>
        <p:spPr>
          <a:xfrm>
            <a:off x="841553" y="6454300"/>
            <a:ext cx="10502348" cy="297146"/>
          </a:xfrm>
          <a:prstGeom prst="rect">
            <a:avLst/>
          </a:prstGeom>
          <a:ln>
            <a:solidFill>
              <a:srgbClr val="FF0000"/>
            </a:solidFill>
          </a:ln>
        </p:spPr>
        <p:txBody>
          <a:bodyPr vert="horz" lIns="91440" tIns="45720" rIns="91440" bIns="45720" rtlCol="0">
            <a:normAutofit/>
          </a:bodyPr>
          <a:lstStyle>
            <a:lvl1pPr marL="228600" indent="-228600" algn="l" defTabSz="914400" rtl="0" eaLnBrk="1" latinLnBrk="0" hangingPunct="1">
              <a:lnSpc>
                <a:spcPct val="100000"/>
              </a:lnSpc>
              <a:spcBef>
                <a:spcPts val="150"/>
              </a:spcBef>
              <a:buFont typeface="Arial" panose="020B0604020202020204" pitchFamily="34" charset="0"/>
              <a:buChar char="•"/>
              <a:defRPr sz="1400" kern="1200">
                <a:solidFill>
                  <a:srgbClr val="4D4D4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t>Note: Some of this methods directly mutates the original array.</a:t>
            </a:r>
          </a:p>
          <a:p>
            <a:pPr marL="0" indent="0">
              <a:buNone/>
            </a:pPr>
            <a:endParaRPr lang="en-ID" sz="1300"/>
          </a:p>
        </p:txBody>
      </p:sp>
      <p:pic>
        <p:nvPicPr>
          <p:cNvPr id="4" name="Picture 3" descr="A black rectangle with white text&#10;&#10;Description automatically generated">
            <a:extLst>
              <a:ext uri="{FF2B5EF4-FFF2-40B4-BE49-F238E27FC236}">
                <a16:creationId xmlns:a16="http://schemas.microsoft.com/office/drawing/2014/main" id="{C4F81418-12EF-7A2D-59F9-FA16DDE6EC9B}"/>
              </a:ext>
            </a:extLst>
          </p:cNvPr>
          <p:cNvPicPr>
            <a:picLocks noChangeAspect="1"/>
          </p:cNvPicPr>
          <p:nvPr/>
        </p:nvPicPr>
        <p:blipFill rotWithShape="1">
          <a:blip r:embed="rId2"/>
          <a:srcRect l="1214" t="17722" r="55994" b="20253"/>
          <a:stretch/>
        </p:blipFill>
        <p:spPr>
          <a:xfrm>
            <a:off x="7327075" y="1979125"/>
            <a:ext cx="2880618" cy="498684"/>
          </a:xfrm>
          <a:prstGeom prst="rect">
            <a:avLst/>
          </a:prstGeom>
        </p:spPr>
      </p:pic>
      <p:pic>
        <p:nvPicPr>
          <p:cNvPr id="6" name="Picture 5" descr="A computer screen with green text&#10;&#10;Description automatically generated">
            <a:extLst>
              <a:ext uri="{FF2B5EF4-FFF2-40B4-BE49-F238E27FC236}">
                <a16:creationId xmlns:a16="http://schemas.microsoft.com/office/drawing/2014/main" id="{CA78B245-AE69-D87F-06A8-ADC57A87EFAE}"/>
              </a:ext>
            </a:extLst>
          </p:cNvPr>
          <p:cNvPicPr>
            <a:picLocks noChangeAspect="1"/>
          </p:cNvPicPr>
          <p:nvPr/>
        </p:nvPicPr>
        <p:blipFill rotWithShape="1">
          <a:blip r:embed="rId3"/>
          <a:srcRect l="1059" t="14655" r="45688" b="13793"/>
          <a:stretch/>
        </p:blipFill>
        <p:spPr>
          <a:xfrm>
            <a:off x="7327075" y="2537843"/>
            <a:ext cx="3484493" cy="822103"/>
          </a:xfrm>
          <a:prstGeom prst="rect">
            <a:avLst/>
          </a:prstGeom>
        </p:spPr>
      </p:pic>
      <p:pic>
        <p:nvPicPr>
          <p:cNvPr id="8" name="Picture 7" descr="A black screen with white text&#10;&#10;Description automatically generated">
            <a:extLst>
              <a:ext uri="{FF2B5EF4-FFF2-40B4-BE49-F238E27FC236}">
                <a16:creationId xmlns:a16="http://schemas.microsoft.com/office/drawing/2014/main" id="{A91A4A9B-2E86-0127-05D3-683B9A320272}"/>
              </a:ext>
            </a:extLst>
          </p:cNvPr>
          <p:cNvPicPr>
            <a:picLocks noChangeAspect="1"/>
          </p:cNvPicPr>
          <p:nvPr/>
        </p:nvPicPr>
        <p:blipFill rotWithShape="1">
          <a:blip r:embed="rId4"/>
          <a:srcRect l="1293" t="12230" r="43822" b="12950"/>
          <a:stretch/>
        </p:blipFill>
        <p:spPr>
          <a:xfrm>
            <a:off x="7327074" y="3429754"/>
            <a:ext cx="3702233" cy="1018172"/>
          </a:xfrm>
          <a:prstGeom prst="rect">
            <a:avLst/>
          </a:prstGeom>
        </p:spPr>
      </p:pic>
      <p:pic>
        <p:nvPicPr>
          <p:cNvPr id="9" name="Picture 8" descr="A computer code on a black background&#10;&#10;Description automatically generated">
            <a:extLst>
              <a:ext uri="{FF2B5EF4-FFF2-40B4-BE49-F238E27FC236}">
                <a16:creationId xmlns:a16="http://schemas.microsoft.com/office/drawing/2014/main" id="{704097FE-0FEA-C804-44AD-4765D9E21E85}"/>
              </a:ext>
            </a:extLst>
          </p:cNvPr>
          <p:cNvPicPr>
            <a:picLocks noChangeAspect="1"/>
          </p:cNvPicPr>
          <p:nvPr/>
        </p:nvPicPr>
        <p:blipFill rotWithShape="1">
          <a:blip r:embed="rId5"/>
          <a:srcRect l="1061" t="14530" r="45909" b="12820"/>
          <a:stretch/>
        </p:blipFill>
        <p:spPr>
          <a:xfrm>
            <a:off x="7327075" y="4507169"/>
            <a:ext cx="3484485" cy="851802"/>
          </a:xfrm>
          <a:prstGeom prst="rect">
            <a:avLst/>
          </a:prstGeom>
        </p:spPr>
      </p:pic>
      <p:pic>
        <p:nvPicPr>
          <p:cNvPr id="10" name="Picture 9" descr="A black screen with white text&#10;&#10;Description automatically generated">
            <a:extLst>
              <a:ext uri="{FF2B5EF4-FFF2-40B4-BE49-F238E27FC236}">
                <a16:creationId xmlns:a16="http://schemas.microsoft.com/office/drawing/2014/main" id="{D5A9236B-D96A-09FC-FE9D-593B378DB6D3}"/>
              </a:ext>
            </a:extLst>
          </p:cNvPr>
          <p:cNvPicPr>
            <a:picLocks noChangeAspect="1"/>
          </p:cNvPicPr>
          <p:nvPr/>
        </p:nvPicPr>
        <p:blipFill rotWithShape="1">
          <a:blip r:embed="rId6"/>
          <a:srcRect l="1051" t="11017" r="43994" b="14074"/>
          <a:stretch/>
        </p:blipFill>
        <p:spPr>
          <a:xfrm>
            <a:off x="7327074" y="5407715"/>
            <a:ext cx="3573591" cy="989742"/>
          </a:xfrm>
          <a:prstGeom prst="rect">
            <a:avLst/>
          </a:prstGeom>
        </p:spPr>
      </p:pic>
    </p:spTree>
    <p:extLst>
      <p:ext uri="{BB962C8B-B14F-4D97-AF65-F5344CB8AC3E}">
        <p14:creationId xmlns:p14="http://schemas.microsoft.com/office/powerpoint/2010/main" val="994682187"/>
      </p:ext>
    </p:extLst>
  </p:cSld>
  <p:clrMapOvr>
    <a:masterClrMapping/>
  </p:clrMapOvr>
</p:sld>
</file>

<file path=ppt/theme/theme1.xml><?xml version="1.0" encoding="utf-8"?>
<a:theme xmlns:a="http://schemas.openxmlformats.org/drawingml/2006/main" name="Profesi.io Template">
  <a:themeElements>
    <a:clrScheme name="Custom 1">
      <a:dk1>
        <a:srgbClr val="4D4D4D"/>
      </a:dk1>
      <a:lt1>
        <a:srgbClr val="FFFFFF"/>
      </a:lt1>
      <a:dk2>
        <a:srgbClr val="003F91"/>
      </a:dk2>
      <a:lt2>
        <a:srgbClr val="FFFFFF"/>
      </a:lt2>
      <a:accent1>
        <a:srgbClr val="003F91"/>
      </a:accent1>
      <a:accent2>
        <a:srgbClr val="ED7D31"/>
      </a:accent2>
      <a:accent3>
        <a:srgbClr val="C00000"/>
      </a:accent3>
      <a:accent4>
        <a:srgbClr val="FFC000"/>
      </a:accent4>
      <a:accent5>
        <a:srgbClr val="5B9BD5"/>
      </a:accent5>
      <a:accent6>
        <a:srgbClr val="70AD47"/>
      </a:accent6>
      <a:hlink>
        <a:srgbClr val="FBAF00"/>
      </a:hlink>
      <a:folHlink>
        <a:srgbClr val="C490AA"/>
      </a:folHlink>
    </a:clrScheme>
    <a:fontScheme name="Roboto - Profesi.io">
      <a:majorFont>
        <a:latin typeface="Roboto"/>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 ma:contentTypeID="0x010100CB86A35FA78D0843B7D130BB80B73201" ma:contentTypeVersion="16" ma:contentTypeDescription="Buat sebuah dokumen baru." ma:contentTypeScope="" ma:versionID="268d34e91b5b68cd89d34d277a24dbe4">
  <xsd:schema xmlns:xsd="http://www.w3.org/2001/XMLSchema" xmlns:xs="http://www.w3.org/2001/XMLSchema" xmlns:p="http://schemas.microsoft.com/office/2006/metadata/properties" xmlns:ns2="add0c859-6541-4c61-8488-33cd1173043f" xmlns:ns3="7e63ec23-7536-4896-8579-94b59bd21f42" targetNamespace="http://schemas.microsoft.com/office/2006/metadata/properties" ma:root="true" ma:fieldsID="7453b7305958cda2322c983d7c267c13" ns2:_="" ns3:_="">
    <xsd:import namespace="add0c859-6541-4c61-8488-33cd1173043f"/>
    <xsd:import namespace="7e63ec23-7536-4896-8579-94b59bd21f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0c859-6541-4c61-8488-33cd117304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Tag Gambar" ma:readOnly="false" ma:fieldId="{5cf76f15-5ced-4ddc-b409-7134ff3c332f}" ma:taxonomyMulti="true" ma:sspId="02817b09-f9b5-48eb-8047-c40f4ccde0d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63ec23-7536-4896-8579-94b59bd21f42" elementFormDefault="qualified">
    <xsd:import namespace="http://schemas.microsoft.com/office/2006/documentManagement/types"/>
    <xsd:import namespace="http://schemas.microsoft.com/office/infopath/2007/PartnerControls"/>
    <xsd:element name="SharedWithUsers" ma:index="12" nillable="true" ma:displayName="Dibagikan Denga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ibagikan Dengan Detail" ma:internalName="SharedWithDetails" ma:readOnly="true">
      <xsd:simpleType>
        <xsd:restriction base="dms:Note">
          <xsd:maxLength value="255"/>
        </xsd:restriction>
      </xsd:simpleType>
    </xsd:element>
    <xsd:element name="TaxCatchAll" ma:index="22" nillable="true" ma:displayName="Taxonomy Catch All Column" ma:hidden="true" ma:list="{3ae503b5-58f5-404f-b281-43c24e0f4bcf}" ma:internalName="TaxCatchAll" ma:showField="CatchAllData" ma:web="7e63ec23-7536-4896-8579-94b59bd21f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dd0c859-6541-4c61-8488-33cd1173043f">
      <Terms xmlns="http://schemas.microsoft.com/office/infopath/2007/PartnerControls"/>
    </lcf76f155ced4ddcb4097134ff3c332f>
    <TaxCatchAll xmlns="7e63ec23-7536-4896-8579-94b59bd21f42" xsi:nil="true"/>
  </documentManagement>
</p:properties>
</file>

<file path=customXml/itemProps1.xml><?xml version="1.0" encoding="utf-8"?>
<ds:datastoreItem xmlns:ds="http://schemas.openxmlformats.org/officeDocument/2006/customXml" ds:itemID="{836CCC45-89A9-47DC-906A-55AD2B0DBCCD}">
  <ds:schemaRefs>
    <ds:schemaRef ds:uri="http://schemas.microsoft.com/sharepoint/v3/contenttype/forms"/>
  </ds:schemaRefs>
</ds:datastoreItem>
</file>

<file path=customXml/itemProps2.xml><?xml version="1.0" encoding="utf-8"?>
<ds:datastoreItem xmlns:ds="http://schemas.openxmlformats.org/officeDocument/2006/customXml" ds:itemID="{A936FC63-5408-40C6-88CB-E07CB9442483}">
  <ds:schemaRefs>
    <ds:schemaRef ds:uri="7e63ec23-7536-4896-8579-94b59bd21f42"/>
    <ds:schemaRef ds:uri="add0c859-6541-4c61-8488-33cd117304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3B112C-2D60-478B-A31F-C6ADD12C33BE}">
  <ds:schemaRefs>
    <ds:schemaRef ds:uri="7e63ec23-7536-4896-8579-94b59bd21f42"/>
    <ds:schemaRef ds:uri="937673de-ff4f-4311-a832-0e6276e498fe"/>
    <ds:schemaRef ds:uri="add0c859-6541-4c61-8488-33cd1173043f"/>
    <ds:schemaRef ds:uri="e3c0d3ff-670a-4595-a518-ef656132fa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729</TotalTime>
  <Words>1632</Words>
  <Application>Microsoft Office PowerPoint</Application>
  <PresentationFormat>Widescreen</PresentationFormat>
  <Paragraphs>198</Paragraphs>
  <Slides>21</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Consolas</vt:lpstr>
      <vt:lpstr>Roboto</vt:lpstr>
      <vt:lpstr>Roboto Black</vt:lpstr>
      <vt:lpstr>Roboto Light</vt:lpstr>
      <vt:lpstr>Roboto Medium</vt:lpstr>
      <vt:lpstr>Roboto Thin</vt:lpstr>
      <vt:lpstr>Symbol</vt:lpstr>
      <vt:lpstr>Profesi.io Template</vt:lpstr>
      <vt:lpstr>Basic Coding Course</vt:lpstr>
      <vt:lpstr>Conditional Statement</vt:lpstr>
      <vt:lpstr>If, else, and else if Statement (1)</vt:lpstr>
      <vt:lpstr>If, else, and else if Statement (2)</vt:lpstr>
      <vt:lpstr>Switch Statement</vt:lpstr>
      <vt:lpstr>Arrays &amp; Objects</vt:lpstr>
      <vt:lpstr>Array &amp; Objects</vt:lpstr>
      <vt:lpstr>Array</vt:lpstr>
      <vt:lpstr>Array Methods (1)</vt:lpstr>
      <vt:lpstr>Array Methods (2)</vt:lpstr>
      <vt:lpstr>Array Methods (3)</vt:lpstr>
      <vt:lpstr>Objects (1)</vt:lpstr>
      <vt:lpstr>Objects (2)</vt:lpstr>
      <vt:lpstr>Arrays vs Objects Summary</vt:lpstr>
      <vt:lpstr>Exercise</vt:lpstr>
      <vt:lpstr>Loops</vt:lpstr>
      <vt:lpstr>What is Loop?</vt:lpstr>
      <vt:lpstr>For Loop</vt:lpstr>
      <vt:lpstr>While Loop</vt:lpstr>
      <vt:lpstr>Do While Loop</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Christian Kevin Julius</cp:lastModifiedBy>
  <cp:revision>253</cp:revision>
  <dcterms:created xsi:type="dcterms:W3CDTF">2023-08-14T10:09:18Z</dcterms:created>
  <dcterms:modified xsi:type="dcterms:W3CDTF">2023-09-15T11:10:50Z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0x010100CB86A35FA78D0843B7D130BB80B73201</vt:lpwstr>
  </property>
  <property fmtid="{D5CDD505-2E9C-101B-9397-08002B2CF9AE}" pid="3" name="MediaServiceImageTags">
    <vt:lpwstr/>
  </property>
</Properties>
</file>