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56" r:id="rId5"/>
    <p:sldId id="257" r:id="rId6"/>
    <p:sldId id="260" r:id="rId7"/>
    <p:sldId id="261" r:id="rId8"/>
    <p:sldId id="280" r:id="rId9"/>
    <p:sldId id="262" r:id="rId10"/>
    <p:sldId id="281" r:id="rId11"/>
    <p:sldId id="282" r:id="rId12"/>
    <p:sldId id="283" r:id="rId13"/>
    <p:sldId id="284" r:id="rId14"/>
    <p:sldId id="286" r:id="rId15"/>
    <p:sldId id="287" r:id="rId16"/>
    <p:sldId id="285" r:id="rId17"/>
    <p:sldId id="290" r:id="rId18"/>
    <p:sldId id="288" r:id="rId19"/>
    <p:sldId id="263" r:id="rId20"/>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67" autoAdjust="0"/>
    <p:restoredTop sz="74189" autoAdjust="0"/>
  </p:normalViewPr>
  <p:slideViewPr>
    <p:cSldViewPr snapToGrid="0" snapToObjects="1" showGuides="1">
      <p:cViewPr varScale="1">
        <p:scale>
          <a:sx n="91" d="100"/>
          <a:sy n="91" d="100"/>
        </p:scale>
        <p:origin x="298" y="7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9/23/2023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4596320" cy="1325563"/>
          </a:xfrm>
        </p:spPr>
        <p:txBody>
          <a:bodyPr anchor="ctr">
            <a:normAutofit fontScale="90000"/>
          </a:bodyPr>
          <a:lstStyle/>
          <a:p>
            <a:r>
              <a:rPr lang="en-US" dirty="0">
                <a:solidFill>
                  <a:srgbClr val="0E659B"/>
                </a:solidFill>
              </a:rPr>
              <a:t>SPACEX CAPSTONE PROJECT</a:t>
            </a: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1"/>
          </p:nvPr>
        </p:nvSpPr>
        <p:spPr>
          <a:xfrm>
            <a:off x="6172200" y="3560007"/>
            <a:ext cx="5181600" cy="2616956"/>
          </a:xfrm>
        </p:spPr>
        <p:txBody>
          <a:bodyPr>
            <a:normAutofit/>
          </a:bodyPr>
          <a:lstStyle/>
          <a:p>
            <a:pPr marL="0" indent="0">
              <a:buNone/>
            </a:pPr>
            <a:r>
              <a:rPr lang="en-US" dirty="0"/>
              <a:t>RAM MOHITH</a:t>
            </a:r>
          </a:p>
          <a:p>
            <a:pPr marL="0" indent="0">
              <a:buNone/>
            </a:pPr>
            <a:r>
              <a:rPr lang="en-US" dirty="0"/>
              <a:t>13/09/2023</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916070" y="1670350"/>
            <a:ext cx="4794861" cy="4351338"/>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9653852" cy="1325563"/>
          </a:xfrm>
        </p:spPr>
        <p:txBody>
          <a:bodyPr anchor="ctr">
            <a:normAutofit/>
          </a:bodyPr>
          <a:lstStyle/>
          <a:p>
            <a:r>
              <a:rPr lang="en-US" dirty="0"/>
              <a:t>EDA - Visualizations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3976635" y="1831709"/>
            <a:ext cx="7433312" cy="4413369"/>
          </a:xfrm>
        </p:spPr>
        <p:txBody>
          <a:bodyPr>
            <a:normAutofit/>
          </a:bodyPr>
          <a:lstStyle/>
          <a:p>
            <a:r>
              <a:rPr lang="en-US" sz="1800" dirty="0"/>
              <a:t>Feature Engineering has been performed. To be specific, one-hot encoding has been done on categorical features</a:t>
            </a:r>
          </a:p>
          <a:p>
            <a:r>
              <a:rPr lang="en-US" sz="1800" dirty="0"/>
              <a:t>Various visualizations have been created to understand different features and their dependencies. Few of them are listed in the coming slides</a:t>
            </a:r>
          </a:p>
          <a:p>
            <a:r>
              <a:rPr lang="en-US" sz="1800" dirty="0"/>
              <a:t>The visualizations help in getting few key insights of the data and the problem</a:t>
            </a:r>
          </a:p>
          <a:p>
            <a:r>
              <a:rPr lang="en-US" sz="1800" dirty="0"/>
              <a:t>Apart from matplotlib and seaborn, Folium is used to visualize plots based on geography. Folium is very helpful for plotting on geographical maps</a:t>
            </a:r>
          </a:p>
          <a:p>
            <a:r>
              <a:rPr lang="en-US" sz="1800" dirty="0"/>
              <a:t>As part of visualizations, all launch sites are plotted on a map and are marked with their respective successes and failures</a:t>
            </a:r>
          </a:p>
          <a:p>
            <a:r>
              <a:rPr lang="en-US" sz="1800" dirty="0"/>
              <a:t>An interactive dashboard has been created using </a:t>
            </a:r>
            <a:r>
              <a:rPr lang="en-US" sz="1800" dirty="0" err="1"/>
              <a:t>plotly</a:t>
            </a:r>
            <a:r>
              <a:rPr lang="en-US" sz="1800" dirty="0"/>
              <a:t> and is deployed as web application using dash.</a:t>
            </a:r>
          </a:p>
          <a:p>
            <a:r>
              <a:rPr lang="en-US" sz="1800" dirty="0"/>
              <a:t> The web dashboard contains a pie chart and scatter plot to visualize the launch records</a:t>
            </a:r>
          </a:p>
        </p:txBody>
      </p:sp>
      <p:pic>
        <p:nvPicPr>
          <p:cNvPr id="4" name="Picture 3">
            <a:extLst>
              <a:ext uri="{FF2B5EF4-FFF2-40B4-BE49-F238E27FC236}">
                <a16:creationId xmlns:a16="http://schemas.microsoft.com/office/drawing/2014/main" id="{DC36B7EA-0117-3FC0-6BFC-142A3BCB2EB2}"/>
              </a:ext>
            </a:extLst>
          </p:cNvPr>
          <p:cNvPicPr>
            <a:picLocks noChangeAspect="1"/>
          </p:cNvPicPr>
          <p:nvPr/>
        </p:nvPicPr>
        <p:blipFill>
          <a:blip r:embed="rId2"/>
          <a:stretch>
            <a:fillRect/>
          </a:stretch>
        </p:blipFill>
        <p:spPr>
          <a:xfrm>
            <a:off x="782053" y="1831709"/>
            <a:ext cx="3194581" cy="3194581"/>
          </a:xfrm>
          <a:prstGeom prst="rect">
            <a:avLst/>
          </a:prstGeom>
        </p:spPr>
      </p:pic>
    </p:spTree>
    <p:extLst>
      <p:ext uri="{BB962C8B-B14F-4D97-AF65-F5344CB8AC3E}">
        <p14:creationId xmlns:p14="http://schemas.microsoft.com/office/powerpoint/2010/main" val="1190185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455DB7A-8710-6B6F-A939-37157611A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37" y="3896219"/>
            <a:ext cx="11291582" cy="2387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F5C5677-027D-5F2B-8C84-425AE230DC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564" y="151653"/>
            <a:ext cx="4192723" cy="379674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96EB9A84-7B2B-A2ED-ED26-2CD33AE08D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2687" y="151653"/>
            <a:ext cx="4698467" cy="3760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260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04BA528-1EC5-A640-7E8B-3527451F8E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2069"/>
            <a:ext cx="4496053" cy="326436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A7C34CD-0C97-CE44-3434-6FC4390452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9029" y="72069"/>
            <a:ext cx="4496053" cy="344990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EB72E5C-FADD-D16A-67D6-27A9A82E9093}"/>
              </a:ext>
            </a:extLst>
          </p:cNvPr>
          <p:cNvPicPr>
            <a:picLocks noChangeAspect="1"/>
          </p:cNvPicPr>
          <p:nvPr/>
        </p:nvPicPr>
        <p:blipFill rotWithShape="1">
          <a:blip r:embed="rId4"/>
          <a:srcRect l="19214" r="18115" b="13033"/>
          <a:stretch/>
        </p:blipFill>
        <p:spPr>
          <a:xfrm>
            <a:off x="3719566" y="3323579"/>
            <a:ext cx="4077051" cy="3462352"/>
          </a:xfrm>
          <a:prstGeom prst="rect">
            <a:avLst/>
          </a:prstGeom>
        </p:spPr>
      </p:pic>
    </p:spTree>
    <p:extLst>
      <p:ext uri="{BB962C8B-B14F-4D97-AF65-F5344CB8AC3E}">
        <p14:creationId xmlns:p14="http://schemas.microsoft.com/office/powerpoint/2010/main" val="1160942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3"/>
            <a:ext cx="9653852" cy="1066264"/>
          </a:xfrm>
        </p:spPr>
        <p:txBody>
          <a:bodyPr anchor="ctr">
            <a:normAutofit/>
          </a:bodyPr>
          <a:lstStyle/>
          <a:p>
            <a:r>
              <a:rPr lang="en-US" dirty="0"/>
              <a:t>Dashboard using </a:t>
            </a:r>
            <a:r>
              <a:rPr lang="en-US" dirty="0" err="1"/>
              <a:t>Plotly</a:t>
            </a:r>
            <a:endParaRPr lang="en-US" dirty="0"/>
          </a:p>
        </p:txBody>
      </p:sp>
      <p:pic>
        <p:nvPicPr>
          <p:cNvPr id="7" name="Picture 6">
            <a:extLst>
              <a:ext uri="{FF2B5EF4-FFF2-40B4-BE49-F238E27FC236}">
                <a16:creationId xmlns:a16="http://schemas.microsoft.com/office/drawing/2014/main" id="{207920A3-4CDE-58EE-10FC-DF58F00C3738}"/>
              </a:ext>
            </a:extLst>
          </p:cNvPr>
          <p:cNvPicPr>
            <a:picLocks noChangeAspect="1"/>
          </p:cNvPicPr>
          <p:nvPr/>
        </p:nvPicPr>
        <p:blipFill>
          <a:blip r:embed="rId2"/>
          <a:stretch>
            <a:fillRect/>
          </a:stretch>
        </p:blipFill>
        <p:spPr>
          <a:xfrm>
            <a:off x="0" y="1442907"/>
            <a:ext cx="12192000" cy="4286300"/>
          </a:xfrm>
          <a:prstGeom prst="rect">
            <a:avLst/>
          </a:prstGeom>
        </p:spPr>
      </p:pic>
    </p:spTree>
    <p:extLst>
      <p:ext uri="{BB962C8B-B14F-4D97-AF65-F5344CB8AC3E}">
        <p14:creationId xmlns:p14="http://schemas.microsoft.com/office/powerpoint/2010/main" val="1592665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58B4E3-3102-504A-7F8F-64CFE8368A62}"/>
              </a:ext>
            </a:extLst>
          </p:cNvPr>
          <p:cNvPicPr>
            <a:picLocks noChangeAspect="1"/>
          </p:cNvPicPr>
          <p:nvPr/>
        </p:nvPicPr>
        <p:blipFill>
          <a:blip r:embed="rId2"/>
          <a:stretch>
            <a:fillRect/>
          </a:stretch>
        </p:blipFill>
        <p:spPr>
          <a:xfrm>
            <a:off x="75501" y="2286566"/>
            <a:ext cx="12192000" cy="4113666"/>
          </a:xfrm>
          <a:prstGeom prst="rect">
            <a:avLst/>
          </a:prstGeom>
        </p:spPr>
      </p:pic>
      <p:pic>
        <p:nvPicPr>
          <p:cNvPr id="5" name="Picture 4">
            <a:extLst>
              <a:ext uri="{FF2B5EF4-FFF2-40B4-BE49-F238E27FC236}">
                <a16:creationId xmlns:a16="http://schemas.microsoft.com/office/drawing/2014/main" id="{7E71ED2E-8F7E-2F65-347F-98AD42A3F316}"/>
              </a:ext>
            </a:extLst>
          </p:cNvPr>
          <p:cNvPicPr>
            <a:picLocks noChangeAspect="1"/>
          </p:cNvPicPr>
          <p:nvPr/>
        </p:nvPicPr>
        <p:blipFill rotWithShape="1">
          <a:blip r:embed="rId3"/>
          <a:srcRect t="15983" b="4270"/>
          <a:stretch/>
        </p:blipFill>
        <p:spPr>
          <a:xfrm>
            <a:off x="0" y="0"/>
            <a:ext cx="12192000" cy="2060064"/>
          </a:xfrm>
          <a:prstGeom prst="rect">
            <a:avLst/>
          </a:prstGeom>
        </p:spPr>
      </p:pic>
    </p:spTree>
    <p:extLst>
      <p:ext uri="{BB962C8B-B14F-4D97-AF65-F5344CB8AC3E}">
        <p14:creationId xmlns:p14="http://schemas.microsoft.com/office/powerpoint/2010/main" val="3178557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9653852" cy="1325563"/>
          </a:xfrm>
        </p:spPr>
        <p:txBody>
          <a:bodyPr anchor="ctr">
            <a:normAutofit/>
          </a:bodyPr>
          <a:lstStyle/>
          <a:p>
            <a:r>
              <a:rPr lang="en-US" dirty="0"/>
              <a:t>Predictive Modelling</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910295" y="1542814"/>
            <a:ext cx="9397368" cy="4446925"/>
          </a:xfrm>
        </p:spPr>
        <p:txBody>
          <a:bodyPr>
            <a:normAutofit/>
          </a:bodyPr>
          <a:lstStyle/>
          <a:p>
            <a:r>
              <a:rPr lang="en-US" sz="1800" dirty="0"/>
              <a:t>The processed data (after encoding) is then used for modelling with different standard machine learning algorithms</a:t>
            </a:r>
          </a:p>
          <a:p>
            <a:r>
              <a:rPr lang="en-US" sz="1800" dirty="0"/>
              <a:t>The target feature (outcome) is separated as vector Y and the rest of the data is denoted by X</a:t>
            </a:r>
          </a:p>
          <a:p>
            <a:r>
              <a:rPr lang="en-US" sz="1800" dirty="0"/>
              <a:t>As some algorithms are distance affected, the data X is standardized as a first step</a:t>
            </a:r>
          </a:p>
          <a:p>
            <a:r>
              <a:rPr lang="en-US" sz="1800" dirty="0"/>
              <a:t>Next, the complete data is split into training and testing data with test size being 20% of total data</a:t>
            </a:r>
          </a:p>
          <a:p>
            <a:r>
              <a:rPr lang="en-US" sz="1800" dirty="0"/>
              <a:t>Then the following models are fitted using </a:t>
            </a:r>
            <a:r>
              <a:rPr lang="en-US" sz="1800" dirty="0" err="1"/>
              <a:t>GridSearchCV</a:t>
            </a:r>
            <a:r>
              <a:rPr lang="en-US" sz="1800" dirty="0"/>
              <a:t> method and training data. For each of them the best model is returned and evaluated with test data</a:t>
            </a:r>
          </a:p>
          <a:p>
            <a:pPr lvl="1"/>
            <a:r>
              <a:rPr lang="en-US" sz="1400" dirty="0"/>
              <a:t>Logistic Regression</a:t>
            </a:r>
          </a:p>
          <a:p>
            <a:pPr lvl="1"/>
            <a:r>
              <a:rPr lang="en-US" sz="1400" dirty="0"/>
              <a:t>Support Vector Machine</a:t>
            </a:r>
          </a:p>
          <a:p>
            <a:pPr lvl="1"/>
            <a:r>
              <a:rPr lang="en-US" sz="1400" dirty="0"/>
              <a:t>Decision Tree</a:t>
            </a:r>
          </a:p>
          <a:p>
            <a:pPr lvl="1"/>
            <a:r>
              <a:rPr lang="en-US" sz="1400" dirty="0"/>
              <a:t>K-Nearest Neighbors</a:t>
            </a:r>
          </a:p>
          <a:p>
            <a:r>
              <a:rPr lang="en-US" sz="1800" dirty="0"/>
              <a:t>While all models have returned same test accuracy, Decision trees has better training accuracy</a:t>
            </a:r>
          </a:p>
          <a:p>
            <a:r>
              <a:rPr lang="en-US" sz="1800" dirty="0"/>
              <a:t>Further modelling with Random Forest Classifier using Ada Boost has yielded better results </a:t>
            </a:r>
          </a:p>
          <a:p>
            <a:pPr lvl="1"/>
            <a:endParaRPr lang="en-US" sz="1400" dirty="0"/>
          </a:p>
        </p:txBody>
      </p:sp>
    </p:spTree>
    <p:extLst>
      <p:ext uri="{BB962C8B-B14F-4D97-AF65-F5344CB8AC3E}">
        <p14:creationId xmlns:p14="http://schemas.microsoft.com/office/powerpoint/2010/main" val="121156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4" name="TextBox 3">
            <a:extLst>
              <a:ext uri="{FF2B5EF4-FFF2-40B4-BE49-F238E27FC236}">
                <a16:creationId xmlns:a16="http://schemas.microsoft.com/office/drawing/2014/main" id="{DEB24425-3111-D8AE-93D3-1BD9FF423535}"/>
              </a:ext>
            </a:extLst>
          </p:cNvPr>
          <p:cNvSpPr txBox="1"/>
          <p:nvPr/>
        </p:nvSpPr>
        <p:spPr>
          <a:xfrm>
            <a:off x="4152802" y="2031557"/>
            <a:ext cx="6853806" cy="3373359"/>
          </a:xfrm>
          <a:prstGeom prst="rect">
            <a:avLst/>
          </a:prstGeom>
          <a:noFill/>
        </p:spPr>
        <p:txBody>
          <a:bodyPr wrap="square" rtlCol="0">
            <a:spAutoFit/>
          </a:bodyPr>
          <a:lstStyle/>
          <a:p>
            <a:pPr>
              <a:lnSpc>
                <a:spcPct val="150000"/>
              </a:lnSpc>
            </a:pPr>
            <a:r>
              <a:rPr lang="en-IN" dirty="0">
                <a:solidFill>
                  <a:srgbClr val="0070C0"/>
                </a:solidFill>
              </a:rPr>
              <a:t>Here are the final results to be reported,</a:t>
            </a:r>
          </a:p>
          <a:p>
            <a:pPr marL="285750" indent="-285750">
              <a:lnSpc>
                <a:spcPct val="150000"/>
              </a:lnSpc>
              <a:buFont typeface="Wingdings" panose="05000000000000000000" pitchFamily="2" charset="2"/>
              <a:buChar char="Ø"/>
            </a:pPr>
            <a:r>
              <a:rPr lang="en-IN" dirty="0">
                <a:solidFill>
                  <a:srgbClr val="0070C0"/>
                </a:solidFill>
              </a:rPr>
              <a:t> Launch success has improved over time</a:t>
            </a:r>
          </a:p>
          <a:p>
            <a:pPr marL="285750" indent="-285750">
              <a:lnSpc>
                <a:spcPct val="150000"/>
              </a:lnSpc>
              <a:buFont typeface="Wingdings" panose="05000000000000000000" pitchFamily="2" charset="2"/>
              <a:buChar char="Ø"/>
            </a:pPr>
            <a:r>
              <a:rPr lang="en-IN" dirty="0">
                <a:solidFill>
                  <a:srgbClr val="0070C0"/>
                </a:solidFill>
              </a:rPr>
              <a:t> KSC LC-39A launch site has the highest success rate</a:t>
            </a:r>
          </a:p>
          <a:p>
            <a:pPr marL="285750" indent="-285750">
              <a:lnSpc>
                <a:spcPct val="150000"/>
              </a:lnSpc>
              <a:buFont typeface="Wingdings" panose="05000000000000000000" pitchFamily="2" charset="2"/>
              <a:buChar char="Ø"/>
            </a:pPr>
            <a:r>
              <a:rPr lang="en-IN" dirty="0">
                <a:solidFill>
                  <a:srgbClr val="0070C0"/>
                </a:solidFill>
              </a:rPr>
              <a:t> Orbits ES-L1, GEO, HEO and SSO have 100% success rate</a:t>
            </a:r>
          </a:p>
          <a:p>
            <a:pPr marL="285750" indent="-285750">
              <a:lnSpc>
                <a:spcPct val="150000"/>
              </a:lnSpc>
              <a:buFont typeface="Wingdings" panose="05000000000000000000" pitchFamily="2" charset="2"/>
              <a:buChar char="Ø"/>
            </a:pPr>
            <a:r>
              <a:rPr lang="en-IN" dirty="0">
                <a:solidFill>
                  <a:srgbClr val="0070C0"/>
                </a:solidFill>
              </a:rPr>
              <a:t> Most launch sites are close to the equator and are near coastline</a:t>
            </a:r>
          </a:p>
          <a:p>
            <a:pPr marL="285750" indent="-285750">
              <a:lnSpc>
                <a:spcPct val="150000"/>
              </a:lnSpc>
              <a:buFont typeface="Wingdings" panose="05000000000000000000" pitchFamily="2" charset="2"/>
              <a:buChar char="Ø"/>
            </a:pPr>
            <a:r>
              <a:rPr lang="en-IN" dirty="0">
                <a:solidFill>
                  <a:srgbClr val="0070C0"/>
                </a:solidFill>
              </a:rPr>
              <a:t> Decision Trees is found to be the best model for the data. It can be further extended that Random Forest Classifier model will also be the best model for this case</a:t>
            </a:r>
          </a:p>
        </p:txBody>
      </p:sp>
      <p:pic>
        <p:nvPicPr>
          <p:cNvPr id="5" name="Picture 4">
            <a:extLst>
              <a:ext uri="{FF2B5EF4-FFF2-40B4-BE49-F238E27FC236}">
                <a16:creationId xmlns:a16="http://schemas.microsoft.com/office/drawing/2014/main" id="{A24C263F-4F9C-85C2-CE3E-7C950D5EF5ED}"/>
              </a:ext>
            </a:extLst>
          </p:cNvPr>
          <p:cNvPicPr>
            <a:picLocks noChangeAspect="1"/>
          </p:cNvPicPr>
          <p:nvPr/>
        </p:nvPicPr>
        <p:blipFill>
          <a:blip r:embed="rId2"/>
          <a:stretch>
            <a:fillRect/>
          </a:stretch>
        </p:blipFill>
        <p:spPr>
          <a:xfrm>
            <a:off x="838200" y="2031557"/>
            <a:ext cx="3194581" cy="3194581"/>
          </a:xfrm>
          <a:prstGeom prst="rect">
            <a:avLst/>
          </a:prstGeom>
        </p:spPr>
      </p:pic>
    </p:spTree>
    <p:extLst>
      <p:ext uri="{BB962C8B-B14F-4D97-AF65-F5344CB8AC3E}">
        <p14:creationId xmlns:p14="http://schemas.microsoft.com/office/powerpoint/2010/main" val="1464666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5083798" y="1920515"/>
            <a:ext cx="5181600" cy="4351338"/>
          </a:xfrm>
        </p:spPr>
        <p:txBody>
          <a:bodyPr>
            <a:normAutofit/>
          </a:bodyPr>
          <a:lstStyle/>
          <a:p>
            <a:r>
              <a:rPr lang="en-US" sz="2200" dirty="0"/>
              <a:t>Executive Summary</a:t>
            </a:r>
          </a:p>
          <a:p>
            <a:r>
              <a:rPr lang="en-US" sz="2200" dirty="0"/>
              <a:t>Introduction</a:t>
            </a:r>
          </a:p>
          <a:p>
            <a:r>
              <a:rPr lang="en-US" sz="2200" dirty="0"/>
              <a:t>Methodology</a:t>
            </a:r>
          </a:p>
          <a:p>
            <a:pPr lvl="1"/>
            <a:r>
              <a:rPr lang="en-US" sz="1800" dirty="0"/>
              <a:t>Data Collection – API</a:t>
            </a:r>
          </a:p>
          <a:p>
            <a:pPr lvl="1"/>
            <a:r>
              <a:rPr lang="en-US" sz="1800" dirty="0"/>
              <a:t>Data Collection – Web Scrapping</a:t>
            </a:r>
          </a:p>
          <a:p>
            <a:pPr lvl="1"/>
            <a:r>
              <a:rPr lang="en-US" sz="1800" dirty="0"/>
              <a:t>Data Wrangling</a:t>
            </a:r>
          </a:p>
          <a:p>
            <a:pPr lvl="1"/>
            <a:r>
              <a:rPr lang="en-US" sz="1800" dirty="0"/>
              <a:t>EDA – </a:t>
            </a:r>
            <a:r>
              <a:rPr lang="en-US" sz="1800" dirty="0" err="1"/>
              <a:t>SQLlite</a:t>
            </a:r>
            <a:endParaRPr lang="en-US" sz="1800" dirty="0"/>
          </a:p>
          <a:p>
            <a:pPr lvl="1"/>
            <a:r>
              <a:rPr lang="en-US" sz="1800" dirty="0"/>
              <a:t>EDA – Visualizations</a:t>
            </a:r>
          </a:p>
          <a:p>
            <a:pPr lvl="1"/>
            <a:r>
              <a:rPr lang="en-US" sz="1800" dirty="0" err="1"/>
              <a:t>Plotly</a:t>
            </a:r>
            <a:r>
              <a:rPr lang="en-US" sz="1800" dirty="0"/>
              <a:t> Dashboard</a:t>
            </a:r>
          </a:p>
          <a:p>
            <a:pPr lvl="1"/>
            <a:r>
              <a:rPr lang="en-US" sz="1800" dirty="0"/>
              <a:t>Predictive Modelling</a:t>
            </a:r>
          </a:p>
          <a:p>
            <a:r>
              <a:rPr lang="en-US" sz="2200" dirty="0"/>
              <a:t>Results</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285075" y="1825624"/>
            <a:ext cx="7068725" cy="4465447"/>
          </a:xfrm>
        </p:spPr>
        <p:txBody>
          <a:bodyPr>
            <a:normAutofit fontScale="92500" lnSpcReduction="20000"/>
          </a:bodyPr>
          <a:lstStyle/>
          <a:p>
            <a:r>
              <a:rPr lang="en-US" sz="2200" dirty="0"/>
              <a:t>This end-to-end project aims to develop a data-driven modeling to predict successful landing of SpaceX Rocket</a:t>
            </a:r>
          </a:p>
          <a:p>
            <a:r>
              <a:rPr lang="en-US" sz="2200" dirty="0"/>
              <a:t>The methodologies used for this purpose are,</a:t>
            </a:r>
          </a:p>
          <a:p>
            <a:pPr lvl="1"/>
            <a:r>
              <a:rPr lang="en-US" sz="1800" dirty="0"/>
              <a:t>Data collection through web scraping</a:t>
            </a:r>
          </a:p>
          <a:p>
            <a:pPr lvl="1"/>
            <a:r>
              <a:rPr lang="en-US" sz="1800" dirty="0"/>
              <a:t>Cleaning and processing the data into usable format</a:t>
            </a:r>
          </a:p>
          <a:p>
            <a:pPr lvl="1"/>
            <a:r>
              <a:rPr lang="en-US" sz="1800" dirty="0"/>
              <a:t>Storing the data in SQL database and querying it in python</a:t>
            </a:r>
          </a:p>
          <a:p>
            <a:pPr lvl="1"/>
            <a:r>
              <a:rPr lang="en-US" sz="1800" dirty="0"/>
              <a:t>Analyzing and Visualizing the data using standard libraries</a:t>
            </a:r>
          </a:p>
          <a:p>
            <a:pPr lvl="1"/>
            <a:r>
              <a:rPr lang="en-US" sz="1800" dirty="0"/>
              <a:t>Building an interactive dashboard </a:t>
            </a:r>
          </a:p>
          <a:p>
            <a:pPr lvl="1"/>
            <a:r>
              <a:rPr lang="en-US" sz="1800" dirty="0"/>
              <a:t>Modelling of processed data using various machine learning algorithms</a:t>
            </a:r>
          </a:p>
          <a:p>
            <a:r>
              <a:rPr lang="en-US" sz="2200" dirty="0"/>
              <a:t>The overall results are listed below,</a:t>
            </a:r>
          </a:p>
          <a:p>
            <a:pPr lvl="1"/>
            <a:r>
              <a:rPr lang="en-US" sz="1800" dirty="0"/>
              <a:t>The success rate has increased over time. KSC LC-39A has highest success rate among landing sites</a:t>
            </a:r>
          </a:p>
          <a:p>
            <a:pPr lvl="1"/>
            <a:r>
              <a:rPr lang="en-US" sz="1800" dirty="0"/>
              <a:t>Most launch site are located nearer to the equator and along the coastlines</a:t>
            </a:r>
          </a:p>
          <a:p>
            <a:pPr lvl="1"/>
            <a:r>
              <a:rPr lang="en-US" sz="1800" dirty="0"/>
              <a:t>The various ML models created returned similar outcomes and performances. </a:t>
            </a:r>
          </a:p>
          <a:p>
            <a:pPr marL="0" indent="0">
              <a:buNone/>
            </a:pPr>
            <a:endParaRPr lang="en-US" sz="22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SpaceX is an American aerospace manufacturer and space transport services company founded in 2002. </a:t>
            </a:r>
          </a:p>
          <a:p>
            <a:r>
              <a:rPr lang="en-US" sz="2200" dirty="0"/>
              <a:t>SpaceX has developed reusable launch vehicles and spacecraft which have revolutionized space exploration by reducing the cost of space travel.</a:t>
            </a:r>
          </a:p>
          <a:p>
            <a:r>
              <a:rPr lang="en-US" sz="2200" dirty="0"/>
              <a:t>Reusable landers can will enable more frequent launches and missions, which is essential for advancing space exploration.</a:t>
            </a:r>
          </a:p>
          <a:p>
            <a:r>
              <a:rPr lang="en-US" sz="2200" dirty="0"/>
              <a:t>Data-driven predictions can help SpaceX identify and address potential problems before they cause a launch failure.</a:t>
            </a:r>
          </a:p>
          <a:p>
            <a:r>
              <a:rPr lang="en-US" sz="2200" dirty="0"/>
              <a:t>By understanding the factors that contribute to successful landings, SpaceX can make necessary adjustments to its rockets and landers to improve their chances of success.</a:t>
            </a:r>
          </a:p>
          <a:p>
            <a:r>
              <a:rPr lang="en-US" sz="2200" dirty="0"/>
              <a:t>Data-driven predictions can also help SpaceX plan its missions more effectively and reduce the risk of accidents.</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CB795-A28A-DB77-41C2-17BEEB429705}"/>
              </a:ext>
            </a:extLst>
          </p:cNvPr>
          <p:cNvSpPr>
            <a:spLocks noGrp="1"/>
          </p:cNvSpPr>
          <p:nvPr>
            <p:ph type="title"/>
          </p:nvPr>
        </p:nvSpPr>
        <p:spPr/>
        <p:txBody>
          <a:bodyPr/>
          <a:lstStyle/>
          <a:p>
            <a:r>
              <a:rPr lang="en-US" dirty="0"/>
              <a:t>Methodology </a:t>
            </a:r>
            <a:endParaRPr lang="en-IN" dirty="0"/>
          </a:p>
        </p:txBody>
      </p:sp>
      <p:cxnSp>
        <p:nvCxnSpPr>
          <p:cNvPr id="4" name="Straight Connector 3">
            <a:extLst>
              <a:ext uri="{FF2B5EF4-FFF2-40B4-BE49-F238E27FC236}">
                <a16:creationId xmlns:a16="http://schemas.microsoft.com/office/drawing/2014/main" id="{3056EA4E-21D8-AFEC-8CC9-85C850382500}"/>
              </a:ext>
            </a:extLst>
          </p:cNvPr>
          <p:cNvCxnSpPr/>
          <p:nvPr/>
        </p:nvCxnSpPr>
        <p:spPr>
          <a:xfrm>
            <a:off x="831850" y="4562475"/>
            <a:ext cx="8808441" cy="0"/>
          </a:xfrm>
          <a:prstGeom prst="line">
            <a:avLst/>
          </a:prstGeom>
          <a:ln w="28575">
            <a:solidFill>
              <a:schemeClr val="accent1">
                <a:lumMod val="60000"/>
                <a:lumOff val="4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682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Data Collection - API</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285075" y="1825625"/>
            <a:ext cx="7068725" cy="4351338"/>
          </a:xfrm>
        </p:spPr>
        <p:txBody>
          <a:bodyPr>
            <a:normAutofit/>
          </a:bodyPr>
          <a:lstStyle/>
          <a:p>
            <a:r>
              <a:rPr lang="en-US" sz="2200" dirty="0"/>
              <a:t>Data was collected using requests module and SpaceX API</a:t>
            </a:r>
          </a:p>
          <a:p>
            <a:r>
              <a:rPr lang="en-US" sz="2200" dirty="0"/>
              <a:t>Various helper functions were created to read and extract various information from response</a:t>
            </a:r>
          </a:p>
          <a:p>
            <a:r>
              <a:rPr lang="en-US" sz="2200" dirty="0"/>
              <a:t>Various information like Booster Version, Launch Site, Orbit, Payload Mass, etc. along with outcomes are collected</a:t>
            </a:r>
          </a:p>
          <a:p>
            <a:r>
              <a:rPr lang="en-US" sz="2200" dirty="0"/>
              <a:t>All the data is collected and stored into a dataframe using pandas</a:t>
            </a:r>
          </a:p>
          <a:p>
            <a:r>
              <a:rPr lang="en-US" sz="2200" dirty="0"/>
              <a:t> Null values of payload are replaced by mean</a:t>
            </a:r>
          </a:p>
          <a:p>
            <a:r>
              <a:rPr lang="en-US" sz="2200" dirty="0"/>
              <a:t> The data was filtered to get only data related to Falcon9 launches</a:t>
            </a:r>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9653852" cy="1325563"/>
          </a:xfrm>
        </p:spPr>
        <p:txBody>
          <a:bodyPr anchor="ctr">
            <a:normAutofit/>
          </a:bodyPr>
          <a:lstStyle/>
          <a:p>
            <a:r>
              <a:rPr lang="en-US" dirty="0"/>
              <a:t>Data Collection – Web Scrapping</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285075" y="1825625"/>
            <a:ext cx="7068725" cy="4351338"/>
          </a:xfrm>
        </p:spPr>
        <p:txBody>
          <a:bodyPr>
            <a:normAutofit/>
          </a:bodyPr>
          <a:lstStyle/>
          <a:p>
            <a:r>
              <a:rPr lang="en-US" sz="2200" dirty="0"/>
              <a:t>For this part, data was scrapped from a Wikipedia page using beautiful soup library</a:t>
            </a:r>
          </a:p>
          <a:p>
            <a:r>
              <a:rPr lang="en-US" sz="2200" dirty="0"/>
              <a:t>Using soup functions the tables found from the scraped response</a:t>
            </a:r>
          </a:p>
          <a:p>
            <a:r>
              <a:rPr lang="en-US" sz="2200" dirty="0"/>
              <a:t>Various helper functions are created to extract data from the response</a:t>
            </a:r>
          </a:p>
          <a:p>
            <a:r>
              <a:rPr lang="en-US" sz="2200" dirty="0"/>
              <a:t>The data is collected using </a:t>
            </a:r>
            <a:r>
              <a:rPr lang="en-US" sz="2200" dirty="0" err="1"/>
              <a:t>find_all</a:t>
            </a:r>
            <a:r>
              <a:rPr lang="en-US" sz="2200" dirty="0"/>
              <a:t>() method in soup and using HTML tags for row and column</a:t>
            </a:r>
          </a:p>
          <a:p>
            <a:r>
              <a:rPr lang="en-US" sz="2200" dirty="0"/>
              <a:t>Using this various columns, similar to data collected by API, are collected and are stored into a dataframe</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246952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9653852" cy="1325563"/>
          </a:xfrm>
        </p:spPr>
        <p:txBody>
          <a:bodyPr anchor="ctr">
            <a:normAutofit/>
          </a:bodyPr>
          <a:lstStyle/>
          <a:p>
            <a:r>
              <a:rPr lang="en-US" dirty="0"/>
              <a:t>Data Wrangling</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285075" y="1825625"/>
            <a:ext cx="7068725" cy="4351338"/>
          </a:xfrm>
        </p:spPr>
        <p:txBody>
          <a:bodyPr>
            <a:normAutofit/>
          </a:bodyPr>
          <a:lstStyle/>
          <a:p>
            <a:r>
              <a:rPr lang="en-US" sz="2200" dirty="0"/>
              <a:t>Data wrangling is process of transforming and mapping raw data into a format that is suitable for analysis and machine learning.</a:t>
            </a:r>
          </a:p>
          <a:p>
            <a:r>
              <a:rPr lang="en-US" sz="2200" dirty="0"/>
              <a:t>This includes cleaning, organizing, and enriching the data, as well as dealing with errors and inconsistencies.</a:t>
            </a:r>
          </a:p>
          <a:p>
            <a:r>
              <a:rPr lang="en-US" sz="2200" dirty="0"/>
              <a:t>The following points are inferred on doing data wrangling on the data collected,</a:t>
            </a:r>
          </a:p>
          <a:p>
            <a:pPr lvl="1"/>
            <a:r>
              <a:rPr lang="en-US" sz="1800" dirty="0"/>
              <a:t>Landing Pad has highest percent of missing values</a:t>
            </a:r>
          </a:p>
          <a:p>
            <a:pPr lvl="1"/>
            <a:r>
              <a:rPr lang="en-US" sz="1800" dirty="0"/>
              <a:t>CCAFS SLC 40 has the highest number of launchings</a:t>
            </a:r>
          </a:p>
          <a:p>
            <a:pPr lvl="1"/>
            <a:r>
              <a:rPr lang="en-US" sz="1800" dirty="0"/>
              <a:t>GTO has the highest occurrences in the orbit feature</a:t>
            </a:r>
          </a:p>
          <a:p>
            <a:pPr lvl="1"/>
            <a:r>
              <a:rPr lang="en-US" sz="1800" dirty="0"/>
              <a:t>True ASDS is the highest occurrence in Outcomes feature</a:t>
            </a:r>
          </a:p>
          <a:p>
            <a:pPr lvl="1"/>
            <a:r>
              <a:rPr lang="en-US" sz="1800" dirty="0"/>
              <a:t>All combinations of True (site) and False (site) outcomes are converted to just successful or failed landing </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2977043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9653852" cy="1325563"/>
          </a:xfrm>
        </p:spPr>
        <p:txBody>
          <a:bodyPr anchor="ctr">
            <a:normAutofit/>
          </a:bodyPr>
          <a:lstStyle/>
          <a:p>
            <a:r>
              <a:rPr lang="en-US" dirty="0"/>
              <a:t>EDA - </a:t>
            </a:r>
            <a:r>
              <a:rPr lang="en-US" dirty="0" err="1"/>
              <a:t>SQLlite</a:t>
            </a:r>
            <a:endParaRPr lang="en-US"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45952" y="1786096"/>
            <a:ext cx="10159068" cy="4963710"/>
          </a:xfrm>
        </p:spPr>
        <p:txBody>
          <a:bodyPr>
            <a:normAutofit/>
          </a:bodyPr>
          <a:lstStyle/>
          <a:p>
            <a:r>
              <a:rPr lang="en-US" sz="2000" dirty="0"/>
              <a:t>Worked with SQL using sqlalchemy library and magic commands in Jupyter notebook</a:t>
            </a:r>
          </a:p>
          <a:p>
            <a:r>
              <a:rPr lang="en-US" sz="2000" dirty="0"/>
              <a:t>Created a database instance to store the processed data into a table</a:t>
            </a:r>
          </a:p>
          <a:p>
            <a:r>
              <a:rPr lang="en-US" sz="2000" dirty="0"/>
              <a:t>The subsequent tasks are done by running different SQL queries,</a:t>
            </a:r>
          </a:p>
          <a:p>
            <a:pPr lvl="1"/>
            <a:r>
              <a:rPr lang="en-US" sz="1800" dirty="0"/>
              <a:t>Displaying the names of unique launch sites</a:t>
            </a:r>
          </a:p>
          <a:p>
            <a:pPr lvl="1"/>
            <a:r>
              <a:rPr lang="en-US" sz="1800" dirty="0"/>
              <a:t>Displaying the launch sites starting with ‘CCA’</a:t>
            </a:r>
          </a:p>
          <a:p>
            <a:pPr lvl="1"/>
            <a:r>
              <a:rPr lang="en-US" sz="1800" dirty="0"/>
              <a:t>Calculate total payload mass carried by NASA (CRS) booster</a:t>
            </a:r>
          </a:p>
          <a:p>
            <a:pPr lvl="1"/>
            <a:r>
              <a:rPr lang="en-US" sz="1800" dirty="0"/>
              <a:t>Display average payload mass carried by booster version F9 v1.1</a:t>
            </a:r>
          </a:p>
          <a:p>
            <a:pPr lvl="1"/>
            <a:r>
              <a:rPr lang="en-US" sz="1800" dirty="0"/>
              <a:t>Date when the first successful landing outcome in ground pad was achieved</a:t>
            </a:r>
          </a:p>
          <a:p>
            <a:pPr lvl="1"/>
            <a:r>
              <a:rPr lang="en-US" sz="1800" dirty="0"/>
              <a:t>Names of the boosters which have success in drone ship and have payload mass greater than 4000 but less than 6000</a:t>
            </a:r>
          </a:p>
          <a:p>
            <a:pPr lvl="1"/>
            <a:r>
              <a:rPr lang="en-US" sz="1800" dirty="0"/>
              <a:t>Names of the </a:t>
            </a:r>
            <a:r>
              <a:rPr lang="en-US" sz="1800" dirty="0" err="1"/>
              <a:t>booster_versions</a:t>
            </a:r>
            <a:r>
              <a:rPr lang="en-US" sz="1800" dirty="0"/>
              <a:t> which have carried the maximum payload mass using a subquery</a:t>
            </a:r>
          </a:p>
          <a:p>
            <a:pPr lvl="1"/>
            <a:r>
              <a:rPr lang="en-US" sz="1800" dirty="0"/>
              <a:t> Ranking the count of landing outcomes (such as Failure (drone ship) or Success (ground pad)) between given range of dates, in descending order</a:t>
            </a:r>
          </a:p>
        </p:txBody>
      </p:sp>
    </p:spTree>
    <p:extLst>
      <p:ext uri="{BB962C8B-B14F-4D97-AF65-F5344CB8AC3E}">
        <p14:creationId xmlns:p14="http://schemas.microsoft.com/office/powerpoint/2010/main" val="2418919450"/>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568</TotalTime>
  <Words>1072</Words>
  <Application>Microsoft Office PowerPoint</Application>
  <PresentationFormat>Widescreen</PresentationFormat>
  <Paragraphs>101</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Helv</vt:lpstr>
      <vt:lpstr>IBM Plex Mono SemiBold</vt:lpstr>
      <vt:lpstr>IBM Plex Mono Text</vt:lpstr>
      <vt:lpstr>Times New Roman</vt:lpstr>
      <vt:lpstr>Wingdings</vt:lpstr>
      <vt:lpstr>SLIDE_TEMPLATE_skill_network</vt:lpstr>
      <vt:lpstr>SPACEX CAPSTONE PROJECT</vt:lpstr>
      <vt:lpstr>OUTLINE</vt:lpstr>
      <vt:lpstr>EXECUTIVE SUMMARY</vt:lpstr>
      <vt:lpstr>INTRODUCTION</vt:lpstr>
      <vt:lpstr>Methodology </vt:lpstr>
      <vt:lpstr>Data Collection - API</vt:lpstr>
      <vt:lpstr>Data Collection – Web Scrapping</vt:lpstr>
      <vt:lpstr>Data Wrangling</vt:lpstr>
      <vt:lpstr>EDA - SQLlite</vt:lpstr>
      <vt:lpstr>EDA - Visualizations</vt:lpstr>
      <vt:lpstr>PowerPoint Presentation</vt:lpstr>
      <vt:lpstr>PowerPoint Presentation</vt:lpstr>
      <vt:lpstr>Dashboard using Plotly</vt:lpstr>
      <vt:lpstr>PowerPoint Presentation</vt:lpstr>
      <vt:lpstr>Predictive 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S</cp:lastModifiedBy>
  <cp:revision>34</cp:revision>
  <dcterms:created xsi:type="dcterms:W3CDTF">2020-10-28T18:29:43Z</dcterms:created>
  <dcterms:modified xsi:type="dcterms:W3CDTF">2023-09-23T18:45:12Z</dcterms:modified>
</cp:coreProperties>
</file>