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F663C2C-A6E5-4B71-909D-5B7F7321A33E}" type="datetimeFigureOut">
              <a:rPr lang="en-IN" smtClean="0"/>
              <a:t>03-04-2024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276189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3C2C-A6E5-4B71-909D-5B7F7321A33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23650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3C2C-A6E5-4B71-909D-5B7F7321A33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2151096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3C2C-A6E5-4B71-909D-5B7F7321A33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3B046-7C2B-489F-943C-6E84E8BE56B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9788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3C2C-A6E5-4B71-909D-5B7F7321A33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643125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663C2C-A6E5-4B71-909D-5B7F7321A33E}"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3041299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663C2C-A6E5-4B71-909D-5B7F7321A33E}"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953456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63C2C-A6E5-4B71-909D-5B7F7321A33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3018640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63C2C-A6E5-4B71-909D-5B7F7321A33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292422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63C2C-A6E5-4B71-909D-5B7F7321A33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87647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63C2C-A6E5-4B71-909D-5B7F7321A33E}"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276630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63C2C-A6E5-4B71-909D-5B7F7321A33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65638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63C2C-A6E5-4B71-909D-5B7F7321A33E}"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111892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63C2C-A6E5-4B71-909D-5B7F7321A33E}"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32365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63C2C-A6E5-4B71-909D-5B7F7321A33E}"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340735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3C2C-A6E5-4B71-909D-5B7F7321A33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411411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663C2C-A6E5-4B71-909D-5B7F7321A33E}"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D3B046-7C2B-489F-943C-6E84E8BE56B4}" type="slidenum">
              <a:rPr lang="en-IN" smtClean="0"/>
              <a:t>‹#›</a:t>
            </a:fld>
            <a:endParaRPr lang="en-IN"/>
          </a:p>
        </p:txBody>
      </p:sp>
    </p:spTree>
    <p:extLst>
      <p:ext uri="{BB962C8B-B14F-4D97-AF65-F5344CB8AC3E}">
        <p14:creationId xmlns:p14="http://schemas.microsoft.com/office/powerpoint/2010/main" val="389747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663C2C-A6E5-4B71-909D-5B7F7321A33E}" type="datetimeFigureOut">
              <a:rPr lang="en-IN" smtClean="0"/>
              <a:t>03-04-2024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D3B046-7C2B-489F-943C-6E84E8BE56B4}" type="slidenum">
              <a:rPr lang="en-IN" smtClean="0"/>
              <a:t>‹#›</a:t>
            </a:fld>
            <a:endParaRPr lang="en-IN"/>
          </a:p>
        </p:txBody>
      </p:sp>
    </p:spTree>
    <p:extLst>
      <p:ext uri="{BB962C8B-B14F-4D97-AF65-F5344CB8AC3E}">
        <p14:creationId xmlns:p14="http://schemas.microsoft.com/office/powerpoint/2010/main" val="209417897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27D6-D834-B556-743F-266FF39760A3}"/>
              </a:ext>
            </a:extLst>
          </p:cNvPr>
          <p:cNvSpPr>
            <a:spLocks noGrp="1"/>
          </p:cNvSpPr>
          <p:nvPr>
            <p:ph type="ctrTitle"/>
          </p:nvPr>
        </p:nvSpPr>
        <p:spPr>
          <a:xfrm>
            <a:off x="3184115" y="1053537"/>
            <a:ext cx="7208582" cy="1655762"/>
          </a:xfrm>
        </p:spPr>
        <p:txBody>
          <a:bodyPr/>
          <a:lstStyle/>
          <a:p>
            <a:r>
              <a:rPr lang="en-US" dirty="0"/>
              <a:t>Flower Recognition using </a:t>
            </a:r>
            <a:r>
              <a:rPr lang="en-US" dirty="0" err="1"/>
              <a:t>cnn</a:t>
            </a:r>
            <a:endParaRPr lang="en-IN" dirty="0"/>
          </a:p>
        </p:txBody>
      </p:sp>
      <p:sp>
        <p:nvSpPr>
          <p:cNvPr id="3" name="Subtitle 2">
            <a:extLst>
              <a:ext uri="{FF2B5EF4-FFF2-40B4-BE49-F238E27FC236}">
                <a16:creationId xmlns:a16="http://schemas.microsoft.com/office/drawing/2014/main" id="{5D3AD979-FD07-3FB9-5F07-FCF5332202EE}"/>
              </a:ext>
            </a:extLst>
          </p:cNvPr>
          <p:cNvSpPr>
            <a:spLocks noGrp="1"/>
          </p:cNvSpPr>
          <p:nvPr>
            <p:ph type="subTitle" idx="1"/>
          </p:nvPr>
        </p:nvSpPr>
        <p:spPr>
          <a:xfrm>
            <a:off x="5996909" y="3523380"/>
            <a:ext cx="5949285" cy="1904026"/>
          </a:xfrm>
        </p:spPr>
        <p:txBody>
          <a:bodyPr>
            <a:normAutofit fontScale="85000" lnSpcReduction="10000"/>
          </a:bodyPr>
          <a:lstStyle/>
          <a:p>
            <a:r>
              <a:rPr lang="en-US" dirty="0"/>
              <a:t>Presented by:</a:t>
            </a:r>
          </a:p>
          <a:p>
            <a:r>
              <a:rPr lang="en-US" dirty="0" err="1"/>
              <a:t>s.Ramya</a:t>
            </a:r>
            <a:endParaRPr lang="en-US" dirty="0"/>
          </a:p>
          <a:p>
            <a:r>
              <a:rPr lang="en-US" dirty="0"/>
              <a:t>513121104033</a:t>
            </a:r>
          </a:p>
          <a:p>
            <a:r>
              <a:rPr lang="en-US" dirty="0" err="1"/>
              <a:t>Thanthai</a:t>
            </a:r>
            <a:r>
              <a:rPr lang="en-US" dirty="0"/>
              <a:t> </a:t>
            </a:r>
            <a:r>
              <a:rPr lang="en-US" dirty="0" err="1"/>
              <a:t>periyar</a:t>
            </a:r>
            <a:r>
              <a:rPr lang="en-US" dirty="0"/>
              <a:t> government institute of technology </a:t>
            </a:r>
            <a:r>
              <a:rPr lang="en-US" dirty="0" err="1"/>
              <a:t>vellore</a:t>
            </a:r>
            <a:endParaRPr lang="en-IN" dirty="0"/>
          </a:p>
        </p:txBody>
      </p:sp>
    </p:spTree>
    <p:extLst>
      <p:ext uri="{BB962C8B-B14F-4D97-AF65-F5344CB8AC3E}">
        <p14:creationId xmlns:p14="http://schemas.microsoft.com/office/powerpoint/2010/main" val="351585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A7BF-7555-72C1-00B2-D2FED7C0993A}"/>
              </a:ext>
            </a:extLst>
          </p:cNvPr>
          <p:cNvSpPr>
            <a:spLocks noGrp="1"/>
          </p:cNvSpPr>
          <p:nvPr>
            <p:ph type="title"/>
          </p:nvPr>
        </p:nvSpPr>
        <p:spPr>
          <a:xfrm>
            <a:off x="1081548" y="698091"/>
            <a:ext cx="10609007" cy="4650658"/>
          </a:xfrm>
        </p:spPr>
        <p:txBody>
          <a:bodyPr>
            <a:noAutofit/>
          </a:bodyPr>
          <a:lstStyle/>
          <a:p>
            <a:r>
              <a:rPr lang="en-US" sz="1800" cap="none" dirty="0">
                <a:latin typeface="Times New Roman" panose="02020603050405020304" pitchFamily="18" charset="0"/>
                <a:cs typeface="Times New Roman" panose="02020603050405020304" pitchFamily="18" charset="0"/>
              </a:rPr>
              <a:t>5.Model evaluation</a:t>
            </a:r>
            <a:r>
              <a:rPr lang="en-US" sz="1600" cap="none" dirty="0">
                <a:latin typeface="Times New Roman" panose="02020603050405020304" pitchFamily="18" charset="0"/>
                <a:cs typeface="Times New Roman" panose="02020603050405020304" pitchFamily="18" charset="0"/>
              </a:rPr>
              <a:t>:</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Evaluate the trained model on the test set to assess its accuracy and performance metrics (</a:t>
            </a:r>
            <a:r>
              <a:rPr lang="en-US" sz="1600" cap="none" dirty="0" err="1">
                <a:latin typeface="Times New Roman" panose="02020603050405020304" pitchFamily="18" charset="0"/>
                <a:cs typeface="Times New Roman" panose="02020603050405020304" pitchFamily="18" charset="0"/>
              </a:rPr>
              <a:t>e.G.</a:t>
            </a:r>
            <a:r>
              <a:rPr lang="en-US" sz="1600" cap="none" dirty="0">
                <a:latin typeface="Times New Roman" panose="02020603050405020304" pitchFamily="18" charset="0"/>
                <a:cs typeface="Times New Roman" panose="02020603050405020304" pitchFamily="18" charset="0"/>
              </a:rPr>
              <a:t>, Precision, recall, F1 score).</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6.User interface development:</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Create a user-friendly interface for users to upload images or use a webcam for real-time flower recognition.</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Implement logic to preprocess input images (resize, normalize) before feeding them to the trained model.</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7.Integration and deployment:</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Integrate the trained model with the user interface to enable flower recognition functionality.</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Deploy the system on a platform suitable for end users (</a:t>
            </a:r>
            <a:r>
              <a:rPr lang="en-US" sz="1600" cap="none" dirty="0" err="1">
                <a:latin typeface="Times New Roman" panose="02020603050405020304" pitchFamily="18" charset="0"/>
                <a:cs typeface="Times New Roman" panose="02020603050405020304" pitchFamily="18" charset="0"/>
              </a:rPr>
              <a:t>e.G.</a:t>
            </a:r>
            <a:r>
              <a:rPr lang="en-US" sz="1600" cap="none" dirty="0">
                <a:latin typeface="Times New Roman" panose="02020603050405020304" pitchFamily="18" charset="0"/>
                <a:cs typeface="Times New Roman" panose="02020603050405020304" pitchFamily="18" charset="0"/>
              </a:rPr>
              <a:t>, Web application, mobile app).</a:t>
            </a:r>
            <a:br>
              <a:rPr lang="en-US" sz="1600" cap="none" dirty="0">
                <a:latin typeface="Times New Roman" panose="02020603050405020304" pitchFamily="18" charset="0"/>
                <a:cs typeface="Times New Roman" panose="02020603050405020304" pitchFamily="18" charset="0"/>
              </a:rPr>
            </a:b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8.Testing and validation:</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Conduct thorough testing to ensure the system works correctly across different scenarios (</a:t>
            </a:r>
            <a:r>
              <a:rPr lang="en-US" sz="1600" cap="none" dirty="0" err="1">
                <a:latin typeface="Times New Roman" panose="02020603050405020304" pitchFamily="18" charset="0"/>
                <a:cs typeface="Times New Roman" panose="02020603050405020304" pitchFamily="18" charset="0"/>
              </a:rPr>
              <a:t>e.G.</a:t>
            </a:r>
            <a:r>
              <a:rPr lang="en-US" sz="1600" cap="none" dirty="0">
                <a:latin typeface="Times New Roman" panose="02020603050405020304" pitchFamily="18" charset="0"/>
                <a:cs typeface="Times New Roman" panose="02020603050405020304" pitchFamily="18" charset="0"/>
              </a:rPr>
              <a:t>, Varying lighting conditions, image quality).</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Validate the system's accuracy and performance with real-world flower images.</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9.User feedback and iteration:</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         Gather feedback from users to identify areas for improvement or additional features.</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Iterate on the system based on user feedback and incorporate enhancements as needed.</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00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CB8409-101D-0904-E8CB-3E58CFF42090}"/>
              </a:ext>
            </a:extLst>
          </p:cNvPr>
          <p:cNvSpPr>
            <a:spLocks noGrp="1"/>
          </p:cNvSpPr>
          <p:nvPr>
            <p:ph type="body" sz="half" idx="2"/>
          </p:nvPr>
        </p:nvSpPr>
        <p:spPr>
          <a:xfrm>
            <a:off x="1465875" y="609600"/>
            <a:ext cx="9904459" cy="1371599"/>
          </a:xfrm>
        </p:spPr>
        <p:txBody>
          <a:bodyPr>
            <a:normAutofit/>
          </a:bodyPr>
          <a:lstStyle/>
          <a:p>
            <a:r>
              <a:rPr lang="en-US" sz="2800" dirty="0"/>
              <a:t>RESULTS</a:t>
            </a:r>
            <a:endParaRPr lang="en-IN" sz="2800" dirty="0"/>
          </a:p>
        </p:txBody>
      </p:sp>
      <p:pic>
        <p:nvPicPr>
          <p:cNvPr id="5" name="Picture 4">
            <a:extLst>
              <a:ext uri="{FF2B5EF4-FFF2-40B4-BE49-F238E27FC236}">
                <a16:creationId xmlns:a16="http://schemas.microsoft.com/office/drawing/2014/main" id="{954E4FFE-CE43-FF7B-7D38-52C369A5B398}"/>
              </a:ext>
            </a:extLst>
          </p:cNvPr>
          <p:cNvPicPr>
            <a:picLocks noChangeAspect="1"/>
          </p:cNvPicPr>
          <p:nvPr/>
        </p:nvPicPr>
        <p:blipFill>
          <a:blip r:embed="rId2"/>
          <a:stretch>
            <a:fillRect/>
          </a:stretch>
        </p:blipFill>
        <p:spPr>
          <a:xfrm>
            <a:off x="3572628" y="1981199"/>
            <a:ext cx="3886537" cy="3901778"/>
          </a:xfrm>
          <a:prstGeom prst="rect">
            <a:avLst/>
          </a:prstGeom>
        </p:spPr>
      </p:pic>
    </p:spTree>
    <p:extLst>
      <p:ext uri="{BB962C8B-B14F-4D97-AF65-F5344CB8AC3E}">
        <p14:creationId xmlns:p14="http://schemas.microsoft.com/office/powerpoint/2010/main" val="362603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AEFB-D169-A795-117B-A9055F5C58E7}"/>
              </a:ext>
            </a:extLst>
          </p:cNvPr>
          <p:cNvSpPr>
            <a:spLocks noGrp="1"/>
          </p:cNvSpPr>
          <p:nvPr>
            <p:ph type="title"/>
          </p:nvPr>
        </p:nvSpPr>
        <p:spPr>
          <a:xfrm>
            <a:off x="1357766" y="2035278"/>
            <a:ext cx="9905955" cy="3429000"/>
          </a:xfrm>
        </p:spPr>
        <p:txBody>
          <a:bodyPr>
            <a:normAutofit/>
          </a:bodyPr>
          <a:lstStyle/>
          <a:p>
            <a:pPr>
              <a:lnSpc>
                <a:spcPct val="150000"/>
              </a:lnSpc>
            </a:pPr>
            <a:r>
              <a:rPr lang="en-US" sz="1800" cap="none" dirty="0">
                <a:latin typeface="Times New Roman" panose="02020603050405020304" pitchFamily="18" charset="0"/>
                <a:cs typeface="Times New Roman" panose="02020603050405020304" pitchFamily="18" charset="0"/>
              </a:rPr>
              <a:t>	In conclusion, this flower recognition project leverages deep learning techniques, specifically the VGG16 model pretrained on </a:t>
            </a:r>
            <a:r>
              <a:rPr lang="en-US" sz="1800" cap="none" dirty="0" err="1">
                <a:latin typeface="Times New Roman" panose="02020603050405020304" pitchFamily="18" charset="0"/>
                <a:cs typeface="Times New Roman" panose="02020603050405020304" pitchFamily="18" charset="0"/>
              </a:rPr>
              <a:t>imagenet</a:t>
            </a:r>
            <a:r>
              <a:rPr lang="en-US" sz="1800" cap="none" dirty="0">
                <a:latin typeface="Times New Roman" panose="02020603050405020304" pitchFamily="18" charset="0"/>
                <a:cs typeface="Times New Roman" panose="02020603050405020304" pitchFamily="18" charset="0"/>
              </a:rPr>
              <a:t>, to accurately identify and classify different types of flowers based on input images. The system offers high accuracy, automation, and accessibility, making it valuable for botanists, gardeners, educators, and the general public. With real-time recognition capabilities and a user-friendly interface, the project aims to enhance the understanding and appreciation of floral biodiversity while contributing to educational, research, and conservation efforts</a:t>
            </a:r>
            <a:endParaRPr lang="en-IN" sz="1800" cap="none"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3BB7C64-1BB2-1310-0B68-76C545867C7F}"/>
              </a:ext>
            </a:extLst>
          </p:cNvPr>
          <p:cNvSpPr>
            <a:spLocks noGrp="1"/>
          </p:cNvSpPr>
          <p:nvPr>
            <p:ph type="body" sz="half" idx="2"/>
          </p:nvPr>
        </p:nvSpPr>
        <p:spPr>
          <a:xfrm>
            <a:off x="1143770" y="663679"/>
            <a:ext cx="9904459" cy="1371599"/>
          </a:xfrm>
        </p:spPr>
        <p:txBody>
          <a:bodyPr>
            <a:normAutofit/>
          </a:bodyPr>
          <a:lstStyle/>
          <a:p>
            <a:r>
              <a:rPr lang="en-US" sz="2800" dirty="0"/>
              <a:t>CONCLUSION</a:t>
            </a:r>
            <a:endParaRPr lang="en-IN" sz="2800" dirty="0"/>
          </a:p>
        </p:txBody>
      </p:sp>
    </p:spTree>
    <p:extLst>
      <p:ext uri="{BB962C8B-B14F-4D97-AF65-F5344CB8AC3E}">
        <p14:creationId xmlns:p14="http://schemas.microsoft.com/office/powerpoint/2010/main" val="66888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999F-69D4-6F6A-7EBE-7DB39FC34A1D}"/>
              </a:ext>
            </a:extLst>
          </p:cNvPr>
          <p:cNvSpPr>
            <a:spLocks noGrp="1"/>
          </p:cNvSpPr>
          <p:nvPr>
            <p:ph type="title"/>
          </p:nvPr>
        </p:nvSpPr>
        <p:spPr>
          <a:xfrm>
            <a:off x="4651572" y="1376516"/>
            <a:ext cx="9905955" cy="3429000"/>
          </a:xfrm>
        </p:spPr>
        <p:txBody>
          <a:bodyPr/>
          <a:lstStyle/>
          <a:p>
            <a:r>
              <a:rPr lang="en-US" dirty="0"/>
              <a:t>THANK YOU!</a:t>
            </a:r>
            <a:endParaRPr lang="en-IN" dirty="0"/>
          </a:p>
        </p:txBody>
      </p:sp>
    </p:spTree>
    <p:extLst>
      <p:ext uri="{BB962C8B-B14F-4D97-AF65-F5344CB8AC3E}">
        <p14:creationId xmlns:p14="http://schemas.microsoft.com/office/powerpoint/2010/main" val="1306946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0F8A-64D6-8369-784F-E90B6662FCAA}"/>
              </a:ext>
            </a:extLst>
          </p:cNvPr>
          <p:cNvSpPr>
            <a:spLocks noGrp="1"/>
          </p:cNvSpPr>
          <p:nvPr>
            <p:ph type="title"/>
          </p:nvPr>
        </p:nvSpPr>
        <p:spPr/>
        <p:txBody>
          <a:bodyPr/>
          <a:lstStyle/>
          <a:p>
            <a:r>
              <a:rPr lang="en-US" dirty="0"/>
              <a:t>Project title</a:t>
            </a:r>
            <a:endParaRPr lang="en-IN" dirty="0"/>
          </a:p>
        </p:txBody>
      </p:sp>
      <p:sp>
        <p:nvSpPr>
          <p:cNvPr id="4" name="TextBox 3">
            <a:extLst>
              <a:ext uri="{FF2B5EF4-FFF2-40B4-BE49-F238E27FC236}">
                <a16:creationId xmlns:a16="http://schemas.microsoft.com/office/drawing/2014/main" id="{DD4359D4-35B1-1DF4-E583-474665EB086D}"/>
              </a:ext>
            </a:extLst>
          </p:cNvPr>
          <p:cNvSpPr txBox="1"/>
          <p:nvPr/>
        </p:nvSpPr>
        <p:spPr>
          <a:xfrm>
            <a:off x="-865243" y="2598003"/>
            <a:ext cx="8691718" cy="830997"/>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BF04E71E-014F-FFAB-8744-57D48B632421}"/>
              </a:ext>
            </a:extLst>
          </p:cNvPr>
          <p:cNvSpPr txBox="1"/>
          <p:nvPr/>
        </p:nvSpPr>
        <p:spPr>
          <a:xfrm>
            <a:off x="2625212" y="2615382"/>
            <a:ext cx="566338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FLOWER RECOGNITION  USING CNN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17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52BF-C522-594A-0944-04381094E7E4}"/>
              </a:ext>
            </a:extLst>
          </p:cNvPr>
          <p:cNvSpPr>
            <a:spLocks noGrp="1"/>
          </p:cNvSpPr>
          <p:nvPr>
            <p:ph type="title"/>
          </p:nvPr>
        </p:nvSpPr>
        <p:spPr>
          <a:xfrm>
            <a:off x="2045978" y="1796153"/>
            <a:ext cx="9906000" cy="2852737"/>
          </a:xfrm>
        </p:spPr>
        <p:txBody>
          <a:bodyPr>
            <a:normAutofit/>
          </a:bodyPr>
          <a:lstStyle/>
          <a:p>
            <a:pPr>
              <a:lnSpc>
                <a:spcPct val="150000"/>
              </a:lnSpc>
            </a:pPr>
            <a:r>
              <a:rPr lang="en-US" sz="1400" cap="none" dirty="0">
                <a:latin typeface="Times New Roman" panose="02020603050405020304" pitchFamily="18" charset="0"/>
                <a:cs typeface="Times New Roman" panose="02020603050405020304" pitchFamily="18" charset="0"/>
              </a:rPr>
              <a:t>1.Problem Statement</a:t>
            </a: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2.Project overview</a:t>
            </a: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3.End Users</a:t>
            </a: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4.Solutions and its Proposition</a:t>
            </a: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5.The WOW in the solution</a:t>
            </a: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6.Modelling</a:t>
            </a: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7.Results</a:t>
            </a:r>
            <a:br>
              <a:rPr lang="en-US" sz="1400" cap="none" dirty="0">
                <a:latin typeface="Times New Roman" panose="02020603050405020304" pitchFamily="18" charset="0"/>
                <a:cs typeface="Times New Roman" panose="02020603050405020304" pitchFamily="18" charset="0"/>
              </a:rPr>
            </a:br>
            <a:r>
              <a:rPr lang="en-US" sz="1400" cap="none" dirty="0">
                <a:latin typeface="Times New Roman" panose="02020603050405020304" pitchFamily="18" charset="0"/>
                <a:cs typeface="Times New Roman" panose="02020603050405020304" pitchFamily="18" charset="0"/>
              </a:rPr>
              <a:t>8.Conclusion</a:t>
            </a:r>
            <a:endParaRPr lang="en-IN" sz="1400" cap="none"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EBDDC50-681C-D754-1FD3-999F63915160}"/>
              </a:ext>
            </a:extLst>
          </p:cNvPr>
          <p:cNvSpPr>
            <a:spLocks noGrp="1"/>
          </p:cNvSpPr>
          <p:nvPr>
            <p:ph type="body" idx="1"/>
          </p:nvPr>
        </p:nvSpPr>
        <p:spPr>
          <a:xfrm>
            <a:off x="1387217" y="933910"/>
            <a:ext cx="9906000" cy="1374776"/>
          </a:xfrm>
        </p:spPr>
        <p:txBody>
          <a:bodyPr>
            <a:normAutofit/>
          </a:bodyPr>
          <a:lstStyle/>
          <a:p>
            <a:r>
              <a:rPr lang="en-US" sz="2800" dirty="0"/>
              <a:t>Agenda</a:t>
            </a:r>
            <a:endParaRPr lang="en-IN" sz="2800" dirty="0"/>
          </a:p>
        </p:txBody>
      </p:sp>
    </p:spTree>
    <p:extLst>
      <p:ext uri="{BB962C8B-B14F-4D97-AF65-F5344CB8AC3E}">
        <p14:creationId xmlns:p14="http://schemas.microsoft.com/office/powerpoint/2010/main" val="158819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41CD-9EFC-35F5-FE7D-2DAB6F864AD7}"/>
              </a:ext>
            </a:extLst>
          </p:cNvPr>
          <p:cNvSpPr>
            <a:spLocks noGrp="1"/>
          </p:cNvSpPr>
          <p:nvPr>
            <p:ph type="title"/>
          </p:nvPr>
        </p:nvSpPr>
        <p:spPr>
          <a:xfrm>
            <a:off x="1141456" y="1877961"/>
            <a:ext cx="9905955" cy="3429000"/>
          </a:xfrm>
        </p:spPr>
        <p:txBody>
          <a:bodyPr>
            <a:normAutofit/>
          </a:bodyPr>
          <a:lstStyle/>
          <a:p>
            <a:pPr>
              <a:lnSpc>
                <a:spcPct val="150000"/>
              </a:lnSpc>
            </a:pPr>
            <a:r>
              <a:rPr lang="en-US" sz="1800" cap="none" dirty="0">
                <a:latin typeface="Times New Roman" panose="02020603050405020304" pitchFamily="18" charset="0"/>
                <a:cs typeface="Times New Roman" panose="02020603050405020304" pitchFamily="18" charset="0"/>
              </a:rPr>
              <a:t>	In the era of increasing environmental awareness and interest in plant biodiversity, there is a growing need for automated systems that can accurately identify and classify different types of flowers. The goal of this project is to develop a flower recognition system using deep learning techniques, specifically leveraging the VGG16 model pretrained on </a:t>
            </a:r>
            <a:r>
              <a:rPr lang="en-US" sz="1800" cap="none" dirty="0" err="1">
                <a:latin typeface="Times New Roman" panose="02020603050405020304" pitchFamily="18" charset="0"/>
                <a:cs typeface="Times New Roman" panose="02020603050405020304" pitchFamily="18" charset="0"/>
              </a:rPr>
              <a:t>imagenet</a:t>
            </a:r>
            <a:r>
              <a:rPr lang="en-US" sz="1800" cap="none" dirty="0">
                <a:latin typeface="Times New Roman" panose="02020603050405020304" pitchFamily="18" charset="0"/>
                <a:cs typeface="Times New Roman" panose="02020603050405020304" pitchFamily="18" charset="0"/>
              </a:rPr>
              <a:t>. The system should be able to take an input image of a flower and accurately predict its class, providing users with valuable information about the species and characteristics of the flower. This project aims to contribute to the field of computer vision and botanical research by offering a practical tool for flower identification and classification.</a:t>
            </a:r>
            <a:endParaRPr lang="en-IN" sz="1800" cap="none"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165446A-8214-CDF2-313E-BC4AB50DA7EA}"/>
              </a:ext>
            </a:extLst>
          </p:cNvPr>
          <p:cNvSpPr>
            <a:spLocks noGrp="1"/>
          </p:cNvSpPr>
          <p:nvPr>
            <p:ph type="body" sz="half" idx="2"/>
          </p:nvPr>
        </p:nvSpPr>
        <p:spPr>
          <a:xfrm>
            <a:off x="1220114" y="865239"/>
            <a:ext cx="9904459" cy="1371599"/>
          </a:xfrm>
        </p:spPr>
        <p:txBody>
          <a:bodyPr/>
          <a:lstStyle/>
          <a:p>
            <a:r>
              <a:rPr lang="en-US" sz="2800" dirty="0"/>
              <a:t>PROBLEM</a:t>
            </a:r>
            <a:r>
              <a:rPr lang="en-US" dirty="0"/>
              <a:t> </a:t>
            </a:r>
            <a:r>
              <a:rPr lang="en-US" sz="2800" dirty="0"/>
              <a:t>STATEMENT</a:t>
            </a:r>
            <a:endParaRPr lang="en-IN" sz="2800" dirty="0"/>
          </a:p>
        </p:txBody>
      </p:sp>
    </p:spTree>
    <p:extLst>
      <p:ext uri="{BB962C8B-B14F-4D97-AF65-F5344CB8AC3E}">
        <p14:creationId xmlns:p14="http://schemas.microsoft.com/office/powerpoint/2010/main" val="154085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4E9B-A185-4D1A-9750-41C198BEBA93}"/>
              </a:ext>
            </a:extLst>
          </p:cNvPr>
          <p:cNvSpPr>
            <a:spLocks noGrp="1"/>
          </p:cNvSpPr>
          <p:nvPr>
            <p:ph type="title"/>
          </p:nvPr>
        </p:nvSpPr>
        <p:spPr>
          <a:xfrm>
            <a:off x="1013637" y="1877961"/>
            <a:ext cx="9905955" cy="3429000"/>
          </a:xfrm>
        </p:spPr>
        <p:txBody>
          <a:bodyPr>
            <a:normAutofit/>
          </a:bodyPr>
          <a:lstStyle/>
          <a:p>
            <a:pPr>
              <a:lnSpc>
                <a:spcPct val="150000"/>
              </a:lnSpc>
            </a:pPr>
            <a:r>
              <a:rPr lang="en-US" sz="1800" cap="none" dirty="0">
                <a:latin typeface="Times New Roman" panose="02020603050405020304" pitchFamily="18" charset="0"/>
                <a:cs typeface="Times New Roman" panose="02020603050405020304" pitchFamily="18" charset="0"/>
              </a:rPr>
              <a:t>	Our project focuses on implementing a flower recognition system using deep learning methods, with a particular emphasis on the VGG16 model pretrained on </a:t>
            </a:r>
            <a:r>
              <a:rPr lang="en-US" sz="1800" cap="none" dirty="0" err="1">
                <a:latin typeface="Times New Roman" panose="02020603050405020304" pitchFamily="18" charset="0"/>
                <a:cs typeface="Times New Roman" panose="02020603050405020304" pitchFamily="18" charset="0"/>
              </a:rPr>
              <a:t>imagenet</a:t>
            </a:r>
            <a:r>
              <a:rPr lang="en-US" sz="1800" cap="none" dirty="0">
                <a:latin typeface="Times New Roman" panose="02020603050405020304" pitchFamily="18" charset="0"/>
                <a:cs typeface="Times New Roman" panose="02020603050405020304" pitchFamily="18" charset="0"/>
              </a:rPr>
              <a:t>. The system will take an image of a flower as input and predict its class, providing users with information about the species and characteristics of the flower. The workflow includes loading the pre-trained VGG16 model, preprocessing input images, making predictions, and displaying the image along with the top predicted flower classes and their confidence scores. This project aims to contribute to the fields of computer vision and botanical research by offering an automated and accurate solution for flower identification and classification</a:t>
            </a:r>
            <a:endParaRPr lang="en-IN" sz="1800" cap="none"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7F94ED6-E703-C713-48ED-60563206ED10}"/>
              </a:ext>
            </a:extLst>
          </p:cNvPr>
          <p:cNvSpPr>
            <a:spLocks noGrp="1"/>
          </p:cNvSpPr>
          <p:nvPr>
            <p:ph type="body" sz="half" idx="2"/>
          </p:nvPr>
        </p:nvSpPr>
        <p:spPr>
          <a:xfrm>
            <a:off x="1143770" y="865239"/>
            <a:ext cx="9904459" cy="1371599"/>
          </a:xfrm>
        </p:spPr>
        <p:txBody>
          <a:bodyPr>
            <a:normAutofit/>
          </a:bodyPr>
          <a:lstStyle/>
          <a:p>
            <a:r>
              <a:rPr lang="en-US" sz="3200" dirty="0"/>
              <a:t>PROJECT OVERVIEW</a:t>
            </a:r>
            <a:endParaRPr lang="en-IN" sz="3200" dirty="0"/>
          </a:p>
        </p:txBody>
      </p:sp>
    </p:spTree>
    <p:extLst>
      <p:ext uri="{BB962C8B-B14F-4D97-AF65-F5344CB8AC3E}">
        <p14:creationId xmlns:p14="http://schemas.microsoft.com/office/powerpoint/2010/main" val="94735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BFE5-06B3-F71A-0412-10C9917607C6}"/>
              </a:ext>
            </a:extLst>
          </p:cNvPr>
          <p:cNvSpPr>
            <a:spLocks noGrp="1"/>
          </p:cNvSpPr>
          <p:nvPr>
            <p:ph type="title"/>
          </p:nvPr>
        </p:nvSpPr>
        <p:spPr>
          <a:xfrm>
            <a:off x="1524868" y="1714500"/>
            <a:ext cx="9905955" cy="3429000"/>
          </a:xfrm>
        </p:spPr>
        <p:txBody>
          <a:bodyPr>
            <a:normAutofit/>
          </a:bodyPr>
          <a:lstStyle/>
          <a:p>
            <a:pPr>
              <a:lnSpc>
                <a:spcPct val="150000"/>
              </a:lnSpc>
            </a:pPr>
            <a:r>
              <a:rPr lang="en-IN" sz="1800" cap="none" dirty="0">
                <a:latin typeface="Times New Roman" panose="02020603050405020304" pitchFamily="18" charset="0"/>
                <a:cs typeface="Times New Roman" panose="02020603050405020304" pitchFamily="18" charset="0"/>
              </a:rPr>
              <a:t>1.Botanists And Researchers</a:t>
            </a:r>
            <a:br>
              <a:rPr lang="en-IN" sz="1800" cap="none" dirty="0">
                <a:latin typeface="Times New Roman" panose="02020603050405020304" pitchFamily="18" charset="0"/>
                <a:cs typeface="Times New Roman" panose="02020603050405020304" pitchFamily="18" charset="0"/>
              </a:rPr>
            </a:br>
            <a:r>
              <a:rPr lang="en-IN" sz="1800" cap="none" dirty="0">
                <a:latin typeface="Times New Roman" panose="02020603050405020304" pitchFamily="18" charset="0"/>
                <a:cs typeface="Times New Roman" panose="02020603050405020304" pitchFamily="18" charset="0"/>
              </a:rPr>
              <a:t>2.</a:t>
            </a:r>
            <a:r>
              <a:rPr lang="en-IN" sz="1800" i="0" cap="none" dirty="0">
                <a:effectLst/>
                <a:latin typeface="Times New Roman" panose="02020603050405020304" pitchFamily="18" charset="0"/>
                <a:cs typeface="Times New Roman" panose="02020603050405020304" pitchFamily="18" charset="0"/>
              </a:rPr>
              <a:t>Gardeners And Plant Enthusiasts</a:t>
            </a:r>
            <a:br>
              <a:rPr lang="en-IN" sz="1800" i="0" cap="none" dirty="0">
                <a:effectLst/>
                <a:latin typeface="Times New Roman" panose="02020603050405020304" pitchFamily="18" charset="0"/>
                <a:cs typeface="Times New Roman" panose="02020603050405020304" pitchFamily="18" charset="0"/>
              </a:rPr>
            </a:br>
            <a:r>
              <a:rPr lang="en-IN" sz="1800" i="0" cap="none" dirty="0">
                <a:effectLst/>
                <a:latin typeface="Times New Roman" panose="02020603050405020304" pitchFamily="18" charset="0"/>
                <a:cs typeface="Times New Roman" panose="02020603050405020304" pitchFamily="18" charset="0"/>
              </a:rPr>
              <a:t>3.Educational Institutions</a:t>
            </a:r>
            <a:br>
              <a:rPr lang="en-IN" sz="1800" i="0" cap="none" dirty="0">
                <a:effectLst/>
                <a:latin typeface="Times New Roman" panose="02020603050405020304" pitchFamily="18" charset="0"/>
                <a:cs typeface="Times New Roman" panose="02020603050405020304" pitchFamily="18" charset="0"/>
              </a:rPr>
            </a:br>
            <a:r>
              <a:rPr lang="en-IN" sz="1800" i="0" cap="none" dirty="0">
                <a:effectLst/>
                <a:latin typeface="Times New Roman" panose="02020603050405020304" pitchFamily="18" charset="0"/>
                <a:cs typeface="Times New Roman" panose="02020603050405020304" pitchFamily="18" charset="0"/>
              </a:rPr>
              <a:t>4.General Public</a:t>
            </a:r>
            <a:br>
              <a:rPr lang="en-IN" sz="1800" i="0" cap="none" dirty="0">
                <a:effectLst/>
                <a:latin typeface="Times New Roman" panose="02020603050405020304" pitchFamily="18" charset="0"/>
                <a:cs typeface="Times New Roman" panose="02020603050405020304" pitchFamily="18" charset="0"/>
              </a:rPr>
            </a:br>
            <a:r>
              <a:rPr lang="en-IN" sz="1800" i="0" cap="none" dirty="0">
                <a:effectLst/>
                <a:latin typeface="Times New Roman" panose="02020603050405020304" pitchFamily="18" charset="0"/>
                <a:cs typeface="Times New Roman" panose="02020603050405020304" pitchFamily="18" charset="0"/>
              </a:rPr>
              <a:t>5.Conservationists</a:t>
            </a:r>
            <a:endParaRPr lang="en-IN" sz="1800" cap="none"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FE8D14E-DBC3-10E9-1119-106B7CCEB7B2}"/>
              </a:ext>
            </a:extLst>
          </p:cNvPr>
          <p:cNvSpPr>
            <a:spLocks noGrp="1"/>
          </p:cNvSpPr>
          <p:nvPr>
            <p:ph type="body" sz="half" idx="2"/>
          </p:nvPr>
        </p:nvSpPr>
        <p:spPr>
          <a:xfrm>
            <a:off x="1142906" y="712838"/>
            <a:ext cx="9904459" cy="1371599"/>
          </a:xfrm>
        </p:spPr>
        <p:txBody>
          <a:bodyPr>
            <a:normAutofit/>
          </a:bodyPr>
          <a:lstStyle/>
          <a:p>
            <a:r>
              <a:rPr lang="en-US" sz="2800" dirty="0"/>
              <a:t>WHO ARE THE END USERS?</a:t>
            </a:r>
            <a:endParaRPr lang="en-IN" sz="2800" dirty="0"/>
          </a:p>
        </p:txBody>
      </p:sp>
    </p:spTree>
    <p:extLst>
      <p:ext uri="{BB962C8B-B14F-4D97-AF65-F5344CB8AC3E}">
        <p14:creationId xmlns:p14="http://schemas.microsoft.com/office/powerpoint/2010/main" val="92972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4CB6-FAAA-747D-6D7B-912A72901011}"/>
              </a:ext>
            </a:extLst>
          </p:cNvPr>
          <p:cNvSpPr>
            <a:spLocks noGrp="1"/>
          </p:cNvSpPr>
          <p:nvPr>
            <p:ph type="title"/>
          </p:nvPr>
        </p:nvSpPr>
        <p:spPr>
          <a:xfrm>
            <a:off x="1456088" y="2153264"/>
            <a:ext cx="9905955" cy="3116826"/>
          </a:xfrm>
        </p:spPr>
        <p:txBody>
          <a:bodyPr>
            <a:normAutofit fontScale="90000"/>
          </a:bodyPr>
          <a:lstStyle/>
          <a:p>
            <a:pPr>
              <a:lnSpc>
                <a:spcPct val="150000"/>
              </a:lnSpc>
            </a:pPr>
            <a:r>
              <a:rPr lang="en-US" sz="1800" b="0" i="0" cap="none" dirty="0">
                <a:effectLst/>
                <a:latin typeface="Söhne"/>
              </a:rPr>
              <a:t>	The flower recognition system utilizes deep learning techniques, specifically the VGG16 model pretrained on </a:t>
            </a:r>
            <a:r>
              <a:rPr lang="en-US" sz="1800" b="0" i="0" cap="none" dirty="0" err="1">
                <a:effectLst/>
                <a:latin typeface="Söhne"/>
              </a:rPr>
              <a:t>imagenet</a:t>
            </a:r>
            <a:r>
              <a:rPr lang="en-US" sz="1800" b="0" i="0" cap="none" dirty="0">
                <a:effectLst/>
                <a:latin typeface="Söhne"/>
              </a:rPr>
              <a:t>, to accurately identify and classify different types of flowers based on input images. The workflow involves preprocessing input images, making predictions using the pre-trained model, and displaying the top predicted flower classes and their confidence scores.</a:t>
            </a:r>
            <a:br>
              <a:rPr lang="en-US" sz="1800" b="0" i="0" cap="none" dirty="0">
                <a:effectLst/>
                <a:latin typeface="Söhne"/>
              </a:rPr>
            </a:br>
            <a:r>
              <a:rPr lang="en-US" sz="1800" b="0" i="0" cap="none" dirty="0">
                <a:effectLst/>
                <a:latin typeface="Söhne"/>
              </a:rPr>
              <a:t>	The value proposition of this flower recognition project lies in its accuracy, automation, and accessibility. By leveraging deep learning with the VGG16 model, the system provides reliable flower identification for botanists, gardeners, educators, and the general public. Its real-time capabilities and user-friendly interface enhance the user experience, making it a valuable tool for learning, research, and conservation efforts in the field of botany and environmental science.</a:t>
            </a:r>
            <a:endParaRPr lang="en-IN" sz="1800" cap="none" dirty="0"/>
          </a:p>
        </p:txBody>
      </p:sp>
      <p:sp>
        <p:nvSpPr>
          <p:cNvPr id="3" name="Text Placeholder 2">
            <a:extLst>
              <a:ext uri="{FF2B5EF4-FFF2-40B4-BE49-F238E27FC236}">
                <a16:creationId xmlns:a16="http://schemas.microsoft.com/office/drawing/2014/main" id="{E56E8C71-406C-73BB-7400-77E48C689236}"/>
              </a:ext>
            </a:extLst>
          </p:cNvPr>
          <p:cNvSpPr>
            <a:spLocks noGrp="1"/>
          </p:cNvSpPr>
          <p:nvPr>
            <p:ph type="body" sz="half" idx="2"/>
          </p:nvPr>
        </p:nvSpPr>
        <p:spPr>
          <a:xfrm>
            <a:off x="1279062" y="388373"/>
            <a:ext cx="9904459" cy="1371599"/>
          </a:xfrm>
        </p:spPr>
        <p:txBody>
          <a:bodyPr>
            <a:normAutofit/>
          </a:bodyPr>
          <a:lstStyle/>
          <a:p>
            <a:r>
              <a:rPr lang="en-US" sz="2800" dirty="0"/>
              <a:t>YOUR SOLUTION AND ITS VALUE PROPOSITION</a:t>
            </a:r>
            <a:endParaRPr lang="en-IN" sz="2800" dirty="0"/>
          </a:p>
        </p:txBody>
      </p:sp>
    </p:spTree>
    <p:extLst>
      <p:ext uri="{BB962C8B-B14F-4D97-AF65-F5344CB8AC3E}">
        <p14:creationId xmlns:p14="http://schemas.microsoft.com/office/powerpoint/2010/main" val="240626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D059-203A-D673-8268-3D88AE4D1F39}"/>
              </a:ext>
            </a:extLst>
          </p:cNvPr>
          <p:cNvSpPr>
            <a:spLocks noGrp="1"/>
          </p:cNvSpPr>
          <p:nvPr>
            <p:ph type="title"/>
          </p:nvPr>
        </p:nvSpPr>
        <p:spPr>
          <a:xfrm>
            <a:off x="1436423" y="1366683"/>
            <a:ext cx="9905955" cy="3429000"/>
          </a:xfrm>
        </p:spPr>
        <p:txBody>
          <a:bodyPr>
            <a:normAutofit/>
          </a:bodyPr>
          <a:lstStyle/>
          <a:p>
            <a:pPr>
              <a:lnSpc>
                <a:spcPct val="150000"/>
              </a:lnSpc>
            </a:pPr>
            <a:r>
              <a:rPr lang="en-US" sz="1800" cap="none" dirty="0">
                <a:latin typeface="Times New Roman" panose="02020603050405020304" pitchFamily="18" charset="0"/>
                <a:cs typeface="Times New Roman" panose="02020603050405020304" pitchFamily="18" charset="0"/>
              </a:rPr>
              <a:t>Real-time recognition:</a:t>
            </a:r>
            <a:br>
              <a:rPr lang="en-US" sz="1800" cap="none" dirty="0">
                <a:latin typeface="Times New Roman" panose="02020603050405020304" pitchFamily="18" charset="0"/>
                <a:cs typeface="Times New Roman" panose="02020603050405020304" pitchFamily="18" charset="0"/>
              </a:rPr>
            </a:br>
            <a:r>
              <a:rPr lang="en-US" sz="1800" cap="none" dirty="0">
                <a:latin typeface="Times New Roman" panose="02020603050405020304" pitchFamily="18" charset="0"/>
                <a:cs typeface="Times New Roman" panose="02020603050405020304" pitchFamily="18" charset="0"/>
              </a:rPr>
              <a:t>	Implementing real-time recognition capabilities, where users can point their camera at a flower and instantly receive the classification and information about that flower species. This would make the system highly interactive and engaging, providing immediate feedback to users and enhancing their experience.</a:t>
            </a:r>
            <a:endParaRPr lang="en-IN" sz="1800" cap="none"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F1E3D0E-5729-FF58-EFFF-787D137468AB}"/>
              </a:ext>
            </a:extLst>
          </p:cNvPr>
          <p:cNvSpPr>
            <a:spLocks noGrp="1"/>
          </p:cNvSpPr>
          <p:nvPr>
            <p:ph type="body" sz="half" idx="2"/>
          </p:nvPr>
        </p:nvSpPr>
        <p:spPr>
          <a:xfrm>
            <a:off x="993971" y="334299"/>
            <a:ext cx="10015024" cy="1371599"/>
          </a:xfrm>
        </p:spPr>
        <p:txBody>
          <a:bodyPr>
            <a:normAutofit/>
          </a:bodyPr>
          <a:lstStyle/>
          <a:p>
            <a:r>
              <a:rPr lang="en-US" sz="2800" dirty="0"/>
              <a:t>THE WOW IN YOUR SOLUTION</a:t>
            </a:r>
            <a:endParaRPr lang="en-IN" sz="2800" dirty="0"/>
          </a:p>
        </p:txBody>
      </p:sp>
    </p:spTree>
    <p:extLst>
      <p:ext uri="{BB962C8B-B14F-4D97-AF65-F5344CB8AC3E}">
        <p14:creationId xmlns:p14="http://schemas.microsoft.com/office/powerpoint/2010/main" val="3691563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A968-0DD9-B29F-7271-B50A4816F67D}"/>
              </a:ext>
            </a:extLst>
          </p:cNvPr>
          <p:cNvSpPr>
            <a:spLocks noGrp="1"/>
          </p:cNvSpPr>
          <p:nvPr>
            <p:ph type="title"/>
          </p:nvPr>
        </p:nvSpPr>
        <p:spPr>
          <a:xfrm>
            <a:off x="1446210" y="1818967"/>
            <a:ext cx="9622431" cy="3844413"/>
          </a:xfrm>
        </p:spPr>
        <p:txBody>
          <a:bodyPr>
            <a:normAutofit fontScale="90000"/>
          </a:bodyPr>
          <a:lstStyle/>
          <a:p>
            <a:r>
              <a:rPr lang="en-US" sz="2000" b="1" i="0" cap="none" dirty="0">
                <a:effectLst/>
                <a:latin typeface="Times New Roman" panose="02020603050405020304" pitchFamily="18" charset="0"/>
                <a:cs typeface="Times New Roman" panose="02020603050405020304" pitchFamily="18" charset="0"/>
              </a:rPr>
              <a:t>1.Data collection:</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Gather A diverse dataset of flower images with corresponding labels (flower species).</a:t>
            </a:r>
            <a:br>
              <a:rPr lang="en-US" sz="2000" b="0" i="0" cap="none" dirty="0">
                <a:effectLst/>
                <a:latin typeface="Times New Roman" panose="02020603050405020304" pitchFamily="18" charset="0"/>
                <a:cs typeface="Times New Roman" panose="02020603050405020304" pitchFamily="18" charset="0"/>
              </a:rPr>
            </a:b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2.</a:t>
            </a:r>
            <a:r>
              <a:rPr lang="en-US" sz="2000" b="1" i="0" cap="none" dirty="0">
                <a:effectLst/>
                <a:latin typeface="Times New Roman" panose="02020603050405020304" pitchFamily="18" charset="0"/>
                <a:cs typeface="Times New Roman" panose="02020603050405020304" pitchFamily="18" charset="0"/>
              </a:rPr>
              <a:t>Data preprocessing:</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Resize all images to A uniform size (E.G., 224x224 pixels) suitable for input to the VGG16 model.</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Normalize pixel values to A range suitable for the model (E.G., 0 to 1).</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Split the dataset into training, validation, and test sets.</a:t>
            </a:r>
            <a:br>
              <a:rPr lang="en-US" sz="2000" b="0" i="0" cap="none" dirty="0">
                <a:effectLst/>
                <a:latin typeface="Times New Roman" panose="02020603050405020304" pitchFamily="18" charset="0"/>
                <a:cs typeface="Times New Roman" panose="02020603050405020304" pitchFamily="18" charset="0"/>
              </a:rPr>
            </a:b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3.</a:t>
            </a:r>
            <a:r>
              <a:rPr lang="en-US" sz="2000" b="1" i="0" cap="none" dirty="0">
                <a:effectLst/>
                <a:latin typeface="Times New Roman" panose="02020603050405020304" pitchFamily="18" charset="0"/>
                <a:cs typeface="Times New Roman" panose="02020603050405020304" pitchFamily="18" charset="0"/>
              </a:rPr>
              <a:t>Model selection:</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Choose A pre-trained deep learning model for image classification, such as VGG16, which has been trained on A large dataset like </a:t>
            </a:r>
            <a:r>
              <a:rPr lang="en-US" sz="2000" b="0" i="0" cap="none" dirty="0" err="1">
                <a:effectLst/>
                <a:latin typeface="Times New Roman" panose="02020603050405020304" pitchFamily="18" charset="0"/>
                <a:cs typeface="Times New Roman" panose="02020603050405020304" pitchFamily="18" charset="0"/>
              </a:rPr>
              <a:t>imagenet</a:t>
            </a:r>
            <a:r>
              <a:rPr lang="en-US" sz="2000" b="0" i="0" cap="none" dirty="0">
                <a:effectLst/>
                <a:latin typeface="Times New Roman" panose="02020603050405020304" pitchFamily="18" charset="0"/>
                <a:cs typeface="Times New Roman" panose="02020603050405020304" pitchFamily="18" charset="0"/>
              </a:rPr>
              <a:t>.</a:t>
            </a:r>
            <a:br>
              <a:rPr lang="en-US" sz="2000" b="0" i="0" cap="none" dirty="0">
                <a:effectLst/>
                <a:latin typeface="Times New Roman" panose="02020603050405020304" pitchFamily="18" charset="0"/>
                <a:cs typeface="Times New Roman" panose="02020603050405020304" pitchFamily="18" charset="0"/>
              </a:rPr>
            </a:b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4.</a:t>
            </a:r>
            <a:r>
              <a:rPr lang="en-US" sz="2000" b="1" i="0" cap="none" dirty="0">
                <a:effectLst/>
                <a:latin typeface="Times New Roman" panose="02020603050405020304" pitchFamily="18" charset="0"/>
                <a:cs typeface="Times New Roman" panose="02020603050405020304" pitchFamily="18" charset="0"/>
              </a:rPr>
              <a:t>Model training:</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Load the pre-trained VGG16 model without the top (classification) layer.</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Add A new fully connected layer on top for flower classification.</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Train the model using the training set, validating its performance on the validation set.</a:t>
            </a:r>
            <a:br>
              <a:rPr lang="en-US" sz="2000" b="0" i="0" cap="none" dirty="0">
                <a:effectLst/>
                <a:latin typeface="Times New Roman" panose="02020603050405020304" pitchFamily="18" charset="0"/>
                <a:cs typeface="Times New Roman" panose="02020603050405020304" pitchFamily="18" charset="0"/>
              </a:rPr>
            </a:br>
            <a:r>
              <a:rPr lang="en-US" sz="2000" b="0" i="0" cap="none" dirty="0">
                <a:effectLst/>
                <a:latin typeface="Times New Roman" panose="02020603050405020304" pitchFamily="18" charset="0"/>
                <a:cs typeface="Times New Roman" panose="02020603050405020304" pitchFamily="18" charset="0"/>
              </a:rPr>
              <a:t>    Fine-tune the model's hyperparameters (E.G., Learning rate, batch size) to optimize performance.</a:t>
            </a:r>
            <a:br>
              <a:rPr lang="en-US" b="0" i="0" cap="none" dirty="0">
                <a:solidFill>
                  <a:srgbClr val="0D0D0D"/>
                </a:solidFill>
                <a:effectLst/>
                <a:latin typeface="Söhne"/>
              </a:rPr>
            </a:br>
            <a:endParaRPr lang="en-IN" cap="none" dirty="0"/>
          </a:p>
        </p:txBody>
      </p:sp>
      <p:sp>
        <p:nvSpPr>
          <p:cNvPr id="3" name="Text Placeholder 2">
            <a:extLst>
              <a:ext uri="{FF2B5EF4-FFF2-40B4-BE49-F238E27FC236}">
                <a16:creationId xmlns:a16="http://schemas.microsoft.com/office/drawing/2014/main" id="{F8160B16-DA9D-456B-3895-5C2876CD73BC}"/>
              </a:ext>
            </a:extLst>
          </p:cNvPr>
          <p:cNvSpPr>
            <a:spLocks noGrp="1"/>
          </p:cNvSpPr>
          <p:nvPr>
            <p:ph type="body" sz="half" idx="2"/>
          </p:nvPr>
        </p:nvSpPr>
        <p:spPr>
          <a:xfrm>
            <a:off x="1086393" y="0"/>
            <a:ext cx="9904459" cy="1371599"/>
          </a:xfrm>
        </p:spPr>
        <p:txBody>
          <a:bodyPr>
            <a:normAutofit/>
          </a:bodyPr>
          <a:lstStyle/>
          <a:p>
            <a:r>
              <a:rPr lang="en-US" sz="2800" dirty="0"/>
              <a:t>MODELLING</a:t>
            </a:r>
            <a:endParaRPr lang="en-IN" sz="2800" dirty="0"/>
          </a:p>
        </p:txBody>
      </p:sp>
    </p:spTree>
    <p:extLst>
      <p:ext uri="{BB962C8B-B14F-4D97-AF65-F5344CB8AC3E}">
        <p14:creationId xmlns:p14="http://schemas.microsoft.com/office/powerpoint/2010/main" val="225640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45</TotalTime>
  <Words>1043</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Söhne</vt:lpstr>
      <vt:lpstr>Times New Roman</vt:lpstr>
      <vt:lpstr>Tw Cen MT</vt:lpstr>
      <vt:lpstr>Circuit</vt:lpstr>
      <vt:lpstr>Flower Recognition using cnn</vt:lpstr>
      <vt:lpstr>Project title</vt:lpstr>
      <vt:lpstr>1.Problem Statement 2.Project overview 3.End Users 4.Solutions and its Proposition 5.The WOW in the solution 6.Modelling 7.Results 8.Conclusion</vt:lpstr>
      <vt:lpstr> In the era of increasing environmental awareness and interest in plant biodiversity, there is a growing need for automated systems that can accurately identify and classify different types of flowers. The goal of this project is to develop a flower recognition system using deep learning techniques, specifically leveraging the VGG16 model pretrained on imagenet. The system should be able to take an input image of a flower and accurately predict its class, providing users with valuable information about the species and characteristics of the flower. This project aims to contribute to the field of computer vision and botanical research by offering a practical tool for flower identification and classification.</vt:lpstr>
      <vt:lpstr> Our project focuses on implementing a flower recognition system using deep learning methods, with a particular emphasis on the VGG16 model pretrained on imagenet. The system will take an image of a flower as input and predict its class, providing users with information about the species and characteristics of the flower. The workflow includes loading the pre-trained VGG16 model, preprocessing input images, making predictions, and displaying the image along with the top predicted flower classes and their confidence scores. This project aims to contribute to the fields of computer vision and botanical research by offering an automated and accurate solution for flower identification and classification</vt:lpstr>
      <vt:lpstr>1.Botanists And Researchers 2.Gardeners And Plant Enthusiasts 3.Educational Institutions 4.General Public 5.Conservationists</vt:lpstr>
      <vt:lpstr> The flower recognition system utilizes deep learning techniques, specifically the VGG16 model pretrained on imagenet, to accurately identify and classify different types of flowers based on input images. The workflow involves preprocessing input images, making predictions using the pre-trained model, and displaying the top predicted flower classes and their confidence scores.  The value proposition of this flower recognition project lies in its accuracy, automation, and accessibility. By leveraging deep learning with the VGG16 model, the system provides reliable flower identification for botanists, gardeners, educators, and the general public. Its real-time capabilities and user-friendly interface enhance the user experience, making it a valuable tool for learning, research, and conservation efforts in the field of botany and environmental science.</vt:lpstr>
      <vt:lpstr>Real-time recognition:  Implementing real-time recognition capabilities, where users can point their camera at a flower and instantly receive the classification and information about that flower species. This would make the system highly interactive and engaging, providing immediate feedback to users and enhancing their experience.</vt:lpstr>
      <vt:lpstr>1.Data collection:      Gather A diverse dataset of flower images with corresponding labels (flower species).  2.Data preprocessing:      Resize all images to A uniform size (E.G., 224x224 pixels) suitable for input to the VGG16 model.      Normalize pixel values to A range suitable for the model (E.G., 0 to 1).      Split the dataset into training, validation, and test sets.  3.Model selection:     Choose A pre-trained deep learning model for image classification, such as VGG16, which has been trained on A large dataset like imagenet.  4.Model training:     Load the pre-trained VGG16 model without the top (classification) layer.     Add A new fully connected layer on top for flower classification.     Train the model using the training set, validating its performance on the validation set.     Fine-tune the model's hyperparameters (E.G., Learning rate, batch size) to optimize performance. </vt:lpstr>
      <vt:lpstr>5.Model evaluation:        Evaluate the trained model on the test set to assess its accuracy and performance metrics (e.G., Precision, recall, F1 score).  6.User interface development:        Create a user-friendly interface for users to upload images or use a webcam for real-time flower recognition. Implement logic to preprocess input images (resize, normalize) before feeding them to the trained model.  7.Integration and deployment:         Integrate the trained model with the user interface to enable flower recognition functionality. Deploy the system on a platform suitable for end users (e.G., Web application, mobile app).  8.Testing and validation:          Conduct thorough testing to ensure the system works correctly across different scenarios (e.G., Varying lighting conditions, image quality). Validate the system's accuracy and performance with real-world flower images.   9.User feedback and iteration:          Gather feedback from users to identify areas for improvement or additional features. Iterate on the system based on user feedback and incorporate enhancements as needed.</vt:lpstr>
      <vt:lpstr>PowerPoint Presentation</vt:lpstr>
      <vt:lpstr> In conclusion, this flower recognition project leverages deep learning techniques, specifically the VGG16 model pretrained on imagenet, to accurately identify and classify different types of flowers based on input images. The system offers high accuracy, automation, and accessibility, making it valuable for botanists, gardeners, educators, and the general public. With real-time recognition capabilities and a user-friendly interface, the project aims to enhance the understanding and appreciation of floral biodiversity while contributing to educational, research, and conservation efforts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Flower Recognition using cnn</dc:title>
  <dc:creator>CSE DEPARTMENT TPGIT</dc:creator>
  <cp:lastModifiedBy>CSE DEPARTMENT TPGIT</cp:lastModifiedBy>
  <cp:revision>1</cp:revision>
  <dcterms:created xsi:type="dcterms:W3CDTF">2024-04-03T08:50:00Z</dcterms:created>
  <dcterms:modified xsi:type="dcterms:W3CDTF">2024-04-03T09:35:12Z</dcterms:modified>
</cp:coreProperties>
</file>