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264"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9925822D-9387-474A-B561-5C3B69D73C19}" type="datetimeFigureOut">
              <a:rPr lang="en-US" smtClean="0"/>
              <a:pPr/>
              <a:t>4/25/2024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DDA0B588-9F20-446C-87B7-6429AFA882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A0B588-9F20-446C-87B7-6429AFA8826C}"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Rectangle 11"/>
          <p:cNvSpPr/>
          <p:nvPr/>
        </p:nvSpPr>
        <p:spPr>
          <a:xfrm>
            <a:off x="2057400" y="3048000"/>
            <a:ext cx="6858000" cy="523220"/>
          </a:xfrm>
          <a:prstGeom prst="rect">
            <a:avLst/>
          </a:prstGeom>
        </p:spPr>
        <p:txBody>
          <a:bodyPr wrap="square">
            <a:spAutoFit/>
          </a:bodyPr>
          <a:lstStyle/>
          <a:p>
            <a:r>
              <a:rPr lang="en-US" sz="2800" b="1" dirty="0" smtClean="0">
                <a:latin typeface="Times New Roman" pitchFamily="18" charset="0"/>
                <a:cs typeface="Times New Roman" pitchFamily="18" charset="0"/>
              </a:rPr>
              <a:t>FLOWER RECOGNITION USING CNN</a:t>
            </a:r>
            <a:endParaRPr lang="en-US" sz="2800" b="1" dirty="0">
              <a:latin typeface="Times New Roman" pitchFamily="18" charset="0"/>
              <a:cs typeface="Times New Roman" pitchFamily="18" charset="0"/>
            </a:endParaRPr>
          </a:p>
        </p:txBody>
      </p:sp>
      <p:sp>
        <p:nvSpPr>
          <p:cNvPr id="14" name="Rectangle 13"/>
          <p:cNvSpPr/>
          <p:nvPr/>
        </p:nvSpPr>
        <p:spPr>
          <a:xfrm>
            <a:off x="5181600" y="4191000"/>
            <a:ext cx="4572000" cy="1477328"/>
          </a:xfrm>
          <a:prstGeom prst="rect">
            <a:avLst/>
          </a:prstGeom>
        </p:spPr>
        <p:txBody>
          <a:bodyPr wrap="square">
            <a:spAutoFit/>
          </a:bodyPr>
          <a:lstStyle/>
          <a:p>
            <a:r>
              <a:rPr lang="en-US" dirty="0" smtClean="0">
                <a:latin typeface="Times New Roman" pitchFamily="18" charset="0"/>
                <a:cs typeface="Times New Roman" pitchFamily="18" charset="0"/>
              </a:rPr>
              <a:t>PRESENTED BY:</a:t>
            </a:r>
          </a:p>
          <a:p>
            <a:r>
              <a:rPr lang="en-US" dirty="0" smtClean="0">
                <a:latin typeface="Times New Roman" pitchFamily="18" charset="0"/>
                <a:cs typeface="Times New Roman" pitchFamily="18" charset="0"/>
              </a:rPr>
              <a:t>S.RAMYA</a:t>
            </a:r>
          </a:p>
          <a:p>
            <a:r>
              <a:rPr lang="en-US" dirty="0" smtClean="0">
                <a:latin typeface="Times New Roman" pitchFamily="18" charset="0"/>
                <a:cs typeface="Times New Roman" pitchFamily="18" charset="0"/>
              </a:rPr>
              <a:t>513121104033</a:t>
            </a:r>
          </a:p>
          <a:p>
            <a:r>
              <a:rPr lang="en-US" dirty="0" smtClean="0">
                <a:latin typeface="Times New Roman" pitchFamily="18" charset="0"/>
                <a:cs typeface="Times New Roman" pitchFamily="18" charset="0"/>
              </a:rPr>
              <a:t>THANTHAI PERIYAR GOVERNMENT INSTITUTE OF TECHNOLOGY -VELLORE</a:t>
            </a:r>
            <a:endParaRPr lang="en-IN"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457200"/>
            <a:ext cx="9829800" cy="5570756"/>
          </a:xfrm>
        </p:spPr>
        <p:txBody>
          <a:bodyPr/>
          <a:lstStyle/>
          <a:p>
            <a:r>
              <a:rPr lang="en-US" sz="2000" dirty="0" smtClean="0">
                <a:latin typeface="Times New Roman" panose="02020603050405020304" pitchFamily="18" charset="0"/>
                <a:cs typeface="Times New Roman" panose="02020603050405020304" pitchFamily="18" charset="0"/>
              </a:rPr>
              <a:t>5.Model evaluation</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Evaluate the trained model on the test set to assess its accuracy and performance metrics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Precision, recall, F1 score).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6.User interface development: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Create a user-friendly interface for users to upload images or use a webcam for real-time flower recognition.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Implement logic to preprocess input images (resize, normalize) before feeding them to the trained model.</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7.Integration and deployment: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Integrate the trained model with the user interface to enable flower recognition functionality.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Deploy the system on a platform suitable for end users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Web application, mobile app).</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8.Testing and validation: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Conduct thorough testing to ensure the system works correctly across different scenarios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Varying lighting conditions, image quality).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Validate the system's accuracy and performance with real-world flower images.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9.User feedback and iteration: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Gather feedback from users to identify areas for improvement or additional features </a:t>
            </a:r>
          </a:p>
          <a:p>
            <a:r>
              <a:rPr lang="en-US" dirty="0" smtClean="0">
                <a:latin typeface="Times New Roman" panose="02020603050405020304" pitchFamily="18" charset="0"/>
                <a:cs typeface="Times New Roman" panose="02020603050405020304" pitchFamily="18" charset="0"/>
              </a:rPr>
              <a:t>         Iterate on the system based on user feedback and incorporate enhancements as needed.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381000"/>
            <a:ext cx="3359468" cy="757556"/>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descr="ima.png"/>
          <p:cNvPicPr>
            <a:picLocks noChangeAspect="1"/>
          </p:cNvPicPr>
          <p:nvPr/>
        </p:nvPicPr>
        <p:blipFill>
          <a:blip r:embed="rId3" cstate="print"/>
          <a:stretch>
            <a:fillRect/>
          </a:stretch>
        </p:blipFill>
        <p:spPr>
          <a:xfrm>
            <a:off x="2895600" y="381000"/>
            <a:ext cx="6248400" cy="60664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2"/>
          <p:cNvSpPr/>
          <p:nvPr/>
        </p:nvSpPr>
        <p:spPr>
          <a:xfrm>
            <a:off x="533400" y="1905000"/>
            <a:ext cx="8839200" cy="3000821"/>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conclusion, this flower recognition project leverages deep learning techniques, specifically the VGG16 model </a:t>
            </a:r>
            <a:r>
              <a:rPr lang="en-US" dirty="0" err="1">
                <a:latin typeface="Times New Roman" panose="02020603050405020304" pitchFamily="18" charset="0"/>
                <a:cs typeface="Times New Roman" panose="02020603050405020304" pitchFamily="18" charset="0"/>
              </a:rPr>
              <a:t>pretrained</a:t>
            </a:r>
            <a:r>
              <a:rPr lang="en-US" dirty="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imagenet</a:t>
            </a:r>
            <a:r>
              <a:rPr lang="en-US" dirty="0">
                <a:latin typeface="Times New Roman" panose="02020603050405020304" pitchFamily="18" charset="0"/>
                <a:cs typeface="Times New Roman" panose="02020603050405020304" pitchFamily="18" charset="0"/>
              </a:rPr>
              <a:t>, to accurately identify and classify different types of flowers based on input images. The system offers high accuracy, automation, and accessibility, making it valuable for botanists, gardeners, educators, and the general public. With real-time recognition capabilities and a user-friendly interface, the project aims to enhance the understanding and appreciation of floral biodiversity while contributing to educational, research, and conservation efforts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10681335" cy="75819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828800" y="3352800"/>
            <a:ext cx="76200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FLOWER RECOGNITION USING CNN</a:t>
            </a:r>
            <a:endParaRPr lang="en-US" sz="3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2819400" y="1905000"/>
            <a:ext cx="3962400" cy="3371885"/>
          </a:xfrm>
          <a:prstGeom prst="rect">
            <a:avLst/>
          </a:prstGeom>
          <a:noFill/>
        </p:spPr>
        <p:txBody>
          <a:bodyPr wrap="square" rtlCol="0">
            <a:spAutoFit/>
          </a:bodyPr>
          <a:lstStyle/>
          <a:p>
            <a:pPr>
              <a:lnSpc>
                <a:spcPct val="150000"/>
              </a:lnSpc>
            </a:pPr>
            <a:r>
              <a:rPr lang="en-US" cap="none" dirty="0" smtClean="0">
                <a:latin typeface="Times New Roman" panose="02020603050405020304" pitchFamily="18" charset="0"/>
                <a:cs typeface="Times New Roman" panose="02020603050405020304" pitchFamily="18" charset="0"/>
              </a:rPr>
              <a:t>1.Problem Statement</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2.Project overview</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3.End Users</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4.Solutions and its Proposition</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5.The WOW in the solution</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6.Modelling</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7.Results</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8.Conclusion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85800" y="1524000"/>
            <a:ext cx="6553200" cy="4618380"/>
          </a:xfrm>
          <a:prstGeom prst="rect">
            <a:avLst/>
          </a:prstGeom>
          <a:noFill/>
        </p:spPr>
        <p:txBody>
          <a:bodyPr wrap="square"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the era of increasing environmental awareness and interest in plant biodiversity, there is a growing need for automated systems that can accurately identify and classify different types of flowers. The goal of this project is to develop a flower recognition system using deep learning techniques, specifically leveraging the VGG16 model </a:t>
            </a:r>
            <a:r>
              <a:rPr lang="en-US" dirty="0" err="1">
                <a:latin typeface="Times New Roman" panose="02020603050405020304" pitchFamily="18" charset="0"/>
                <a:cs typeface="Times New Roman" panose="02020603050405020304" pitchFamily="18" charset="0"/>
              </a:rPr>
              <a:t>pretrained</a:t>
            </a:r>
            <a:r>
              <a:rPr lang="en-US" dirty="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imagenet</a:t>
            </a:r>
            <a:r>
              <a:rPr lang="en-US" dirty="0">
                <a:latin typeface="Times New Roman" panose="02020603050405020304" pitchFamily="18" charset="0"/>
                <a:cs typeface="Times New Roman" panose="02020603050405020304" pitchFamily="18" charset="0"/>
              </a:rPr>
              <a:t>. The system should be able to take an input image of a flower and accurately predict its class, providing users with valuable information about the species and characteristics of the flower. This project aims to contribute to the field of computer vision and botanical research by offering a practical tool for flower identification and classification.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838200" y="1981200"/>
            <a:ext cx="7924800" cy="3831818"/>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	Our </a:t>
            </a:r>
            <a:r>
              <a:rPr lang="en-US" dirty="0">
                <a:latin typeface="Times New Roman" panose="02020603050405020304" pitchFamily="18" charset="0"/>
                <a:cs typeface="Times New Roman" panose="02020603050405020304" pitchFamily="18" charset="0"/>
              </a:rPr>
              <a:t>project focuses on implementing a flower recognition system using deep learning methods, with a particular emphasis on the VGG16 model </a:t>
            </a:r>
            <a:r>
              <a:rPr lang="en-US" dirty="0" err="1">
                <a:latin typeface="Times New Roman" panose="02020603050405020304" pitchFamily="18" charset="0"/>
                <a:cs typeface="Times New Roman" panose="02020603050405020304" pitchFamily="18" charset="0"/>
              </a:rPr>
              <a:t>pretrained</a:t>
            </a:r>
            <a:r>
              <a:rPr lang="en-US" dirty="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imagenet</a:t>
            </a:r>
            <a:r>
              <a:rPr lang="en-US" dirty="0">
                <a:latin typeface="Times New Roman" panose="02020603050405020304" pitchFamily="18" charset="0"/>
                <a:cs typeface="Times New Roman" panose="02020603050405020304" pitchFamily="18" charset="0"/>
              </a:rPr>
              <a:t>. The system will take an image of a flower as input and predict its class, providing users with information about the species and characteristics of the flower. The workflow includes loading the pre-trained VGG16 model, preprocessing input images, making predictions, and displaying the image along with the top predicted flower classes and their confidence </a:t>
            </a:r>
            <a:r>
              <a:rPr lang="en-US" dirty="0" smtClean="0">
                <a:latin typeface="Times New Roman" panose="02020603050405020304" pitchFamily="18" charset="0"/>
                <a:cs typeface="Times New Roman" panose="02020603050405020304" pitchFamily="18" charset="0"/>
              </a:rPr>
              <a:t>score vision </a:t>
            </a:r>
            <a:r>
              <a:rPr lang="en-US" dirty="0">
                <a:latin typeface="Times New Roman" panose="02020603050405020304" pitchFamily="18" charset="0"/>
                <a:cs typeface="Times New Roman" panose="02020603050405020304" pitchFamily="18" charset="0"/>
              </a:rPr>
              <a:t>and botanical research by offering an automated and accurate solution for flower identification and </a:t>
            </a:r>
            <a:r>
              <a:rPr lang="en-US" dirty="0" smtClean="0">
                <a:latin typeface="Times New Roman" panose="02020603050405020304" pitchFamily="18" charset="0"/>
                <a:cs typeface="Times New Roman" panose="02020603050405020304" pitchFamily="18" charset="0"/>
              </a:rPr>
              <a:t>classification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2667000" y="2362200"/>
            <a:ext cx="6096000" cy="2125390"/>
          </a:xfrm>
          <a:prstGeom prst="rect">
            <a:avLst/>
          </a:prstGeom>
        </p:spPr>
        <p:txBody>
          <a:bodyPr>
            <a:spAutoFit/>
          </a:bodyPr>
          <a:lstStyle/>
          <a:p>
            <a:pPr>
              <a:lnSpc>
                <a:spcPct val="150000"/>
              </a:lnSpc>
            </a:pPr>
            <a:r>
              <a:rPr lang="en-IN" dirty="0">
                <a:latin typeface="Times New Roman" panose="02020603050405020304" pitchFamily="18" charset="0"/>
                <a:cs typeface="Times New Roman" panose="02020603050405020304" pitchFamily="18" charset="0"/>
              </a:rPr>
              <a:t>1.Botanists And Researchers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2.Gardeners And Plant Enthusiasts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3.Educational Institutions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4.General Public</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5.Conservationists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3048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2743200" y="1600200"/>
            <a:ext cx="6781800" cy="3970318"/>
          </a:xfrm>
          <a:prstGeom prst="rect">
            <a:avLst/>
          </a:prstGeom>
        </p:spPr>
        <p:txBody>
          <a:bodyPr wrap="square">
            <a:spAutoFit/>
          </a:bodyPr>
          <a:lstStyle/>
          <a:p>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flower recognition system utilizes deep learning techniques, specifically the VGG16 model </a:t>
            </a:r>
            <a:r>
              <a:rPr lang="en-US" dirty="0" err="1">
                <a:latin typeface="Times New Roman" pitchFamily="18" charset="0"/>
                <a:cs typeface="Times New Roman" pitchFamily="18" charset="0"/>
              </a:rPr>
              <a:t>pretrained</a:t>
            </a:r>
            <a:r>
              <a:rPr lang="en-US" dirty="0">
                <a:latin typeface="Times New Roman" pitchFamily="18" charset="0"/>
                <a:cs typeface="Times New Roman" pitchFamily="18" charset="0"/>
              </a:rPr>
              <a:t> on </a:t>
            </a:r>
            <a:r>
              <a:rPr lang="en-US" dirty="0" err="1">
                <a:latin typeface="Times New Roman" pitchFamily="18" charset="0"/>
                <a:cs typeface="Times New Roman" pitchFamily="18" charset="0"/>
              </a:rPr>
              <a:t>imagenet</a:t>
            </a:r>
            <a:r>
              <a:rPr lang="en-US" dirty="0">
                <a:latin typeface="Times New Roman" pitchFamily="18" charset="0"/>
                <a:cs typeface="Times New Roman" pitchFamily="18" charset="0"/>
              </a:rPr>
              <a:t>, to accurately identify and classify different types of flowers based on input images. The workflow involves preprocessing input images, making predictions using the pre-trained model, and displaying the top predicted flower classes and their confidence scores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The value proposition of this flower recognition project lies in its accuracy, automation, and accessibility. By leveraging deep learning with the VGG16 model, the system provides reliable flower identification for botanists, gardeners, educators, and the general public. Its real-time capabilities and user-friendly interface enhance the user experience, making it a valuable tool for learning, research, and conservation efforts in the field of botany and environmental </a:t>
            </a:r>
            <a:r>
              <a:rPr lang="en-US" dirty="0" smtClean="0">
                <a:latin typeface="Times New Roman" pitchFamily="18" charset="0"/>
                <a:cs typeface="Times New Roman" pitchFamily="18" charset="0"/>
              </a:rPr>
              <a:t>science.</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p:cNvSpPr/>
          <p:nvPr/>
        </p:nvSpPr>
        <p:spPr>
          <a:xfrm>
            <a:off x="2362200" y="2057400"/>
            <a:ext cx="6629400" cy="2540888"/>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Real-time recognition: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Implementing real-time recognition capabilities, where users can point their camera at a flower and instantly receive the classification and information about that flower species. This would make the system highly interactive and engaging, providing immediate feedback to users and enhancing their experience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0" y="1066800"/>
            <a:ext cx="8480426" cy="5578450"/>
          </a:xfrm>
          <a:prstGeom prst="rect">
            <a:avLst/>
          </a:prstGeom>
        </p:spPr>
        <p:txBody>
          <a:bodyPr vert="horz" wrap="square" lIns="0" tIns="12700" rIns="0" bIns="0" rtlCol="0">
            <a:spAutoFit/>
          </a:bodyPr>
          <a:lstStyle/>
          <a:p>
            <a:pPr marL="12700">
              <a:lnSpc>
                <a:spcPct val="100000"/>
              </a:lnSpc>
              <a:spcBef>
                <a:spcPts val="100"/>
              </a:spcBef>
            </a:pPr>
            <a:r>
              <a:rPr lang="en-US" b="1" i="0" cap="none" dirty="0" smtClean="0">
                <a:effectLst/>
                <a:latin typeface="Times New Roman" panose="02020603050405020304" pitchFamily="18" charset="0"/>
                <a:cs typeface="Times New Roman" panose="02020603050405020304" pitchFamily="18" charset="0"/>
              </a:rPr>
              <a:t>1.Data collection:</a:t>
            </a: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Gather A diverse dataset of flower images with corresponding labels (flower species).</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2.</a:t>
            </a:r>
            <a:r>
              <a:rPr lang="en-US" b="1" i="0" cap="none" dirty="0" smtClean="0">
                <a:effectLst/>
                <a:latin typeface="Times New Roman" panose="02020603050405020304" pitchFamily="18" charset="0"/>
                <a:cs typeface="Times New Roman" panose="02020603050405020304" pitchFamily="18" charset="0"/>
              </a:rPr>
              <a:t>Data preprocessing:</a:t>
            </a: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Resize all images to A uniform size (E.G., 224x224 pixels) suitable for input to the VGG16 model.</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Normalize pixel values to A range suitable for the model (E.G., 0 to 1).</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Split the dataset into training, validation, and test sets.</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3.</a:t>
            </a:r>
            <a:r>
              <a:rPr lang="en-US" b="1" i="0" cap="none" dirty="0" smtClean="0">
                <a:effectLst/>
                <a:latin typeface="Times New Roman" panose="02020603050405020304" pitchFamily="18" charset="0"/>
                <a:cs typeface="Times New Roman" panose="02020603050405020304" pitchFamily="18" charset="0"/>
              </a:rPr>
              <a:t>Model selection:</a:t>
            </a: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Choose A pre-trained deep learning model for image classification, such as VGG16, which has been trained on A large dataset like </a:t>
            </a:r>
            <a:r>
              <a:rPr lang="en-US" b="0" i="0" cap="none" dirty="0" err="1" smtClean="0">
                <a:effectLst/>
                <a:latin typeface="Times New Roman" panose="02020603050405020304" pitchFamily="18" charset="0"/>
                <a:cs typeface="Times New Roman" panose="02020603050405020304" pitchFamily="18" charset="0"/>
              </a:rPr>
              <a:t>imagenet</a:t>
            </a:r>
            <a:r>
              <a:rPr lang="en-US" b="0" i="0" cap="none" dirty="0" smtClean="0">
                <a:effectLst/>
                <a:latin typeface="Times New Roman" panose="02020603050405020304" pitchFamily="18" charset="0"/>
                <a:cs typeface="Times New Roman" panose="02020603050405020304" pitchFamily="18" charset="0"/>
              </a:rPr>
              <a:t>.</a:t>
            </a:r>
          </a:p>
          <a:p>
            <a:pPr marL="12700">
              <a:lnSpc>
                <a:spcPct val="100000"/>
              </a:lnSpc>
              <a:spcBef>
                <a:spcPts val="100"/>
              </a:spcBef>
            </a:pPr>
            <a:endParaRPr lang="en-US" sz="1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b="0" i="0" cap="none" dirty="0" smtClean="0">
                <a:effectLst/>
                <a:latin typeface="Times New Roman" panose="02020603050405020304" pitchFamily="18" charset="0"/>
                <a:cs typeface="Times New Roman" panose="02020603050405020304" pitchFamily="18" charset="0"/>
              </a:rPr>
              <a:t>4.</a:t>
            </a:r>
            <a:r>
              <a:rPr lang="en-US" b="1" i="0" cap="none" dirty="0" smtClean="0">
                <a:effectLst/>
                <a:latin typeface="Times New Roman" panose="02020603050405020304" pitchFamily="18" charset="0"/>
                <a:cs typeface="Times New Roman" panose="02020603050405020304" pitchFamily="18" charset="0"/>
              </a:rPr>
              <a:t>Model training:</a:t>
            </a: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Load the pre-trained VGG16 model without the top (classification) layer.</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Add A new fully connected layer on top for flower classification.</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Train the model using the training set, validating its performance on the validation set.</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Fine-tune the model's </a:t>
            </a:r>
            <a:r>
              <a:rPr lang="en-US" b="0" i="0" cap="none" dirty="0" err="1" smtClean="0">
                <a:effectLst/>
                <a:latin typeface="Times New Roman" panose="02020603050405020304" pitchFamily="18" charset="0"/>
                <a:cs typeface="Times New Roman" panose="02020603050405020304" pitchFamily="18" charset="0"/>
              </a:rPr>
              <a:t>hyperparameters</a:t>
            </a:r>
            <a:r>
              <a:rPr lang="en-US" b="0" i="0" cap="none" dirty="0" smtClean="0">
                <a:effectLst/>
                <a:latin typeface="Times New Roman" panose="02020603050405020304" pitchFamily="18" charset="0"/>
                <a:cs typeface="Times New Roman" panose="02020603050405020304" pitchFamily="18" charset="0"/>
              </a:rPr>
              <a:t> (E.G., Learning rate, batch size) to optimize performance.</a:t>
            </a:r>
            <a:r>
              <a:rPr lang="en-US" b="0" i="0" cap="none" dirty="0" smtClean="0">
                <a:solidFill>
                  <a:srgbClr val="0D0D0D"/>
                </a:solidFill>
                <a:effectLst/>
                <a:latin typeface="Söhne"/>
              </a:rPr>
              <a:t/>
            </a:r>
            <a:br>
              <a:rPr lang="en-US" b="0" i="0" cap="none" dirty="0" smtClean="0">
                <a:solidFill>
                  <a:srgbClr val="0D0D0D"/>
                </a:solidFill>
                <a:effectLst/>
                <a:latin typeface="Söhne"/>
              </a:rPr>
            </a:b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457200" y="1524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99</Words>
  <Application>Microsoft Office PowerPoint</Application>
  <PresentationFormat>Custom</PresentationFormat>
  <Paragraphs>50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Slide 9</vt:lpstr>
      <vt:lpstr>Slide 10</vt:lpstr>
      <vt:lpstr>RESULTS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SKY</dc:creator>
  <cp:lastModifiedBy>mca15</cp:lastModifiedBy>
  <cp:revision>4</cp:revision>
  <dcterms:created xsi:type="dcterms:W3CDTF">2024-04-02T12:54:10Z</dcterms:created>
  <dcterms:modified xsi:type="dcterms:W3CDTF">2024-04-25T10:34:12Z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