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4" r:id="rId5"/>
    <p:sldId id="265" r:id="rId6"/>
    <p:sldId id="267" r:id="rId7"/>
    <p:sldId id="266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8" r:id="rId16"/>
    <p:sldId id="269" r:id="rId17"/>
    <p:sldId id="270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>
        <p:scale>
          <a:sx n="75" d="100"/>
          <a:sy n="75" d="100"/>
        </p:scale>
        <p:origin x="10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DB6C-90FA-4484-8CEB-F1A0A77A00A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F4F7-1ED2-45EA-81CA-52569FAC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2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DB6C-90FA-4484-8CEB-F1A0A77A00A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F4F7-1ED2-45EA-81CA-52569FAC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6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DB6C-90FA-4484-8CEB-F1A0A77A00A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F4F7-1ED2-45EA-81CA-52569FAC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DB6C-90FA-4484-8CEB-F1A0A77A00A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F4F7-1ED2-45EA-81CA-52569FAC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4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DB6C-90FA-4484-8CEB-F1A0A77A00A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F4F7-1ED2-45EA-81CA-52569FAC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9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DB6C-90FA-4484-8CEB-F1A0A77A00A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F4F7-1ED2-45EA-81CA-52569FAC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5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DB6C-90FA-4484-8CEB-F1A0A77A00A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F4F7-1ED2-45EA-81CA-52569FAC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8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DB6C-90FA-4484-8CEB-F1A0A77A00A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F4F7-1ED2-45EA-81CA-52569FAC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3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DB6C-90FA-4484-8CEB-F1A0A77A00A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F4F7-1ED2-45EA-81CA-52569FAC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6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DB6C-90FA-4484-8CEB-F1A0A77A00A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F4F7-1ED2-45EA-81CA-52569FAC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9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DB6C-90FA-4484-8CEB-F1A0A77A00A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F4F7-1ED2-45EA-81CA-52569FAC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7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5DB6C-90FA-4484-8CEB-F1A0A77A00A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1F4F7-1ED2-45EA-81CA-52569FAC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Adapted from DLP Book Chapter 1. </a:t>
            </a:r>
          </a:p>
        </p:txBody>
      </p:sp>
    </p:spTree>
    <p:extLst>
      <p:ext uri="{BB962C8B-B14F-4D97-AF65-F5344CB8AC3E}">
        <p14:creationId xmlns:p14="http://schemas.microsoft.com/office/powerpoint/2010/main" val="187339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</a:p>
          <a:p>
            <a:endParaRPr lang="en-US" dirty="0"/>
          </a:p>
          <a:p>
            <a:r>
              <a:rPr lang="en-US" dirty="0" smtClean="0"/>
              <a:t>Language models</a:t>
            </a:r>
          </a:p>
          <a:p>
            <a:endParaRPr lang="en-US" dirty="0"/>
          </a:p>
          <a:p>
            <a:r>
              <a:rPr lang="en-US" dirty="0" smtClean="0"/>
              <a:t>Captioning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6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AliveCor</a:t>
            </a:r>
            <a:r>
              <a:rPr lang="en-US" dirty="0" smtClean="0"/>
              <a:t> from EKG T wave to potassium levels</a:t>
            </a:r>
            <a:endParaRPr lang="en-US" dirty="0"/>
          </a:p>
        </p:txBody>
      </p:sp>
      <p:pic>
        <p:nvPicPr>
          <p:cNvPr id="4098" name="Picture 2" descr="KardiaMob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0" y="2699266"/>
            <a:ext cx="3320533" cy="332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T wave ecg normal vs abnorm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636" y="2509285"/>
            <a:ext cx="3965075" cy="399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275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watch and 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https://www.mobihealthnews.com/sites/default/files/Cardio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412" y="1632098"/>
            <a:ext cx="67818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93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Imaging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58017"/>
          </a:xfrm>
        </p:spPr>
        <p:txBody>
          <a:bodyPr/>
          <a:lstStyle/>
          <a:p>
            <a:endParaRPr lang="en-US"/>
          </a:p>
        </p:txBody>
      </p:sp>
      <p:pic>
        <p:nvPicPr>
          <p:cNvPr id="5122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54" y="1511964"/>
            <a:ext cx="10115639" cy="244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ig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85" y="4576712"/>
            <a:ext cx="5740415" cy="2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586" y="5105784"/>
            <a:ext cx="5448368" cy="160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70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Fig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696" y="757460"/>
            <a:ext cx="8820150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46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Deep Learning Works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algorithms exist since 1970s, and some in late 1990s. </a:t>
            </a:r>
          </a:p>
          <a:p>
            <a:pPr lvl="1"/>
            <a:r>
              <a:rPr lang="en-US" dirty="0" smtClean="0"/>
              <a:t>Many of the algorithm remain unchanged ever since</a:t>
            </a:r>
          </a:p>
          <a:p>
            <a:pPr lvl="2"/>
            <a:r>
              <a:rPr lang="en-US" dirty="0" smtClean="0"/>
              <a:t>E.g. LSTM </a:t>
            </a:r>
          </a:p>
          <a:p>
            <a:pPr lvl="1"/>
            <a:endParaRPr lang="en-US" dirty="0"/>
          </a:p>
          <a:p>
            <a:r>
              <a:rPr lang="en-US" dirty="0" smtClean="0"/>
              <a:t>Three major advances make DL a cutting edge development </a:t>
            </a:r>
          </a:p>
          <a:p>
            <a:pPr lvl="1"/>
            <a:r>
              <a:rPr lang="en-US" dirty="0" smtClean="0"/>
              <a:t>Hardware</a:t>
            </a:r>
          </a:p>
          <a:p>
            <a:pPr lvl="2"/>
            <a:r>
              <a:rPr lang="en-US" dirty="0" smtClean="0"/>
              <a:t>GPU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s://media.geeksforgeeks.org/wp-content/uploads/20190604183921/Untitled-Diagram-2019-06-04T181553.2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4868744"/>
            <a:ext cx="1479550" cy="184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geeksforgeeks.org/wp-content/uploads/20190604184859/Untitled-Diagram-2019-06-04T182727.8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4410074"/>
            <a:ext cx="35337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230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vs. GPU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449756"/>
            <a:ext cx="6324600" cy="487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41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Deep Learning Works Better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collection of labelled data</a:t>
            </a:r>
          </a:p>
          <a:p>
            <a:pPr lvl="1"/>
            <a:r>
              <a:rPr lang="en-US" dirty="0" smtClean="0"/>
              <a:t>ImageNet </a:t>
            </a:r>
          </a:p>
          <a:p>
            <a:pPr lvl="1"/>
            <a:r>
              <a:rPr lang="en-US" dirty="0" err="1" smtClean="0"/>
              <a:t>Kaggle</a:t>
            </a:r>
            <a:r>
              <a:rPr lang="en-US" dirty="0" smtClean="0"/>
              <a:t> data mining challenge</a:t>
            </a:r>
          </a:p>
          <a:p>
            <a:pPr lvl="1"/>
            <a:endParaRPr lang="en-US" dirty="0"/>
          </a:p>
          <a:p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Activation function 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Algorithms that assists convergence </a:t>
            </a:r>
          </a:p>
          <a:p>
            <a:pPr lvl="2"/>
            <a:r>
              <a:rPr lang="en-US" dirty="0" smtClean="0"/>
              <a:t>Adam</a:t>
            </a:r>
          </a:p>
          <a:p>
            <a:pPr lvl="2"/>
            <a:r>
              <a:rPr lang="en-US" dirty="0" err="1" smtClean="0"/>
              <a:t>RMSProp</a:t>
            </a:r>
            <a:endParaRPr lang="en-US" dirty="0" smtClean="0"/>
          </a:p>
          <a:p>
            <a:r>
              <a:rPr lang="en-US" dirty="0" smtClean="0"/>
              <a:t>$$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44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forward network </a:t>
            </a:r>
          </a:p>
          <a:p>
            <a:endParaRPr lang="en-US" dirty="0"/>
          </a:p>
          <a:p>
            <a:r>
              <a:rPr lang="en-US" dirty="0" smtClean="0"/>
              <a:t>Convoluted neural networks </a:t>
            </a:r>
          </a:p>
          <a:p>
            <a:pPr lvl="1"/>
            <a:r>
              <a:rPr lang="en-US" dirty="0" smtClean="0"/>
              <a:t>Mostly developed for imaging analysis</a:t>
            </a:r>
          </a:p>
          <a:p>
            <a:r>
              <a:rPr lang="en-US" dirty="0" smtClean="0"/>
              <a:t>Sequence models</a:t>
            </a:r>
          </a:p>
          <a:p>
            <a:pPr lvl="1"/>
            <a:r>
              <a:rPr lang="en-US" dirty="0" smtClean="0"/>
              <a:t>RNN</a:t>
            </a:r>
            <a:endParaRPr lang="en-US" dirty="0"/>
          </a:p>
          <a:p>
            <a:r>
              <a:rPr lang="en-US" dirty="0" smtClean="0"/>
              <a:t>Deep generative models</a:t>
            </a:r>
          </a:p>
          <a:p>
            <a:pPr lvl="1"/>
            <a:r>
              <a:rPr lang="en-US" dirty="0" smtClean="0"/>
              <a:t>GANs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4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Focus on both theory and applications</a:t>
            </a:r>
          </a:p>
          <a:p>
            <a:endParaRPr lang="en-US" dirty="0"/>
          </a:p>
          <a:p>
            <a:r>
              <a:rPr lang="en-US" dirty="0"/>
              <a:t>Programming language: python + </a:t>
            </a:r>
            <a:r>
              <a:rPr lang="en-US" dirty="0" err="1"/>
              <a:t>tensorflow</a:t>
            </a:r>
            <a:r>
              <a:rPr lang="en-US" dirty="0"/>
              <a:t> (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At the beginning of the semester, we will spend some time to finish up some leftover materials from machine learning</a:t>
            </a:r>
          </a:p>
          <a:p>
            <a:endParaRPr lang="en-US" dirty="0"/>
          </a:p>
          <a:p>
            <a:r>
              <a:rPr lang="en-US" dirty="0"/>
              <a:t>References: </a:t>
            </a:r>
          </a:p>
          <a:p>
            <a:pPr lvl="1"/>
            <a:r>
              <a:rPr lang="en-US" dirty="0"/>
              <a:t>Ian </a:t>
            </a:r>
            <a:r>
              <a:rPr lang="en-US" dirty="0" err="1"/>
              <a:t>Goodfellow’s</a:t>
            </a:r>
            <a:r>
              <a:rPr lang="en-US" dirty="0"/>
              <a:t> book on deep learning</a:t>
            </a:r>
          </a:p>
          <a:p>
            <a:pPr lvl="1"/>
            <a:r>
              <a:rPr lang="en-US" dirty="0"/>
              <a:t>Deep learning with Python by Francois </a:t>
            </a:r>
            <a:r>
              <a:rPr lang="en-US" dirty="0" err="1"/>
              <a:t>Chollet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5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a brief history</a:t>
            </a:r>
          </a:p>
          <a:p>
            <a:r>
              <a:rPr lang="en-US" dirty="0"/>
              <a:t>Artificial intelligence:</a:t>
            </a:r>
          </a:p>
          <a:p>
            <a:pPr lvl="1"/>
            <a:r>
              <a:rPr lang="en-US" dirty="0"/>
              <a:t>Emerged in the 1950s; focused on the question of how to make computers think</a:t>
            </a:r>
          </a:p>
          <a:p>
            <a:pPr lvl="1"/>
            <a:r>
              <a:rPr lang="en-US" dirty="0"/>
              <a:t>Goal is to automate intellectual tasks commonly done by humans</a:t>
            </a:r>
          </a:p>
          <a:p>
            <a:pPr lvl="1"/>
            <a:r>
              <a:rPr lang="en-US" dirty="0"/>
              <a:t>It used to be believed that AI could be achieved using a set of detailed enough rules</a:t>
            </a:r>
          </a:p>
          <a:p>
            <a:pPr lvl="2"/>
            <a:r>
              <a:rPr lang="en-US" dirty="0"/>
              <a:t>This is called symbolic AI.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25" y="202371"/>
            <a:ext cx="5897042" cy="231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8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precursor for “machine” is what is called “analytical machine”</a:t>
            </a:r>
          </a:p>
          <a:p>
            <a:pPr lvl="1"/>
            <a:r>
              <a:rPr lang="en-US" dirty="0"/>
              <a:t>By Ada Lovelace and Charles Babbage (mid Victoria era). </a:t>
            </a:r>
          </a:p>
          <a:p>
            <a:pPr lvl="1"/>
            <a:r>
              <a:rPr lang="en-US" dirty="0"/>
              <a:t>A general purpose machine used to automate repetitive steps; </a:t>
            </a:r>
          </a:p>
          <a:p>
            <a:pPr lvl="1"/>
            <a:endParaRPr lang="en-US" dirty="0"/>
          </a:p>
          <a:p>
            <a:r>
              <a:rPr lang="en-US" dirty="0"/>
              <a:t>Turing machine is the beginning of modern computers. </a:t>
            </a:r>
          </a:p>
          <a:p>
            <a:pPr lvl="1"/>
            <a:r>
              <a:rPr lang="en-US" dirty="0"/>
              <a:t>In addition to being told the rules to repeat, could machine learn new rules. </a:t>
            </a:r>
          </a:p>
          <a:p>
            <a:pPr lvl="1"/>
            <a:r>
              <a:rPr lang="en-US" dirty="0"/>
              <a:t>This is what distinguishes programming language from a machine learning algorithm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871" y="4991700"/>
            <a:ext cx="5232858" cy="16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0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and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Machine learning tries to learn useful ways to “represent” the input data so that it could be “transformed” to output that we want.</a:t>
            </a:r>
          </a:p>
          <a:p>
            <a:r>
              <a:rPr lang="en-US" dirty="0"/>
              <a:t>A toy example of ‘representing the data’.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Deep learning seeks to learn multiple layers of representation</a:t>
            </a:r>
          </a:p>
          <a:p>
            <a:pPr lvl="1"/>
            <a:r>
              <a:rPr lang="en-US" dirty="0"/>
              <a:t>“deep” means many layers.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396" y="3219750"/>
            <a:ext cx="6222858" cy="21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4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84" y="1690688"/>
            <a:ext cx="11246327" cy="46720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34175" y="1647825"/>
            <a:ext cx="4391025" cy="170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transformation is stored in the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well the transformation works is measured by the loss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Weights can be updated to make the transformation better</a:t>
            </a:r>
          </a:p>
        </p:txBody>
      </p:sp>
    </p:spTree>
    <p:extLst>
      <p:ext uri="{BB962C8B-B14F-4D97-AF65-F5344CB8AC3E}">
        <p14:creationId xmlns:p14="http://schemas.microsoft.com/office/powerpoint/2010/main" val="177852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Learning’s Achievement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There are many deep learning applications that are in our daily life now: </a:t>
            </a:r>
          </a:p>
          <a:p>
            <a:r>
              <a:rPr lang="en-US" dirty="0"/>
              <a:t>Things that DL do almost equally well as humans</a:t>
            </a:r>
          </a:p>
          <a:p>
            <a:pPr lvl="1"/>
            <a:r>
              <a:rPr lang="en-US" dirty="0"/>
              <a:t>Computer vision </a:t>
            </a:r>
          </a:p>
          <a:p>
            <a:pPr lvl="2"/>
            <a:r>
              <a:rPr lang="en-US" dirty="0"/>
              <a:t>Face recognition</a:t>
            </a:r>
          </a:p>
          <a:p>
            <a:pPr lvl="1"/>
            <a:r>
              <a:rPr lang="en-US" dirty="0"/>
              <a:t>Speech recognition/dictation</a:t>
            </a:r>
          </a:p>
          <a:p>
            <a:pPr lvl="1"/>
            <a:r>
              <a:rPr lang="en-US" dirty="0"/>
              <a:t>Translation </a:t>
            </a:r>
          </a:p>
          <a:p>
            <a:pPr lvl="1"/>
            <a:r>
              <a:rPr lang="en-US" dirty="0"/>
              <a:t>Autonomous driving</a:t>
            </a:r>
          </a:p>
          <a:p>
            <a:r>
              <a:rPr lang="en-US" dirty="0"/>
              <a:t> Things that DL do better than human</a:t>
            </a:r>
          </a:p>
          <a:p>
            <a:pPr lvl="1"/>
            <a:r>
              <a:rPr lang="en-US" dirty="0"/>
              <a:t>Playing GO</a:t>
            </a:r>
          </a:p>
          <a:p>
            <a:pPr lvl="1"/>
            <a:r>
              <a:rPr lang="en-US" dirty="0"/>
              <a:t>Pattern recognition</a:t>
            </a:r>
          </a:p>
          <a:p>
            <a:pPr lvl="2"/>
            <a:r>
              <a:rPr lang="en-US" dirty="0"/>
              <a:t>Medical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70070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classification</a:t>
            </a:r>
          </a:p>
          <a:p>
            <a:pPr lvl="1"/>
            <a:r>
              <a:rPr lang="en-US" dirty="0" smtClean="0"/>
              <a:t>Cat or Dog</a:t>
            </a:r>
            <a:endParaRPr lang="en-US" dirty="0"/>
          </a:p>
        </p:txBody>
      </p:sp>
      <p:pic>
        <p:nvPicPr>
          <p:cNvPr id="1026" name="Picture 2" descr="Image result for cat image classific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95" y="2988819"/>
            <a:ext cx="3032125" cy="170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at hiding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834" y="2717653"/>
            <a:ext cx="338137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at hiding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459" y="2635953"/>
            <a:ext cx="3619211" cy="24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382241" y="5896841"/>
            <a:ext cx="4504459" cy="207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510155" y="5538355"/>
            <a:ext cx="1407968" cy="75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challenging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1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detection (putting a box)</a:t>
            </a:r>
          </a:p>
          <a:p>
            <a:r>
              <a:rPr lang="en-US" dirty="0" smtClean="0"/>
              <a:t>Image segmentation (including boundary detection as well) </a:t>
            </a:r>
            <a:endParaRPr lang="en-US" dirty="0"/>
          </a:p>
        </p:txBody>
      </p:sp>
      <p:pic>
        <p:nvPicPr>
          <p:cNvPr id="2050" name="Picture 2" descr="Image result for object detection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26" y="3432842"/>
            <a:ext cx="4782993" cy="269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mage segm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32842"/>
            <a:ext cx="4852266" cy="272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23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11602</TotalTime>
  <Words>483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Deep Learning Introduction</vt:lpstr>
      <vt:lpstr>Course Overview</vt:lpstr>
      <vt:lpstr>What is deep learning</vt:lpstr>
      <vt:lpstr>Machine Learning</vt:lpstr>
      <vt:lpstr>Deep Learning and Machine Learning</vt:lpstr>
      <vt:lpstr>Deep Learning Paradigm</vt:lpstr>
      <vt:lpstr>Deep Learning’s Achievement So Far</vt:lpstr>
      <vt:lpstr>Computer Vision</vt:lpstr>
      <vt:lpstr>Computer Vision</vt:lpstr>
      <vt:lpstr>Natural language processing</vt:lpstr>
      <vt:lpstr>Medical applications </vt:lpstr>
      <vt:lpstr>Apple watch and AF</vt:lpstr>
      <vt:lpstr>Medical Imaging</vt:lpstr>
      <vt:lpstr>PowerPoint Presentation</vt:lpstr>
      <vt:lpstr>Why Deep Learning Works Now</vt:lpstr>
      <vt:lpstr>CPU vs. GPU</vt:lpstr>
      <vt:lpstr>Why Deep Learning Works Better Now</vt:lpstr>
      <vt:lpstr>Topics to be covered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Introduction</dc:title>
  <dc:creator>Dajiang Liu</dc:creator>
  <cp:lastModifiedBy>Dajiang Liu</cp:lastModifiedBy>
  <cp:revision>19</cp:revision>
  <dcterms:created xsi:type="dcterms:W3CDTF">2019-06-21T02:41:57Z</dcterms:created>
  <dcterms:modified xsi:type="dcterms:W3CDTF">2020-01-13T18:30:59Z</dcterms:modified>
</cp:coreProperties>
</file>