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8" r:id="rId12"/>
    <p:sldId id="269" r:id="rId13"/>
    <p:sldId id="270" r:id="rId14"/>
    <p:sldId id="271" r:id="rId15"/>
    <p:sldId id="280" r:id="rId16"/>
    <p:sldId id="265" r:id="rId17"/>
    <p:sldId id="267" r:id="rId18"/>
    <p:sldId id="273" r:id="rId19"/>
    <p:sldId id="272" r:id="rId20"/>
    <p:sldId id="276" r:id="rId21"/>
    <p:sldId id="277" r:id="rId22"/>
    <p:sldId id="275" r:id="rId23"/>
    <p:sldId id="281" r:id="rId24"/>
    <p:sldId id="279" r:id="rId25"/>
    <p:sldId id="278"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60"/>
  </p:normalViewPr>
  <p:slideViewPr>
    <p:cSldViewPr snapToGrid="0">
      <p:cViewPr varScale="1">
        <p:scale>
          <a:sx n="82" d="100"/>
          <a:sy n="82" d="100"/>
        </p:scale>
        <p:origin x="57" y="5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14A911-D013-4248-8176-20AFF5E5D2BD}"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BF634-9A70-4375-98DF-ED949627854C}" type="slidenum">
              <a:rPr lang="en-US" smtClean="0"/>
              <a:t>‹#›</a:t>
            </a:fld>
            <a:endParaRPr lang="en-US"/>
          </a:p>
        </p:txBody>
      </p:sp>
    </p:spTree>
    <p:extLst>
      <p:ext uri="{BB962C8B-B14F-4D97-AF65-F5344CB8AC3E}">
        <p14:creationId xmlns:p14="http://schemas.microsoft.com/office/powerpoint/2010/main" val="38103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14A911-D013-4248-8176-20AFF5E5D2BD}"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BF634-9A70-4375-98DF-ED949627854C}" type="slidenum">
              <a:rPr lang="en-US" smtClean="0"/>
              <a:t>‹#›</a:t>
            </a:fld>
            <a:endParaRPr lang="en-US"/>
          </a:p>
        </p:txBody>
      </p:sp>
    </p:spTree>
    <p:extLst>
      <p:ext uri="{BB962C8B-B14F-4D97-AF65-F5344CB8AC3E}">
        <p14:creationId xmlns:p14="http://schemas.microsoft.com/office/powerpoint/2010/main" val="2980502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14A911-D013-4248-8176-20AFF5E5D2BD}"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BF634-9A70-4375-98DF-ED949627854C}" type="slidenum">
              <a:rPr lang="en-US" smtClean="0"/>
              <a:t>‹#›</a:t>
            </a:fld>
            <a:endParaRPr lang="en-US"/>
          </a:p>
        </p:txBody>
      </p:sp>
    </p:spTree>
    <p:extLst>
      <p:ext uri="{BB962C8B-B14F-4D97-AF65-F5344CB8AC3E}">
        <p14:creationId xmlns:p14="http://schemas.microsoft.com/office/powerpoint/2010/main" val="3871800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14A911-D013-4248-8176-20AFF5E5D2BD}"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BF634-9A70-4375-98DF-ED949627854C}" type="slidenum">
              <a:rPr lang="en-US" smtClean="0"/>
              <a:t>‹#›</a:t>
            </a:fld>
            <a:endParaRPr lang="en-US"/>
          </a:p>
        </p:txBody>
      </p:sp>
    </p:spTree>
    <p:extLst>
      <p:ext uri="{BB962C8B-B14F-4D97-AF65-F5344CB8AC3E}">
        <p14:creationId xmlns:p14="http://schemas.microsoft.com/office/powerpoint/2010/main" val="4200348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14A911-D013-4248-8176-20AFF5E5D2BD}"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BF634-9A70-4375-98DF-ED949627854C}" type="slidenum">
              <a:rPr lang="en-US" smtClean="0"/>
              <a:t>‹#›</a:t>
            </a:fld>
            <a:endParaRPr lang="en-US"/>
          </a:p>
        </p:txBody>
      </p:sp>
    </p:spTree>
    <p:extLst>
      <p:ext uri="{BB962C8B-B14F-4D97-AF65-F5344CB8AC3E}">
        <p14:creationId xmlns:p14="http://schemas.microsoft.com/office/powerpoint/2010/main" val="12056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14A911-D013-4248-8176-20AFF5E5D2BD}" type="datetimeFigureOut">
              <a:rPr lang="en-US" smtClean="0"/>
              <a:t>1/25/20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BF634-9A70-4375-98DF-ED949627854C}" type="slidenum">
              <a:rPr lang="en-US" smtClean="0"/>
              <a:t>‹#›</a:t>
            </a:fld>
            <a:endParaRPr lang="en-US"/>
          </a:p>
        </p:txBody>
      </p:sp>
    </p:spTree>
    <p:extLst>
      <p:ext uri="{BB962C8B-B14F-4D97-AF65-F5344CB8AC3E}">
        <p14:creationId xmlns:p14="http://schemas.microsoft.com/office/powerpoint/2010/main" val="2288167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14A911-D013-4248-8176-20AFF5E5D2BD}" type="datetimeFigureOut">
              <a:rPr lang="en-US" smtClean="0"/>
              <a:t>1/25/20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BF634-9A70-4375-98DF-ED949627854C}" type="slidenum">
              <a:rPr lang="en-US" smtClean="0"/>
              <a:t>‹#›</a:t>
            </a:fld>
            <a:endParaRPr lang="en-US"/>
          </a:p>
        </p:txBody>
      </p:sp>
    </p:spTree>
    <p:extLst>
      <p:ext uri="{BB962C8B-B14F-4D97-AF65-F5344CB8AC3E}">
        <p14:creationId xmlns:p14="http://schemas.microsoft.com/office/powerpoint/2010/main" val="221462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14A911-D013-4248-8176-20AFF5E5D2BD}" type="datetimeFigureOut">
              <a:rPr lang="en-US" smtClean="0"/>
              <a:t>1/25/20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BF634-9A70-4375-98DF-ED949627854C}" type="slidenum">
              <a:rPr lang="en-US" smtClean="0"/>
              <a:t>‹#›</a:t>
            </a:fld>
            <a:endParaRPr lang="en-US"/>
          </a:p>
        </p:txBody>
      </p:sp>
    </p:spTree>
    <p:extLst>
      <p:ext uri="{BB962C8B-B14F-4D97-AF65-F5344CB8AC3E}">
        <p14:creationId xmlns:p14="http://schemas.microsoft.com/office/powerpoint/2010/main" val="416739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4A911-D013-4248-8176-20AFF5E5D2BD}" type="datetimeFigureOut">
              <a:rPr lang="en-US" smtClean="0"/>
              <a:t>1/25/20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BF634-9A70-4375-98DF-ED949627854C}" type="slidenum">
              <a:rPr lang="en-US" smtClean="0"/>
              <a:t>‹#›</a:t>
            </a:fld>
            <a:endParaRPr lang="en-US"/>
          </a:p>
        </p:txBody>
      </p:sp>
    </p:spTree>
    <p:extLst>
      <p:ext uri="{BB962C8B-B14F-4D97-AF65-F5344CB8AC3E}">
        <p14:creationId xmlns:p14="http://schemas.microsoft.com/office/powerpoint/2010/main" val="175843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14A911-D013-4248-8176-20AFF5E5D2BD}" type="datetimeFigureOut">
              <a:rPr lang="en-US" smtClean="0"/>
              <a:t>1/25/20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BF634-9A70-4375-98DF-ED949627854C}" type="slidenum">
              <a:rPr lang="en-US" smtClean="0"/>
              <a:t>‹#›</a:t>
            </a:fld>
            <a:endParaRPr lang="en-US"/>
          </a:p>
        </p:txBody>
      </p:sp>
    </p:spTree>
    <p:extLst>
      <p:ext uri="{BB962C8B-B14F-4D97-AF65-F5344CB8AC3E}">
        <p14:creationId xmlns:p14="http://schemas.microsoft.com/office/powerpoint/2010/main" val="2853163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14A911-D013-4248-8176-20AFF5E5D2BD}" type="datetimeFigureOut">
              <a:rPr lang="en-US" smtClean="0"/>
              <a:t>1/25/20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BF634-9A70-4375-98DF-ED949627854C}" type="slidenum">
              <a:rPr lang="en-US" smtClean="0"/>
              <a:t>‹#›</a:t>
            </a:fld>
            <a:endParaRPr lang="en-US"/>
          </a:p>
        </p:txBody>
      </p:sp>
    </p:spTree>
    <p:extLst>
      <p:ext uri="{BB962C8B-B14F-4D97-AF65-F5344CB8AC3E}">
        <p14:creationId xmlns:p14="http://schemas.microsoft.com/office/powerpoint/2010/main" val="82352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4A911-D013-4248-8176-20AFF5E5D2BD}" type="datetimeFigureOut">
              <a:rPr lang="en-US" smtClean="0"/>
              <a:t>1/25/20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BF634-9A70-4375-98DF-ED949627854C}" type="slidenum">
              <a:rPr lang="en-US" smtClean="0"/>
              <a:t>‹#›</a:t>
            </a:fld>
            <a:endParaRPr lang="en-US"/>
          </a:p>
        </p:txBody>
      </p:sp>
    </p:spTree>
    <p:extLst>
      <p:ext uri="{BB962C8B-B14F-4D97-AF65-F5344CB8AC3E}">
        <p14:creationId xmlns:p14="http://schemas.microsoft.com/office/powerpoint/2010/main" val="1078624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Deep Feedforward Network</a:t>
            </a:r>
            <a:endParaRPr lang="en-US" dirty="0"/>
          </a:p>
        </p:txBody>
      </p:sp>
      <p:sp>
        <p:nvSpPr>
          <p:cNvPr id="3" name="Subtitle 2"/>
          <p:cNvSpPr>
            <a:spLocks noGrp="1"/>
          </p:cNvSpPr>
          <p:nvPr>
            <p:ph type="subTitle" idx="1"/>
          </p:nvPr>
        </p:nvSpPr>
        <p:spPr/>
        <p:txBody>
          <a:bodyPr/>
          <a:lstStyle/>
          <a:p>
            <a:r>
              <a:rPr lang="en-US" dirty="0" smtClean="0"/>
              <a:t>PHS 597 Lecture </a:t>
            </a:r>
          </a:p>
          <a:p>
            <a:r>
              <a:rPr lang="en-US" dirty="0" err="1" smtClean="0"/>
              <a:t>Bibo</a:t>
            </a:r>
            <a:r>
              <a:rPr lang="en-US" dirty="0" smtClean="0"/>
              <a:t> Jiang &amp; Dajiang Liu</a:t>
            </a:r>
            <a:endParaRPr lang="en-US" dirty="0"/>
          </a:p>
        </p:txBody>
      </p:sp>
    </p:spTree>
    <p:extLst>
      <p:ext uri="{BB962C8B-B14F-4D97-AF65-F5344CB8AC3E}">
        <p14:creationId xmlns:p14="http://schemas.microsoft.com/office/powerpoint/2010/main" val="2672320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of Hidden Unit Activation Function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Rectified linear unit (</a:t>
                </a:r>
                <a:r>
                  <a:rPr lang="en-US" dirty="0" err="1" smtClean="0"/>
                  <a:t>ReLU</a:t>
                </a:r>
                <a:r>
                  <a:rPr lang="en-US" dirty="0" smtClean="0"/>
                  <a:t>) </a:t>
                </a:r>
              </a:p>
              <a:p>
                <a:pPr lvl="1"/>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𝑧</m:t>
                            </m:r>
                          </m:e>
                        </m:d>
                      </m:e>
                    </m:func>
                  </m:oMath>
                </a14:m>
                <a:endParaRPr lang="en-US" dirty="0" smtClean="0"/>
              </a:p>
              <a:p>
                <a:pPr lvl="1"/>
                <a:endParaRPr lang="en-US" dirty="0"/>
              </a:p>
              <a:p>
                <a:r>
                  <a:rPr lang="en-US" dirty="0" smtClean="0"/>
                  <a:t>Benefits:</a:t>
                </a:r>
              </a:p>
              <a:p>
                <a:pPr lvl="1"/>
                <a:r>
                  <a:rPr lang="en-US" dirty="0" smtClean="0"/>
                  <a:t>No vanishing/exploding gradient problem</a:t>
                </a:r>
              </a:p>
              <a:p>
                <a:pPr lvl="2"/>
                <a:r>
                  <a:rPr lang="en-US" dirty="0" smtClean="0"/>
                  <a:t>We will discuss more closely in </a:t>
                </a:r>
                <a:r>
                  <a:rPr lang="en-US" dirty="0" err="1" smtClean="0"/>
                  <a:t>backprop</a:t>
                </a:r>
                <a:r>
                  <a:rPr lang="en-US" dirty="0" smtClean="0"/>
                  <a:t> </a:t>
                </a:r>
              </a:p>
              <a:p>
                <a:r>
                  <a:rPr lang="en-US" dirty="0" smtClean="0"/>
                  <a:t>Limitations: </a:t>
                </a:r>
              </a:p>
              <a:p>
                <a:pPr lvl="1"/>
                <a:r>
                  <a:rPr lang="en-US" dirty="0" smtClean="0"/>
                  <a:t>Half of the function has gradient 0, so it cannot be updated using gradient based algorithm</a:t>
                </a:r>
              </a:p>
              <a:p>
                <a:pPr lvl="1"/>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1026" name="Picture 2" descr="Image result for ReLU&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9025" y="1258887"/>
            <a:ext cx="3400425" cy="264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375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of Hidden Unit Activation Function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Extensions of </a:t>
                </a:r>
                <a:r>
                  <a:rPr lang="en-US" dirty="0" err="1" smtClean="0"/>
                  <a:t>ReLU</a:t>
                </a:r>
                <a:r>
                  <a:rPr lang="en-US" dirty="0" smtClean="0"/>
                  <a:t> is based upon adding a non-zero slope to the 0 part of </a:t>
                </a:r>
                <a:r>
                  <a:rPr lang="en-US" dirty="0" err="1" smtClean="0"/>
                  <a:t>ReLU</a:t>
                </a:r>
                <a:endParaRPr lang="en-US" dirty="0" smtClean="0"/>
              </a:p>
              <a:p>
                <a:r>
                  <a:rPr lang="en-US" dirty="0" smtClean="0"/>
                  <a:t>Specifically,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𝛼</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𝑍</m:t>
                            </m:r>
                          </m:e>
                        </m:d>
                      </m:e>
                    </m:func>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r>
                      <m:rPr>
                        <m:sty m:val="p"/>
                      </m:rPr>
                      <a:rPr lang="en-US" b="0" i="0" smtClean="0">
                        <a:latin typeface="Cambria Math" panose="02040503050406030204" pitchFamily="18" charset="0"/>
                      </a:rPr>
                      <m:t>min</m:t>
                    </m:r>
                    <m:r>
                      <a:rPr lang="en-US" b="0" i="1" smtClean="0">
                        <a:latin typeface="Cambria Math" panose="02040503050406030204" pitchFamily="18" charset="0"/>
                      </a:rPr>
                      <m:t>⁡(0,</m:t>
                    </m:r>
                    <m:r>
                      <a:rPr lang="en-US" b="0" i="1" smtClean="0">
                        <a:latin typeface="Cambria Math" panose="02040503050406030204" pitchFamily="18" charset="0"/>
                      </a:rPr>
                      <m:t>𝑍</m:t>
                    </m:r>
                    <m:r>
                      <a:rPr lang="en-US" b="0" i="1" smtClean="0">
                        <a:latin typeface="Cambria Math" panose="02040503050406030204" pitchFamily="18" charset="0"/>
                      </a:rPr>
                      <m:t>)</m:t>
                    </m:r>
                  </m:oMath>
                </a14:m>
                <a:endParaRPr lang="en-US" dirty="0" smtClean="0"/>
              </a:p>
              <a:p>
                <a:r>
                  <a:rPr lang="en-US" dirty="0" smtClean="0"/>
                  <a:t>A few variations were made depending on how </a:t>
                </a:r>
                <a14:m>
                  <m:oMath xmlns:m="http://schemas.openxmlformats.org/officeDocument/2006/math">
                    <m:r>
                      <a:rPr lang="en-US" b="0" i="1" smtClean="0">
                        <a:latin typeface="Cambria Math" panose="02040503050406030204" pitchFamily="18" charset="0"/>
                      </a:rPr>
                      <m:t>𝛼</m:t>
                    </m:r>
                  </m:oMath>
                </a14:m>
                <a:r>
                  <a:rPr lang="en-US" dirty="0" smtClean="0"/>
                  <a:t> is chosen </a:t>
                </a:r>
              </a:p>
              <a:p>
                <a:pPr lvl="1"/>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=−1</m:t>
                    </m:r>
                  </m:oMath>
                </a14:m>
                <a:r>
                  <a:rPr lang="en-US" dirty="0" smtClean="0"/>
                  <a:t> leads to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smtClean="0"/>
                  <a:t> (absolute value rectification) </a:t>
                </a:r>
              </a:p>
              <a:p>
                <a:pPr lvl="1"/>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=0.01</m:t>
                    </m:r>
                  </m:oMath>
                </a14:m>
                <a:r>
                  <a:rPr lang="en-US" dirty="0" smtClean="0"/>
                  <a:t> (or other small values) (leaky </a:t>
                </a:r>
                <a:r>
                  <a:rPr lang="en-US" dirty="0" err="1" smtClean="0"/>
                  <a:t>ReLU</a:t>
                </a:r>
                <a:r>
                  <a:rPr lang="en-US" dirty="0" smtClean="0"/>
                  <a:t>)</a:t>
                </a:r>
              </a:p>
              <a:p>
                <a:pPr lvl="1"/>
                <a:r>
                  <a:rPr lang="en-US" dirty="0" smtClean="0"/>
                  <a:t>If </a:t>
                </a:r>
                <a14:m>
                  <m:oMath xmlns:m="http://schemas.openxmlformats.org/officeDocument/2006/math">
                    <m:r>
                      <a:rPr lang="en-US" b="0" i="1" smtClean="0">
                        <a:latin typeface="Cambria Math" panose="02040503050406030204" pitchFamily="18" charset="0"/>
                      </a:rPr>
                      <m:t>𝛼</m:t>
                    </m:r>
                  </m:oMath>
                </a14:m>
                <a:r>
                  <a:rPr lang="en-US" dirty="0" smtClean="0"/>
                  <a:t> is set as a parameter and to be estimated, it is called parametric </a:t>
                </a:r>
                <a:r>
                  <a:rPr lang="en-US" dirty="0" err="1" smtClean="0"/>
                  <a:t>ReLU</a:t>
                </a:r>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148079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Extensions of </a:t>
            </a:r>
            <a:r>
              <a:rPr lang="en-US" dirty="0" err="1" smtClean="0"/>
              <a:t>ReLU</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For multivariate outcomes, it is straightforward to apply element wise </a:t>
                </a:r>
                <a:r>
                  <a:rPr lang="en-US" dirty="0" err="1" smtClean="0"/>
                  <a:t>ReLU</a:t>
                </a:r>
                <a:endParaRPr lang="en-US" dirty="0" smtClean="0"/>
              </a:p>
              <a:p>
                <a:r>
                  <a:rPr lang="en-US" dirty="0" smtClean="0"/>
                  <a:t>Instead, </a:t>
                </a:r>
                <a:r>
                  <a:rPr lang="en-US" dirty="0" err="1" smtClean="0"/>
                  <a:t>maxout</a:t>
                </a:r>
                <a:r>
                  <a:rPr lang="en-US" dirty="0" smtClean="0"/>
                  <a:t> activation function can be applied. First, it divides multivariate outcome </a:t>
                </a:r>
                <a14:m>
                  <m:oMath xmlns:m="http://schemas.openxmlformats.org/officeDocument/2006/math">
                    <m:r>
                      <a:rPr lang="en-US" b="0" i="1" smtClean="0">
                        <a:latin typeface="Cambria Math" panose="02040503050406030204" pitchFamily="18" charset="0"/>
                      </a:rPr>
                      <m:t>𝑍</m:t>
                    </m:r>
                  </m:oMath>
                </a14:m>
                <a:r>
                  <a:rPr lang="en-US" dirty="0" smtClean="0"/>
                  <a:t> into </a:t>
                </a:r>
                <a:r>
                  <a:rPr lang="en-US" i="1" dirty="0" smtClean="0"/>
                  <a:t>k</a:t>
                </a:r>
                <a:r>
                  <a:rPr lang="en-US" dirty="0" smtClean="0"/>
                  <a:t> different groups, and then for each group, the max is outputted, i.e.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d>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𝑗</m:t>
                              </m:r>
                            </m:sub>
                          </m:sSub>
                        </m:e>
                      </m:func>
                    </m:oMath>
                  </m:oMathPara>
                </a14:m>
                <a:endParaRPr lang="en-US" dirty="0" smtClean="0"/>
              </a:p>
              <a:p>
                <a:r>
                  <a:rPr lang="en-US" dirty="0" err="1" smtClean="0"/>
                  <a:t>Maxout</a:t>
                </a:r>
                <a:r>
                  <a:rPr lang="en-US" dirty="0" smtClean="0"/>
                  <a:t> output now requires </a:t>
                </a:r>
                <a:r>
                  <a:rPr lang="en-US" i="1" dirty="0" smtClean="0"/>
                  <a:t>k </a:t>
                </a:r>
                <a:r>
                  <a:rPr lang="en-US" dirty="0" smtClean="0"/>
                  <a:t>weight vectors to be integrated into the next layer</a:t>
                </a:r>
              </a:p>
              <a:p>
                <a:pPr lvl="1"/>
                <a:r>
                  <a:rPr lang="en-US" dirty="0" smtClean="0"/>
                  <a:t>Offer greater flexibility than a single </a:t>
                </a:r>
                <a:r>
                  <a:rPr lang="en-US" dirty="0" err="1" smtClean="0"/>
                  <a:t>ReLU</a:t>
                </a:r>
                <a:endParaRPr lang="en-US" dirty="0" smtClean="0"/>
              </a:p>
              <a:p>
                <a:pPr lvl="1"/>
                <a:r>
                  <a:rPr lang="en-US" dirty="0" smtClean="0"/>
                  <a:t>Has few parameters than element-wise </a:t>
                </a:r>
                <a:r>
                  <a:rPr lang="en-US" dirty="0" err="1" smtClean="0"/>
                  <a:t>ReLU</a:t>
                </a:r>
                <a:endParaRPr lang="en-US" dirty="0" smtClean="0"/>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r="-1333"/>
                </a:stretch>
              </a:blipFill>
            </p:spPr>
            <p:txBody>
              <a:bodyPr/>
              <a:lstStyle/>
              <a:p>
                <a:r>
                  <a:rPr lang="en-US">
                    <a:noFill/>
                  </a:rPr>
                  <a:t> </a:t>
                </a:r>
              </a:p>
            </p:txBody>
          </p:sp>
        </mc:Fallback>
      </mc:AlternateContent>
    </p:spTree>
    <p:extLst>
      <p:ext uri="{BB962C8B-B14F-4D97-AF65-F5344CB8AC3E}">
        <p14:creationId xmlns:p14="http://schemas.microsoft.com/office/powerpoint/2010/main" val="224901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Activation Functions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smtClean="0"/>
                  <a:t>Hyperbolic tangent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𝑋</m:t>
                                  </m:r>
                                </m:e>
                              </m:d>
                            </m:e>
                          </m:func>
                          <m:r>
                            <a:rPr lang="en-US" b="0" i="1" smtClean="0">
                              <a:latin typeface="Cambria Math" panose="02040503050406030204" pitchFamily="18" charset="0"/>
                            </a:rPr>
                            <m:t>−</m:t>
                          </m:r>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𝑋</m:t>
                                  </m:r>
                                </m:e>
                              </m:d>
                            </m:e>
                          </m:func>
                          <m:r>
                            <a:rPr lang="en-US" b="0" i="1" smtClean="0">
                              <a:latin typeface="Cambria Math" panose="02040503050406030204" pitchFamily="18" charset="0"/>
                            </a:rPr>
                            <m:t>+1</m:t>
                          </m:r>
                        </m:den>
                      </m:f>
                    </m:oMath>
                  </m:oMathPara>
                </a14:m>
                <a:endParaRPr lang="en-US" dirty="0" smtClean="0"/>
              </a:p>
              <a:p>
                <a:r>
                  <a:rPr lang="en-US" dirty="0" smtClean="0"/>
                  <a:t>Hyperbolic tangent is a transformed sigmoid, specifically </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tanh</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func>
                      <m:r>
                        <a:rPr lang="en-US" b="0" i="1" smtClean="0">
                          <a:latin typeface="Cambria Math" panose="02040503050406030204" pitchFamily="18" charset="0"/>
                        </a:rPr>
                        <m:t>=2</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𝑥</m:t>
                          </m:r>
                        </m:e>
                      </m:d>
                      <m:r>
                        <a:rPr lang="en-US" b="0" i="1" smtClean="0">
                          <a:latin typeface="Cambria Math" panose="02040503050406030204" pitchFamily="18" charset="0"/>
                        </a:rPr>
                        <m:t>−1</m:t>
                      </m:r>
                    </m:oMath>
                  </m:oMathPara>
                </a14:m>
                <a:endParaRPr lang="en-US" b="0" dirty="0" smtClean="0"/>
              </a:p>
              <a:p>
                <a:r>
                  <a:rPr lang="en-US" dirty="0" smtClean="0"/>
                  <a:t>So it shares some of the same limitation as sigmoid function </a:t>
                </a:r>
              </a:p>
              <a:p>
                <a:pPr lvl="1"/>
                <a:r>
                  <a:rPr lang="en-US" dirty="0" smtClean="0"/>
                  <a:t>Rarely used in modern deep learning for hidden layers</a:t>
                </a:r>
              </a:p>
              <a:p>
                <a:r>
                  <a:rPr lang="en-US" dirty="0" smtClean="0"/>
                  <a:t>Some other not so frequently used activation functions </a:t>
                </a:r>
              </a:p>
              <a:p>
                <a:pPr lvl="1"/>
                <a:r>
                  <a:rPr lang="en-US" dirty="0" smtClean="0"/>
                  <a:t>Radial basis function</a:t>
                </a:r>
              </a:p>
              <a:p>
                <a:pPr marL="457200" lvl="1" indent="0">
                  <a:buNone/>
                </a:pPr>
                <a14:m>
                  <m:oMathPara xmlns:m="http://schemas.openxmlformats.org/officeDocument/2006/math">
                    <m:oMathParaPr>
                      <m:jc m:val="centerGroup"/>
                    </m:oMathParaPr>
                    <m:oMath xmlns:m="http://schemas.openxmlformats.org/officeDocument/2006/math">
                      <m:r>
                        <m:rPr>
                          <m:sty m:val="p"/>
                        </m:rPr>
                        <a:rPr lang="en-US" i="1">
                          <a:latin typeface="Cambria Math" panose="02040503050406030204" pitchFamily="18" charset="0"/>
                        </a:rPr>
                        <m:t>g</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d>
                        </m:e>
                      </m:func>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US">
                    <a:noFill/>
                  </a:rPr>
                  <a:t> </a:t>
                </a:r>
              </a:p>
            </p:txBody>
          </p:sp>
        </mc:Fallback>
      </mc:AlternateContent>
      <p:pic>
        <p:nvPicPr>
          <p:cNvPr id="2050" name="Picture 2" descr="TanhRe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5150" y="246062"/>
            <a:ext cx="342900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885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0393"/>
            <a:ext cx="10515600" cy="1044575"/>
          </a:xfrm>
        </p:spPr>
        <p:txBody>
          <a:bodyPr/>
          <a:lstStyle/>
          <a:p>
            <a:r>
              <a:rPr lang="en-US" dirty="0" smtClean="0"/>
              <a:t>Universal Approximation Theorem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The theorem states that a feed-forward network with a single hidden layer containing a finite number of neurons can approximate continuous functions on compact subsets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𝑛</m:t>
                        </m:r>
                      </m:sup>
                    </m:sSup>
                  </m:oMath>
                </a14:m>
                <a:r>
                  <a:rPr lang="en-US" dirty="0" smtClean="0"/>
                  <a:t>, under mild assumptions on the activation function</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464"/>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2920050" y="3468225"/>
            <a:ext cx="5247000" cy="1140750"/>
          </a:xfrm>
          <a:prstGeom prst="rect">
            <a:avLst/>
          </a:prstGeom>
        </p:spPr>
      </p:pic>
      <p:pic>
        <p:nvPicPr>
          <p:cNvPr id="6" name="Picture 5"/>
          <p:cNvPicPr>
            <a:picLocks noChangeAspect="1"/>
          </p:cNvPicPr>
          <p:nvPr/>
        </p:nvPicPr>
        <p:blipFill>
          <a:blip r:embed="rId4"/>
          <a:stretch>
            <a:fillRect/>
          </a:stretch>
        </p:blipFill>
        <p:spPr>
          <a:xfrm>
            <a:off x="2886075" y="4837575"/>
            <a:ext cx="5628771" cy="1568645"/>
          </a:xfrm>
          <a:prstGeom prst="rect">
            <a:avLst/>
          </a:prstGeom>
        </p:spPr>
      </p:pic>
      <p:pic>
        <p:nvPicPr>
          <p:cNvPr id="7" name="Picture 6"/>
          <p:cNvPicPr>
            <a:picLocks noChangeAspect="1"/>
          </p:cNvPicPr>
          <p:nvPr/>
        </p:nvPicPr>
        <p:blipFill>
          <a:blip r:embed="rId5"/>
          <a:stretch>
            <a:fillRect/>
          </a:stretch>
        </p:blipFill>
        <p:spPr>
          <a:xfrm>
            <a:off x="5747400" y="180825"/>
            <a:ext cx="6336000" cy="823500"/>
          </a:xfrm>
          <a:prstGeom prst="rect">
            <a:avLst/>
          </a:prstGeom>
        </p:spPr>
      </p:pic>
    </p:spTree>
    <p:extLst>
      <p:ext uri="{BB962C8B-B14F-4D97-AF65-F5344CB8AC3E}">
        <p14:creationId xmlns:p14="http://schemas.microsoft.com/office/powerpoint/2010/main" val="102947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of loss function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For continuous response, the most natural loss function is squared error loss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oMath>
                  </m:oMathPara>
                </a14:m>
                <a:endParaRPr lang="en-US" dirty="0" smtClean="0"/>
              </a:p>
              <a:p>
                <a:r>
                  <a:rPr lang="en-US" dirty="0" smtClean="0"/>
                  <a:t>For binary response, multiple choices are possible. The most straightforward choice is the –log(likelihood)</a:t>
                </a:r>
              </a:p>
              <a:p>
                <a:pPr lvl="1"/>
                <a:r>
                  <a:rPr lang="en-US" dirty="0" smtClean="0"/>
                  <a:t>The prediction for binary outcome is often the probability of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=1</m:t>
                    </m:r>
                  </m:oMath>
                </a14:m>
                <a:r>
                  <a:rPr lang="en-US" dirty="0" smtClean="0"/>
                  <a:t>, i.e.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Pr</m:t>
                        </m:r>
                      </m:fName>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𝑌</m:t>
                            </m:r>
                            <m:r>
                              <a:rPr lang="en-US" b="0" i="1" dirty="0" smtClean="0">
                                <a:latin typeface="Cambria Math" panose="02040503050406030204" pitchFamily="18" charset="0"/>
                              </a:rPr>
                              <m:t>=1</m:t>
                            </m:r>
                          </m:e>
                          <m:e>
                            <m:r>
                              <a:rPr lang="en-US" b="0" i="1" dirty="0" smtClean="0">
                                <a:latin typeface="Cambria Math" panose="02040503050406030204" pitchFamily="18" charset="0"/>
                              </a:rPr>
                              <m:t>𝑋</m:t>
                            </m:r>
                          </m:e>
                        </m:d>
                      </m:e>
                    </m:func>
                  </m:oMath>
                </a14:m>
                <a:r>
                  <a:rPr lang="en-US" dirty="0" smtClean="0"/>
                  <a:t>. </a:t>
                </a:r>
              </a:p>
              <a:p>
                <a:pPr lvl="1"/>
                <a:r>
                  <a:rPr lang="en-US" dirty="0" smtClean="0"/>
                  <a:t>So the likelihood (as in logistic regression) is given by </a:t>
                </a:r>
              </a:p>
              <a:p>
                <a:pPr marL="457200" lvl="1"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dirty="0" smtClean="0">
                                          <a:latin typeface="Cambria Math" panose="02040503050406030204" pitchFamily="18" charset="0"/>
                                        </a:rPr>
                                        <m:t>𝑖</m:t>
                                      </m:r>
                                    </m:sub>
                                  </m:sSub>
                                </m:e>
                              </m:d>
                            </m:e>
                          </m:func>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𝑖</m:t>
                                  </m:r>
                                </m:sub>
                              </m:sSub>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log</m:t>
                              </m:r>
                            </m:fName>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e>
                                    <m:sub>
                                      <m:r>
                                        <a:rPr lang="en-US" b="0" i="1" dirty="0" smtClean="0">
                                          <a:latin typeface="Cambria Math" panose="02040503050406030204" pitchFamily="18" charset="0"/>
                                        </a:rPr>
                                        <m:t>𝑖</m:t>
                                      </m:r>
                                    </m:sub>
                                  </m:sSub>
                                </m:e>
                              </m:d>
                            </m:e>
                          </m:func>
                        </m:e>
                      </m:nary>
                    </m:oMath>
                  </m:oMathPara>
                </a14:m>
                <a:endParaRPr lang="en-US" dirty="0" smtClean="0"/>
              </a:p>
              <a:p>
                <a:pPr lvl="1"/>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1558489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69850"/>
            <a:ext cx="10515600" cy="1325563"/>
          </a:xfrm>
        </p:spPr>
        <p:txBody>
          <a:bodyPr/>
          <a:lstStyle/>
          <a:p>
            <a:r>
              <a:rPr lang="en-US" dirty="0" smtClean="0"/>
              <a:t>Computational Graph</a:t>
            </a:r>
            <a:endParaRPr lang="en-US" dirty="0"/>
          </a:p>
        </p:txBody>
      </p:sp>
      <p:sp>
        <p:nvSpPr>
          <p:cNvPr id="3" name="Content Placeholder 2"/>
          <p:cNvSpPr>
            <a:spLocks noGrp="1"/>
          </p:cNvSpPr>
          <p:nvPr>
            <p:ph idx="1"/>
          </p:nvPr>
        </p:nvSpPr>
        <p:spPr>
          <a:xfrm>
            <a:off x="352425" y="3644900"/>
            <a:ext cx="10515600" cy="2894013"/>
          </a:xfrm>
        </p:spPr>
        <p:txBody>
          <a:bodyPr>
            <a:normAutofit lnSpcReduction="10000"/>
          </a:bodyPr>
          <a:lstStyle/>
          <a:p>
            <a:r>
              <a:rPr lang="en-US" dirty="0" smtClean="0"/>
              <a:t>Each node represent a variable </a:t>
            </a:r>
          </a:p>
          <a:p>
            <a:r>
              <a:rPr lang="en-US" dirty="0" smtClean="0"/>
              <a:t>If variable Y can be obtained from variable X via an allowable operation, we draw an arrow from X to Y</a:t>
            </a:r>
          </a:p>
          <a:p>
            <a:r>
              <a:rPr lang="en-US" dirty="0" smtClean="0"/>
              <a:t>Each operation leads to a single output (could be a multivariate output)</a:t>
            </a:r>
          </a:p>
          <a:p>
            <a:r>
              <a:rPr lang="en-US" dirty="0" smtClean="0"/>
              <a:t>More generally, if Z can be obtained by X and Y</a:t>
            </a:r>
          </a:p>
          <a:p>
            <a:pPr lvl="1"/>
            <a:r>
              <a:rPr lang="en-US" dirty="0" smtClean="0"/>
              <a:t>We draw an arrow from X to Z, and another one from Y to Z</a:t>
            </a:r>
          </a:p>
          <a:p>
            <a:pPr lvl="2"/>
            <a:endParaRPr lang="en-US" dirty="0"/>
          </a:p>
        </p:txBody>
      </p:sp>
      <p:pic>
        <p:nvPicPr>
          <p:cNvPr id="5" name="Picture 4"/>
          <p:cNvPicPr>
            <a:picLocks noChangeAspect="1"/>
          </p:cNvPicPr>
          <p:nvPr/>
        </p:nvPicPr>
        <p:blipFill>
          <a:blip r:embed="rId2"/>
          <a:stretch>
            <a:fillRect/>
          </a:stretch>
        </p:blipFill>
        <p:spPr>
          <a:xfrm>
            <a:off x="7474623" y="133064"/>
            <a:ext cx="4512819" cy="3881723"/>
          </a:xfrm>
          <a:prstGeom prst="rect">
            <a:avLst/>
          </a:prstGeom>
        </p:spPr>
      </p:pic>
    </p:spTree>
    <p:extLst>
      <p:ext uri="{BB962C8B-B14F-4D97-AF65-F5344CB8AC3E}">
        <p14:creationId xmlns:p14="http://schemas.microsoft.com/office/powerpoint/2010/main" val="3033757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for Fitting Neural Networks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The fundamental algorithm is gradient-based</a:t>
                </a:r>
              </a:p>
              <a:p>
                <a:r>
                  <a:rPr lang="en-US" dirty="0" smtClean="0"/>
                  <a:t>Backward propagation (</a:t>
                </a:r>
                <a:r>
                  <a:rPr lang="en-US" dirty="0" err="1" smtClean="0"/>
                  <a:t>backprop</a:t>
                </a:r>
                <a:r>
                  <a:rPr lang="en-US" dirty="0" smtClean="0"/>
                  <a:t>) </a:t>
                </a:r>
              </a:p>
              <a:p>
                <a:r>
                  <a:rPr lang="en-US" dirty="0" err="1" smtClean="0"/>
                  <a:t>Backprop</a:t>
                </a:r>
                <a:r>
                  <a:rPr lang="en-US" dirty="0" smtClean="0"/>
                  <a:t> is in essence the chain rule for computing derivatives for composition of functions</a:t>
                </a:r>
              </a:p>
              <a:p>
                <a:pPr lvl="1"/>
                <a:r>
                  <a:rPr lang="en-US" dirty="0" smtClean="0"/>
                  <a:t>It is not an optimization algorithm</a:t>
                </a:r>
                <a:endParaRPr lang="en-US" dirty="0"/>
              </a:p>
              <a:p>
                <a:r>
                  <a:rPr lang="en-US" dirty="0" smtClean="0"/>
                  <a:t>Another concept is forward prop, which is to use the input, propagates through all hidden layers, and produce output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endParaRPr lang="en-US" dirty="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210596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Prop Algorithm </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514350" y="1465318"/>
            <a:ext cx="9796418" cy="5071951"/>
          </a:xfrm>
          <a:prstGeom prst="rect">
            <a:avLst/>
          </a:prstGeom>
        </p:spPr>
      </p:pic>
    </p:spTree>
    <p:extLst>
      <p:ext uri="{BB962C8B-B14F-4D97-AF65-F5344CB8AC3E}">
        <p14:creationId xmlns:p14="http://schemas.microsoft.com/office/powerpoint/2010/main" val="730321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Backprop</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38125" y="1377949"/>
                <a:ext cx="10515600" cy="5356225"/>
              </a:xfrm>
            </p:spPr>
            <p:txBody>
              <a:bodyPr>
                <a:normAutofit fontScale="92500"/>
              </a:bodyPr>
              <a:lstStyle/>
              <a:p>
                <a:r>
                  <a:rPr lang="en-US" dirty="0" smtClean="0"/>
                  <a:t>Chain rule: </a:t>
                </a:r>
              </a:p>
              <a:p>
                <a:pPr lvl="1"/>
                <a:r>
                  <a:rPr lang="en-US" b="0" dirty="0" smtClean="0"/>
                  <a:t>Given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smtClean="0"/>
                  <a:t> and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a14:m>
                <a:r>
                  <a:rPr lang="en-US" dirty="0" smtClean="0"/>
                  <a:t>, chain rule can be applied to compute the derivative (gradient) of </a:t>
                </a:r>
                <a14:m>
                  <m:oMath xmlns:m="http://schemas.openxmlformats.org/officeDocument/2006/math">
                    <m:r>
                      <a:rPr lang="en-US" b="0" i="1" smtClean="0">
                        <a:latin typeface="Cambria Math" panose="02040503050406030204" pitchFamily="18" charset="0"/>
                      </a:rPr>
                      <m:t>𝑧</m:t>
                    </m:r>
                  </m:oMath>
                </a14:m>
                <a:r>
                  <a:rPr lang="en-US" dirty="0" smtClean="0"/>
                  <a:t> with respect to </a:t>
                </a:r>
                <a14:m>
                  <m:oMath xmlns:m="http://schemas.openxmlformats.org/officeDocument/2006/math">
                    <m:r>
                      <a:rPr lang="en-US" b="0" i="1" smtClean="0">
                        <a:latin typeface="Cambria Math" panose="02040503050406030204" pitchFamily="18" charset="0"/>
                      </a:rPr>
                      <m:t>𝑥</m:t>
                    </m:r>
                  </m:oMath>
                </a14:m>
                <a:endParaRPr lang="en-US" dirty="0" smtClean="0"/>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0" smtClean="0">
                              <a:latin typeface="Cambria Math" panose="02040503050406030204" pitchFamily="18" charset="0"/>
                            </a:rPr>
                            <m:t>∇</m:t>
                          </m:r>
                        </m:e>
                        <m:sub>
                          <m:r>
                            <a:rPr lang="en-US" b="0" i="1" smtClean="0">
                              <a:latin typeface="Cambria Math" panose="02040503050406030204" pitchFamily="18" charset="0"/>
                            </a:rPr>
                            <m:t>𝑥</m:t>
                          </m:r>
                        </m:sub>
                      </m:sSub>
                      <m:r>
                        <a:rPr lang="en-US" b="0" i="1" smtClean="0">
                          <a:latin typeface="Cambria Math" panose="02040503050406030204" pitchFamily="18" charset="0"/>
                        </a:rPr>
                        <m:t>𝑍</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𝑦</m:t>
                          </m:r>
                        </m:num>
                        <m:den>
                          <m:r>
                            <a:rPr lang="en-US" b="0" i="1" smtClean="0">
                              <a:latin typeface="Cambria Math" panose="02040503050406030204" pitchFamily="18" charset="0"/>
                            </a:rPr>
                            <m:t>𝜕</m:t>
                          </m:r>
                          <m:r>
                            <a:rPr lang="en-US" b="0" i="1" smtClean="0">
                              <a:latin typeface="Cambria Math" panose="02040503050406030204" pitchFamily="18" charset="0"/>
                            </a:rPr>
                            <m:t>𝑥</m:t>
                          </m:r>
                        </m:den>
                      </m:f>
                      <m:sSub>
                        <m:sSubPr>
                          <m:ctrlPr>
                            <a:rPr lang="en-US" b="0" i="1" smtClean="0">
                              <a:latin typeface="Cambria Math" panose="02040503050406030204" pitchFamily="18" charset="0"/>
                            </a:rPr>
                          </m:ctrlPr>
                        </m:sSubPr>
                        <m:e>
                          <m:r>
                            <a:rPr lang="en-US" b="0" i="0" smtClean="0">
                              <a:latin typeface="Cambria Math" panose="02040503050406030204" pitchFamily="18" charset="0"/>
                            </a:rPr>
                            <m:t>∇</m:t>
                          </m:r>
                        </m:e>
                        <m:sub>
                          <m:r>
                            <a:rPr lang="en-US" b="0" i="1" smtClean="0">
                              <a:latin typeface="Cambria Math" panose="02040503050406030204" pitchFamily="18" charset="0"/>
                            </a:rPr>
                            <m:t>𝑦</m:t>
                          </m:r>
                        </m:sub>
                      </m:sSub>
                      <m:r>
                        <a:rPr lang="en-US" b="0" i="1" smtClean="0">
                          <a:latin typeface="Cambria Math" panose="02040503050406030204" pitchFamily="18" charset="0"/>
                        </a:rPr>
                        <m:t>𝑧</m:t>
                      </m:r>
                    </m:oMath>
                  </m:oMathPara>
                </a14:m>
                <a:endParaRPr lang="en-US" dirty="0" smtClean="0"/>
              </a:p>
              <a:p>
                <a:r>
                  <a:rPr lang="en-US" dirty="0" err="1" smtClean="0"/>
                  <a:t>Backprop</a:t>
                </a:r>
                <a:endParaRPr lang="en-US" dirty="0" smtClean="0"/>
              </a:p>
              <a:p>
                <a:pPr lvl="1"/>
                <a:r>
                  <a:rPr lang="en-US" dirty="0" smtClean="0"/>
                  <a:t>Can be applied not only to vectors but also to tensors (high dimensional array)</a:t>
                </a:r>
              </a:p>
              <a:p>
                <a:pPr lvl="1"/>
                <a:r>
                  <a:rPr lang="en-US" dirty="0" smtClean="0"/>
                  <a:t>Easy to conceptualize but careful implementation is needed. </a:t>
                </a:r>
              </a:p>
              <a:p>
                <a:r>
                  <a:rPr lang="en-US" dirty="0" smtClean="0"/>
                  <a:t>Consider the simple example in the upper right corner: </a:t>
                </a:r>
              </a:p>
              <a:p>
                <a:pPr lvl="1"/>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e>
                        </m:d>
                      </m:e>
                    </m:d>
                  </m:oMath>
                </a14:m>
                <a:endParaRPr lang="en-US" b="0" dirty="0" smtClean="0"/>
              </a:p>
              <a:p>
                <a:pPr lvl="1"/>
                <a:endParaRPr lang="en-US" b="0" dirty="0" smtClean="0"/>
              </a:p>
              <a:p>
                <a:pPr lvl="1"/>
                <a:r>
                  <a:rPr lang="en-US" dirty="0" smtClean="0"/>
                  <a:t>To compute derivatives, chain rules can be applied which gives ideas for </a:t>
                </a:r>
                <a:r>
                  <a:rPr lang="en-US" dirty="0" err="1" smtClean="0"/>
                  <a:t>backprop</a:t>
                </a:r>
                <a:r>
                  <a:rPr lang="en-US" dirty="0" smtClean="0"/>
                  <a:t> </a:t>
                </a:r>
                <a:endParaRPr lang="en-US" b="0" dirty="0" smtClean="0"/>
              </a:p>
              <a:p>
                <a:pPr marL="457200" lvl="1"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𝑧</m:t>
                          </m:r>
                        </m:num>
                        <m:den>
                          <m:r>
                            <a:rPr lang="en-US" b="0" i="1" smtClean="0">
                              <a:latin typeface="Cambria Math" panose="02040503050406030204" pitchFamily="18" charset="0"/>
                            </a:rPr>
                            <m:t>𝜕</m:t>
                          </m:r>
                          <m:r>
                            <a:rPr lang="en-US" b="0" i="1" smtClean="0">
                              <a:latin typeface="Cambria Math" panose="02040503050406030204" pitchFamily="18" charset="0"/>
                            </a:rPr>
                            <m:t>𝑤</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𝑧</m:t>
                          </m:r>
                        </m:num>
                        <m:den>
                          <m:r>
                            <a:rPr lang="en-US" b="0" i="1" smtClean="0">
                              <a:latin typeface="Cambria Math" panose="02040503050406030204" pitchFamily="18" charset="0"/>
                            </a:rPr>
                            <m:t>𝜕</m:t>
                          </m:r>
                          <m:r>
                            <a:rPr lang="en-US" b="0" i="1" smtClean="0">
                              <a:latin typeface="Cambria Math" panose="02040503050406030204" pitchFamily="18" charset="0"/>
                            </a:rPr>
                            <m:t>𝑦</m:t>
                          </m:r>
                        </m:den>
                      </m:f>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𝑦</m:t>
                          </m:r>
                        </m:num>
                        <m:den>
                          <m:r>
                            <a:rPr lang="en-US" b="0" i="1" smtClean="0">
                              <a:latin typeface="Cambria Math" panose="02040503050406030204" pitchFamily="18" charset="0"/>
                            </a:rPr>
                            <m:t>𝜕</m:t>
                          </m:r>
                          <m:r>
                            <a:rPr lang="en-US" b="0" i="1" smtClean="0">
                              <a:latin typeface="Cambria Math" panose="02040503050406030204" pitchFamily="18" charset="0"/>
                            </a:rPr>
                            <m:t>𝑤</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𝑧</m:t>
                          </m:r>
                        </m:num>
                        <m:den>
                          <m:r>
                            <a:rPr lang="en-US" b="0" i="1" smtClean="0">
                              <a:latin typeface="Cambria Math" panose="02040503050406030204" pitchFamily="18" charset="0"/>
                            </a:rPr>
                            <m:t>𝜕</m:t>
                          </m:r>
                          <m:r>
                            <a:rPr lang="en-US" b="0" i="1" smtClean="0">
                              <a:latin typeface="Cambria Math" panose="02040503050406030204" pitchFamily="18" charset="0"/>
                            </a:rPr>
                            <m:t>𝑦</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𝑦</m:t>
                              </m:r>
                            </m:num>
                            <m:den>
                              <m:r>
                                <a:rPr lang="en-US" b="0" i="1" smtClean="0">
                                  <a:latin typeface="Cambria Math" panose="02040503050406030204" pitchFamily="18" charset="0"/>
                                </a:rPr>
                                <m:t>𝜕</m:t>
                              </m:r>
                              <m:r>
                                <a:rPr lang="en-US" b="0" i="1" smtClean="0">
                                  <a:latin typeface="Cambria Math" panose="02040503050406030204" pitchFamily="18" charset="0"/>
                                </a:rPr>
                                <m:t>𝑥</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𝑥</m:t>
                              </m:r>
                            </m:num>
                            <m:den>
                              <m:r>
                                <a:rPr lang="en-US" b="0" i="1" smtClean="0">
                                  <a:latin typeface="Cambria Math" panose="02040503050406030204" pitchFamily="18" charset="0"/>
                                </a:rPr>
                                <m:t>𝜕</m:t>
                              </m:r>
                              <m:r>
                                <a:rPr lang="en-US" b="0" i="1" smtClean="0">
                                  <a:latin typeface="Cambria Math" panose="02040503050406030204" pitchFamily="18" charset="0"/>
                                </a:rPr>
                                <m:t>𝑤</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e>
                      </m:d>
                    </m:oMath>
                  </m:oMathPara>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38125" y="1377949"/>
                <a:ext cx="10515600" cy="5356225"/>
              </a:xfrm>
              <a:blipFill>
                <a:blip r:embed="rId2"/>
                <a:stretch>
                  <a:fillRect l="-870" t="-1706" r="-29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1140811" y="146050"/>
            <a:ext cx="1060714" cy="3321001"/>
          </a:xfrm>
          <a:prstGeom prst="rect">
            <a:avLst/>
          </a:prstGeom>
        </p:spPr>
      </p:pic>
    </p:spTree>
    <p:extLst>
      <p:ext uri="{BB962C8B-B14F-4D97-AF65-F5344CB8AC3E}">
        <p14:creationId xmlns:p14="http://schemas.microsoft.com/office/powerpoint/2010/main" val="1170311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This lecture is based upon </a:t>
            </a:r>
          </a:p>
          <a:p>
            <a:pPr lvl="1"/>
            <a:r>
              <a:rPr lang="en-US" dirty="0" smtClean="0"/>
              <a:t>Ian </a:t>
            </a:r>
            <a:r>
              <a:rPr lang="en-US" dirty="0" err="1" smtClean="0"/>
              <a:t>GoodFellow’s</a:t>
            </a:r>
            <a:r>
              <a:rPr lang="en-US" dirty="0" smtClean="0"/>
              <a:t> deep learning book Chapter 6</a:t>
            </a:r>
          </a:p>
          <a:p>
            <a:r>
              <a:rPr lang="en-US" dirty="0" smtClean="0"/>
              <a:t>With additions from: </a:t>
            </a:r>
          </a:p>
          <a:p>
            <a:pPr lvl="1"/>
            <a:endParaRPr lang="en-US" dirty="0"/>
          </a:p>
        </p:txBody>
      </p:sp>
    </p:spTree>
    <p:extLst>
      <p:ext uri="{BB962C8B-B14F-4D97-AF65-F5344CB8AC3E}">
        <p14:creationId xmlns:p14="http://schemas.microsoft.com/office/powerpoint/2010/main" val="5292631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and Backward Prop – A Simple Example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So forward prop and </a:t>
                </a:r>
                <a:r>
                  <a:rPr lang="en-US" dirty="0" err="1" smtClean="0"/>
                  <a:t>backprop</a:t>
                </a:r>
                <a:r>
                  <a:rPr lang="en-US" dirty="0" smtClean="0"/>
                  <a:t> works as follows in the simplest example (right figure) </a:t>
                </a:r>
              </a:p>
              <a:p>
                <a:r>
                  <a:rPr lang="en-US" dirty="0" smtClean="0"/>
                  <a:t>Forward prop: assume a starting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oMath>
                </a14:m>
                <a:r>
                  <a:rPr lang="en-US" dirty="0" smtClean="0"/>
                  <a:t>, compute </a:t>
                </a:r>
              </a:p>
              <a:p>
                <a:pPr marL="0" indent="0">
                  <a:buNone/>
                </a:pPr>
                <a:r>
                  <a:rPr lang="en-US" b="0" dirty="0" smtClean="0"/>
                  <a:t>Move forward in a path </a:t>
                </a:r>
                <a14:m>
                  <m:oMath xmlns:m="http://schemas.openxmlformats.org/officeDocument/2006/math">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e>
                            </m:d>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e>
                            </m:d>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e>
                            </m:d>
                          </m:e>
                        </m:eqArr>
                      </m:e>
                    </m:d>
                    <m:r>
                      <a:rPr lang="en-US" b="0" i="1" smtClean="0">
                        <a:latin typeface="Cambria Math" panose="02040503050406030204" pitchFamily="18" charset="0"/>
                      </a:rPr>
                      <m:t> </m:t>
                    </m:r>
                  </m:oMath>
                </a14:m>
                <a:endParaRPr lang="en-US" b="0" i="1" dirty="0" smtClean="0">
                  <a:latin typeface="Cambria Math" panose="02040503050406030204" pitchFamily="18" charset="0"/>
                </a:endParaRPr>
              </a:p>
              <a:p>
                <a:pPr marL="0" indent="0">
                  <a:buNone/>
                </a:pPr>
                <a:endParaRPr lang="en-US" dirty="0" smtClean="0"/>
              </a:p>
              <a:p>
                <a:pPr marL="0" indent="0">
                  <a:buNone/>
                </a:pPr>
                <a:endParaRPr lang="en-US" b="0"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0960261" y="165124"/>
            <a:ext cx="1060714" cy="3321001"/>
          </a:xfrm>
          <a:prstGeom prst="rect">
            <a:avLst/>
          </a:prstGeom>
        </p:spPr>
      </p:pic>
    </p:spTree>
    <p:extLst>
      <p:ext uri="{BB962C8B-B14F-4D97-AF65-F5344CB8AC3E}">
        <p14:creationId xmlns:p14="http://schemas.microsoft.com/office/powerpoint/2010/main" val="3742358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and Backward Prop – A simple 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Backward prop moves backward to compute derivatives recursively</a:t>
                </a:r>
              </a:p>
              <a:p>
                <a:r>
                  <a:rPr lang="en-US" dirty="0" smtClean="0"/>
                  <a:t>For notational simplicity, we set </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3</m:t>
                              </m:r>
                            </m:e>
                          </m:d>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4</m:t>
                              </m:r>
                            </m:e>
                          </m:d>
                        </m:sup>
                      </m:sSup>
                      <m:r>
                        <a:rPr lang="en-US" b="0" i="1" smtClean="0">
                          <a:latin typeface="Cambria Math" panose="02040503050406030204" pitchFamily="18" charset="0"/>
                        </a:rPr>
                        <m:t>=</m:t>
                      </m:r>
                      <m:r>
                        <a:rPr lang="en-US" b="0" i="1" smtClean="0">
                          <a:latin typeface="Cambria Math" panose="02040503050406030204" pitchFamily="18" charset="0"/>
                        </a:rPr>
                        <m:t>𝑧</m:t>
                      </m:r>
                    </m:oMath>
                  </m:oMathPara>
                </a14:m>
                <a:endParaRPr lang="en-US" dirty="0" smtClean="0"/>
              </a:p>
              <a:p>
                <a:r>
                  <a:rPr lang="en-US" dirty="0" smtClean="0"/>
                  <a:t>Initial step, set layer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=4</m:t>
                    </m:r>
                  </m:oMath>
                </a14:m>
                <a:endParaRPr lang="en-US" b="0" dirty="0" smtClean="0"/>
              </a:p>
              <a:p>
                <a:pPr marL="0" indent="0">
                  <a:buNone/>
                </a:pPr>
                <a:r>
                  <a:rPr lang="en-US" dirty="0" smtClean="0"/>
                  <a:t>1. If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oMath>
                </a14:m>
                <a:r>
                  <a:rPr lang="en-US" dirty="0" smtClean="0"/>
                  <a:t>, compute the derivative with respect to the previous layer in the path </a:t>
                </a:r>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m:t>
                                  </m:r>
                                </m:e>
                              </m:d>
                            </m:sup>
                          </m:sSup>
                        </m:den>
                      </m:f>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0</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m:t>
                                  </m:r>
                                </m:e>
                              </m:d>
                            </m:sup>
                          </m:sSubSup>
                        </m:e>
                      </m:d>
                    </m:oMath>
                  </m:oMathPara>
                </a14:m>
                <a:endParaRPr lang="en-US" b="0" dirty="0" smtClean="0"/>
              </a:p>
              <a:p>
                <a:pPr marL="0" indent="0">
                  <a:buNone/>
                </a:pPr>
                <a:r>
                  <a:rPr lang="en-US" dirty="0" smtClean="0"/>
                  <a:t>If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oMath>
                </a14:m>
                <a:r>
                  <a:rPr lang="en-US" b="0" dirty="0" smtClean="0"/>
                  <a:t> return 1</a:t>
                </a:r>
              </a:p>
              <a:p>
                <a:pPr marL="0" indent="0">
                  <a:buNone/>
                </a:pPr>
                <a:r>
                  <a:rPr lang="en-US" b="0" dirty="0" smtClean="0"/>
                  <a:t>2. Update the layer number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oMath>
                </a14:m>
                <a:endParaRPr lang="en-US" b="0" dirty="0" smtClean="0"/>
              </a:p>
              <a:p>
                <a:pPr marL="457200" lvl="1" indent="0">
                  <a:buNone/>
                </a:pPr>
                <a:endParaRPr lang="en-US" dirty="0" smtClean="0"/>
              </a:p>
              <a:p>
                <a:pPr lvl="1"/>
                <a:endParaRPr lang="en-US" b="0"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r="-754" b="-3922"/>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1131286" y="97656"/>
            <a:ext cx="1060714" cy="3321001"/>
          </a:xfrm>
          <a:prstGeom prst="rect">
            <a:avLst/>
          </a:prstGeom>
        </p:spPr>
      </p:pic>
    </p:spTree>
    <p:extLst>
      <p:ext uri="{BB962C8B-B14F-4D97-AF65-F5344CB8AC3E}">
        <p14:creationId xmlns:p14="http://schemas.microsoft.com/office/powerpoint/2010/main" val="3638354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90550" y="1690688"/>
                <a:ext cx="10515600" cy="4351338"/>
              </a:xfrm>
            </p:spPr>
            <p:txBody>
              <a:bodyPr>
                <a:normAutofit fontScale="70000" lnSpcReduction="20000"/>
              </a:bodyPr>
              <a:lstStyle/>
              <a:p>
                <a:r>
                  <a:rPr lang="en-US" dirty="0" smtClean="0"/>
                  <a:t>Compute the numerical derivative for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e>
                        </m:d>
                      </m:e>
                    </m:func>
                  </m:oMath>
                </a14:m>
                <a:r>
                  <a:rPr lang="en-US" dirty="0" smtClean="0"/>
                  <a:t>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m:t>
                    </m:r>
                  </m:oMath>
                </a14:m>
                <a:endParaRPr lang="en-US" dirty="0" smtClean="0"/>
              </a:p>
              <a:p>
                <a:r>
                  <a:rPr lang="en-US" dirty="0" smtClean="0"/>
                  <a:t>First construct a computation graph as in the right </a:t>
                </a:r>
              </a:p>
              <a:p>
                <a:r>
                  <a:rPr lang="en-US" dirty="0" smtClean="0"/>
                  <a:t>Do one round of forward prop: </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a14:m>
                <a:r>
                  <a:rPr lang="en-US" dirty="0" smtClean="0"/>
                  <a:t>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h</m:t>
                        </m:r>
                      </m:e>
                      <m: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2</m:t>
                            </m:r>
                          </m:e>
                        </m:d>
                      </m:sup>
                    </m:sSup>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h</m:t>
                            </m:r>
                          </m:e>
                          <m: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e>
                            </m:d>
                          </m:sup>
                        </m:s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0</m:t>
                            </m:r>
                          </m:e>
                        </m:d>
                      </m:e>
                    </m:d>
                    <m:r>
                      <a:rPr lang="en-US" b="0" i="1" dirty="0" smtClean="0">
                        <a:latin typeface="Cambria Math" panose="02040503050406030204" pitchFamily="18" charset="0"/>
                      </a:rPr>
                      <m:t>=0</m:t>
                    </m:r>
                  </m:oMath>
                </a14:m>
                <a:r>
                  <a:rPr lang="en-US" dirty="0" smtClean="0"/>
                  <a:t>, </a:t>
                </a:r>
                <a14:m>
                  <m:oMath xmlns:m="http://schemas.openxmlformats.org/officeDocument/2006/math">
                    <m:sSup>
                      <m:sSupPr>
                        <m:ctrlPr>
                          <a:rPr lang="en-US" b="0" i="0" dirty="0" smtClean="0">
                            <a:latin typeface="Cambria Math" panose="02040503050406030204" pitchFamily="18" charset="0"/>
                          </a:rPr>
                        </m:ctrlPr>
                      </m:sSupPr>
                      <m:e>
                        <m:r>
                          <a:rPr lang="en-US" b="0" i="1" dirty="0" smtClean="0">
                            <a:latin typeface="Cambria Math" panose="02040503050406030204" pitchFamily="18" charset="0"/>
                          </a:rPr>
                          <m:t>h</m:t>
                        </m:r>
                      </m:e>
                      <m: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3</m:t>
                            </m:r>
                          </m:e>
                        </m:d>
                      </m:sup>
                    </m:sSup>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h</m:t>
                            </m:r>
                          </m:e>
                          <m: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2</m:t>
                                </m:r>
                              </m:e>
                            </m:d>
                          </m:sup>
                        </m:sSup>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h</m:t>
                                </m:r>
                              </m:e>
                              <m: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e>
                                </m:d>
                              </m:sup>
                            </m:s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0</m:t>
                                </m:r>
                              </m:e>
                            </m:d>
                          </m:e>
                        </m:d>
                      </m:e>
                    </m:d>
                    <m:r>
                      <a:rPr lang="en-US" b="0" i="1" dirty="0" smtClean="0">
                        <a:latin typeface="Cambria Math" panose="02040503050406030204" pitchFamily="18" charset="0"/>
                      </a:rPr>
                      <m:t>=</m:t>
                    </m:r>
                    <m:r>
                      <a:rPr lang="en-US" b="0" i="1" dirty="0" smtClean="0">
                        <a:latin typeface="Cambria Math" panose="02040503050406030204" pitchFamily="18" charset="0"/>
                      </a:rPr>
                      <m:t>3</m:t>
                    </m:r>
                  </m:oMath>
                </a14:m>
                <a:r>
                  <a:rPr lang="en-US" dirty="0" smtClean="0"/>
                  <a:t>, and</a:t>
                </a:r>
              </a:p>
              <a:p>
                <a:pPr lvl="1"/>
                <a:r>
                  <a:rPr lang="en-US" dirty="0" smtClean="0"/>
                  <a:t> </a:t>
                </a:r>
                <a14:m>
                  <m:oMath xmlns:m="http://schemas.openxmlformats.org/officeDocument/2006/math">
                    <m:sSup>
                      <m:sSupPr>
                        <m:ctrlPr>
                          <a:rPr lang="en-US" b="0" i="0" dirty="0" smtClean="0">
                            <a:latin typeface="Cambria Math" panose="02040503050406030204" pitchFamily="18" charset="0"/>
                          </a:rPr>
                        </m:ctrlPr>
                      </m:sSupPr>
                      <m:e>
                        <m:r>
                          <m:rPr>
                            <m:sty m:val="p"/>
                          </m:rPr>
                          <a:rPr lang="en-US" b="0" i="0" dirty="0" smtClean="0">
                            <a:latin typeface="Cambria Math" panose="02040503050406030204" pitchFamily="18" charset="0"/>
                          </a:rPr>
                          <m:t>h</m:t>
                        </m:r>
                      </m:e>
                      <m: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4</m:t>
                            </m:r>
                          </m:e>
                        </m:d>
                      </m:sup>
                    </m:sSup>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h</m:t>
                            </m:r>
                          </m:e>
                          <m: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3</m:t>
                                </m:r>
                              </m:e>
                            </m:d>
                          </m:sup>
                        </m:sSup>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h</m:t>
                                </m:r>
                              </m:e>
                              <m: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2</m:t>
                                    </m:r>
                                  </m:e>
                                </m:d>
                              </m:sup>
                            </m:sSup>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h</m:t>
                                    </m:r>
                                  </m:e>
                                  <m: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e>
                                    </m:d>
                                  </m:sup>
                                </m:s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0</m:t>
                                    </m:r>
                                  </m:e>
                                </m:d>
                              </m:e>
                            </m:d>
                          </m:e>
                        </m:d>
                      </m:e>
                    </m:d>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exp</m:t>
                        </m:r>
                      </m:fName>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3</m:t>
                            </m:r>
                          </m:e>
                        </m:d>
                      </m:e>
                    </m:func>
                  </m:oMath>
                </a14:m>
                <a:endParaRPr lang="en-US" dirty="0" smtClean="0"/>
              </a:p>
              <a:p>
                <a:r>
                  <a:rPr lang="en-US" dirty="0" smtClean="0"/>
                  <a:t>Backward prop: </a:t>
                </a:r>
              </a:p>
              <a:p>
                <a:pPr marL="457200" lvl="1"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4</m:t>
                                  </m:r>
                                </m:e>
                              </m:d>
                            </m:sup>
                          </m:sSup>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3</m:t>
                                  </m:r>
                                </m:e>
                              </m:d>
                            </m:sup>
                          </m:sSup>
                        </m:den>
                      </m:f>
                      <m:d>
                        <m:dPr>
                          <m:ctrlPr>
                            <a:rPr lang="en-US" b="0" i="1" smtClean="0">
                              <a:latin typeface="Cambria Math" panose="02040503050406030204" pitchFamily="18" charset="0"/>
                            </a:rPr>
                          </m:ctrlPr>
                        </m:dPr>
                        <m:e>
                          <m:r>
                            <a:rPr lang="en-US" b="0" i="0" smtClean="0">
                              <a:latin typeface="Cambria Math" panose="02040503050406030204" pitchFamily="18" charset="0"/>
                            </a:rPr>
                            <m:t>3</m:t>
                          </m:r>
                        </m:e>
                      </m:d>
                      <m:r>
                        <a:rPr lang="en-US" b="0" i="0" smtClean="0">
                          <a:latin typeface="Cambria Math" panose="02040503050406030204" pitchFamily="18" charset="0"/>
                        </a:rPr>
                        <m:t>=</m:t>
                      </m:r>
                      <m:r>
                        <m:rPr>
                          <m:sty m:val="p"/>
                        </m:rPr>
                        <a:rPr lang="en-US" b="0" i="0" smtClean="0">
                          <a:latin typeface="Cambria Math" panose="02040503050406030204" pitchFamily="18" charset="0"/>
                        </a:rPr>
                        <m:t>exp</m:t>
                      </m:r>
                      <m:d>
                        <m:dPr>
                          <m:ctrlPr>
                            <a:rPr lang="en-US" b="0" i="0" smtClean="0">
                              <a:latin typeface="Cambria Math" panose="02040503050406030204" pitchFamily="18" charset="0"/>
                            </a:rPr>
                          </m:ctrlPr>
                        </m:dPr>
                        <m:e>
                          <m:r>
                            <a:rPr lang="en-US" b="0" i="0" smtClean="0">
                              <a:latin typeface="Cambria Math" panose="02040503050406030204" pitchFamily="18" charset="0"/>
                            </a:rPr>
                            <m:t>3</m:t>
                          </m:r>
                        </m:e>
                      </m:d>
                    </m:oMath>
                  </m:oMathPara>
                </a14:m>
                <a:endParaRPr lang="en-US" b="0" dirty="0" smtClean="0"/>
              </a:p>
              <a:p>
                <a:pPr marL="457200" lvl="1"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3</m:t>
                                  </m:r>
                                </m:e>
                              </m:d>
                            </m:sup>
                          </m:sSup>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p>
                        </m:den>
                      </m:f>
                      <m:d>
                        <m:dPr>
                          <m:ctrlPr>
                            <a:rPr lang="en-US" b="0" i="1" smtClean="0">
                              <a:latin typeface="Cambria Math" panose="02040503050406030204" pitchFamily="18" charset="0"/>
                            </a:rPr>
                          </m:ctrlPr>
                        </m:dPr>
                        <m:e>
                          <m:r>
                            <a:rPr lang="en-US" b="0" i="0" smtClean="0">
                              <a:latin typeface="Cambria Math" panose="02040503050406030204" pitchFamily="18" charset="0"/>
                            </a:rPr>
                            <m:t>0</m:t>
                          </m:r>
                        </m:e>
                      </m:d>
                      <m:r>
                        <a:rPr lang="en-US" b="0" i="1" smtClean="0">
                          <a:latin typeface="Cambria Math" panose="02040503050406030204" pitchFamily="18" charset="0"/>
                        </a:rPr>
                        <m:t>=1</m:t>
                      </m:r>
                    </m:oMath>
                  </m:oMathPara>
                </a14:m>
                <a:endParaRPr lang="en-US" b="0" dirty="0" smtClean="0"/>
              </a:p>
              <a:p>
                <a:pPr marL="457200" lvl="1"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p>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den>
                      </m:f>
                      <m:d>
                        <m:dPr>
                          <m:ctrlPr>
                            <a:rPr lang="en-US" b="0" i="1" smtClean="0">
                              <a:latin typeface="Cambria Math" panose="02040503050406030204" pitchFamily="18" charset="0"/>
                            </a:rPr>
                          </m:ctrlPr>
                        </m:dPr>
                        <m:e>
                          <m:r>
                            <a:rPr lang="en-US" b="0" i="0" smtClean="0">
                              <a:latin typeface="Cambria Math" panose="02040503050406030204" pitchFamily="18" charset="0"/>
                            </a:rPr>
                            <m:t>0</m:t>
                          </m:r>
                        </m:e>
                      </m:d>
                      <m:r>
                        <a:rPr lang="en-US" b="0" i="1" smtClean="0">
                          <a:latin typeface="Cambria Math" panose="02040503050406030204" pitchFamily="18" charset="0"/>
                        </a:rPr>
                        <m:t>=2</m:t>
                      </m:r>
                    </m:oMath>
                  </m:oMathPara>
                </a14:m>
                <a:endParaRPr lang="en-US" b="0" dirty="0" smtClean="0"/>
              </a:p>
              <a:p>
                <a:pPr marL="0" indent="0">
                  <a:buNone/>
                </a:pPr>
                <a:r>
                  <a:rPr lang="en-US" dirty="0" smtClean="0"/>
                  <a:t>So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4</m:t>
                                </m:r>
                              </m:e>
                            </m:d>
                          </m:sup>
                        </m:sSup>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4</m:t>
                                </m:r>
                              </m:e>
                            </m:d>
                          </m:sup>
                        </m:sSup>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3</m:t>
                                </m:r>
                              </m:e>
                            </m:d>
                          </m:sup>
                        </m:sSup>
                      </m:den>
                    </m:f>
                    <m:d>
                      <m:dPr>
                        <m:ctrlPr>
                          <a:rPr lang="en-US" b="0" i="1" smtClean="0">
                            <a:latin typeface="Cambria Math" panose="02040503050406030204" pitchFamily="18" charset="0"/>
                          </a:rPr>
                        </m:ctrlPr>
                      </m:dPr>
                      <m:e>
                        <m:r>
                          <a:rPr lang="en-US" b="0" i="1" smtClean="0">
                            <a:latin typeface="Cambria Math" panose="02040503050406030204" pitchFamily="18" charset="0"/>
                          </a:rPr>
                          <m:t>3</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3</m:t>
                                </m:r>
                              </m:e>
                            </m:d>
                          </m:sup>
                        </m:sSup>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p>
                      </m:den>
                    </m:f>
                    <m:d>
                      <m:dPr>
                        <m:ctrlPr>
                          <a:rPr lang="en-US" b="0" i="1" smtClean="0">
                            <a:latin typeface="Cambria Math" panose="02040503050406030204" pitchFamily="18" charset="0"/>
                          </a:rPr>
                        </m:ctrlPr>
                      </m:dPr>
                      <m:e>
                        <m:r>
                          <a:rPr lang="en-US" b="0" i="0" smtClean="0">
                            <a:latin typeface="Cambria Math" panose="02040503050406030204" pitchFamily="18" charset="0"/>
                          </a:rPr>
                          <m:t>0</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p>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den>
                    </m:f>
                    <m:d>
                      <m:dPr>
                        <m:ctrlPr>
                          <a:rPr lang="en-US" b="0" i="1" smtClean="0">
                            <a:latin typeface="Cambria Math" panose="02040503050406030204" pitchFamily="18" charset="0"/>
                          </a:rPr>
                        </m:ctrlPr>
                      </m:dPr>
                      <m:e>
                        <m:r>
                          <a:rPr lang="en-US" b="0" i="0" smtClean="0">
                            <a:latin typeface="Cambria Math" panose="02040503050406030204" pitchFamily="18" charset="0"/>
                          </a:rPr>
                          <m:t>0</m:t>
                        </m:r>
                      </m:e>
                    </m:d>
                    <m:r>
                      <a:rPr lang="en-US" b="0" i="1" smtClean="0">
                        <a:latin typeface="Cambria Math" panose="02040503050406030204" pitchFamily="18" charset="0"/>
                      </a:rPr>
                      <m:t>=2</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3</m:t>
                            </m:r>
                          </m:e>
                        </m:d>
                      </m:e>
                    </m:func>
                  </m:oMath>
                </a14:m>
                <a:endParaRPr lang="en-US" dirty="0" smtClean="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90550" y="1690688"/>
                <a:ext cx="10515600" cy="4351338"/>
              </a:xfrm>
              <a:blipFill>
                <a:blip r:embed="rId2"/>
                <a:stretch>
                  <a:fillRect l="-638" t="-2521"/>
                </a:stretch>
              </a:blipFill>
            </p:spPr>
            <p:txBody>
              <a:bodyPr/>
              <a:lstStyle/>
              <a:p>
                <a:r>
                  <a:rPr lang="en-US">
                    <a:noFill/>
                  </a:rPr>
                  <a:t> </a:t>
                </a:r>
              </a:p>
            </p:txBody>
          </p:sp>
        </mc:Fallback>
      </mc:AlternateContent>
      <p:sp>
        <p:nvSpPr>
          <p:cNvPr id="4" name="Oval 3"/>
          <p:cNvSpPr/>
          <p:nvPr/>
        </p:nvSpPr>
        <p:spPr>
          <a:xfrm>
            <a:off x="10017631" y="685800"/>
            <a:ext cx="1517144" cy="1004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r>
              <a:rPr lang="en-US" baseline="30000" dirty="0" smtClean="0"/>
              <a:t>(4)</a:t>
            </a:r>
            <a:r>
              <a:rPr lang="en-US" dirty="0" smtClean="0"/>
              <a:t> =</a:t>
            </a:r>
            <a:r>
              <a:rPr lang="en-US" dirty="0" err="1" smtClean="0"/>
              <a:t>exp</a:t>
            </a:r>
            <a:r>
              <a:rPr lang="en-US" dirty="0" smtClean="0"/>
              <a:t>(2x+3</a:t>
            </a:r>
            <a:r>
              <a:rPr lang="en-US" sz="1100" dirty="0" smtClean="0"/>
              <a:t>)</a:t>
            </a:r>
            <a:endParaRPr lang="en-US" sz="1100" dirty="0"/>
          </a:p>
        </p:txBody>
      </p:sp>
      <p:sp>
        <p:nvSpPr>
          <p:cNvPr id="5" name="Oval 4"/>
          <p:cNvSpPr/>
          <p:nvPr/>
        </p:nvSpPr>
        <p:spPr>
          <a:xfrm>
            <a:off x="9960814" y="2152650"/>
            <a:ext cx="1630777" cy="1004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a:t>
            </a:r>
            <a:r>
              <a:rPr lang="en-US" sz="1600" baseline="30000" dirty="0" smtClean="0"/>
              <a:t>(3) </a:t>
            </a:r>
            <a:r>
              <a:rPr lang="en-US" sz="1600" dirty="0" smtClean="0"/>
              <a:t>= </a:t>
            </a:r>
            <a:r>
              <a:rPr lang="en-US" sz="1600" dirty="0" smtClean="0"/>
              <a:t>2x+3</a:t>
            </a:r>
            <a:endParaRPr lang="en-US" sz="1600" dirty="0"/>
          </a:p>
        </p:txBody>
      </p:sp>
      <p:sp>
        <p:nvSpPr>
          <p:cNvPr id="6" name="Oval 5"/>
          <p:cNvSpPr/>
          <p:nvPr/>
        </p:nvSpPr>
        <p:spPr>
          <a:xfrm>
            <a:off x="10118067" y="3705225"/>
            <a:ext cx="1316270" cy="1004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a:t>
            </a:r>
            <a:r>
              <a:rPr lang="en-US" sz="1600" baseline="30000" dirty="0" smtClean="0"/>
              <a:t>(2) </a:t>
            </a:r>
            <a:r>
              <a:rPr lang="en-US" sz="1600" dirty="0" smtClean="0"/>
              <a:t>=2x</a:t>
            </a:r>
            <a:endParaRPr lang="en-US" sz="1600" dirty="0"/>
          </a:p>
        </p:txBody>
      </p:sp>
      <p:sp>
        <p:nvSpPr>
          <p:cNvPr id="7" name="Oval 6"/>
          <p:cNvSpPr/>
          <p:nvPr/>
        </p:nvSpPr>
        <p:spPr>
          <a:xfrm>
            <a:off x="10017631" y="5257800"/>
            <a:ext cx="1517144" cy="1004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a:t>
            </a:r>
            <a:r>
              <a:rPr lang="en-US" sz="1600" baseline="30000" dirty="0" smtClean="0"/>
              <a:t>(1) </a:t>
            </a:r>
            <a:r>
              <a:rPr lang="en-US" sz="1600" dirty="0" smtClean="0"/>
              <a:t>=X</a:t>
            </a:r>
            <a:endParaRPr lang="en-US" sz="1600" dirty="0"/>
          </a:p>
        </p:txBody>
      </p:sp>
      <p:cxnSp>
        <p:nvCxnSpPr>
          <p:cNvPr id="9" name="Straight Arrow Connector 8"/>
          <p:cNvCxnSpPr>
            <a:stCxn id="7" idx="0"/>
            <a:endCxn id="6" idx="4"/>
          </p:cNvCxnSpPr>
          <p:nvPr/>
        </p:nvCxnSpPr>
        <p:spPr>
          <a:xfrm flipH="1" flipV="1">
            <a:off x="10776202" y="4710113"/>
            <a:ext cx="1" cy="5476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0"/>
            <a:endCxn id="5" idx="4"/>
          </p:cNvCxnSpPr>
          <p:nvPr/>
        </p:nvCxnSpPr>
        <p:spPr>
          <a:xfrm flipV="1">
            <a:off x="10776202" y="3157538"/>
            <a:ext cx="1" cy="5476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0"/>
            <a:endCxn id="4" idx="4"/>
          </p:cNvCxnSpPr>
          <p:nvPr/>
        </p:nvCxnSpPr>
        <p:spPr>
          <a:xfrm flipV="1">
            <a:off x="10776203" y="1690688"/>
            <a:ext cx="0" cy="4619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11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Complicated Example with Multiple Paths</a:t>
            </a:r>
            <a:endParaRPr lang="en-US" dirty="0"/>
          </a:p>
        </p:txBody>
      </p:sp>
      <p:sp>
        <p:nvSpPr>
          <p:cNvPr id="3" name="Content Placeholder 2"/>
          <p:cNvSpPr>
            <a:spLocks noGrp="1"/>
          </p:cNvSpPr>
          <p:nvPr>
            <p:ph idx="1"/>
          </p:nvPr>
        </p:nvSpPr>
        <p:spPr/>
        <p:txBody>
          <a:bodyPr/>
          <a:lstStyle/>
          <a:p>
            <a:r>
              <a:rPr lang="en-US" dirty="0" smtClean="0"/>
              <a:t>In the previous example, there is only one path in the computational graph, leading from input to the output</a:t>
            </a:r>
            <a:endParaRPr lang="en-US" dirty="0"/>
          </a:p>
          <a:p>
            <a:r>
              <a:rPr lang="en-US" dirty="0" smtClean="0"/>
              <a:t>In practice, the computational graph can be more complicated and involve multiple paths </a:t>
            </a:r>
          </a:p>
          <a:p>
            <a:r>
              <a:rPr lang="en-US" dirty="0" err="1" smtClean="0"/>
              <a:t>Backprop</a:t>
            </a:r>
            <a:r>
              <a:rPr lang="en-US" dirty="0" smtClean="0"/>
              <a:t> can be done to multiple paths as well</a:t>
            </a:r>
          </a:p>
          <a:p>
            <a:pPr lvl="1"/>
            <a:r>
              <a:rPr lang="en-US" dirty="0" smtClean="0"/>
              <a:t>As suggested by the chain rule formula on the right </a:t>
            </a:r>
            <a:endParaRPr lang="en-US" dirty="0"/>
          </a:p>
        </p:txBody>
      </p:sp>
      <p:pic>
        <p:nvPicPr>
          <p:cNvPr id="4" name="Picture 3"/>
          <p:cNvPicPr>
            <a:picLocks noChangeAspect="1"/>
          </p:cNvPicPr>
          <p:nvPr/>
        </p:nvPicPr>
        <p:blipFill>
          <a:blip r:embed="rId2"/>
          <a:stretch>
            <a:fillRect/>
          </a:stretch>
        </p:blipFill>
        <p:spPr>
          <a:xfrm>
            <a:off x="68304" y="4435774"/>
            <a:ext cx="6138000" cy="2470500"/>
          </a:xfrm>
          <a:prstGeom prst="rect">
            <a:avLst/>
          </a:prstGeom>
        </p:spPr>
      </p:pic>
      <p:pic>
        <p:nvPicPr>
          <p:cNvPr id="5" name="Picture 4"/>
          <p:cNvPicPr>
            <a:picLocks noChangeAspect="1"/>
          </p:cNvPicPr>
          <p:nvPr/>
        </p:nvPicPr>
        <p:blipFill>
          <a:blip r:embed="rId3"/>
          <a:stretch>
            <a:fillRect/>
          </a:stretch>
        </p:blipFill>
        <p:spPr>
          <a:xfrm>
            <a:off x="6780212" y="4756399"/>
            <a:ext cx="4921715" cy="1829250"/>
          </a:xfrm>
          <a:prstGeom prst="rect">
            <a:avLst/>
          </a:prstGeom>
        </p:spPr>
      </p:pic>
    </p:spTree>
    <p:extLst>
      <p:ext uri="{BB962C8B-B14F-4D97-AF65-F5344CB8AC3E}">
        <p14:creationId xmlns:p14="http://schemas.microsoft.com/office/powerpoint/2010/main" val="1690177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 Algorithm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We have encountered gradient descent algorithm in many places</a:t>
                </a:r>
              </a:p>
              <a:p>
                <a:r>
                  <a:rPr lang="en-US" dirty="0" smtClean="0"/>
                  <a:t>Gradient descent algorithm is used to find the minimum of a function</a:t>
                </a:r>
              </a:p>
              <a:p>
                <a:r>
                  <a:rPr lang="en-US" dirty="0" smtClean="0"/>
                  <a:t>Specifically to find the minimal for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smtClean="0"/>
                  <a:t>, gradient descent seeks to update the value in the direction where the gradient “descent”, i.e.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m:oMathPara>
                </a14:m>
                <a:endParaRPr lang="en-US" dirty="0" smtClean="0"/>
              </a:p>
              <a:p>
                <a14:m>
                  <m:oMath xmlns:m="http://schemas.openxmlformats.org/officeDocument/2006/math">
                    <m:r>
                      <a:rPr lang="en-US" b="0" i="1" smtClean="0">
                        <a:latin typeface="Cambria Math" panose="02040503050406030204" pitchFamily="18" charset="0"/>
                      </a:rPr>
                      <m:t>𝛼</m:t>
                    </m:r>
                  </m:oMath>
                </a14:m>
                <a:r>
                  <a:rPr lang="en-US" dirty="0" smtClean="0"/>
                  <a:t> is the learning rate, which cannot be too large or too small</a:t>
                </a:r>
              </a:p>
              <a:p>
                <a:pPr lvl="1"/>
                <a:r>
                  <a:rPr lang="en-US" dirty="0" smtClean="0"/>
                  <a:t>Too small leads to small steps, which makes convergence slow</a:t>
                </a:r>
              </a:p>
              <a:p>
                <a:pPr lvl="1"/>
                <a:r>
                  <a:rPr lang="en-US" dirty="0" smtClean="0"/>
                  <a:t>Too large leads to much oscillations around the optimum, which also slow down convergence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043" t="-2241" r="-116" b="-1401"/>
                </a:stretch>
              </a:blipFill>
            </p:spPr>
            <p:txBody>
              <a:bodyPr/>
              <a:lstStyle/>
              <a:p>
                <a:r>
                  <a:rPr lang="en-US">
                    <a:noFill/>
                  </a:rPr>
                  <a:t> </a:t>
                </a:r>
              </a:p>
            </p:txBody>
          </p:sp>
        </mc:Fallback>
      </mc:AlternateContent>
      <p:pic>
        <p:nvPicPr>
          <p:cNvPr id="4" name="AngryInconsequentialDiplodocus-mobile">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8975098" y="0"/>
            <a:ext cx="3048000" cy="1752600"/>
          </a:xfrm>
          <a:prstGeom prst="rect">
            <a:avLst/>
          </a:prstGeom>
        </p:spPr>
      </p:pic>
    </p:spTree>
    <p:extLst>
      <p:ext uri="{BB962C8B-B14F-4D97-AF65-F5344CB8AC3E}">
        <p14:creationId xmlns:p14="http://schemas.microsoft.com/office/powerpoint/2010/main" val="38933294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and Backward Prop in Fitting a Single Layer Neural Network</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0000" lnSpcReduction="20000"/>
              </a:bodyPr>
              <a:lstStyle/>
              <a:p>
                <a:r>
                  <a:rPr lang="en-US" dirty="0" smtClean="0"/>
                  <a:t>In practice, </a:t>
                </a:r>
                <a:r>
                  <a:rPr lang="en-US" dirty="0" err="1" smtClean="0"/>
                  <a:t>backprop</a:t>
                </a:r>
                <a:r>
                  <a:rPr lang="en-US" dirty="0" smtClean="0"/>
                  <a:t> is used together with gradient descent algorithm to calculate gradient of the loss function and update the values of the weights, until the algorithm converges</a:t>
                </a:r>
              </a:p>
              <a:p>
                <a:r>
                  <a:rPr lang="en-US" dirty="0" smtClean="0"/>
                  <a:t>The simplest NN is probably linear regression, which essentially has one layer </a:t>
                </a:r>
              </a:p>
              <a:p>
                <a:r>
                  <a:rPr lang="en-US" dirty="0" smtClean="0"/>
                  <a:t>Assume that we start with a matrix of predictors </a:t>
                </a:r>
              </a:p>
              <a:p>
                <a:pPr lvl="1"/>
                <a14:m>
                  <m:oMath xmlns:m="http://schemas.openxmlformats.org/officeDocument/2006/math">
                    <m:r>
                      <a:rPr lang="en-US" b="0" i="1" smtClean="0">
                        <a:latin typeface="Cambria Math" panose="02040503050406030204" pitchFamily="18" charset="0"/>
                      </a:rPr>
                      <m:t>𝑋</m:t>
                    </m:r>
                  </m:oMath>
                </a14:m>
                <a:r>
                  <a:rPr lang="en-US" dirty="0" smtClean="0"/>
                  <a:t> is a </a:t>
                </a:r>
                <a:r>
                  <a:rPr lang="en-US" dirty="0" err="1" smtClean="0"/>
                  <a:t>Nxp</a:t>
                </a:r>
                <a:r>
                  <a:rPr lang="en-US" dirty="0" smtClean="0"/>
                  <a:t> matrix </a:t>
                </a:r>
              </a:p>
              <a:p>
                <a:pPr lvl="1"/>
                <a:r>
                  <a:rPr lang="en-US" dirty="0" smtClean="0"/>
                  <a:t>Each row is an observation which we denote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endParaRPr lang="en-US" dirty="0" smtClean="0"/>
              </a:p>
              <a:p>
                <a:pPr lvl="1"/>
                <a:r>
                  <a:rPr lang="en-US" dirty="0" smtClean="0"/>
                  <a:t>Each column is a predictor, which we denote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𝑝</m:t>
                        </m:r>
                      </m:sub>
                    </m:sSub>
                  </m:oMath>
                </a14:m>
                <a:endParaRPr lang="en-US" dirty="0" smtClean="0"/>
              </a:p>
              <a:p>
                <a:pPr lvl="1"/>
                <a:r>
                  <a:rPr lang="en-US" dirty="0" smtClean="0"/>
                  <a:t>The only layer in the model is </a:t>
                </a:r>
              </a:p>
              <a:p>
                <a:pPr marL="457200" lvl="1"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𝐼</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𝑏</m:t>
                          </m:r>
                        </m:e>
                      </m:d>
                    </m:oMath>
                  </m:oMathPara>
                </a14:m>
                <a:endParaRPr lang="en-US" dirty="0" smtClean="0"/>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m:oMathPara>
                </a14:m>
                <a:endParaRPr lang="en-US" dirty="0" smtClean="0"/>
              </a:p>
              <a:p>
                <a:r>
                  <a:rPr lang="en-US" dirty="0" smtClean="0">
                    <a:latin typeface="Cambria Math" panose="02040503050406030204" pitchFamily="18" charset="0"/>
                  </a:rPr>
                  <a:t>A neural network consists of three components: weights, activation function and loss function:</a:t>
                </a:r>
                <a:endParaRPr lang="en-US" b="0" dirty="0" smtClean="0">
                  <a:latin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𝑤</m:t>
                    </m:r>
                  </m:oMath>
                </a14:m>
                <a:r>
                  <a:rPr lang="en-US" dirty="0" smtClean="0"/>
                  <a:t> is the weights </a:t>
                </a:r>
              </a:p>
              <a:p>
                <a:pPr lvl="1"/>
                <a14:m>
                  <m:oMath xmlns:m="http://schemas.openxmlformats.org/officeDocument/2006/math">
                    <m:r>
                      <a:rPr lang="en-US" b="0" i="1" smtClean="0">
                        <a:latin typeface="Cambria Math" panose="02040503050406030204" pitchFamily="18" charset="0"/>
                      </a:rPr>
                      <m:t>𝑏</m:t>
                    </m:r>
                  </m:oMath>
                </a14:m>
                <a:r>
                  <a:rPr lang="en-US" dirty="0" smtClean="0"/>
                  <a:t> is the intercept</a:t>
                </a:r>
              </a:p>
              <a:p>
                <a:pPr lvl="1"/>
                <a14:m>
                  <m:oMath xmlns:m="http://schemas.openxmlformats.org/officeDocument/2006/math">
                    <m:r>
                      <a:rPr lang="en-US" b="0" i="1" smtClean="0">
                        <a:latin typeface="Cambria Math" panose="02040503050406030204" pitchFamily="18" charset="0"/>
                      </a:rPr>
                      <m:t>𝐼</m:t>
                    </m:r>
                  </m:oMath>
                </a14:m>
                <a:r>
                  <a:rPr lang="en-US" dirty="0" smtClean="0"/>
                  <a:t> is the identity activation function</a:t>
                </a:r>
              </a:p>
              <a:p>
                <a:pPr lvl="1"/>
                <a:r>
                  <a:rPr lang="en-US" dirty="0" smtClean="0"/>
                  <a:t>The loss function will be squared error loss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22" t="-2521" r="-928"/>
                </a:stretch>
              </a:blipFill>
            </p:spPr>
            <p:txBody>
              <a:bodyPr/>
              <a:lstStyle/>
              <a:p>
                <a:r>
                  <a:rPr lang="en-US">
                    <a:noFill/>
                  </a:rPr>
                  <a:t> </a:t>
                </a:r>
              </a:p>
            </p:txBody>
          </p:sp>
        </mc:Fallback>
      </mc:AlternateContent>
    </p:spTree>
    <p:extLst>
      <p:ext uri="{BB962C8B-B14F-4D97-AF65-F5344CB8AC3E}">
        <p14:creationId xmlns:p14="http://schemas.microsoft.com/office/powerpoint/2010/main" val="4506807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and Backward Prop in Fitting a Single Layer Neural Network</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10515600" cy="4843088"/>
              </a:xfrm>
            </p:spPr>
            <p:txBody>
              <a:bodyPr>
                <a:normAutofit fontScale="77500" lnSpcReduction="20000"/>
              </a:bodyPr>
              <a:lstStyle/>
              <a:p>
                <a:r>
                  <a:rPr lang="en-US" dirty="0" smtClean="0"/>
                  <a:t>The forward and </a:t>
                </a:r>
                <a:r>
                  <a:rPr lang="en-US" dirty="0" err="1" smtClean="0"/>
                  <a:t>backprop</a:t>
                </a:r>
                <a:r>
                  <a:rPr lang="en-US" dirty="0" smtClean="0"/>
                  <a:t> can be used together to update the weights</a:t>
                </a:r>
              </a:p>
              <a:p>
                <a:r>
                  <a:rPr lang="en-US" dirty="0" smtClean="0"/>
                  <a:t>We start by setting initial values for </a:t>
                </a:r>
                <a14:m>
                  <m:oMath xmlns:m="http://schemas.openxmlformats.org/officeDocument/2006/math">
                    <m:r>
                      <a:rPr lang="en-US" b="0" i="1" smtClean="0">
                        <a:latin typeface="Cambria Math" panose="02040503050406030204" pitchFamily="18" charset="0"/>
                      </a:rPr>
                      <m:t>𝑤</m:t>
                    </m:r>
                  </m:oMath>
                </a14:m>
                <a:r>
                  <a:rPr lang="en-US" dirty="0" smtClean="0"/>
                  <a:t> and </a:t>
                </a:r>
                <a14:m>
                  <m:oMath xmlns:m="http://schemas.openxmlformats.org/officeDocument/2006/math">
                    <m:r>
                      <a:rPr lang="en-US" b="0" i="1" smtClean="0">
                        <a:latin typeface="Cambria Math" panose="02040503050406030204" pitchFamily="18" charset="0"/>
                      </a:rPr>
                      <m:t>𝑏</m:t>
                    </m:r>
                  </m:oMath>
                </a14:m>
                <a:endParaRPr lang="en-US" dirty="0" smtClean="0"/>
              </a:p>
              <a:p>
                <a:r>
                  <a:rPr lang="en-US" dirty="0" smtClean="0"/>
                  <a:t>Initial values are denoted by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[1]</m:t>
                        </m:r>
                      </m:sup>
                    </m:sSup>
                  </m:oMath>
                </a14:m>
                <a:r>
                  <a:rPr lang="en-US" dirty="0" smtClean="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[1]</m:t>
                        </m:r>
                      </m:sup>
                    </m:sSup>
                  </m:oMath>
                </a14:m>
                <a:endParaRPr lang="en-US" dirty="0" smtClean="0"/>
              </a:p>
              <a:p>
                <a:r>
                  <a:rPr lang="en-US" dirty="0" smtClean="0"/>
                  <a:t>We first run a forward prop filling in the values of each activation</a:t>
                </a:r>
              </a:p>
              <a:p>
                <a:pPr lvl="1"/>
                <a:r>
                  <a:rPr lang="en-US" dirty="0" smtClean="0"/>
                  <a:t>Here </a:t>
                </a:r>
                <a14:m>
                  <m:oMath xmlns:m="http://schemas.openxmlformats.org/officeDocument/2006/math">
                    <m:sSubSup>
                      <m:sSubSupPr>
                        <m:ctrlPr>
                          <a:rPr lang="en-US" b="0" i="1" dirty="0"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dirty="0" smtClean="0">
                            <a:latin typeface="Cambria Math" panose="02040503050406030204" pitchFamily="18" charset="0"/>
                          </a:rPr>
                          <m:t>𝑖</m:t>
                        </m:r>
                      </m:sub>
                      <m:sup>
                        <m:r>
                          <a:rPr lang="en-US" b="0" i="1" dirty="0" smtClean="0">
                            <a:latin typeface="Cambria Math" panose="02040503050406030204" pitchFamily="18" charset="0"/>
                          </a:rPr>
                          <m:t>[1]</m:t>
                        </m:r>
                      </m:sup>
                    </m:sSub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m:t>
                            </m:r>
                          </m:e>
                        </m:d>
                        <m:r>
                          <a:rPr lang="en-US" b="0" i="1" dirty="0" smtClean="0">
                            <a:latin typeface="Cambria Math" panose="02040503050406030204" pitchFamily="18" charset="0"/>
                          </a:rPr>
                          <m:t>𝑇</m:t>
                        </m:r>
                      </m:sup>
                    </m:sSup>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𝑏</m:t>
                        </m:r>
                      </m:e>
                      <m:sup>
                        <m:r>
                          <a:rPr lang="en-US" b="0" i="1" dirty="0" smtClean="0">
                            <a:latin typeface="Cambria Math" panose="02040503050406030204" pitchFamily="18" charset="0"/>
                          </a:rPr>
                          <m:t>[1]</m:t>
                        </m:r>
                      </m:sup>
                    </m:sSup>
                  </m:oMath>
                </a14:m>
                <a:endParaRPr lang="en-US" dirty="0" smtClean="0"/>
              </a:p>
              <a:p>
                <a:r>
                  <a:rPr lang="en-US" dirty="0" smtClean="0"/>
                  <a:t>Next, we compute the loss function based </a:t>
                </a:r>
                <a14:m>
                  <m:oMath xmlns:m="http://schemas.openxmlformats.org/officeDocument/2006/math">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up>
                        <m:r>
                          <a:rPr lang="en-US" b="0" i="1" smtClean="0">
                            <a:latin typeface="Cambria Math" panose="02040503050406030204" pitchFamily="18" charset="0"/>
                          </a:rPr>
                          <m:t>[1]</m:t>
                        </m:r>
                      </m:sup>
                    </m:sSubSup>
                  </m:oMath>
                </a14:m>
                <a:r>
                  <a:rPr lang="en-US" dirty="0" smtClean="0"/>
                  <a:t>, i.e.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oMath>
                  </m:oMathPara>
                </a14:m>
                <a:endParaRPr lang="en-US" dirty="0" smtClean="0"/>
              </a:p>
              <a:p>
                <a:r>
                  <a:rPr lang="en-US" dirty="0" smtClean="0"/>
                  <a:t>Then we use </a:t>
                </a:r>
                <a:r>
                  <a:rPr lang="en-US" dirty="0" err="1" smtClean="0"/>
                  <a:t>backprop</a:t>
                </a:r>
                <a:r>
                  <a:rPr lang="en-US" dirty="0" smtClean="0"/>
                  <a:t> to calculate the derivative for</a:t>
                </a:r>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e>
                    </m:d>
                  </m:oMath>
                </a14:m>
                <a:r>
                  <a:rPr lang="en-US" dirty="0" smtClean="0"/>
                  <a:t> with respect to </a:t>
                </a:r>
                <a14:m>
                  <m:oMath xmlns:m="http://schemas.openxmlformats.org/officeDocument/2006/math">
                    <m:r>
                      <a:rPr lang="en-US" b="0" i="1" smtClean="0">
                        <a:latin typeface="Cambria Math" panose="02040503050406030204" pitchFamily="18" charset="0"/>
                      </a:rPr>
                      <m:t>𝑤</m:t>
                    </m:r>
                  </m:oMath>
                </a14:m>
                <a:r>
                  <a:rPr lang="en-US" dirty="0" smtClean="0"/>
                  <a:t> and </a:t>
                </a:r>
                <a14:m>
                  <m:oMath xmlns:m="http://schemas.openxmlformats.org/officeDocument/2006/math">
                    <m:r>
                      <a:rPr lang="en-US" b="0" i="1" smtClean="0">
                        <a:latin typeface="Cambria Math" panose="02040503050406030204" pitchFamily="18" charset="0"/>
                      </a:rPr>
                      <m:t>𝑏</m:t>
                    </m:r>
                  </m:oMath>
                </a14:m>
                <a:endParaRPr lang="en-US" dirty="0" smtClean="0"/>
              </a:p>
              <a:p>
                <a:pPr lvl="1"/>
                <a:r>
                  <a:rPr lang="en-US" dirty="0" smtClean="0"/>
                  <a:t>Specifically the following will be computed traversing back on the computational graph</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0" smtClean="0">
                              <a:latin typeface="Cambria Math" panose="02040503050406030204" pitchFamily="18" charset="0"/>
                            </a:rPr>
                            <m:t>∇</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sub>
                      </m:sSub>
                      <m:r>
                        <a:rPr lang="en-US" b="0" i="1" smtClean="0">
                          <a:latin typeface="Cambria Math" panose="02040503050406030204" pitchFamily="18" charset="0"/>
                        </a:rPr>
                        <m:t>𝐿</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2</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𝑁</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𝑁</m:t>
                                  </m:r>
                                </m:sub>
                              </m:sSub>
                            </m:e>
                          </m:d>
                        </m:e>
                      </m:d>
                    </m:oMath>
                  </m:oMathPara>
                </a14:m>
                <a:endParaRPr lang="en-US" b="0" dirty="0" smtClean="0"/>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0" smtClean="0">
                              <a:latin typeface="Cambria Math" panose="02040503050406030204" pitchFamily="18" charset="0"/>
                            </a:rPr>
                            <m:t>∇</m:t>
                          </m:r>
                        </m:e>
                        <m:sub>
                          <m:r>
                            <a:rPr lang="en-US" b="0" i="1" smtClean="0">
                              <a:latin typeface="Cambria Math" panose="02040503050406030204" pitchFamily="18" charset="0"/>
                            </a:rPr>
                            <m:t>𝑤</m:t>
                          </m:r>
                        </m:sub>
                      </m:sSub>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dirty="0" smtClean="0">
                              <a:latin typeface="Cambria Math" panose="02040503050406030204" pitchFamily="18" charset="0"/>
                            </a:rPr>
                            <m:t>[1]</m:t>
                          </m:r>
                        </m:sup>
                      </m:s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𝑖𝑗</m:t>
                                  </m:r>
                                </m:sub>
                              </m:sSub>
                            </m:e>
                          </m:d>
                        </m:e>
                        <m:sub>
                          <m:r>
                            <a:rPr lang="en-US" b="0" i="1" dirty="0" smtClean="0">
                              <a:latin typeface="Cambria Math" panose="02040503050406030204" pitchFamily="18" charset="0"/>
                            </a:rPr>
                            <m:t>𝑖</m:t>
                          </m:r>
                          <m:r>
                            <a:rPr lang="en-US" b="0" i="1" dirty="0" smtClean="0">
                              <a:latin typeface="Cambria Math" panose="02040503050406030204" pitchFamily="18" charset="0"/>
                            </a:rPr>
                            <m:t>=1,…,</m:t>
                          </m:r>
                          <m:r>
                            <a:rPr lang="en-US" b="0" i="1" dirty="0" smtClean="0">
                              <a:latin typeface="Cambria Math" panose="02040503050406030204" pitchFamily="18" charset="0"/>
                            </a:rPr>
                            <m:t>𝑁</m:t>
                          </m:r>
                          <m:r>
                            <a:rPr lang="en-US" b="0" i="1" dirty="0" smtClean="0">
                              <a:latin typeface="Cambria Math" panose="02040503050406030204" pitchFamily="18" charset="0"/>
                            </a:rPr>
                            <m:t>,</m:t>
                          </m:r>
                          <m:r>
                            <a:rPr lang="en-US" b="0" i="1" dirty="0" smtClean="0">
                              <a:latin typeface="Cambria Math" panose="02040503050406030204" pitchFamily="18" charset="0"/>
                            </a:rPr>
                            <m:t>𝑗</m:t>
                          </m:r>
                          <m:r>
                            <a:rPr lang="en-US" b="0" i="1" dirty="0" smtClean="0">
                              <a:latin typeface="Cambria Math" panose="02040503050406030204" pitchFamily="18" charset="0"/>
                            </a:rPr>
                            <m:t>=1,…</m:t>
                          </m:r>
                          <m:r>
                            <a:rPr lang="en-US" b="0" i="1" dirty="0" smtClean="0">
                              <a:latin typeface="Cambria Math" panose="02040503050406030204" pitchFamily="18" charset="0"/>
                            </a:rPr>
                            <m:t>𝑝</m:t>
                          </m:r>
                        </m:sub>
                      </m:sSub>
                    </m:oMath>
                  </m:oMathPara>
                </a14:m>
                <a:endParaRPr lang="en-US" b="0" dirty="0" smtClean="0"/>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0" smtClean="0">
                              <a:latin typeface="Cambria Math" panose="02040503050406030204" pitchFamily="18" charset="0"/>
                            </a:rPr>
                            <m:t>∇</m:t>
                          </m:r>
                        </m:e>
                        <m:sub>
                          <m:r>
                            <a:rPr lang="en-US" b="0" i="1" smtClean="0">
                              <a:latin typeface="Cambria Math" panose="02040503050406030204" pitchFamily="18" charset="0"/>
                            </a:rPr>
                            <m:t>𝑏</m:t>
                          </m:r>
                        </m:sub>
                      </m:sSub>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dirty="0" smtClean="0">
                              <a:latin typeface="Cambria Math" panose="02040503050406030204" pitchFamily="18" charset="0"/>
                            </a:rPr>
                            <m:t>[1]</m:t>
                          </m:r>
                        </m:sup>
                      </m:sSup>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1</m:t>
                          </m:r>
                        </m:e>
                      </m:acc>
                    </m:oMath>
                  </m:oMathPara>
                </a14:m>
                <a:endParaRPr lang="en-US" b="0" dirty="0" smtClean="0"/>
              </a:p>
              <a:p>
                <a:pPr marL="457200" lvl="1"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843088"/>
              </a:xfrm>
              <a:blipFill>
                <a:blip r:embed="rId2"/>
                <a:stretch>
                  <a:fillRect l="-696" t="-2516"/>
                </a:stretch>
              </a:blipFill>
            </p:spPr>
            <p:txBody>
              <a:bodyPr/>
              <a:lstStyle/>
              <a:p>
                <a:r>
                  <a:rPr lang="en-US">
                    <a:noFill/>
                  </a:rPr>
                  <a:t> </a:t>
                </a:r>
              </a:p>
            </p:txBody>
          </p:sp>
        </mc:Fallback>
      </mc:AlternateContent>
    </p:spTree>
    <p:extLst>
      <p:ext uri="{BB962C8B-B14F-4D97-AF65-F5344CB8AC3E}">
        <p14:creationId xmlns:p14="http://schemas.microsoft.com/office/powerpoint/2010/main" val="2322336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and Backward Prop in Fitting a Single Layer Neural Network</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r>
                  <a:rPr lang="en-US" dirty="0" smtClean="0"/>
                  <a:t>With </a:t>
                </a:r>
                <a14:m>
                  <m:oMath xmlns:m="http://schemas.openxmlformats.org/officeDocument/2006/math">
                    <m:sSub>
                      <m:sSubPr>
                        <m:ctrlPr>
                          <a:rPr lang="en-US" b="0" i="1" smtClean="0">
                            <a:latin typeface="Cambria Math" panose="02040503050406030204" pitchFamily="18" charset="0"/>
                          </a:rPr>
                        </m:ctrlPr>
                      </m:sSubPr>
                      <m:e>
                        <m:r>
                          <a:rPr lang="en-US" b="0" i="0" smtClean="0">
                            <a:latin typeface="Cambria Math" panose="02040503050406030204" pitchFamily="18" charset="0"/>
                          </a:rPr>
                          <m:t>𝛻</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sub>
                    </m:sSub>
                    <m:r>
                      <a:rPr lang="en-US" b="0" i="1" smtClean="0">
                        <a:latin typeface="Cambria Math" panose="02040503050406030204" pitchFamily="18" charset="0"/>
                      </a:rPr>
                      <m:t>𝐿</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𝑦</m:t>
                        </m:r>
                      </m:e>
                    </m:d>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0" smtClean="0">
                            <a:latin typeface="Cambria Math" panose="02040503050406030204" pitchFamily="18" charset="0"/>
                          </a:rPr>
                          <m:t>∇</m:t>
                        </m:r>
                      </m:e>
                      <m:sub>
                        <m:r>
                          <a:rPr lang="en-US" b="0" i="1" smtClean="0">
                            <a:latin typeface="Cambria Math" panose="02040503050406030204" pitchFamily="18" charset="0"/>
                          </a:rPr>
                          <m:t>𝑤</m:t>
                        </m:r>
                      </m:sub>
                    </m:sSub>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dirty="0" smtClean="0">
                            <a:latin typeface="Cambria Math" panose="02040503050406030204" pitchFamily="18" charset="0"/>
                          </a:rPr>
                          <m:t>[1]</m:t>
                        </m:r>
                      </m:sup>
                    </m:sSup>
                    <m:r>
                      <a:rPr lang="en-US" b="0" i="1" dirty="0" smtClean="0">
                        <a:latin typeface="Cambria Math" panose="02040503050406030204" pitchFamily="18" charset="0"/>
                      </a:rPr>
                      <m:t>, </m:t>
                    </m:r>
                    <m:sSub>
                      <m:sSubPr>
                        <m:ctrlPr>
                          <a:rPr lang="en-US" b="0" i="1" smtClean="0">
                            <a:latin typeface="Cambria Math" panose="02040503050406030204" pitchFamily="18" charset="0"/>
                          </a:rPr>
                        </m:ctrlPr>
                      </m:sSubPr>
                      <m:e>
                        <m:r>
                          <a:rPr lang="en-US" b="0" i="0" smtClean="0">
                            <a:latin typeface="Cambria Math" panose="02040503050406030204" pitchFamily="18" charset="0"/>
                          </a:rPr>
                          <m:t>𝛻</m:t>
                        </m:r>
                      </m:e>
                      <m:sub>
                        <m:r>
                          <a:rPr lang="en-US" b="0" i="1" smtClean="0">
                            <a:latin typeface="Cambria Math" panose="02040503050406030204" pitchFamily="18" charset="0"/>
                          </a:rPr>
                          <m:t>𝑏</m:t>
                        </m:r>
                      </m:sub>
                    </m:sSub>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dirty="0" smtClean="0">
                            <a:latin typeface="Cambria Math" panose="02040503050406030204" pitchFamily="18" charset="0"/>
                          </a:rPr>
                          <m:t>[1]</m:t>
                        </m:r>
                      </m:sup>
                    </m:sSup>
                  </m:oMath>
                </a14:m>
                <a:r>
                  <a:rPr lang="en-US" dirty="0" smtClean="0"/>
                  <a:t> in hand, we can calculate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0" smtClean="0">
                              <a:latin typeface="Cambria Math" panose="02040503050406030204" pitchFamily="18" charset="0"/>
                            </a:rPr>
                            <m:t>∇</m:t>
                          </m:r>
                        </m:e>
                        <m:sub>
                          <m:r>
                            <a:rPr lang="en-US" b="0" i="1" smtClean="0">
                              <a:latin typeface="Cambria Math" panose="02040503050406030204" pitchFamily="18" charset="0"/>
                            </a:rPr>
                            <m:t>𝑤</m:t>
                          </m:r>
                        </m:sub>
                      </m:sSub>
                      <m:r>
                        <a:rPr lang="en-US" b="0" i="1" smtClean="0">
                          <a:latin typeface="Cambria Math" panose="02040503050406030204" pitchFamily="18" charset="0"/>
                        </a:rPr>
                        <m:t>𝐿</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𝑦</m:t>
                          </m:r>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0" smtClean="0">
                              <a:latin typeface="Cambria Math" panose="02040503050406030204" pitchFamily="18" charset="0"/>
                            </a:rPr>
                            <m:t>𝛻</m:t>
                          </m:r>
                        </m:e>
                        <m:sub>
                          <m:r>
                            <a:rPr lang="en-US" b="0" i="1" smtClean="0">
                              <a:latin typeface="Cambria Math" panose="02040503050406030204" pitchFamily="18" charset="0"/>
                            </a:rPr>
                            <m:t>𝑏</m:t>
                          </m:r>
                        </m:sub>
                      </m:sSub>
                      <m:r>
                        <a:rPr lang="en-US" b="0" i="1" smtClean="0">
                          <a:latin typeface="Cambria Math" panose="02040503050406030204" pitchFamily="18" charset="0"/>
                        </a:rPr>
                        <m:t>𝐿</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𝑦</m:t>
                          </m:r>
                        </m:e>
                      </m:d>
                    </m:oMath>
                  </m:oMathPara>
                </a14:m>
                <a:endParaRPr lang="en-US" dirty="0" smtClean="0"/>
              </a:p>
              <a:p>
                <a:r>
                  <a:rPr lang="en-US" dirty="0" smtClean="0"/>
                  <a:t>Then with gradient descent algorithm, we can update the weights according to: </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0" smtClean="0">
                              <a:latin typeface="Cambria Math" panose="02040503050406030204" pitchFamily="18" charset="0"/>
                            </a:rPr>
                            <m:t>𝛻</m:t>
                          </m:r>
                        </m:e>
                        <m:sub>
                          <m:r>
                            <a:rPr lang="en-US" b="0" i="1" smtClean="0">
                              <a:latin typeface="Cambria Math" panose="02040503050406030204" pitchFamily="18" charset="0"/>
                            </a:rPr>
                            <m:t>𝑤</m:t>
                          </m:r>
                        </m:sub>
                      </m:sSub>
                      <m:r>
                        <a:rPr lang="en-US" b="0" i="1" smtClean="0">
                          <a:latin typeface="Cambria Math" panose="02040503050406030204" pitchFamily="18" charset="0"/>
                        </a:rPr>
                        <m:t>𝐿</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𝑦</m:t>
                          </m:r>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0" smtClean="0">
                              <a:latin typeface="Cambria Math" panose="02040503050406030204" pitchFamily="18" charset="0"/>
                            </a:rPr>
                            <m:t>𝛻</m:t>
                          </m:r>
                        </m:e>
                        <m:sub>
                          <m:r>
                            <a:rPr lang="en-US" b="0" i="1" smtClean="0">
                              <a:latin typeface="Cambria Math" panose="02040503050406030204" pitchFamily="18" charset="0"/>
                            </a:rPr>
                            <m:t>𝑏</m:t>
                          </m:r>
                        </m:sub>
                      </m:sSub>
                      <m:r>
                        <a:rPr lang="en-US" b="0" i="1" smtClean="0">
                          <a:latin typeface="Cambria Math" panose="02040503050406030204" pitchFamily="18" charset="0"/>
                        </a:rPr>
                        <m:t>𝐿</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𝑦</m:t>
                          </m:r>
                        </m:e>
                      </m:d>
                    </m:oMath>
                  </m:oMathPara>
                </a14:m>
                <a:endParaRPr lang="en-US" dirty="0" smtClean="0"/>
              </a:p>
              <a:p>
                <a:r>
                  <a:rPr lang="en-US" dirty="0" smtClean="0"/>
                  <a:t>With the updated weights, we begin another round of forward and backward prop to update the derivatives, and then use another round of gradient descent to update the weights until the algorithm converges </a:t>
                </a: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1120"/>
                </a:stretch>
              </a:blipFill>
            </p:spPr>
            <p:txBody>
              <a:bodyPr/>
              <a:lstStyle/>
              <a:p>
                <a:r>
                  <a:rPr lang="en-US">
                    <a:noFill/>
                  </a:rPr>
                  <a:t> </a:t>
                </a:r>
              </a:p>
            </p:txBody>
          </p:sp>
        </mc:Fallback>
      </mc:AlternateContent>
    </p:spTree>
    <p:extLst>
      <p:ext uri="{BB962C8B-B14F-4D97-AF65-F5344CB8AC3E}">
        <p14:creationId xmlns:p14="http://schemas.microsoft.com/office/powerpoint/2010/main" val="3007070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Feedforward Networks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Feedforward networks are sometimes also called</a:t>
                </a:r>
              </a:p>
              <a:p>
                <a:pPr lvl="1"/>
                <a:r>
                  <a:rPr lang="en-US" dirty="0" smtClean="0"/>
                  <a:t>Multilayer </a:t>
                </a:r>
                <a:r>
                  <a:rPr lang="en-US" dirty="0" err="1" smtClean="0"/>
                  <a:t>perceptrons</a:t>
                </a:r>
                <a:endParaRPr lang="en-US" dirty="0" smtClean="0"/>
              </a:p>
              <a:p>
                <a:pPr lvl="1"/>
                <a:r>
                  <a:rPr lang="en-US" dirty="0" smtClean="0"/>
                  <a:t>Feedforward neural networks</a:t>
                </a:r>
              </a:p>
              <a:p>
                <a:endParaRPr lang="en-US" dirty="0"/>
              </a:p>
              <a:p>
                <a:r>
                  <a:rPr lang="en-US" dirty="0" smtClean="0"/>
                  <a:t>Feedforward networks, mathematically can be viewed as a function approximation </a:t>
                </a:r>
              </a:p>
              <a:p>
                <a:pPr lvl="1"/>
                <a:r>
                  <a:rPr lang="en-US" dirty="0" smtClean="0"/>
                  <a:t>Assume that there is some function that links input </a:t>
                </a:r>
                <a14:m>
                  <m:oMath xmlns:m="http://schemas.openxmlformats.org/officeDocument/2006/math">
                    <m:r>
                      <a:rPr lang="en-US" b="0" i="1" smtClean="0">
                        <a:latin typeface="Cambria Math" panose="02040503050406030204" pitchFamily="18" charset="0"/>
                      </a:rPr>
                      <m:t>𝑋</m:t>
                    </m:r>
                  </m:oMath>
                </a14:m>
                <a:r>
                  <a:rPr lang="en-US" dirty="0" smtClean="0"/>
                  <a:t> with outcome Y,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0" smtClean="0">
                        <a:latin typeface="Cambria Math" panose="02040503050406030204" pitchFamily="18" charset="0"/>
                      </a:rPr>
                      <m:t>. </m:t>
                    </m:r>
                  </m:oMath>
                </a14:m>
                <a:endParaRPr lang="en-US" b="0" dirty="0" smtClean="0"/>
              </a:p>
              <a:p>
                <a:pPr lvl="1"/>
                <a:r>
                  <a:rPr lang="en-US" dirty="0" smtClean="0"/>
                  <a:t>The goal for the feedforward network is to derive some approximation, parameterized by </a:t>
                </a:r>
                <a14:m>
                  <m:oMath xmlns:m="http://schemas.openxmlformats.org/officeDocument/2006/math">
                    <m:r>
                      <a:rPr lang="en-US" b="0" i="1" smtClean="0">
                        <a:latin typeface="Cambria Math" panose="02040503050406030204" pitchFamily="18" charset="0"/>
                      </a:rPr>
                      <m:t>𝜃</m:t>
                    </m:r>
                  </m:oMath>
                </a14:m>
                <a:r>
                  <a:rPr lang="en-US" dirty="0" smtClean="0"/>
                  <a:t>, which approximate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smtClean="0"/>
                  <a:t>. </a:t>
                </a:r>
              </a:p>
              <a:p>
                <a:pPr lvl="1"/>
                <a:r>
                  <a:rPr lang="en-US" dirty="0" smtClean="0"/>
                  <a:t>The approximation is denoted by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1939924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Feedforward Networks – Terminology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1562100"/>
                <a:ext cx="10515600" cy="4351338"/>
              </a:xfrm>
            </p:spPr>
            <p:txBody>
              <a:bodyPr/>
              <a:lstStyle/>
              <a:p>
                <a:r>
                  <a:rPr lang="en-US" dirty="0" smtClean="0"/>
                  <a:t>Feedforward networks are often constructed by composing function together, in the form of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d>
                          <m:dPr>
                            <m:ctrlPr>
                              <a:rPr lang="en-US" b="0" i="1" smtClean="0">
                                <a:latin typeface="Cambria Math" panose="02040503050406030204" pitchFamily="18" charset="0"/>
                              </a:rPr>
                            </m:ctrlPr>
                          </m:dPr>
                          <m:e>
                            <m:r>
                              <a:rPr lang="en-US" b="0" i="1" smtClean="0">
                                <a:latin typeface="Cambria Math" panose="02040503050406030204" pitchFamily="18" charset="0"/>
                              </a:rPr>
                              <m:t>3</m:t>
                            </m:r>
                          </m:e>
                        </m:d>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d>
                  </m:oMath>
                </a14:m>
                <a:endParaRPr lang="en-US" dirty="0" smtClean="0"/>
              </a:p>
              <a:p>
                <a:r>
                  <a:rPr lang="en-US" dirty="0" smtClean="0"/>
                  <a:t> Total number of layers is called “depth”</a:t>
                </a:r>
              </a:p>
              <a:p>
                <a:pPr lvl="1"/>
                <a:r>
                  <a:rPr lang="en-US" dirty="0" smtClean="0"/>
                  <a:t>Deep learning refers to networks with many layers</a:t>
                </a:r>
              </a:p>
              <a:p>
                <a:pPr lvl="1"/>
                <a:r>
                  <a:rPr lang="en-US" dirty="0" smtClean="0"/>
                  <a:t>First layer is called input layer</a:t>
                </a:r>
              </a:p>
              <a:p>
                <a:pPr lvl="1"/>
                <a:r>
                  <a:rPr lang="en-US" dirty="0" smtClean="0"/>
                  <a:t>Final layer is called output layer</a:t>
                </a:r>
              </a:p>
              <a:p>
                <a:pPr lvl="1"/>
                <a:r>
                  <a:rPr lang="en-US" dirty="0" smtClean="0"/>
                  <a:t>The layers in between are called hidden layer</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1562100"/>
                <a:ext cx="10515600" cy="4351338"/>
              </a:xfrm>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619403" y="4545762"/>
            <a:ext cx="5390205" cy="2312238"/>
          </a:xfrm>
          <a:prstGeom prst="rect">
            <a:avLst/>
          </a:prstGeom>
        </p:spPr>
      </p:pic>
      <mc:AlternateContent xmlns:mc="http://schemas.openxmlformats.org/markup-compatibility/2006">
        <mc:Choice xmlns:a14="http://schemas.microsoft.com/office/drawing/2010/main" Requires="a14">
          <p:sp>
            <p:nvSpPr>
              <p:cNvPr id="5" name="Rectangle 4"/>
              <p:cNvSpPr/>
              <p:nvPr/>
            </p:nvSpPr>
            <p:spPr>
              <a:xfrm>
                <a:off x="7652393" y="3813955"/>
                <a:ext cx="1000125"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7652393" y="3813955"/>
                <a:ext cx="1000125" cy="504825"/>
              </a:xfrm>
              <a:prstGeom prst="rect">
                <a:avLst/>
              </a:prstGeom>
              <a:blipFill>
                <a:blip r:embed="rId4"/>
                <a:stretch>
                  <a:fillRect/>
                </a:stretch>
              </a:blipFill>
            </p:spPr>
            <p:txBody>
              <a:bodyPr/>
              <a:lstStyle/>
              <a:p>
                <a:r>
                  <a:rPr lang="en-US">
                    <a:noFill/>
                  </a:rPr>
                  <a:t> </a:t>
                </a:r>
              </a:p>
            </p:txBody>
          </p:sp>
        </mc:Fallback>
      </mc:AlternateContent>
      <p:cxnSp>
        <p:nvCxnSpPr>
          <p:cNvPr id="7" name="Straight Arrow Connector 6"/>
          <p:cNvCxnSpPr/>
          <p:nvPr/>
        </p:nvCxnSpPr>
        <p:spPr>
          <a:xfrm flipH="1">
            <a:off x="8047680" y="4267200"/>
            <a:ext cx="104775" cy="40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Rectangle 7"/>
              <p:cNvSpPr/>
              <p:nvPr/>
            </p:nvSpPr>
            <p:spPr>
              <a:xfrm>
                <a:off x="9152581" y="3651250"/>
                <a:ext cx="1000125"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9152581" y="3651250"/>
                <a:ext cx="1000125" cy="504825"/>
              </a:xfrm>
              <a:prstGeom prst="rect">
                <a:avLst/>
              </a:prstGeom>
              <a:blipFill>
                <a:blip r:embed="rId5"/>
                <a:stretch>
                  <a:fillRect/>
                </a:stretch>
              </a:blipFill>
            </p:spPr>
            <p:txBody>
              <a:bodyPr/>
              <a:lstStyle/>
              <a:p>
                <a:r>
                  <a:rPr lang="en-US">
                    <a:noFill/>
                  </a:rPr>
                  <a:t> </a:t>
                </a:r>
              </a:p>
            </p:txBody>
          </p:sp>
        </mc:Fallback>
      </mc:AlternateContent>
      <p:cxnSp>
        <p:nvCxnSpPr>
          <p:cNvPr id="9" name="Straight Arrow Connector 8"/>
          <p:cNvCxnSpPr/>
          <p:nvPr/>
        </p:nvCxnSpPr>
        <p:spPr>
          <a:xfrm flipH="1">
            <a:off x="9314506" y="4162425"/>
            <a:ext cx="104775" cy="40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011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Feedforward Networks – Analogy to Neuroscience</a:t>
            </a:r>
            <a:endParaRPr lang="en-US" dirty="0"/>
          </a:p>
        </p:txBody>
      </p:sp>
      <p:sp>
        <p:nvSpPr>
          <p:cNvPr id="3" name="Content Placeholder 2"/>
          <p:cNvSpPr>
            <a:spLocks noGrp="1"/>
          </p:cNvSpPr>
          <p:nvPr>
            <p:ph idx="1"/>
          </p:nvPr>
        </p:nvSpPr>
        <p:spPr/>
        <p:txBody>
          <a:bodyPr/>
          <a:lstStyle/>
          <a:p>
            <a:r>
              <a:rPr lang="en-US" dirty="0" smtClean="0"/>
              <a:t>The actual connection to neuroscience is quite minimal. </a:t>
            </a:r>
          </a:p>
          <a:p>
            <a:r>
              <a:rPr lang="en-US" dirty="0" smtClean="0"/>
              <a:t>Each layer in the neural network is mathematically a vector-to-vector function </a:t>
            </a:r>
          </a:p>
          <a:p>
            <a:r>
              <a:rPr lang="en-US" dirty="0" smtClean="0"/>
              <a:t>Equivalently, each layer can be thought of as multiple vector-to-scalar function that runs in parallel</a:t>
            </a:r>
          </a:p>
          <a:p>
            <a:pPr lvl="1"/>
            <a:r>
              <a:rPr lang="en-US" dirty="0" smtClean="0"/>
              <a:t>This is in some sense similar to how neuron functions</a:t>
            </a:r>
          </a:p>
          <a:p>
            <a:pPr lvl="2"/>
            <a:r>
              <a:rPr lang="en-US" dirty="0" smtClean="0"/>
              <a:t>Takes multitude of input, synthesize them and compute an output </a:t>
            </a:r>
            <a:endParaRPr lang="en-US" dirty="0"/>
          </a:p>
        </p:txBody>
      </p:sp>
      <p:pic>
        <p:nvPicPr>
          <p:cNvPr id="4" name="Picture 3"/>
          <p:cNvPicPr>
            <a:picLocks noChangeAspect="1"/>
          </p:cNvPicPr>
          <p:nvPr/>
        </p:nvPicPr>
        <p:blipFill>
          <a:blip r:embed="rId2"/>
          <a:stretch>
            <a:fillRect/>
          </a:stretch>
        </p:blipFill>
        <p:spPr>
          <a:xfrm>
            <a:off x="2012453" y="4954500"/>
            <a:ext cx="7043143" cy="1903500"/>
          </a:xfrm>
          <a:prstGeom prst="rect">
            <a:avLst/>
          </a:prstGeom>
        </p:spPr>
      </p:pic>
    </p:spTree>
    <p:extLst>
      <p:ext uri="{BB962C8B-B14F-4D97-AF65-F5344CB8AC3E}">
        <p14:creationId xmlns:p14="http://schemas.microsoft.com/office/powerpoint/2010/main" val="220380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Structures of Feedforward Network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62500" lnSpcReduction="20000"/>
              </a:bodyPr>
              <a:lstStyle/>
              <a:p>
                <a:r>
                  <a:rPr lang="en-US" dirty="0" smtClean="0"/>
                  <a:t>We start with the simplest neural network with only one layer, which takes input, and then produce the output (prediction)</a:t>
                </a:r>
              </a:p>
              <a:p>
                <a:r>
                  <a:rPr lang="en-US" dirty="0" smtClean="0"/>
                  <a:t>The simplest neural network would take the form </a:t>
                </a:r>
              </a:p>
              <a:p>
                <a:pPr lvl="1"/>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h</m:t>
                        </m:r>
                      </m:e>
                      <m:sup>
                        <m:r>
                          <a:rPr lang="en-US" b="0" i="1" dirty="0" smtClean="0">
                            <a:latin typeface="Cambria Math" panose="02040503050406030204" pitchFamily="18" charset="0"/>
                          </a:rPr>
                          <m:t>(1)</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𝑔</m:t>
                        </m:r>
                      </m:e>
                      <m:sup>
                        <m:r>
                          <a:rPr lang="en-US" b="0" i="1" dirty="0" smtClean="0">
                            <a:latin typeface="Cambria Math" panose="02040503050406030204" pitchFamily="18" charset="0"/>
                          </a:rPr>
                          <m:t>(1)</m:t>
                        </m:r>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b="0" dirty="0" smtClean="0"/>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𝑔</m:t>
                        </m:r>
                      </m:e>
                      <m: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2</m:t>
                            </m:r>
                          </m:e>
                        </m:d>
                      </m:sup>
                    </m:sSup>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h</m:t>
                            </m:r>
                          </m:e>
                          <m: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e>
                            </m:d>
                          </m:sup>
                        </m:sSup>
                      </m:e>
                    </m:d>
                  </m:oMath>
                </a14:m>
                <a:endParaRPr lang="en-US" dirty="0" smtClean="0"/>
              </a:p>
              <a:p>
                <a:r>
                  <a:rPr lang="en-US" dirty="0" smtClean="0"/>
                  <a:t>Activation function </a:t>
                </a:r>
              </a:p>
              <a:p>
                <a:pPr lvl="1"/>
                <a14:m>
                  <m:oMath xmlns:m="http://schemas.openxmlformats.org/officeDocument/2006/math">
                    <m:r>
                      <a:rPr lang="en-US" b="0" i="1" smtClean="0">
                        <a:latin typeface="Cambria Math" panose="02040503050406030204" pitchFamily="18" charset="0"/>
                      </a:rPr>
                      <m:t>𝑔</m:t>
                    </m:r>
                  </m:oMath>
                </a14:m>
                <a:r>
                  <a:rPr lang="en-US" dirty="0" smtClean="0"/>
                  <a:t>:</a:t>
                </a:r>
              </a:p>
              <a:p>
                <a:pPr lvl="2"/>
                <a:r>
                  <a:rPr lang="en-US" dirty="0" smtClean="0"/>
                  <a:t>Often non-linear except for output layer</a:t>
                </a:r>
                <a:endParaRPr lang="en-US" dirty="0"/>
              </a:p>
              <a:p>
                <a:r>
                  <a:rPr lang="en-US" dirty="0" smtClean="0"/>
                  <a:t>Weights </a:t>
                </a:r>
              </a:p>
              <a:p>
                <a:pPr lvl="1"/>
                <a:r>
                  <a:rPr lang="en-US" dirty="0" smtClean="0"/>
                  <a:t>W is used to weigh activation</a:t>
                </a:r>
                <a:endParaRPr lang="en-US" dirty="0"/>
              </a:p>
              <a:p>
                <a:r>
                  <a:rPr lang="en-US" dirty="0" smtClean="0"/>
                  <a:t>Loss function </a:t>
                </a:r>
              </a:p>
              <a:p>
                <a:pPr lvl="1"/>
                <a:r>
                  <a:rPr lang="en-US" dirty="0" smtClean="0"/>
                  <a:t>Evaluate the difference between observed and predicted outcomes</a:t>
                </a:r>
              </a:p>
              <a:p>
                <a:r>
                  <a:rPr lang="en-US" dirty="0" smtClean="0"/>
                  <a:t>Linear model and generalized linear models can be considered as the simplest neural networks</a:t>
                </a:r>
              </a:p>
              <a:p>
                <a:pPr lvl="1"/>
                <a:r>
                  <a:rPr lang="en-US" dirty="0" smtClean="0"/>
                  <a:t>For linear models,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(1)</m:t>
                        </m:r>
                      </m:sup>
                    </m:sSup>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sup>
                    </m:sSup>
                  </m:oMath>
                </a14:m>
                <a:r>
                  <a:rPr lang="en-US" dirty="0" smtClean="0"/>
                  <a:t>is identical function;</a:t>
                </a:r>
              </a:p>
              <a:p>
                <a:pPr lvl="1"/>
                <a:r>
                  <a:rPr lang="en-US" dirty="0" smtClean="0"/>
                  <a:t>For logistic regression,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func>
                      </m:num>
                      <m:den>
                        <m:r>
                          <a:rPr lang="en-US" b="0" i="1" smtClean="0">
                            <a:latin typeface="Cambria Math" panose="02040503050406030204" pitchFamily="18" charset="0"/>
                          </a:rPr>
                          <m:t>1+</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func>
                      </m:den>
                    </m:f>
                  </m:oMath>
                </a14:m>
                <a:r>
                  <a:rPr lang="en-US" dirty="0" smtClean="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&gt;.5</m:t>
                        </m:r>
                      </m:e>
                    </m:d>
                  </m:oMath>
                </a14:m>
                <a:r>
                  <a:rPr lang="en-US" dirty="0" smtClean="0"/>
                  <a:t>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06" t="-2241"/>
                </a:stretch>
              </a:blipFill>
            </p:spPr>
            <p:txBody>
              <a:bodyPr/>
              <a:lstStyle/>
              <a:p>
                <a:r>
                  <a:rPr lang="en-US">
                    <a:noFill/>
                  </a:rPr>
                  <a:t> </a:t>
                </a:r>
              </a:p>
            </p:txBody>
          </p:sp>
        </mc:Fallback>
      </mc:AlternateContent>
      <p:sp>
        <p:nvSpPr>
          <p:cNvPr id="4" name="Rectangle 3"/>
          <p:cNvSpPr/>
          <p:nvPr/>
        </p:nvSpPr>
        <p:spPr>
          <a:xfrm>
            <a:off x="7229475" y="3495675"/>
            <a:ext cx="96202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cxnSp>
        <p:nvCxnSpPr>
          <p:cNvPr id="6" name="Straight Arrow Connector 5"/>
          <p:cNvCxnSpPr/>
          <p:nvPr/>
        </p:nvCxnSpPr>
        <p:spPr>
          <a:xfrm>
            <a:off x="8229600" y="3876675"/>
            <a:ext cx="847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Rectangle 6"/>
              <p:cNvSpPr/>
              <p:nvPr/>
            </p:nvSpPr>
            <p:spPr>
              <a:xfrm>
                <a:off x="9077325" y="3495675"/>
                <a:ext cx="96202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p>
            </p:txBody>
          </p:sp>
        </mc:Choice>
        <mc:Fallback>
          <p:sp>
            <p:nvSpPr>
              <p:cNvPr id="7" name="Rectangle 6"/>
              <p:cNvSpPr>
                <a:spLocks noRot="1" noChangeAspect="1" noMove="1" noResize="1" noEditPoints="1" noAdjustHandles="1" noChangeArrowheads="1" noChangeShapeType="1" noTextEdit="1"/>
              </p:cNvSpPr>
              <p:nvPr/>
            </p:nvSpPr>
            <p:spPr>
              <a:xfrm>
                <a:off x="9077325" y="3495675"/>
                <a:ext cx="962025" cy="790575"/>
              </a:xfrm>
              <a:prstGeom prst="rect">
                <a:avLst/>
              </a:prstGeom>
              <a:blipFill>
                <a:blip r:embed="rId3"/>
                <a:stretch>
                  <a:fillRect/>
                </a:stretch>
              </a:blipFill>
            </p:spPr>
            <p:txBody>
              <a:bodyPr/>
              <a:lstStyle/>
              <a:p>
                <a:r>
                  <a:rPr lang="en-US">
                    <a:noFill/>
                  </a:rPr>
                  <a:t> </a:t>
                </a:r>
              </a:p>
            </p:txBody>
          </p:sp>
        </mc:Fallback>
      </mc:AlternateContent>
      <p:cxnSp>
        <p:nvCxnSpPr>
          <p:cNvPr id="8" name="Straight Arrow Connector 7"/>
          <p:cNvCxnSpPr/>
          <p:nvPr/>
        </p:nvCxnSpPr>
        <p:spPr>
          <a:xfrm>
            <a:off x="9925050" y="3890962"/>
            <a:ext cx="6191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Rectangle 8"/>
              <p:cNvSpPr/>
              <p:nvPr/>
            </p:nvSpPr>
            <p:spPr>
              <a:xfrm>
                <a:off x="10639425" y="3562350"/>
                <a:ext cx="9906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=±1</m:t>
                      </m:r>
                    </m:oMath>
                  </m:oMathPara>
                </a14:m>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10639425" y="3562350"/>
                <a:ext cx="990600" cy="72390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7710487" y="2617787"/>
                <a:ext cx="1733550" cy="638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𝑏</m:t>
                          </m:r>
                        </m:e>
                      </m:d>
                    </m:oMath>
                  </m:oMathPara>
                </a14:m>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7710487" y="2617787"/>
                <a:ext cx="1733550" cy="638969"/>
              </a:xfrm>
              <a:prstGeom prst="rect">
                <a:avLst/>
              </a:prstGeom>
              <a:blipFill>
                <a:blip r:embed="rId5"/>
                <a:stretch>
                  <a:fillRect/>
                </a:stretch>
              </a:blipFill>
            </p:spPr>
            <p:txBody>
              <a:bodyPr/>
              <a:lstStyle/>
              <a:p>
                <a:r>
                  <a:rPr lang="en-US">
                    <a:noFill/>
                  </a:rPr>
                  <a:t> </a:t>
                </a:r>
              </a:p>
            </p:txBody>
          </p:sp>
        </mc:Fallback>
      </mc:AlternateContent>
      <p:sp>
        <p:nvSpPr>
          <p:cNvPr id="11" name="Down Arrow 10"/>
          <p:cNvSpPr/>
          <p:nvPr/>
        </p:nvSpPr>
        <p:spPr>
          <a:xfrm>
            <a:off x="8601075" y="3324225"/>
            <a:ext cx="190500" cy="295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8" name="Rectangle 17"/>
              <p:cNvSpPr/>
              <p:nvPr/>
            </p:nvSpPr>
            <p:spPr>
              <a:xfrm>
                <a:off x="9906000" y="2617786"/>
                <a:ext cx="1733550" cy="638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(1)</m:t>
                              </m:r>
                            </m:sup>
                          </m:sSup>
                        </m:e>
                      </m:d>
                    </m:oMath>
                  </m:oMathPara>
                </a14:m>
                <a:endParaRPr lang="en-US" dirty="0"/>
              </a:p>
            </p:txBody>
          </p:sp>
        </mc:Choice>
        <mc:Fallback>
          <p:sp>
            <p:nvSpPr>
              <p:cNvPr id="18" name="Rectangle 17"/>
              <p:cNvSpPr>
                <a:spLocks noRot="1" noChangeAspect="1" noMove="1" noResize="1" noEditPoints="1" noAdjustHandles="1" noChangeArrowheads="1" noChangeShapeType="1" noTextEdit="1"/>
              </p:cNvSpPr>
              <p:nvPr/>
            </p:nvSpPr>
            <p:spPr>
              <a:xfrm>
                <a:off x="9906000" y="2617786"/>
                <a:ext cx="1733550" cy="63896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227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General Neural Network Architecture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More generally, neural networks follow a chain like structure: </a:t>
                </a:r>
              </a:p>
              <a:p>
                <a:r>
                  <a:rPr lang="en-US" dirty="0" smtClean="0"/>
                  <a:t>Starting from input layer</a:t>
                </a:r>
              </a:p>
              <a:p>
                <a:pPr marL="457200" lvl="1"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𝑇</m:t>
                              </m:r>
                            </m:sup>
                          </m:sSup>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e>
                      </m:d>
                    </m:oMath>
                  </m:oMathPara>
                </a14:m>
                <a:endParaRPr lang="en-US" dirty="0" smtClean="0"/>
              </a:p>
              <a:p>
                <a:r>
                  <a:rPr lang="en-US" dirty="0" smtClean="0"/>
                  <a:t>In the second layer, we apply a second activation function,</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p>
                        </m:e>
                      </m:d>
                    </m:oMath>
                  </m:oMathPara>
                </a14:m>
                <a:endParaRPr lang="en-US" dirty="0" smtClean="0"/>
              </a:p>
              <a:p>
                <a:r>
                  <a:rPr lang="en-US" dirty="0" smtClean="0"/>
                  <a:t>This can be iteratively applied many times.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378835" y="4761450"/>
            <a:ext cx="5091429" cy="1964250"/>
          </a:xfrm>
          <a:prstGeom prst="rect">
            <a:avLst/>
          </a:prstGeom>
        </p:spPr>
      </p:pic>
    </p:spTree>
    <p:extLst>
      <p:ext uri="{BB962C8B-B14F-4D97-AF65-F5344CB8AC3E}">
        <p14:creationId xmlns:p14="http://schemas.microsoft.com/office/powerpoint/2010/main" val="1450531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of Activation Function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Output units</a:t>
                </a:r>
              </a:p>
              <a:p>
                <a:r>
                  <a:rPr lang="en-US" dirty="0" smtClean="0"/>
                  <a:t>The choice of the output activation function depends on the data type of the output</a:t>
                </a:r>
              </a:p>
              <a:p>
                <a:r>
                  <a:rPr lang="en-US" dirty="0" smtClean="0"/>
                  <a:t>If the outcome of interest is continuous</a:t>
                </a:r>
              </a:p>
              <a:p>
                <a:pPr lvl="1"/>
                <a:r>
                  <a:rPr lang="en-US" dirty="0" smtClean="0"/>
                  <a:t>The simplest activation for output units is linear function</a:t>
                </a:r>
              </a:p>
              <a:p>
                <a:pPr lvl="1"/>
                <a:r>
                  <a:rPr lang="en-US" dirty="0" smtClean="0"/>
                  <a:t>Assume that the activation for the previous layer is </a:t>
                </a:r>
                <a14:m>
                  <m:oMath xmlns:m="http://schemas.openxmlformats.org/officeDocument/2006/math">
                    <m:r>
                      <a:rPr lang="en-US" b="0" i="1" smtClean="0">
                        <a:latin typeface="Cambria Math" panose="02040503050406030204" pitchFamily="18" charset="0"/>
                      </a:rPr>
                      <m:t>h</m:t>
                    </m:r>
                  </m:oMath>
                </a14:m>
                <a:r>
                  <a:rPr lang="en-US" dirty="0" smtClean="0"/>
                  <a:t>, the output takes the form </a:t>
                </a:r>
              </a:p>
              <a:p>
                <a:pPr marL="457200" lvl="1"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h</m:t>
                      </m:r>
                      <m:r>
                        <a:rPr lang="en-US" b="0" i="1" dirty="0" smtClean="0">
                          <a:latin typeface="Cambria Math" panose="02040503050406030204" pitchFamily="18" charset="0"/>
                        </a:rPr>
                        <m:t>+</m:t>
                      </m:r>
                      <m:r>
                        <a:rPr lang="en-US" b="0" i="1" dirty="0" smtClean="0">
                          <a:latin typeface="Cambria Math" panose="02040503050406030204" pitchFamily="18" charset="0"/>
                        </a:rPr>
                        <m:t>𝑏</m:t>
                      </m:r>
                    </m:oMath>
                  </m:oMathPara>
                </a14:m>
                <a:endParaRPr lang="en-US" dirty="0" smtClean="0"/>
              </a:p>
              <a:p>
                <a:pPr lvl="1"/>
                <a:r>
                  <a:rPr lang="en-US" dirty="0" smtClean="0"/>
                  <a:t>This is applicable to continuous outcomes</a:t>
                </a: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005531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of Output Unit Activation Function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If the output is non-continuous:</a:t>
                </a:r>
              </a:p>
              <a:p>
                <a:r>
                  <a:rPr lang="en-US" dirty="0" smtClean="0"/>
                  <a:t>Sigmoid function can be used, which predicts the probability of </a:t>
                </a:r>
                <a14:m>
                  <m:oMath xmlns:m="http://schemas.openxmlformats.org/officeDocument/2006/math">
                    <m:r>
                      <a:rPr lang="en-US" b="0" i="1" smtClean="0">
                        <a:latin typeface="Cambria Math" panose="02040503050406030204" pitchFamily="18" charset="0"/>
                      </a:rPr>
                      <m:t>𝑌</m:t>
                    </m:r>
                  </m:oMath>
                </a14:m>
                <a:r>
                  <a:rPr lang="en-US" dirty="0" smtClean="0"/>
                  <a:t> being 1.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func>
                        </m:num>
                        <m:den>
                          <m:r>
                            <a:rPr lang="en-US" b="0" i="1" smtClean="0">
                              <a:latin typeface="Cambria Math" panose="02040503050406030204" pitchFamily="18" charset="0"/>
                            </a:rPr>
                            <m:t>1+</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func>
                        </m:den>
                      </m:f>
                    </m:oMath>
                  </m:oMathPara>
                </a14:m>
                <a:endParaRPr lang="en-US" dirty="0" smtClean="0"/>
              </a:p>
              <a:p>
                <a:r>
                  <a:rPr lang="en-US" dirty="0" smtClean="0"/>
                  <a:t>When the output is categorical instead of binary, </a:t>
                </a:r>
                <a:r>
                  <a:rPr lang="en-US" dirty="0" err="1" smtClean="0"/>
                  <a:t>softmax</a:t>
                </a:r>
                <a:r>
                  <a:rPr lang="en-US" dirty="0" smtClean="0"/>
                  <a:t> function can be used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𝑠𝑜𝑓𝑡𝑚𝑎𝑥</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d>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𝑗</m:t>
                                      </m:r>
                                    </m:sub>
                                  </m:sSub>
                                </m:e>
                              </m:d>
                            </m:e>
                          </m:func>
                        </m:num>
                        <m:den>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𝑘</m:t>
                              </m:r>
                            </m:sub>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𝑘</m:t>
                                          </m:r>
                                        </m:sub>
                                      </m:sSub>
                                    </m:e>
                                  </m:d>
                                </m:e>
                              </m:func>
                            </m:e>
                          </m:nary>
                        </m:den>
                      </m:f>
                    </m:oMath>
                  </m:oMathPara>
                </a14:m>
                <a:endParaRPr lang="en-US" b="0"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174188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TotalTime>
  <Words>871</Words>
  <Application>Microsoft Office PowerPoint</Application>
  <PresentationFormat>Widescreen</PresentationFormat>
  <Paragraphs>218</Paragraphs>
  <Slides>27</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Office Theme</vt:lpstr>
      <vt:lpstr>Deep Feedforward Network</vt:lpstr>
      <vt:lpstr>References</vt:lpstr>
      <vt:lpstr>Feedforward Networks</vt:lpstr>
      <vt:lpstr>Feedforward Networks – Terminology </vt:lpstr>
      <vt:lpstr>Feedforward Networks – Analogy to Neuroscience</vt:lpstr>
      <vt:lpstr>Basic Structures of Feedforward Network </vt:lpstr>
      <vt:lpstr>More General Neural Network Architecture</vt:lpstr>
      <vt:lpstr>Choice of Activation Function</vt:lpstr>
      <vt:lpstr>Choice of Output Unit Activation Function </vt:lpstr>
      <vt:lpstr>Choice of Hidden Unit Activation Function</vt:lpstr>
      <vt:lpstr>Choice of Hidden Unit Activation Function</vt:lpstr>
      <vt:lpstr>Further Extensions of ReLU</vt:lpstr>
      <vt:lpstr>Other Activation Functions</vt:lpstr>
      <vt:lpstr>Universal Approximation Theorem </vt:lpstr>
      <vt:lpstr>Choice of loss function </vt:lpstr>
      <vt:lpstr>Computational Graph</vt:lpstr>
      <vt:lpstr>Algorithms for Fitting Neural Networks</vt:lpstr>
      <vt:lpstr>Forward Prop Algorithm </vt:lpstr>
      <vt:lpstr>Backprop</vt:lpstr>
      <vt:lpstr>Forward and Backward Prop – A Simple Example </vt:lpstr>
      <vt:lpstr>Forward and Backward Prop – A simple Example</vt:lpstr>
      <vt:lpstr>Example </vt:lpstr>
      <vt:lpstr>A More Complicated Example with Multiple Paths</vt:lpstr>
      <vt:lpstr>Gradient Descent Algorithm </vt:lpstr>
      <vt:lpstr>Forward and Backward Prop in Fitting a Single Layer Neural Network</vt:lpstr>
      <vt:lpstr>Forward and Backward Prop in Fitting a Single Layer Neural Network</vt:lpstr>
      <vt:lpstr>Forward and Backward Prop in Fitting a Single Layer Neural Network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Feedforward Network</dc:title>
  <dc:creator>Dajiang Liu</dc:creator>
  <cp:lastModifiedBy>Dajiang Liu</cp:lastModifiedBy>
  <cp:revision>56</cp:revision>
  <dcterms:created xsi:type="dcterms:W3CDTF">2020-01-25T21:48:23Z</dcterms:created>
  <dcterms:modified xsi:type="dcterms:W3CDTF">2020-01-26T20:32:26Z</dcterms:modified>
</cp:coreProperties>
</file>