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Lst>
  <p:notesMasterIdLst>
    <p:notesMasterId r:id="rId34"/>
  </p:notesMasterIdLst>
  <p:sldIdLst>
    <p:sldId id="256" r:id="rId3"/>
    <p:sldId id="258" r:id="rId4"/>
    <p:sldId id="257" r:id="rId5"/>
    <p:sldId id="260" r:id="rId6"/>
    <p:sldId id="261" r:id="rId7"/>
    <p:sldId id="259" r:id="rId8"/>
    <p:sldId id="262" r:id="rId9"/>
    <p:sldId id="269" r:id="rId10"/>
    <p:sldId id="268" r:id="rId11"/>
    <p:sldId id="272" r:id="rId12"/>
    <p:sldId id="270" r:id="rId13"/>
    <p:sldId id="271" r:id="rId14"/>
    <p:sldId id="273" r:id="rId15"/>
    <p:sldId id="274" r:id="rId16"/>
    <p:sldId id="275" r:id="rId17"/>
    <p:sldId id="276" r:id="rId18"/>
    <p:sldId id="277" r:id="rId19"/>
    <p:sldId id="278" r:id="rId20"/>
    <p:sldId id="279" r:id="rId21"/>
    <p:sldId id="280" r:id="rId22"/>
    <p:sldId id="263" r:id="rId23"/>
    <p:sldId id="264" r:id="rId24"/>
    <p:sldId id="265" r:id="rId25"/>
    <p:sldId id="281" r:id="rId26"/>
    <p:sldId id="282" r:id="rId27"/>
    <p:sldId id="283" r:id="rId28"/>
    <p:sldId id="284" r:id="rId29"/>
    <p:sldId id="285" r:id="rId30"/>
    <p:sldId id="266" r:id="rId31"/>
    <p:sldId id="267" r:id="rId32"/>
    <p:sldId id="286" r:id="rId33"/>
  </p:sldIdLst>
  <p:sldSz cx="10680700" cy="7556500"/>
  <p:notesSz cx="6858000" cy="9144000"/>
  <p:defaultTextStyle>
    <a:defPPr>
      <a:defRPr lang="pl-PL"/>
    </a:defPPr>
    <a:lvl1pPr algn="l" rtl="0" eaLnBrk="0" fontAlgn="base" hangingPunct="0">
      <a:spcBef>
        <a:spcPct val="0"/>
      </a:spcBef>
      <a:spcAft>
        <a:spcPct val="0"/>
      </a:spcAft>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2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380">
          <p15:clr>
            <a:srgbClr val="A4A3A4"/>
          </p15:clr>
        </p15:guide>
        <p15:guide id="2" pos="3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0929"/>
  </p:normalViewPr>
  <p:slideViewPr>
    <p:cSldViewPr>
      <p:cViewPr varScale="1">
        <p:scale>
          <a:sx n="61" d="100"/>
          <a:sy n="61" d="100"/>
        </p:scale>
        <p:origin x="1416" y="84"/>
      </p:cViewPr>
      <p:guideLst>
        <p:guide orient="horz" pos="2380"/>
        <p:guide pos="336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s\Desktop\Zlozonosci%20i%20wykres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ichas\Desktop\Zlozonosci%20i%20wykres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ichas\Desktop\Zlozonosci%20i%20wykres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ichas\Desktop\Zlozonosci%20i%20wykres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ichas\Desktop\Zlozonosci%20i%20wykres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ZŁOŻONOŚĆ OBLICZENIOWA CZASOWA</a:t>
            </a:r>
          </a:p>
        </c:rich>
      </c:tx>
      <c:overlay val="0"/>
    </c:title>
    <c:autoTitleDeleted val="0"/>
    <c:plotArea>
      <c:layout/>
      <c:lineChart>
        <c:grouping val="standard"/>
        <c:varyColors val="0"/>
        <c:ser>
          <c:idx val="0"/>
          <c:order val="0"/>
          <c:tx>
            <c:strRef>
              <c:f>Arkusz1!$F$1</c:f>
              <c:strCache>
                <c:ptCount val="1"/>
                <c:pt idx="0">
                  <c:v>O(1)</c:v>
                </c:pt>
              </c:strCache>
            </c:strRef>
          </c:tx>
          <c:spPr>
            <a:ln w="50800"/>
          </c:spPr>
          <c:marker>
            <c:symbol val="none"/>
          </c:marker>
          <c:val>
            <c:numRef>
              <c:f>Arkusz1!$F$2:$F$11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mooth val="0"/>
          <c:extLst xmlns:c16r2="http://schemas.microsoft.com/office/drawing/2015/06/chart">
            <c:ext xmlns:c16="http://schemas.microsoft.com/office/drawing/2014/chart" uri="{C3380CC4-5D6E-409C-BE32-E72D297353CC}">
              <c16:uniqueId val="{00000000-2D1B-455D-B858-E730A13D3AB5}"/>
            </c:ext>
          </c:extLst>
        </c:ser>
        <c:ser>
          <c:idx val="1"/>
          <c:order val="1"/>
          <c:tx>
            <c:strRef>
              <c:f>Arkusz1!$G$1</c:f>
              <c:strCache>
                <c:ptCount val="1"/>
                <c:pt idx="0">
                  <c:v>O(n)</c:v>
                </c:pt>
              </c:strCache>
            </c:strRef>
          </c:tx>
          <c:spPr>
            <a:ln w="50800"/>
          </c:spPr>
          <c:marker>
            <c:symbol val="none"/>
          </c:marker>
          <c:val>
            <c:numRef>
              <c:f>Arkusz1!$G$2:$G$11</c:f>
              <c:numCache>
                <c:formatCode>General</c:formatCode>
                <c:ptCount val="10"/>
                <c:pt idx="0">
                  <c:v>1</c:v>
                </c:pt>
                <c:pt idx="1">
                  <c:v>100</c:v>
                </c:pt>
                <c:pt idx="2">
                  <c:v>200</c:v>
                </c:pt>
                <c:pt idx="3">
                  <c:v>300</c:v>
                </c:pt>
                <c:pt idx="4">
                  <c:v>400</c:v>
                </c:pt>
                <c:pt idx="5">
                  <c:v>500</c:v>
                </c:pt>
                <c:pt idx="6">
                  <c:v>600</c:v>
                </c:pt>
                <c:pt idx="7">
                  <c:v>700</c:v>
                </c:pt>
                <c:pt idx="8">
                  <c:v>800</c:v>
                </c:pt>
                <c:pt idx="9">
                  <c:v>900</c:v>
                </c:pt>
              </c:numCache>
            </c:numRef>
          </c:val>
          <c:smooth val="0"/>
          <c:extLst xmlns:c16r2="http://schemas.microsoft.com/office/drawing/2015/06/chart">
            <c:ext xmlns:c16="http://schemas.microsoft.com/office/drawing/2014/chart" uri="{C3380CC4-5D6E-409C-BE32-E72D297353CC}">
              <c16:uniqueId val="{00000001-2D1B-455D-B858-E730A13D3AB5}"/>
            </c:ext>
          </c:extLst>
        </c:ser>
        <c:ser>
          <c:idx val="2"/>
          <c:order val="2"/>
          <c:tx>
            <c:strRef>
              <c:f>Arkusz1!$H$1</c:f>
              <c:strCache>
                <c:ptCount val="1"/>
                <c:pt idx="0">
                  <c:v>O(n^2)</c:v>
                </c:pt>
              </c:strCache>
            </c:strRef>
          </c:tx>
          <c:spPr>
            <a:ln w="50800">
              <a:solidFill>
                <a:srgbClr val="FFFF00"/>
              </a:solidFill>
            </a:ln>
          </c:spPr>
          <c:marker>
            <c:symbol val="none"/>
          </c:marker>
          <c:val>
            <c:numRef>
              <c:f>Arkusz1!$H$2:$H$11</c:f>
              <c:numCache>
                <c:formatCode>General</c:formatCode>
                <c:ptCount val="10"/>
                <c:pt idx="0">
                  <c:v>1</c:v>
                </c:pt>
                <c:pt idx="1">
                  <c:v>2</c:v>
                </c:pt>
                <c:pt idx="2">
                  <c:v>4</c:v>
                </c:pt>
                <c:pt idx="3">
                  <c:v>8</c:v>
                </c:pt>
                <c:pt idx="4">
                  <c:v>16</c:v>
                </c:pt>
                <c:pt idx="5">
                  <c:v>32</c:v>
                </c:pt>
                <c:pt idx="6">
                  <c:v>64</c:v>
                </c:pt>
                <c:pt idx="7">
                  <c:v>128</c:v>
                </c:pt>
                <c:pt idx="8">
                  <c:v>256</c:v>
                </c:pt>
                <c:pt idx="9">
                  <c:v>512</c:v>
                </c:pt>
              </c:numCache>
            </c:numRef>
          </c:val>
          <c:smooth val="1"/>
          <c:extLst xmlns:c16r2="http://schemas.microsoft.com/office/drawing/2015/06/chart">
            <c:ext xmlns:c16="http://schemas.microsoft.com/office/drawing/2014/chart" uri="{C3380CC4-5D6E-409C-BE32-E72D297353CC}">
              <c16:uniqueId val="{00000002-2D1B-455D-B858-E730A13D3AB5}"/>
            </c:ext>
          </c:extLst>
        </c:ser>
        <c:ser>
          <c:idx val="3"/>
          <c:order val="3"/>
          <c:tx>
            <c:strRef>
              <c:f>Arkusz1!$I$1</c:f>
              <c:strCache>
                <c:ptCount val="1"/>
                <c:pt idx="0">
                  <c:v>O(n^3)</c:v>
                </c:pt>
              </c:strCache>
            </c:strRef>
          </c:tx>
          <c:spPr>
            <a:ln w="50800"/>
          </c:spPr>
          <c:marker>
            <c:symbol val="none"/>
          </c:marker>
          <c:val>
            <c:numRef>
              <c:f>Arkusz1!$I$2:$I$11</c:f>
              <c:numCache>
                <c:formatCode>General</c:formatCode>
                <c:ptCount val="10"/>
                <c:pt idx="0">
                  <c:v>1</c:v>
                </c:pt>
                <c:pt idx="1">
                  <c:v>8</c:v>
                </c:pt>
                <c:pt idx="2">
                  <c:v>24</c:v>
                </c:pt>
                <c:pt idx="3">
                  <c:v>72</c:v>
                </c:pt>
                <c:pt idx="4">
                  <c:v>216</c:v>
                </c:pt>
                <c:pt idx="5">
                  <c:v>648</c:v>
                </c:pt>
                <c:pt idx="6">
                  <c:v>1944</c:v>
                </c:pt>
              </c:numCache>
            </c:numRef>
          </c:val>
          <c:smooth val="1"/>
          <c:extLst xmlns:c16r2="http://schemas.microsoft.com/office/drawing/2015/06/chart">
            <c:ext xmlns:c16="http://schemas.microsoft.com/office/drawing/2014/chart" uri="{C3380CC4-5D6E-409C-BE32-E72D297353CC}">
              <c16:uniqueId val="{00000003-2D1B-455D-B858-E730A13D3AB5}"/>
            </c:ext>
          </c:extLst>
        </c:ser>
        <c:ser>
          <c:idx val="4"/>
          <c:order val="4"/>
          <c:tx>
            <c:strRef>
              <c:f>Arkusz1!$J$1</c:f>
              <c:strCache>
                <c:ptCount val="1"/>
                <c:pt idx="0">
                  <c:v>O(2^n)</c:v>
                </c:pt>
              </c:strCache>
            </c:strRef>
          </c:tx>
          <c:spPr>
            <a:ln w="50800">
              <a:solidFill>
                <a:srgbClr val="FF0000"/>
              </a:solidFill>
            </a:ln>
          </c:spPr>
          <c:marker>
            <c:symbol val="none"/>
          </c:marker>
          <c:val>
            <c:numRef>
              <c:f>Arkusz1!$J$2:$J$11</c:f>
              <c:numCache>
                <c:formatCode>General</c:formatCode>
                <c:ptCount val="10"/>
                <c:pt idx="0">
                  <c:v>2</c:v>
                </c:pt>
                <c:pt idx="1">
                  <c:v>4</c:v>
                </c:pt>
                <c:pt idx="2">
                  <c:v>8</c:v>
                </c:pt>
                <c:pt idx="3">
                  <c:v>16</c:v>
                </c:pt>
                <c:pt idx="4">
                  <c:v>32</c:v>
                </c:pt>
                <c:pt idx="5">
                  <c:v>64</c:v>
                </c:pt>
                <c:pt idx="6">
                  <c:v>128</c:v>
                </c:pt>
                <c:pt idx="7">
                  <c:v>256</c:v>
                </c:pt>
                <c:pt idx="8">
                  <c:v>512</c:v>
                </c:pt>
                <c:pt idx="9">
                  <c:v>1024</c:v>
                </c:pt>
              </c:numCache>
            </c:numRef>
          </c:val>
          <c:smooth val="1"/>
          <c:extLst xmlns:c16r2="http://schemas.microsoft.com/office/drawing/2015/06/chart">
            <c:ext xmlns:c16="http://schemas.microsoft.com/office/drawing/2014/chart" uri="{C3380CC4-5D6E-409C-BE32-E72D297353CC}">
              <c16:uniqueId val="{00000004-2D1B-455D-B858-E730A13D3AB5}"/>
            </c:ext>
          </c:extLst>
        </c:ser>
        <c:ser>
          <c:idx val="5"/>
          <c:order val="5"/>
          <c:tx>
            <c:strRef>
              <c:f>Arkusz1!$K$1</c:f>
              <c:strCache>
                <c:ptCount val="1"/>
              </c:strCache>
            </c:strRef>
          </c:tx>
          <c:marker>
            <c:symbol val="none"/>
          </c:marker>
          <c:val>
            <c:numRef>
              <c:f>Arkusz1!$K$2:$K$11</c:f>
              <c:numCache>
                <c:formatCode>General</c:formatCode>
                <c:ptCount val="10"/>
              </c:numCache>
            </c:numRef>
          </c:val>
          <c:smooth val="0"/>
          <c:extLst xmlns:c16r2="http://schemas.microsoft.com/office/drawing/2015/06/chart">
            <c:ext xmlns:c16="http://schemas.microsoft.com/office/drawing/2014/chart" uri="{C3380CC4-5D6E-409C-BE32-E72D297353CC}">
              <c16:uniqueId val="{00000005-2D1B-455D-B858-E730A13D3AB5}"/>
            </c:ext>
          </c:extLst>
        </c:ser>
        <c:dLbls>
          <c:showLegendKey val="0"/>
          <c:showVal val="0"/>
          <c:showCatName val="0"/>
          <c:showSerName val="0"/>
          <c:showPercent val="0"/>
          <c:showBubbleSize val="0"/>
        </c:dLbls>
        <c:smooth val="0"/>
        <c:axId val="-332702864"/>
        <c:axId val="-332704496"/>
      </c:lineChart>
      <c:catAx>
        <c:axId val="-332702864"/>
        <c:scaling>
          <c:orientation val="minMax"/>
        </c:scaling>
        <c:delete val="1"/>
        <c:axPos val="b"/>
        <c:title>
          <c:tx>
            <c:rich>
              <a:bodyPr/>
              <a:lstStyle/>
              <a:p>
                <a:pPr>
                  <a:defRPr/>
                </a:pPr>
                <a:r>
                  <a:rPr lang="pl-PL"/>
                  <a:t>ILOŚĆ</a:t>
                </a:r>
                <a:r>
                  <a:rPr lang="pl-PL" baseline="0"/>
                  <a:t> DANYCH</a:t>
                </a:r>
                <a:endParaRPr lang="pl-PL"/>
              </a:p>
            </c:rich>
          </c:tx>
          <c:overlay val="0"/>
        </c:title>
        <c:majorTickMark val="none"/>
        <c:minorTickMark val="none"/>
        <c:tickLblPos val="nextTo"/>
        <c:crossAx val="-332704496"/>
        <c:crosses val="autoZero"/>
        <c:auto val="1"/>
        <c:lblAlgn val="ctr"/>
        <c:lblOffset val="100"/>
        <c:noMultiLvlLbl val="0"/>
      </c:catAx>
      <c:valAx>
        <c:axId val="-332704496"/>
        <c:scaling>
          <c:orientation val="minMax"/>
          <c:max val="500"/>
        </c:scaling>
        <c:delete val="1"/>
        <c:axPos val="l"/>
        <c:majorGridlines/>
        <c:title>
          <c:tx>
            <c:rich>
              <a:bodyPr/>
              <a:lstStyle/>
              <a:p>
                <a:pPr>
                  <a:defRPr/>
                </a:pPr>
                <a:r>
                  <a:rPr lang="pl-PL"/>
                  <a:t>CZAS</a:t>
                </a:r>
              </a:p>
            </c:rich>
          </c:tx>
          <c:overlay val="0"/>
        </c:title>
        <c:numFmt formatCode="General" sourceLinked="1"/>
        <c:majorTickMark val="none"/>
        <c:minorTickMark val="none"/>
        <c:tickLblPos val="nextTo"/>
        <c:crossAx val="-332702864"/>
        <c:crosses val="autoZero"/>
        <c:crossBetween val="between"/>
      </c:valAx>
    </c:plotArea>
    <c:legend>
      <c:legendPos val="r"/>
      <c:legendEntry>
        <c:idx val="5"/>
        <c:delete val="1"/>
      </c:legendEntry>
      <c:layout>
        <c:manualLayout>
          <c:xMode val="edge"/>
          <c:yMode val="edge"/>
          <c:x val="0.8938763376932225"/>
          <c:y val="0.19472710090072989"/>
          <c:w val="9.8989298454221164E-2"/>
          <c:h val="0.56219908240404959"/>
        </c:manualLayout>
      </c:layout>
      <c:overlay val="0"/>
      <c:spPr>
        <a:effectLst>
          <a:innerShdw blurRad="889000" dist="2540000" dir="18600000">
            <a:prstClr val="black"/>
          </a:innerShdw>
        </a:effectLst>
      </c:sp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pl-PL" sz="1400" dirty="0"/>
              <a:t>Ilość algorytmów o podanej złożoności optymistycznej</a:t>
            </a:r>
            <a:endParaRPr lang="en-US" sz="1400" dirty="0"/>
          </a:p>
        </c:rich>
      </c:tx>
      <c:overlay val="0"/>
    </c:title>
    <c:autoTitleDeleted val="0"/>
    <c:plotArea>
      <c:layout/>
      <c:barChart>
        <c:barDir val="col"/>
        <c:grouping val="clustered"/>
        <c:varyColors val="0"/>
        <c:ser>
          <c:idx val="0"/>
          <c:order val="0"/>
          <c:tx>
            <c:strRef>
              <c:f>Arkusz1!$F$31</c:f>
              <c:strCache>
                <c:ptCount val="1"/>
                <c:pt idx="0">
                  <c:v>optymistyczna</c:v>
                </c:pt>
              </c:strCache>
            </c:strRef>
          </c:tx>
          <c:spPr>
            <a:solidFill>
              <a:srgbClr val="92D050"/>
            </a:solidFill>
            <a:ln>
              <a:solidFill>
                <a:schemeClr val="tx1"/>
              </a:solidFill>
            </a:ln>
          </c:spPr>
          <c:invertIfNegative val="0"/>
          <c:cat>
            <c:strRef>
              <c:f>Arkusz1!$G$30:$K$30</c:f>
              <c:strCache>
                <c:ptCount val="5"/>
                <c:pt idx="0">
                  <c:v>1</c:v>
                </c:pt>
                <c:pt idx="1">
                  <c:v>n</c:v>
                </c:pt>
                <c:pt idx="2">
                  <c:v>n^2</c:v>
                </c:pt>
                <c:pt idx="3">
                  <c:v>n^3</c:v>
                </c:pt>
                <c:pt idx="4">
                  <c:v>2^n</c:v>
                </c:pt>
              </c:strCache>
            </c:strRef>
          </c:cat>
          <c:val>
            <c:numRef>
              <c:f>Arkusz1!$G$31:$K$31</c:f>
              <c:numCache>
                <c:formatCode>General</c:formatCode>
                <c:ptCount val="5"/>
                <c:pt idx="0">
                  <c:v>4</c:v>
                </c:pt>
                <c:pt idx="1">
                  <c:v>2</c:v>
                </c:pt>
                <c:pt idx="2">
                  <c:v>2</c:v>
                </c:pt>
                <c:pt idx="3">
                  <c:v>2</c:v>
                </c:pt>
                <c:pt idx="4">
                  <c:v>0</c:v>
                </c:pt>
              </c:numCache>
            </c:numRef>
          </c:val>
          <c:extLst xmlns:c16r2="http://schemas.microsoft.com/office/drawing/2015/06/chart">
            <c:ext xmlns:c16="http://schemas.microsoft.com/office/drawing/2014/chart" uri="{C3380CC4-5D6E-409C-BE32-E72D297353CC}">
              <c16:uniqueId val="{00000000-B6CF-46B0-B064-A248ADDF6925}"/>
            </c:ext>
          </c:extLst>
        </c:ser>
        <c:dLbls>
          <c:showLegendKey val="0"/>
          <c:showVal val="0"/>
          <c:showCatName val="0"/>
          <c:showSerName val="0"/>
          <c:showPercent val="0"/>
          <c:showBubbleSize val="0"/>
        </c:dLbls>
        <c:gapWidth val="150"/>
        <c:axId val="-332713744"/>
        <c:axId val="-332718096"/>
      </c:barChart>
      <c:catAx>
        <c:axId val="-332713744"/>
        <c:scaling>
          <c:orientation val="minMax"/>
        </c:scaling>
        <c:delete val="0"/>
        <c:axPos val="b"/>
        <c:title>
          <c:tx>
            <c:rich>
              <a:bodyPr/>
              <a:lstStyle/>
              <a:p>
                <a:pPr>
                  <a:defRPr/>
                </a:pPr>
                <a:r>
                  <a:rPr lang="pl-PL" sz="1200" dirty="0"/>
                  <a:t>Rodzaj złożoności obliczeniowej czasowej</a:t>
                </a:r>
              </a:p>
            </c:rich>
          </c:tx>
          <c:overlay val="0"/>
        </c:title>
        <c:numFmt formatCode="General" sourceLinked="0"/>
        <c:majorTickMark val="out"/>
        <c:minorTickMark val="none"/>
        <c:tickLblPos val="nextTo"/>
        <c:crossAx val="-332718096"/>
        <c:crosses val="autoZero"/>
        <c:auto val="1"/>
        <c:lblAlgn val="ctr"/>
        <c:lblOffset val="100"/>
        <c:noMultiLvlLbl val="0"/>
      </c:catAx>
      <c:valAx>
        <c:axId val="-332718096"/>
        <c:scaling>
          <c:orientation val="minMax"/>
        </c:scaling>
        <c:delete val="0"/>
        <c:axPos val="l"/>
        <c:majorGridlines/>
        <c:title>
          <c:tx>
            <c:rich>
              <a:bodyPr rot="-5400000" vert="horz"/>
              <a:lstStyle/>
              <a:p>
                <a:pPr>
                  <a:defRPr/>
                </a:pPr>
                <a:r>
                  <a:rPr lang="pl-PL" sz="1200" dirty="0"/>
                  <a:t>Ilość algorytmów</a:t>
                </a:r>
              </a:p>
            </c:rich>
          </c:tx>
          <c:overlay val="0"/>
        </c:title>
        <c:numFmt formatCode="General" sourceLinked="1"/>
        <c:majorTickMark val="out"/>
        <c:minorTickMark val="none"/>
        <c:tickLblPos val="nextTo"/>
        <c:crossAx val="-332713744"/>
        <c:crosses val="autoZero"/>
        <c:crossBetween val="between"/>
        <c:majorUnit val="1"/>
      </c:valAx>
    </c:plotArea>
    <c:plotVisOnly val="1"/>
    <c:dispBlanksAs val="gap"/>
    <c:showDLblsOverMax val="0"/>
  </c:chart>
  <c:txPr>
    <a:bodyPr/>
    <a:lstStyle/>
    <a:p>
      <a:pPr>
        <a:defRPr sz="1800"/>
      </a:pPr>
      <a:endParaRPr lang="pl-P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pl-PL" sz="1300" dirty="0"/>
              <a:t>Ilość algorytmów o podanej złożoności pesymistycznej</a:t>
            </a:r>
            <a:endParaRPr lang="en-US" sz="1300" dirty="0"/>
          </a:p>
        </c:rich>
      </c:tx>
      <c:overlay val="0"/>
    </c:title>
    <c:autoTitleDeleted val="0"/>
    <c:plotArea>
      <c:layout/>
      <c:barChart>
        <c:barDir val="col"/>
        <c:grouping val="clustered"/>
        <c:varyColors val="0"/>
        <c:ser>
          <c:idx val="0"/>
          <c:order val="0"/>
          <c:tx>
            <c:strRef>
              <c:f>Arkusz1!$F$36</c:f>
              <c:strCache>
                <c:ptCount val="1"/>
                <c:pt idx="0">
                  <c:v>pesymistyczna</c:v>
                </c:pt>
              </c:strCache>
            </c:strRef>
          </c:tx>
          <c:spPr>
            <a:solidFill>
              <a:srgbClr val="FFC000"/>
            </a:solidFill>
            <a:ln>
              <a:solidFill>
                <a:schemeClr val="tx1"/>
              </a:solidFill>
            </a:ln>
          </c:spPr>
          <c:invertIfNegative val="0"/>
          <c:cat>
            <c:strRef>
              <c:f>Arkusz1!$G$35:$K$35</c:f>
              <c:strCache>
                <c:ptCount val="5"/>
                <c:pt idx="0">
                  <c:v>1</c:v>
                </c:pt>
                <c:pt idx="1">
                  <c:v>n</c:v>
                </c:pt>
                <c:pt idx="2">
                  <c:v>n^2</c:v>
                </c:pt>
                <c:pt idx="3">
                  <c:v>n^3</c:v>
                </c:pt>
                <c:pt idx="4">
                  <c:v>2^n</c:v>
                </c:pt>
              </c:strCache>
            </c:strRef>
          </c:cat>
          <c:val>
            <c:numRef>
              <c:f>Arkusz1!$G$36:$K$36</c:f>
              <c:numCache>
                <c:formatCode>General</c:formatCode>
                <c:ptCount val="5"/>
                <c:pt idx="0">
                  <c:v>0</c:v>
                </c:pt>
                <c:pt idx="1">
                  <c:v>4</c:v>
                </c:pt>
                <c:pt idx="2">
                  <c:v>2</c:v>
                </c:pt>
                <c:pt idx="3">
                  <c:v>2</c:v>
                </c:pt>
                <c:pt idx="4">
                  <c:v>2</c:v>
                </c:pt>
              </c:numCache>
            </c:numRef>
          </c:val>
          <c:extLst xmlns:c16r2="http://schemas.microsoft.com/office/drawing/2015/06/chart">
            <c:ext xmlns:c16="http://schemas.microsoft.com/office/drawing/2014/chart" uri="{C3380CC4-5D6E-409C-BE32-E72D297353CC}">
              <c16:uniqueId val="{00000000-6D43-48BF-A985-6E42C2A2C66C}"/>
            </c:ext>
          </c:extLst>
        </c:ser>
        <c:dLbls>
          <c:showLegendKey val="0"/>
          <c:showVal val="0"/>
          <c:showCatName val="0"/>
          <c:showSerName val="0"/>
          <c:showPercent val="0"/>
          <c:showBubbleSize val="0"/>
        </c:dLbls>
        <c:gapWidth val="150"/>
        <c:axId val="-332717552"/>
        <c:axId val="-332700688"/>
      </c:barChart>
      <c:catAx>
        <c:axId val="-332717552"/>
        <c:scaling>
          <c:orientation val="minMax"/>
        </c:scaling>
        <c:delete val="0"/>
        <c:axPos val="b"/>
        <c:title>
          <c:tx>
            <c:rich>
              <a:bodyPr/>
              <a:lstStyle/>
              <a:p>
                <a:pPr>
                  <a:defRPr/>
                </a:pPr>
                <a:r>
                  <a:rPr lang="pl-PL" sz="1200" dirty="0"/>
                  <a:t>Rodzaj złożoności obliczeniowej czasowej</a:t>
                </a:r>
              </a:p>
            </c:rich>
          </c:tx>
          <c:overlay val="0"/>
        </c:title>
        <c:numFmt formatCode="General" sourceLinked="0"/>
        <c:majorTickMark val="out"/>
        <c:minorTickMark val="none"/>
        <c:tickLblPos val="nextTo"/>
        <c:crossAx val="-332700688"/>
        <c:crosses val="autoZero"/>
        <c:auto val="1"/>
        <c:lblAlgn val="ctr"/>
        <c:lblOffset val="100"/>
        <c:noMultiLvlLbl val="0"/>
      </c:catAx>
      <c:valAx>
        <c:axId val="-332700688"/>
        <c:scaling>
          <c:orientation val="minMax"/>
        </c:scaling>
        <c:delete val="0"/>
        <c:axPos val="l"/>
        <c:majorGridlines/>
        <c:title>
          <c:tx>
            <c:rich>
              <a:bodyPr rot="-5400000" vert="horz"/>
              <a:lstStyle/>
              <a:p>
                <a:pPr>
                  <a:defRPr/>
                </a:pPr>
                <a:r>
                  <a:rPr lang="pl-PL" sz="1200" dirty="0"/>
                  <a:t>Ilość algorytmów</a:t>
                </a:r>
              </a:p>
            </c:rich>
          </c:tx>
          <c:overlay val="0"/>
        </c:title>
        <c:numFmt formatCode="General" sourceLinked="1"/>
        <c:majorTickMark val="out"/>
        <c:minorTickMark val="none"/>
        <c:tickLblPos val="nextTo"/>
        <c:crossAx val="-332717552"/>
        <c:crosses val="autoZero"/>
        <c:crossBetween val="between"/>
        <c:majorUnit val="1"/>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pl-PL" dirty="0"/>
              <a:t>Diagram przedstawiający ilość kroków w</a:t>
            </a:r>
            <a:r>
              <a:rPr lang="pl-PL" baseline="0" dirty="0"/>
              <a:t> pseudokodzie</a:t>
            </a:r>
            <a:r>
              <a:rPr lang="pl-PL" dirty="0"/>
              <a:t> w poszczególnych algorytmach</a:t>
            </a:r>
          </a:p>
        </c:rich>
      </c:tx>
      <c:layout>
        <c:manualLayout>
          <c:xMode val="edge"/>
          <c:yMode val="edge"/>
          <c:x val="0.1320581048058648"/>
          <c:y val="2.0429873027343438E-2"/>
        </c:manualLayout>
      </c:layout>
      <c:overlay val="0"/>
      <c:spPr>
        <a:ln w="6350"/>
      </c:spPr>
    </c:title>
    <c:autoTitleDeleted val="0"/>
    <c:plotArea>
      <c:layout/>
      <c:pieChart>
        <c:varyColors val="1"/>
        <c:ser>
          <c:idx val="0"/>
          <c:order val="0"/>
          <c:dLbls>
            <c:spPr>
              <a:noFill/>
              <a:ln>
                <a:noFill/>
              </a:ln>
              <a:effectLst/>
            </c:spPr>
            <c:dLblPos val="outEnd"/>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extLst>
          </c:dLbls>
          <c:cat>
            <c:strRef>
              <c:f>Arkusz2!$A$2:$A$12</c:f>
              <c:strCache>
                <c:ptCount val="11"/>
                <c:pt idx="0">
                  <c:v>raft algorithm</c:v>
                </c:pt>
                <c:pt idx="1">
                  <c:v>algorytm króla</c:v>
                </c:pt>
                <c:pt idx="2">
                  <c:v>rozgłoszeniowy algorytm konsensusu podstawowego</c:v>
                </c:pt>
                <c:pt idx="3">
                  <c:v>algorytm jednorundowy</c:v>
                </c:pt>
                <c:pt idx="4">
                  <c:v>algorytm królowej</c:v>
                </c:pt>
                <c:pt idx="5">
                  <c:v>hierarchiczny algorytm konsensusu podstawowego</c:v>
                </c:pt>
                <c:pt idx="6">
                  <c:v>terminating reliable broadcast</c:v>
                </c:pt>
                <c:pt idx="7">
                  <c:v>k-set consensus</c:v>
                </c:pt>
                <c:pt idx="8">
                  <c:v>randomized algorithm</c:v>
                </c:pt>
                <c:pt idx="9">
                  <c:v>algorytm dwóch armii</c:v>
                </c:pt>
                <c:pt idx="10">
                  <c:v>algorytm bizantyjskich generałów</c:v>
                </c:pt>
              </c:strCache>
            </c:strRef>
          </c:cat>
          <c:val>
            <c:numRef>
              <c:f>Arkusz2!$C$2:$C$12</c:f>
              <c:numCache>
                <c:formatCode>General</c:formatCode>
                <c:ptCount val="11"/>
                <c:pt idx="0">
                  <c:v>69</c:v>
                </c:pt>
                <c:pt idx="1">
                  <c:v>9</c:v>
                </c:pt>
                <c:pt idx="2">
                  <c:v>38</c:v>
                </c:pt>
                <c:pt idx="3">
                  <c:v>6</c:v>
                </c:pt>
                <c:pt idx="4">
                  <c:v>9</c:v>
                </c:pt>
                <c:pt idx="5">
                  <c:v>22</c:v>
                </c:pt>
                <c:pt idx="6">
                  <c:v>13</c:v>
                </c:pt>
                <c:pt idx="7">
                  <c:v>6</c:v>
                </c:pt>
                <c:pt idx="8">
                  <c:v>11</c:v>
                </c:pt>
                <c:pt idx="9">
                  <c:v>6</c:v>
                </c:pt>
                <c:pt idx="10">
                  <c:v>15</c:v>
                </c:pt>
              </c:numCache>
            </c:numRef>
          </c:val>
          <c:extLst xmlns:c16r2="http://schemas.microsoft.com/office/drawing/2015/06/chart">
            <c:ext xmlns:c16="http://schemas.microsoft.com/office/drawing/2014/chart" uri="{C3380CC4-5D6E-409C-BE32-E72D297353CC}">
              <c16:uniqueId val="{00000000-FEF7-42D1-8828-16217546BD53}"/>
            </c:ext>
          </c:extLst>
        </c:ser>
        <c:dLbls>
          <c:showLegendKey val="0"/>
          <c:showVal val="1"/>
          <c:showCatName val="1"/>
          <c:showSerName val="0"/>
          <c:showPercent val="0"/>
          <c:showBubbleSize val="0"/>
          <c:showLeaderLines val="0"/>
        </c:dLbls>
        <c:firstSliceAng val="0"/>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pl-PL"/>
              <a:t>Hierarchia algorytmów według punktów</a:t>
            </a:r>
          </a:p>
        </c:rich>
      </c:tx>
      <c:overlay val="0"/>
    </c:title>
    <c:autoTitleDeleted val="0"/>
    <c:plotArea>
      <c:layout/>
      <c:barChart>
        <c:barDir val="bar"/>
        <c:grouping val="clustered"/>
        <c:varyColors val="0"/>
        <c:ser>
          <c:idx val="0"/>
          <c:order val="0"/>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Arkusz2!$A$2:$A$12</c:f>
              <c:strCache>
                <c:ptCount val="11"/>
                <c:pt idx="0">
                  <c:v>raft algorithm</c:v>
                </c:pt>
                <c:pt idx="1">
                  <c:v>algorytm króla</c:v>
                </c:pt>
                <c:pt idx="2">
                  <c:v>rozgłoszeniowy algorytm konsensusu podstawowego</c:v>
                </c:pt>
                <c:pt idx="3">
                  <c:v>algorytm jednorundowy</c:v>
                </c:pt>
                <c:pt idx="4">
                  <c:v>algorytm królowej</c:v>
                </c:pt>
                <c:pt idx="5">
                  <c:v>hierarchiczny algorytm konsensusu podstawowego</c:v>
                </c:pt>
                <c:pt idx="6">
                  <c:v>terminating reliable broadcast</c:v>
                </c:pt>
                <c:pt idx="7">
                  <c:v>k-set consensus</c:v>
                </c:pt>
                <c:pt idx="8">
                  <c:v>randomized algorithm</c:v>
                </c:pt>
                <c:pt idx="9">
                  <c:v>algorytm dwóch armii</c:v>
                </c:pt>
                <c:pt idx="10">
                  <c:v>algorytm bizantyjskich generałów</c:v>
                </c:pt>
              </c:strCache>
            </c:strRef>
          </c:cat>
          <c:val>
            <c:numRef>
              <c:f>Arkusz2!$I$2:$I$12</c:f>
              <c:numCache>
                <c:formatCode>0</c:formatCode>
                <c:ptCount val="11"/>
                <c:pt idx="0">
                  <c:v>36.07</c:v>
                </c:pt>
                <c:pt idx="1">
                  <c:v>140.13</c:v>
                </c:pt>
                <c:pt idx="2">
                  <c:v>153.59</c:v>
                </c:pt>
                <c:pt idx="3">
                  <c:v>165.50200000000001</c:v>
                </c:pt>
                <c:pt idx="4">
                  <c:v>166.7</c:v>
                </c:pt>
                <c:pt idx="5">
                  <c:v>169.50300000000001</c:v>
                </c:pt>
                <c:pt idx="6">
                  <c:v>175.48100000000014</c:v>
                </c:pt>
                <c:pt idx="7">
                  <c:v>187.97</c:v>
                </c:pt>
                <c:pt idx="8">
                  <c:v>280.5</c:v>
                </c:pt>
                <c:pt idx="9">
                  <c:v>352.5</c:v>
                </c:pt>
                <c:pt idx="10">
                  <c:v>396.5</c:v>
                </c:pt>
              </c:numCache>
            </c:numRef>
          </c:val>
          <c:extLst xmlns:c16r2="http://schemas.microsoft.com/office/drawing/2015/06/chart">
            <c:ext xmlns:c16="http://schemas.microsoft.com/office/drawing/2014/chart" uri="{C3380CC4-5D6E-409C-BE32-E72D297353CC}">
              <c16:uniqueId val="{00000000-83F3-4480-8520-D10BFF596BCD}"/>
            </c:ext>
          </c:extLst>
        </c:ser>
        <c:dLbls>
          <c:showLegendKey val="0"/>
          <c:showVal val="1"/>
          <c:showCatName val="0"/>
          <c:showSerName val="0"/>
          <c:showPercent val="0"/>
          <c:showBubbleSize val="0"/>
        </c:dLbls>
        <c:gapWidth val="150"/>
        <c:axId val="-332699056"/>
        <c:axId val="-332687088"/>
      </c:barChart>
      <c:catAx>
        <c:axId val="-332699056"/>
        <c:scaling>
          <c:orientation val="minMax"/>
        </c:scaling>
        <c:delete val="0"/>
        <c:axPos val="l"/>
        <c:numFmt formatCode="General" sourceLinked="0"/>
        <c:majorTickMark val="out"/>
        <c:minorTickMark val="none"/>
        <c:tickLblPos val="nextTo"/>
        <c:txPr>
          <a:bodyPr rot="0" vert="horz"/>
          <a:lstStyle/>
          <a:p>
            <a:pPr>
              <a:defRPr/>
            </a:pPr>
            <a:endParaRPr lang="pl-PL"/>
          </a:p>
        </c:txPr>
        <c:crossAx val="-332687088"/>
        <c:crosses val="autoZero"/>
        <c:auto val="1"/>
        <c:lblAlgn val="ctr"/>
        <c:lblOffset val="100"/>
        <c:noMultiLvlLbl val="0"/>
      </c:catAx>
      <c:valAx>
        <c:axId val="-332687088"/>
        <c:scaling>
          <c:orientation val="minMax"/>
        </c:scaling>
        <c:delete val="0"/>
        <c:axPos val="b"/>
        <c:majorGridlines/>
        <c:numFmt formatCode="0" sourceLinked="1"/>
        <c:majorTickMark val="out"/>
        <c:minorTickMark val="none"/>
        <c:tickLblPos val="nextTo"/>
        <c:crossAx val="-332699056"/>
        <c:crosses val="autoZero"/>
        <c:crossBetween val="between"/>
      </c:valAx>
    </c:plotArea>
    <c:plotVisOnly val="1"/>
    <c:dispBlanksAs val="gap"/>
    <c:showDLblsOverMax val="0"/>
  </c:chart>
  <c:txPr>
    <a:bodyPr/>
    <a:lstStyle/>
    <a:p>
      <a:pPr>
        <a:defRPr sz="1800"/>
      </a:pPr>
      <a:endParaRPr lang="pl-PL"/>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p:cNvSpPr>
            <a:spLocks noGrp="1"/>
          </p:cNvSpPr>
          <p:nvPr>
            <p:ph type="body" sz="quarter" idx="1"/>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pl-PL" noProof="0">
                <a:sym typeface="Helvetica Neue" charset="0"/>
              </a:rPr>
              <a:t>Click to edit Master text styles</a:t>
            </a:r>
          </a:p>
          <a:p>
            <a:pPr lvl="1"/>
            <a:r>
              <a:rPr lang="en-US" altLang="pl-PL" noProof="0">
                <a:sym typeface="Helvetica Neue" charset="0"/>
              </a:rPr>
              <a:t>Second level</a:t>
            </a:r>
          </a:p>
          <a:p>
            <a:pPr lvl="2"/>
            <a:r>
              <a:rPr lang="en-US" altLang="pl-PL" noProof="0">
                <a:sym typeface="Helvetica Neue" charset="0"/>
              </a:rPr>
              <a:t>Third level</a:t>
            </a:r>
          </a:p>
          <a:p>
            <a:pPr lvl="3"/>
            <a:r>
              <a:rPr lang="en-US" altLang="pl-PL" noProof="0">
                <a:sym typeface="Helvetica Neue" charset="0"/>
              </a:rPr>
              <a:t>Fourth level</a:t>
            </a:r>
          </a:p>
          <a:p>
            <a:pPr lvl="4"/>
            <a:r>
              <a:rPr lang="en-US" altLang="pl-PL" noProof="0">
                <a:sym typeface="Helvetica Neue" charset="0"/>
              </a:rPr>
              <a:t>Fifth level</a:t>
            </a:r>
          </a:p>
        </p:txBody>
      </p:sp>
    </p:spTree>
    <p:extLst>
      <p:ext uri="{BB962C8B-B14F-4D97-AF65-F5344CB8AC3E}">
        <p14:creationId xmlns:p14="http://schemas.microsoft.com/office/powerpoint/2010/main" val="58836373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1pPr>
    <a:lvl2pPr indent="228600" algn="l" rtl="0" eaLnBrk="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2pPr>
    <a:lvl3pPr indent="457200" algn="l" rtl="0" eaLnBrk="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3pPr>
    <a:lvl4pPr indent="685800" algn="l" rtl="0" eaLnBrk="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4pPr>
    <a:lvl5pPr indent="914400" algn="l" rtl="0" eaLnBrk="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381755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125421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150173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223669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135234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606575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48896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4024473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006475" y="685800"/>
            <a:ext cx="4845050" cy="3429000"/>
          </a:xfrm>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3463815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335088" y="1236663"/>
            <a:ext cx="8010525" cy="2630487"/>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335088" y="3968750"/>
            <a:ext cx="8010525" cy="18240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Rectangle 3"/>
          <p:cNvSpPr>
            <a:spLocks noGrp="1"/>
          </p:cNvSpPr>
          <p:nvPr>
            <p:ph type="sldNum" sz="quarter" idx="10"/>
          </p:nvPr>
        </p:nvSpPr>
        <p:spPr>
          <a:ln/>
        </p:spPr>
        <p:txBody>
          <a:bodyPr/>
          <a:lstStyle>
            <a:lvl1pPr>
              <a:defRPr/>
            </a:lvl1pPr>
          </a:lstStyle>
          <a:p>
            <a:fld id="{12858EC2-D732-4355-9876-0EFD94F3EEC5}" type="slidenum">
              <a:rPr lang="en-US" altLang="pl-PL"/>
              <a:pPr/>
              <a:t>‹#›</a:t>
            </a:fld>
            <a:endParaRPr lang="en-US" altLang="pl-PL"/>
          </a:p>
        </p:txBody>
      </p:sp>
    </p:spTree>
    <p:extLst>
      <p:ext uri="{BB962C8B-B14F-4D97-AF65-F5344CB8AC3E}">
        <p14:creationId xmlns:p14="http://schemas.microsoft.com/office/powerpoint/2010/main" val="90492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p:cNvSpPr>
            <a:spLocks noGrp="1"/>
          </p:cNvSpPr>
          <p:nvPr>
            <p:ph type="sldNum" sz="quarter" idx="10"/>
          </p:nvPr>
        </p:nvSpPr>
        <p:spPr>
          <a:ln/>
        </p:spPr>
        <p:txBody>
          <a:bodyPr/>
          <a:lstStyle>
            <a:lvl1pPr>
              <a:defRPr/>
            </a:lvl1pPr>
          </a:lstStyle>
          <a:p>
            <a:fld id="{8036D09C-45F8-4E93-9BA6-A1A96CB4C91B}" type="slidenum">
              <a:rPr lang="en-US" altLang="pl-PL"/>
              <a:pPr/>
              <a:t>‹#›</a:t>
            </a:fld>
            <a:endParaRPr lang="en-US" altLang="pl-PL"/>
          </a:p>
        </p:txBody>
      </p:sp>
    </p:spTree>
    <p:extLst>
      <p:ext uri="{BB962C8B-B14F-4D97-AF65-F5344CB8AC3E}">
        <p14:creationId xmlns:p14="http://schemas.microsoft.com/office/powerpoint/2010/main" val="158923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7616825" y="671513"/>
            <a:ext cx="2270125" cy="6051550"/>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01688" y="671513"/>
            <a:ext cx="6662737" cy="60515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p:cNvSpPr>
            <a:spLocks noGrp="1"/>
          </p:cNvSpPr>
          <p:nvPr>
            <p:ph type="sldNum" sz="quarter" idx="10"/>
          </p:nvPr>
        </p:nvSpPr>
        <p:spPr>
          <a:ln/>
        </p:spPr>
        <p:txBody>
          <a:bodyPr/>
          <a:lstStyle>
            <a:lvl1pPr>
              <a:defRPr/>
            </a:lvl1pPr>
          </a:lstStyle>
          <a:p>
            <a:fld id="{9B43D80E-1EAD-426C-A070-B48991F35D8D}" type="slidenum">
              <a:rPr lang="en-US" altLang="pl-PL"/>
              <a:pPr/>
              <a:t>‹#›</a:t>
            </a:fld>
            <a:endParaRPr lang="en-US" altLang="pl-PL"/>
          </a:p>
        </p:txBody>
      </p:sp>
    </p:spTree>
    <p:extLst>
      <p:ext uri="{BB962C8B-B14F-4D97-AF65-F5344CB8AC3E}">
        <p14:creationId xmlns:p14="http://schemas.microsoft.com/office/powerpoint/2010/main" val="275194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335088" y="1236663"/>
            <a:ext cx="8010525" cy="2630487"/>
          </a:xfrm>
          <a:prstGeom prst="rect">
            <a:avLst/>
          </a:prstGeo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335088" y="3968750"/>
            <a:ext cx="8010525" cy="18240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Rectangle 1"/>
          <p:cNvSpPr>
            <a:spLocks noGrp="1"/>
          </p:cNvSpPr>
          <p:nvPr>
            <p:ph type="sldNum" sz="quarter" idx="10"/>
          </p:nvPr>
        </p:nvSpPr>
        <p:spPr>
          <a:ln/>
        </p:spPr>
        <p:txBody>
          <a:bodyPr/>
          <a:lstStyle>
            <a:lvl1pPr>
              <a:defRPr/>
            </a:lvl1pPr>
          </a:lstStyle>
          <a:p>
            <a:fld id="{8964BDFA-2DD0-49DB-95D9-945BFA82BE3E}" type="slidenum">
              <a:rPr lang="en-US" altLang="pl-PL"/>
              <a:pPr/>
              <a:t>‹#›</a:t>
            </a:fld>
            <a:endParaRPr lang="en-US" altLang="pl-PL"/>
          </a:p>
        </p:txBody>
      </p:sp>
    </p:spTree>
    <p:extLst>
      <p:ext uri="{BB962C8B-B14F-4D97-AF65-F5344CB8AC3E}">
        <p14:creationId xmlns:p14="http://schemas.microsoft.com/office/powerpoint/2010/main" val="85172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0675" cy="1460500"/>
          </a:xfrm>
          <a:prstGeom prst="rect">
            <a:avLst/>
          </a:prstGeom>
        </p:spPr>
        <p:txBody>
          <a:bodyPr/>
          <a:lstStyle/>
          <a:p>
            <a:r>
              <a:rPr lang="pl-PL"/>
              <a:t>Kliknij, aby edytować styl</a:t>
            </a:r>
          </a:p>
        </p:txBody>
      </p:sp>
      <p:sp>
        <p:nvSpPr>
          <p:cNvPr id="3" name="Symbol zastępczy zawartości 2"/>
          <p:cNvSpPr>
            <a:spLocks noGrp="1"/>
          </p:cNvSpPr>
          <p:nvPr>
            <p:ph idx="1"/>
          </p:nvPr>
        </p:nvSpPr>
        <p:spPr>
          <a:xfrm>
            <a:off x="735013" y="2011363"/>
            <a:ext cx="9210675" cy="4794250"/>
          </a:xfrm>
          <a:prstGeom prst="rect">
            <a:avLst/>
          </a:prstGeo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1"/>
          <p:cNvSpPr>
            <a:spLocks noGrp="1"/>
          </p:cNvSpPr>
          <p:nvPr>
            <p:ph type="sldNum" sz="quarter" idx="10"/>
          </p:nvPr>
        </p:nvSpPr>
        <p:spPr>
          <a:ln/>
        </p:spPr>
        <p:txBody>
          <a:bodyPr/>
          <a:lstStyle>
            <a:lvl1pPr>
              <a:defRPr/>
            </a:lvl1pPr>
          </a:lstStyle>
          <a:p>
            <a:fld id="{59A2BFEF-1580-4F0B-8C49-AE52B1DD6405}" type="slidenum">
              <a:rPr lang="en-US" altLang="pl-PL"/>
              <a:pPr/>
              <a:t>‹#›</a:t>
            </a:fld>
            <a:endParaRPr lang="en-US" altLang="pl-PL"/>
          </a:p>
        </p:txBody>
      </p:sp>
    </p:spTree>
    <p:extLst>
      <p:ext uri="{BB962C8B-B14F-4D97-AF65-F5344CB8AC3E}">
        <p14:creationId xmlns:p14="http://schemas.microsoft.com/office/powerpoint/2010/main" val="625499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8663" y="1884363"/>
            <a:ext cx="9212262" cy="3143250"/>
          </a:xfrm>
          <a:prstGeom prst="rect">
            <a:avLst/>
          </a:prstGeo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728663" y="5056188"/>
            <a:ext cx="9212262" cy="16541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Rectangle 1"/>
          <p:cNvSpPr>
            <a:spLocks noGrp="1"/>
          </p:cNvSpPr>
          <p:nvPr>
            <p:ph type="sldNum" sz="quarter" idx="10"/>
          </p:nvPr>
        </p:nvSpPr>
        <p:spPr>
          <a:ln/>
        </p:spPr>
        <p:txBody>
          <a:bodyPr/>
          <a:lstStyle>
            <a:lvl1pPr>
              <a:defRPr/>
            </a:lvl1pPr>
          </a:lstStyle>
          <a:p>
            <a:fld id="{F9DD70F5-7D9B-41E2-A8AB-47FB66AED64A}" type="slidenum">
              <a:rPr lang="en-US" altLang="pl-PL"/>
              <a:pPr/>
              <a:t>‹#›</a:t>
            </a:fld>
            <a:endParaRPr lang="en-US" altLang="pl-PL"/>
          </a:p>
        </p:txBody>
      </p:sp>
    </p:spTree>
    <p:extLst>
      <p:ext uri="{BB962C8B-B14F-4D97-AF65-F5344CB8AC3E}">
        <p14:creationId xmlns:p14="http://schemas.microsoft.com/office/powerpoint/2010/main" val="4102711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0675" cy="1460500"/>
          </a:xfrm>
          <a:prstGeom prst="rect">
            <a:avLst/>
          </a:prstGeom>
        </p:spPr>
        <p:txBody>
          <a:bodyPr/>
          <a:lstStyle/>
          <a:p>
            <a:r>
              <a:rPr lang="pl-PL"/>
              <a:t>Kliknij, aby edytować styl</a:t>
            </a:r>
          </a:p>
        </p:txBody>
      </p:sp>
      <p:sp>
        <p:nvSpPr>
          <p:cNvPr id="3" name="Symbol zastępczy zawartości 2"/>
          <p:cNvSpPr>
            <a:spLocks noGrp="1"/>
          </p:cNvSpPr>
          <p:nvPr>
            <p:ph sz="half" idx="1"/>
          </p:nvPr>
        </p:nvSpPr>
        <p:spPr>
          <a:xfrm>
            <a:off x="735013" y="2011363"/>
            <a:ext cx="4529137" cy="4794250"/>
          </a:xfrm>
          <a:prstGeom prst="rect">
            <a:avLst/>
          </a:prstGeo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5416550" y="2011363"/>
            <a:ext cx="4529138" cy="4794250"/>
          </a:xfrm>
          <a:prstGeom prst="rect">
            <a:avLst/>
          </a:prstGeo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1"/>
          <p:cNvSpPr>
            <a:spLocks noGrp="1"/>
          </p:cNvSpPr>
          <p:nvPr>
            <p:ph type="sldNum" sz="quarter" idx="10"/>
          </p:nvPr>
        </p:nvSpPr>
        <p:spPr>
          <a:ln/>
        </p:spPr>
        <p:txBody>
          <a:bodyPr/>
          <a:lstStyle>
            <a:lvl1pPr>
              <a:defRPr/>
            </a:lvl1pPr>
          </a:lstStyle>
          <a:p>
            <a:fld id="{9E98549D-A933-40E2-ABF5-EF2266757407}" type="slidenum">
              <a:rPr lang="en-US" altLang="pl-PL"/>
              <a:pPr/>
              <a:t>‹#›</a:t>
            </a:fld>
            <a:endParaRPr lang="en-US" altLang="pl-PL"/>
          </a:p>
        </p:txBody>
      </p:sp>
    </p:spTree>
    <p:extLst>
      <p:ext uri="{BB962C8B-B14F-4D97-AF65-F5344CB8AC3E}">
        <p14:creationId xmlns:p14="http://schemas.microsoft.com/office/powerpoint/2010/main" val="3139977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2262" cy="1460500"/>
          </a:xfrm>
          <a:prstGeom prst="rect">
            <a:avLst/>
          </a:prstGeom>
        </p:spPr>
        <p:txBody>
          <a:bodyPr/>
          <a:lstStyle/>
          <a:p>
            <a:r>
              <a:rPr lang="pl-PL"/>
              <a:t>Kliknij, aby edytować styl</a:t>
            </a:r>
          </a:p>
        </p:txBody>
      </p:sp>
      <p:sp>
        <p:nvSpPr>
          <p:cNvPr id="3" name="Symbol zastępczy tekstu 2"/>
          <p:cNvSpPr>
            <a:spLocks noGrp="1"/>
          </p:cNvSpPr>
          <p:nvPr>
            <p:ph type="body" idx="1"/>
          </p:nvPr>
        </p:nvSpPr>
        <p:spPr>
          <a:xfrm>
            <a:off x="735013" y="1852613"/>
            <a:ext cx="4519612"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735013" y="2760663"/>
            <a:ext cx="4519612" cy="4059237"/>
          </a:xfrm>
          <a:prstGeom prst="rect">
            <a:avLst/>
          </a:prstGeo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5407025" y="1852613"/>
            <a:ext cx="4540250"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5407025" y="2760663"/>
            <a:ext cx="4540250" cy="4059237"/>
          </a:xfrm>
          <a:prstGeom prst="rect">
            <a:avLst/>
          </a:prstGeo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1"/>
          <p:cNvSpPr>
            <a:spLocks noGrp="1"/>
          </p:cNvSpPr>
          <p:nvPr>
            <p:ph type="sldNum" sz="quarter" idx="10"/>
          </p:nvPr>
        </p:nvSpPr>
        <p:spPr>
          <a:ln/>
        </p:spPr>
        <p:txBody>
          <a:bodyPr/>
          <a:lstStyle>
            <a:lvl1pPr>
              <a:defRPr/>
            </a:lvl1pPr>
          </a:lstStyle>
          <a:p>
            <a:fld id="{79857B2A-24C4-4B54-8094-6407D6CB82FC}" type="slidenum">
              <a:rPr lang="en-US" altLang="pl-PL"/>
              <a:pPr/>
              <a:t>‹#›</a:t>
            </a:fld>
            <a:endParaRPr lang="en-US" altLang="pl-PL"/>
          </a:p>
        </p:txBody>
      </p:sp>
    </p:spTree>
    <p:extLst>
      <p:ext uri="{BB962C8B-B14F-4D97-AF65-F5344CB8AC3E}">
        <p14:creationId xmlns:p14="http://schemas.microsoft.com/office/powerpoint/2010/main" val="906542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0675" cy="1460500"/>
          </a:xfrm>
          <a:prstGeom prst="rect">
            <a:avLst/>
          </a:prstGeom>
        </p:spPr>
        <p:txBody>
          <a:bodyPr/>
          <a:lstStyle/>
          <a:p>
            <a:r>
              <a:rPr lang="pl-PL"/>
              <a:t>Kliknij, aby edytować styl</a:t>
            </a:r>
          </a:p>
        </p:txBody>
      </p:sp>
      <p:sp>
        <p:nvSpPr>
          <p:cNvPr id="3" name="Rectangle 1"/>
          <p:cNvSpPr>
            <a:spLocks noGrp="1"/>
          </p:cNvSpPr>
          <p:nvPr>
            <p:ph type="sldNum" sz="quarter" idx="10"/>
          </p:nvPr>
        </p:nvSpPr>
        <p:spPr>
          <a:ln/>
        </p:spPr>
        <p:txBody>
          <a:bodyPr/>
          <a:lstStyle>
            <a:lvl1pPr>
              <a:defRPr/>
            </a:lvl1pPr>
          </a:lstStyle>
          <a:p>
            <a:fld id="{8A88E21A-7C03-4AC9-978C-946DBF93D9D1}" type="slidenum">
              <a:rPr lang="en-US" altLang="pl-PL"/>
              <a:pPr/>
              <a:t>‹#›</a:t>
            </a:fld>
            <a:endParaRPr lang="en-US" altLang="pl-PL"/>
          </a:p>
        </p:txBody>
      </p:sp>
    </p:spTree>
    <p:extLst>
      <p:ext uri="{BB962C8B-B14F-4D97-AF65-F5344CB8AC3E}">
        <p14:creationId xmlns:p14="http://schemas.microsoft.com/office/powerpoint/2010/main" val="2056454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
          <p:cNvSpPr>
            <a:spLocks noGrp="1"/>
          </p:cNvSpPr>
          <p:nvPr>
            <p:ph type="sldNum" sz="quarter" idx="10"/>
          </p:nvPr>
        </p:nvSpPr>
        <p:spPr>
          <a:ln/>
        </p:spPr>
        <p:txBody>
          <a:bodyPr/>
          <a:lstStyle>
            <a:lvl1pPr>
              <a:defRPr/>
            </a:lvl1pPr>
          </a:lstStyle>
          <a:p>
            <a:fld id="{C6B55DC9-8C2E-4E20-A07E-F6B386476CC8}" type="slidenum">
              <a:rPr lang="en-US" altLang="pl-PL"/>
              <a:pPr/>
              <a:t>‹#›</a:t>
            </a:fld>
            <a:endParaRPr lang="en-US" altLang="pl-PL"/>
          </a:p>
        </p:txBody>
      </p:sp>
    </p:spTree>
    <p:extLst>
      <p:ext uri="{BB962C8B-B14F-4D97-AF65-F5344CB8AC3E}">
        <p14:creationId xmlns:p14="http://schemas.microsoft.com/office/powerpoint/2010/main" val="3614380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a:prstGeom prst="rect">
            <a:avLst/>
          </a:prstGeo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4540250" y="1087438"/>
            <a:ext cx="5407025" cy="537051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735013" y="2266950"/>
            <a:ext cx="3444875"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1"/>
          <p:cNvSpPr>
            <a:spLocks noGrp="1"/>
          </p:cNvSpPr>
          <p:nvPr>
            <p:ph type="sldNum" sz="quarter" idx="10"/>
          </p:nvPr>
        </p:nvSpPr>
        <p:spPr>
          <a:ln/>
        </p:spPr>
        <p:txBody>
          <a:bodyPr/>
          <a:lstStyle>
            <a:lvl1pPr>
              <a:defRPr/>
            </a:lvl1pPr>
          </a:lstStyle>
          <a:p>
            <a:fld id="{52E58F8C-B4A0-4CC5-9629-733BB640E562}" type="slidenum">
              <a:rPr lang="en-US" altLang="pl-PL"/>
              <a:pPr/>
              <a:t>‹#›</a:t>
            </a:fld>
            <a:endParaRPr lang="en-US" altLang="pl-PL"/>
          </a:p>
        </p:txBody>
      </p:sp>
    </p:spTree>
    <p:extLst>
      <p:ext uri="{BB962C8B-B14F-4D97-AF65-F5344CB8AC3E}">
        <p14:creationId xmlns:p14="http://schemas.microsoft.com/office/powerpoint/2010/main" val="296849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p:cNvSpPr>
            <a:spLocks noGrp="1"/>
          </p:cNvSpPr>
          <p:nvPr>
            <p:ph type="sldNum" sz="quarter" idx="10"/>
          </p:nvPr>
        </p:nvSpPr>
        <p:spPr>
          <a:ln/>
        </p:spPr>
        <p:txBody>
          <a:bodyPr/>
          <a:lstStyle>
            <a:lvl1pPr>
              <a:defRPr/>
            </a:lvl1pPr>
          </a:lstStyle>
          <a:p>
            <a:fld id="{725BDE44-65FD-4727-8A11-85EF1A7EBE4E}" type="slidenum">
              <a:rPr lang="en-US" altLang="pl-PL"/>
              <a:pPr/>
              <a:t>‹#›</a:t>
            </a:fld>
            <a:endParaRPr lang="en-US" altLang="pl-PL"/>
          </a:p>
        </p:txBody>
      </p:sp>
    </p:spTree>
    <p:extLst>
      <p:ext uri="{BB962C8B-B14F-4D97-AF65-F5344CB8AC3E}">
        <p14:creationId xmlns:p14="http://schemas.microsoft.com/office/powerpoint/2010/main" val="181685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a:prstGeom prst="rect">
            <a:avLst/>
          </a:prstGeo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4540250" y="1087438"/>
            <a:ext cx="5407025" cy="53705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sym typeface="Arial" panose="020B0604020202020204" pitchFamily="34" charset="0"/>
            </a:endParaRPr>
          </a:p>
        </p:txBody>
      </p:sp>
      <p:sp>
        <p:nvSpPr>
          <p:cNvPr id="4" name="Symbol zastępczy tekstu 3"/>
          <p:cNvSpPr>
            <a:spLocks noGrp="1"/>
          </p:cNvSpPr>
          <p:nvPr>
            <p:ph type="body" sz="half" idx="2"/>
          </p:nvPr>
        </p:nvSpPr>
        <p:spPr>
          <a:xfrm>
            <a:off x="735013" y="2266950"/>
            <a:ext cx="3444875"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1"/>
          <p:cNvSpPr>
            <a:spLocks noGrp="1"/>
          </p:cNvSpPr>
          <p:nvPr>
            <p:ph type="sldNum" sz="quarter" idx="10"/>
          </p:nvPr>
        </p:nvSpPr>
        <p:spPr>
          <a:ln/>
        </p:spPr>
        <p:txBody>
          <a:bodyPr/>
          <a:lstStyle>
            <a:lvl1pPr>
              <a:defRPr/>
            </a:lvl1pPr>
          </a:lstStyle>
          <a:p>
            <a:fld id="{B5105282-B88C-4438-8D6F-694BB284A756}" type="slidenum">
              <a:rPr lang="en-US" altLang="pl-PL"/>
              <a:pPr/>
              <a:t>‹#›</a:t>
            </a:fld>
            <a:endParaRPr lang="en-US" altLang="pl-PL"/>
          </a:p>
        </p:txBody>
      </p:sp>
    </p:spTree>
    <p:extLst>
      <p:ext uri="{BB962C8B-B14F-4D97-AF65-F5344CB8AC3E}">
        <p14:creationId xmlns:p14="http://schemas.microsoft.com/office/powerpoint/2010/main" val="1881628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0675" cy="1460500"/>
          </a:xfrm>
          <a:prstGeom prst="rect">
            <a:avLst/>
          </a:prstGeom>
        </p:spPr>
        <p:txBody>
          <a:bodyPr/>
          <a:lstStyle/>
          <a:p>
            <a:r>
              <a:rPr lang="pl-PL"/>
              <a:t>Kliknij, aby edytować styl</a:t>
            </a:r>
          </a:p>
        </p:txBody>
      </p:sp>
      <p:sp>
        <p:nvSpPr>
          <p:cNvPr id="3" name="Symbol zastępczy tytułu pionowego 2"/>
          <p:cNvSpPr>
            <a:spLocks noGrp="1"/>
          </p:cNvSpPr>
          <p:nvPr>
            <p:ph type="body" orient="vert" idx="1"/>
          </p:nvPr>
        </p:nvSpPr>
        <p:spPr>
          <a:xfrm>
            <a:off x="735013" y="2011363"/>
            <a:ext cx="9210675" cy="4794250"/>
          </a:xfrm>
          <a:prstGeom prst="rect">
            <a:avLst/>
          </a:prstGeo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1"/>
          <p:cNvSpPr>
            <a:spLocks noGrp="1"/>
          </p:cNvSpPr>
          <p:nvPr>
            <p:ph type="sldNum" sz="quarter" idx="10"/>
          </p:nvPr>
        </p:nvSpPr>
        <p:spPr>
          <a:ln/>
        </p:spPr>
        <p:txBody>
          <a:bodyPr/>
          <a:lstStyle>
            <a:lvl1pPr>
              <a:defRPr/>
            </a:lvl1pPr>
          </a:lstStyle>
          <a:p>
            <a:fld id="{D1C59DEE-4BC7-4904-89D8-80ACC42FD2BA}" type="slidenum">
              <a:rPr lang="en-US" altLang="pl-PL"/>
              <a:pPr/>
              <a:t>‹#›</a:t>
            </a:fld>
            <a:endParaRPr lang="en-US" altLang="pl-PL"/>
          </a:p>
        </p:txBody>
      </p:sp>
    </p:spTree>
    <p:extLst>
      <p:ext uri="{BB962C8B-B14F-4D97-AF65-F5344CB8AC3E}">
        <p14:creationId xmlns:p14="http://schemas.microsoft.com/office/powerpoint/2010/main" val="1059596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7643813" y="401638"/>
            <a:ext cx="2301875" cy="6403975"/>
          </a:xfrm>
          <a:prstGeom prst="rect">
            <a:avLst/>
          </a:prstGeo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735013" y="401638"/>
            <a:ext cx="6756400" cy="6403975"/>
          </a:xfrm>
          <a:prstGeom prst="rect">
            <a:avLst/>
          </a:prstGeo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1"/>
          <p:cNvSpPr>
            <a:spLocks noGrp="1"/>
          </p:cNvSpPr>
          <p:nvPr>
            <p:ph type="sldNum" sz="quarter" idx="10"/>
          </p:nvPr>
        </p:nvSpPr>
        <p:spPr>
          <a:ln/>
        </p:spPr>
        <p:txBody>
          <a:bodyPr/>
          <a:lstStyle>
            <a:lvl1pPr>
              <a:defRPr/>
            </a:lvl1pPr>
          </a:lstStyle>
          <a:p>
            <a:fld id="{CDDB8414-9C81-4A8C-8957-F86DE94D63DB}" type="slidenum">
              <a:rPr lang="en-US" altLang="pl-PL"/>
              <a:pPr/>
              <a:t>‹#›</a:t>
            </a:fld>
            <a:endParaRPr lang="en-US" altLang="pl-PL"/>
          </a:p>
        </p:txBody>
      </p:sp>
    </p:spTree>
    <p:extLst>
      <p:ext uri="{BB962C8B-B14F-4D97-AF65-F5344CB8AC3E}">
        <p14:creationId xmlns:p14="http://schemas.microsoft.com/office/powerpoint/2010/main" val="59243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8663" y="1884363"/>
            <a:ext cx="9212262" cy="3143250"/>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728663" y="5056188"/>
            <a:ext cx="9212262" cy="16541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Rectangle 3"/>
          <p:cNvSpPr>
            <a:spLocks noGrp="1"/>
          </p:cNvSpPr>
          <p:nvPr>
            <p:ph type="sldNum" sz="quarter" idx="10"/>
          </p:nvPr>
        </p:nvSpPr>
        <p:spPr>
          <a:ln/>
        </p:spPr>
        <p:txBody>
          <a:bodyPr/>
          <a:lstStyle>
            <a:lvl1pPr>
              <a:defRPr/>
            </a:lvl1pPr>
          </a:lstStyle>
          <a:p>
            <a:fld id="{19268E39-3B0B-48FF-B373-597BAC7CC901}" type="slidenum">
              <a:rPr lang="en-US" altLang="pl-PL"/>
              <a:pPr/>
              <a:t>‹#›</a:t>
            </a:fld>
            <a:endParaRPr lang="en-US" altLang="pl-PL"/>
          </a:p>
        </p:txBody>
      </p:sp>
    </p:spTree>
    <p:extLst>
      <p:ext uri="{BB962C8B-B14F-4D97-AF65-F5344CB8AC3E}">
        <p14:creationId xmlns:p14="http://schemas.microsoft.com/office/powerpoint/2010/main" val="17349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01688" y="2184400"/>
            <a:ext cx="4465637"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5419725" y="2184400"/>
            <a:ext cx="4467225"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3"/>
          <p:cNvSpPr>
            <a:spLocks noGrp="1"/>
          </p:cNvSpPr>
          <p:nvPr>
            <p:ph type="sldNum" sz="quarter" idx="10"/>
          </p:nvPr>
        </p:nvSpPr>
        <p:spPr>
          <a:ln/>
        </p:spPr>
        <p:txBody>
          <a:bodyPr/>
          <a:lstStyle>
            <a:lvl1pPr>
              <a:defRPr/>
            </a:lvl1pPr>
          </a:lstStyle>
          <a:p>
            <a:fld id="{867AD395-B2AB-42D0-AC5C-11C7B7137900}" type="slidenum">
              <a:rPr lang="en-US" altLang="pl-PL"/>
              <a:pPr/>
              <a:t>‹#›</a:t>
            </a:fld>
            <a:endParaRPr lang="en-US" altLang="pl-PL"/>
          </a:p>
        </p:txBody>
      </p:sp>
    </p:spTree>
    <p:extLst>
      <p:ext uri="{BB962C8B-B14F-4D97-AF65-F5344CB8AC3E}">
        <p14:creationId xmlns:p14="http://schemas.microsoft.com/office/powerpoint/2010/main" val="125490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2262" cy="1460500"/>
          </a:xfrm>
        </p:spPr>
        <p:txBody>
          <a:bodyPr/>
          <a:lstStyle/>
          <a:p>
            <a:r>
              <a:rPr lang="pl-PL"/>
              <a:t>Kliknij, aby edytować styl</a:t>
            </a:r>
          </a:p>
        </p:txBody>
      </p:sp>
      <p:sp>
        <p:nvSpPr>
          <p:cNvPr id="3" name="Symbol zastępczy tekstu 2"/>
          <p:cNvSpPr>
            <a:spLocks noGrp="1"/>
          </p:cNvSpPr>
          <p:nvPr>
            <p:ph type="body" idx="1"/>
          </p:nvPr>
        </p:nvSpPr>
        <p:spPr>
          <a:xfrm>
            <a:off x="735013" y="1852613"/>
            <a:ext cx="4519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735013" y="2760663"/>
            <a:ext cx="4519612"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5407025" y="1852613"/>
            <a:ext cx="454025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5407025" y="2760663"/>
            <a:ext cx="4540250"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3"/>
          <p:cNvSpPr>
            <a:spLocks noGrp="1"/>
          </p:cNvSpPr>
          <p:nvPr>
            <p:ph type="sldNum" sz="quarter" idx="10"/>
          </p:nvPr>
        </p:nvSpPr>
        <p:spPr>
          <a:ln/>
        </p:spPr>
        <p:txBody>
          <a:bodyPr/>
          <a:lstStyle>
            <a:lvl1pPr>
              <a:defRPr/>
            </a:lvl1pPr>
          </a:lstStyle>
          <a:p>
            <a:fld id="{689EA547-AAD3-4938-B172-20B97EA9D4D0}" type="slidenum">
              <a:rPr lang="en-US" altLang="pl-PL"/>
              <a:pPr/>
              <a:t>‹#›</a:t>
            </a:fld>
            <a:endParaRPr lang="en-US" altLang="pl-PL"/>
          </a:p>
        </p:txBody>
      </p:sp>
    </p:spTree>
    <p:extLst>
      <p:ext uri="{BB962C8B-B14F-4D97-AF65-F5344CB8AC3E}">
        <p14:creationId xmlns:p14="http://schemas.microsoft.com/office/powerpoint/2010/main" val="69521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Rectangle 3"/>
          <p:cNvSpPr>
            <a:spLocks noGrp="1"/>
          </p:cNvSpPr>
          <p:nvPr>
            <p:ph type="sldNum" sz="quarter" idx="10"/>
          </p:nvPr>
        </p:nvSpPr>
        <p:spPr>
          <a:ln/>
        </p:spPr>
        <p:txBody>
          <a:bodyPr/>
          <a:lstStyle>
            <a:lvl1pPr>
              <a:defRPr/>
            </a:lvl1pPr>
          </a:lstStyle>
          <a:p>
            <a:fld id="{BC49EB81-4EE4-4184-B42E-D3FD024AE314}" type="slidenum">
              <a:rPr lang="en-US" altLang="pl-PL"/>
              <a:pPr/>
              <a:t>‹#›</a:t>
            </a:fld>
            <a:endParaRPr lang="en-US" altLang="pl-PL"/>
          </a:p>
        </p:txBody>
      </p:sp>
    </p:spTree>
    <p:extLst>
      <p:ext uri="{BB962C8B-B14F-4D97-AF65-F5344CB8AC3E}">
        <p14:creationId xmlns:p14="http://schemas.microsoft.com/office/powerpoint/2010/main" val="68909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fld id="{30A72B8D-289B-4938-8ADD-102B55A7BF74}" type="slidenum">
              <a:rPr lang="en-US" altLang="pl-PL"/>
              <a:pPr/>
              <a:t>‹#›</a:t>
            </a:fld>
            <a:endParaRPr lang="en-US" altLang="pl-PL"/>
          </a:p>
        </p:txBody>
      </p:sp>
    </p:spTree>
    <p:extLst>
      <p:ext uri="{BB962C8B-B14F-4D97-AF65-F5344CB8AC3E}">
        <p14:creationId xmlns:p14="http://schemas.microsoft.com/office/powerpoint/2010/main" val="44904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4540250" y="1087438"/>
            <a:ext cx="5407025" cy="5370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p:cNvSpPr>
            <a:spLocks noGrp="1"/>
          </p:cNvSpPr>
          <p:nvPr>
            <p:ph type="sldNum" sz="quarter" idx="10"/>
          </p:nvPr>
        </p:nvSpPr>
        <p:spPr>
          <a:ln/>
        </p:spPr>
        <p:txBody>
          <a:bodyPr/>
          <a:lstStyle>
            <a:lvl1pPr>
              <a:defRPr/>
            </a:lvl1pPr>
          </a:lstStyle>
          <a:p>
            <a:fld id="{2B42A717-B09F-4BCC-95AF-0FE77AA28389}" type="slidenum">
              <a:rPr lang="en-US" altLang="pl-PL"/>
              <a:pPr/>
              <a:t>‹#›</a:t>
            </a:fld>
            <a:endParaRPr lang="en-US" altLang="pl-PL"/>
          </a:p>
        </p:txBody>
      </p:sp>
    </p:spTree>
    <p:extLst>
      <p:ext uri="{BB962C8B-B14F-4D97-AF65-F5344CB8AC3E}">
        <p14:creationId xmlns:p14="http://schemas.microsoft.com/office/powerpoint/2010/main" val="202008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4540250" y="1087438"/>
            <a:ext cx="5407025" cy="53705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sym typeface="Arial" panose="020B0604020202020204" pitchFamily="34" charset="0"/>
            </a:endParaRP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p:cNvSpPr>
            <a:spLocks noGrp="1"/>
          </p:cNvSpPr>
          <p:nvPr>
            <p:ph type="sldNum" sz="quarter" idx="10"/>
          </p:nvPr>
        </p:nvSpPr>
        <p:spPr>
          <a:ln/>
        </p:spPr>
        <p:txBody>
          <a:bodyPr/>
          <a:lstStyle>
            <a:lvl1pPr>
              <a:defRPr/>
            </a:lvl1pPr>
          </a:lstStyle>
          <a:p>
            <a:fld id="{C00CF369-43F0-4C42-BADA-F8FFAA8F8AC5}" type="slidenum">
              <a:rPr lang="en-US" altLang="pl-PL"/>
              <a:pPr/>
              <a:t>‹#›</a:t>
            </a:fld>
            <a:endParaRPr lang="en-US" altLang="pl-PL"/>
          </a:p>
        </p:txBody>
      </p:sp>
    </p:spTree>
    <p:extLst>
      <p:ext uri="{BB962C8B-B14F-4D97-AF65-F5344CB8AC3E}">
        <p14:creationId xmlns:p14="http://schemas.microsoft.com/office/powerpoint/2010/main" val="349869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801688" y="671513"/>
            <a:ext cx="90852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2144" tIns="52144" rIns="52144" bIns="52144" numCol="1" anchor="ctr" anchorCtr="0" compatLnSpc="1">
            <a:prstTxWarp prst="textNoShape">
              <a:avLst/>
            </a:prstTxWarp>
          </a:bodyPr>
          <a:lstStyle/>
          <a:p>
            <a:pPr lvl="0"/>
            <a:r>
              <a:rPr lang="en-US" altLang="pl-PL">
                <a:sym typeface="Arial" panose="020B0604020202020204" pitchFamily="34" charset="0"/>
              </a:rPr>
              <a:t>Click to edit Master title style</a:t>
            </a:r>
          </a:p>
        </p:txBody>
      </p:sp>
      <p:sp>
        <p:nvSpPr>
          <p:cNvPr id="1027" name="Rectangle 2"/>
          <p:cNvSpPr>
            <a:spLocks noGrp="1"/>
          </p:cNvSpPr>
          <p:nvPr>
            <p:ph type="body" idx="1"/>
          </p:nvPr>
        </p:nvSpPr>
        <p:spPr bwMode="auto">
          <a:xfrm>
            <a:off x="801688" y="2184400"/>
            <a:ext cx="9085262"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2144" tIns="52144" rIns="52144" bIns="52144" numCol="1" anchor="t" anchorCtr="0" compatLnSpc="1">
            <a:prstTxWarp prst="textNoShape">
              <a:avLst/>
            </a:prstTxWarp>
          </a:bodyPr>
          <a:lstStyle/>
          <a:p>
            <a:pPr lvl="0"/>
            <a:r>
              <a:rPr lang="en-US" altLang="pl-PL">
                <a:sym typeface="Arial" panose="020B0604020202020204" pitchFamily="34" charset="0"/>
              </a:rPr>
              <a:t>Click to edit Master text styles</a:t>
            </a:r>
          </a:p>
          <a:p>
            <a:pPr lvl="1"/>
            <a:r>
              <a:rPr lang="en-US" altLang="pl-PL">
                <a:sym typeface="Arial" panose="020B0604020202020204" pitchFamily="34" charset="0"/>
              </a:rPr>
              <a:t>Second level</a:t>
            </a:r>
          </a:p>
          <a:p>
            <a:pPr lvl="2"/>
            <a:r>
              <a:rPr lang="en-US" altLang="pl-PL">
                <a:sym typeface="Arial" panose="020B0604020202020204" pitchFamily="34" charset="0"/>
              </a:rPr>
              <a:t>Third level</a:t>
            </a:r>
          </a:p>
          <a:p>
            <a:pPr lvl="3"/>
            <a:r>
              <a:rPr lang="en-US" altLang="pl-PL">
                <a:sym typeface="Arial" panose="020B0604020202020204" pitchFamily="34" charset="0"/>
              </a:rPr>
              <a:t>Fourth level</a:t>
            </a:r>
          </a:p>
          <a:p>
            <a:pPr lvl="4"/>
            <a:r>
              <a:rPr lang="en-US" altLang="pl-PL">
                <a:sym typeface="Arial" panose="020B0604020202020204" pitchFamily="34" charset="0"/>
              </a:rPr>
              <a:t>Fifth level</a:t>
            </a:r>
          </a:p>
        </p:txBody>
      </p:sp>
      <p:sp>
        <p:nvSpPr>
          <p:cNvPr id="2" name="Rectangle 3"/>
          <p:cNvSpPr>
            <a:spLocks noGrp="1"/>
          </p:cNvSpPr>
          <p:nvPr>
            <p:ph type="sldNum" sz="quarter" idx="2"/>
          </p:nvPr>
        </p:nvSpPr>
        <p:spPr bwMode="auto">
          <a:xfrm>
            <a:off x="9542463" y="6891338"/>
            <a:ext cx="344487" cy="325437"/>
          </a:xfrm>
          <a:prstGeom prst="rect">
            <a:avLst/>
          </a:prstGeom>
          <a:noFill/>
          <a:ln>
            <a:noFill/>
          </a:ln>
          <a:effectLst/>
          <a:extLst/>
        </p:spPr>
        <p:txBody>
          <a:bodyPr vert="horz" wrap="none" lIns="52144" tIns="52144" rIns="52144" bIns="52144" numCol="1" anchor="t" anchorCtr="0" compatLnSpc="1">
            <a:prstTxWarp prst="textNoShape">
              <a:avLst/>
            </a:prstTxWarp>
          </a:bodyPr>
          <a:lstStyle>
            <a:lvl1pPr algn="r" eaLnBrk="1">
              <a:defRPr sz="1600"/>
            </a:lvl1pPr>
          </a:lstStyle>
          <a:p>
            <a:fld id="{B975E277-BF2B-421E-85A6-76BF43FE94A7}"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1042988" rtl="0" eaLnBrk="0" fontAlgn="base" hangingPunct="0">
        <a:spcBef>
          <a:spcPct val="0"/>
        </a:spcBef>
        <a:spcAft>
          <a:spcPct val="0"/>
        </a:spcAft>
        <a:defRPr sz="5000" kern="1200">
          <a:solidFill>
            <a:srgbClr val="000000"/>
          </a:solidFill>
          <a:latin typeface="+mj-lt"/>
          <a:ea typeface="+mj-ea"/>
          <a:cs typeface="+mj-cs"/>
          <a:sym typeface="Arial" panose="020B0604020202020204" pitchFamily="34" charset="0"/>
        </a:defRPr>
      </a:lvl1pPr>
      <a:lvl2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marL="390525" indent="-39052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1pPr>
      <a:lvl2pPr marL="887413" indent="-366713"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2pPr>
      <a:lvl3pPr marL="1389063" indent="-3460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3pPr>
      <a:lvl4pPr marL="1973263" indent="-4095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4pPr>
      <a:lvl5pPr marL="2606675" indent="-5207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p:cNvSpPr>
          <p:nvPr>
            <p:ph type="sldNum" sz="quarter" idx="2"/>
          </p:nvPr>
        </p:nvSpPr>
        <p:spPr bwMode="auto">
          <a:xfrm>
            <a:off x="9542463" y="6891338"/>
            <a:ext cx="344487" cy="325437"/>
          </a:xfrm>
          <a:prstGeom prst="rect">
            <a:avLst/>
          </a:prstGeom>
          <a:noFill/>
          <a:ln>
            <a:noFill/>
          </a:ln>
          <a:effectLst/>
          <a:extLst/>
        </p:spPr>
        <p:txBody>
          <a:bodyPr vert="horz" wrap="none" lIns="52144" tIns="52144" rIns="52144" bIns="52144" numCol="1" anchor="t" anchorCtr="0" compatLnSpc="1">
            <a:prstTxWarp prst="textNoShape">
              <a:avLst/>
            </a:prstTxWarp>
          </a:bodyPr>
          <a:lstStyle>
            <a:lvl1pPr algn="r" eaLnBrk="1">
              <a:defRPr sz="1600"/>
            </a:lvl1pPr>
          </a:lstStyle>
          <a:p>
            <a:fld id="{2148B8CC-B74C-40B2-A88E-C5567D8122C3}"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42988" rtl="0" eaLnBrk="0" fontAlgn="base" hangingPunct="0">
        <a:spcBef>
          <a:spcPct val="0"/>
        </a:spcBef>
        <a:spcAft>
          <a:spcPct val="0"/>
        </a:spcAft>
        <a:defRPr sz="5000" kern="1200">
          <a:solidFill>
            <a:srgbClr val="000000"/>
          </a:solidFill>
          <a:latin typeface="+mj-lt"/>
          <a:ea typeface="+mj-ea"/>
          <a:cs typeface="+mj-cs"/>
          <a:sym typeface="Arial" panose="020B0604020202020204" pitchFamily="34" charset="0"/>
        </a:defRPr>
      </a:lvl1pPr>
      <a:lvl2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marL="390525" indent="-39052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1pPr>
      <a:lvl2pPr marL="887413" indent="-366713"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2pPr>
      <a:lvl3pPr marL="1389063" indent="-3460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3pPr>
      <a:lvl4pPr marL="1973263" indent="-4095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4pPr>
      <a:lvl5pPr marL="2606675" indent="-5207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zoo.cs.yale.edu/classes/cs426/2013/bib/berman89towards.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metal.agh.edu.pl/~banas/SRR/SRR_W13_Rozglaszanie_Uzgadnianie.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
          <p:cNvSpPr>
            <a:spLocks/>
          </p:cNvSpPr>
          <p:nvPr/>
        </p:nvSpPr>
        <p:spPr bwMode="auto">
          <a:xfrm>
            <a:off x="2133600" y="1828800"/>
            <a:ext cx="648977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20" rIns="45720" anchor="t">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a:r>
              <a:rPr lang="pl-PL" altLang="pl-PL" sz="3600" b="1" i="1" dirty="0"/>
              <a:t>Problem uzgadniania w systemach rozproszonych</a:t>
            </a:r>
          </a:p>
        </p:txBody>
      </p:sp>
      <p:sp>
        <p:nvSpPr>
          <p:cNvPr id="3075" name="Rectangle 2"/>
          <p:cNvSpPr>
            <a:spLocks/>
          </p:cNvSpPr>
          <p:nvPr/>
        </p:nvSpPr>
        <p:spPr bwMode="auto">
          <a:xfrm>
            <a:off x="567125" y="4653101"/>
            <a:ext cx="205440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20" rIns="45720" anchor="t">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a:r>
              <a:rPr lang="pl-PL" altLang="pl-PL" sz="1800" b="1" dirty="0">
                <a:solidFill>
                  <a:srgbClr val="808080"/>
                </a:solidFill>
              </a:rPr>
              <a:t>Konrad Boguń</a:t>
            </a:r>
          </a:p>
          <a:p>
            <a:pPr eaLnBrk="1"/>
            <a:r>
              <a:rPr lang="pl-PL" altLang="pl-PL" sz="1800" b="1" dirty="0">
                <a:solidFill>
                  <a:srgbClr val="808080"/>
                </a:solidFill>
              </a:rPr>
              <a:t>Krystian Cymerys</a:t>
            </a:r>
          </a:p>
          <a:p>
            <a:pPr eaLnBrk="1"/>
            <a:r>
              <a:rPr lang="pl-PL" altLang="pl-PL" sz="1800" b="1" dirty="0">
                <a:solidFill>
                  <a:srgbClr val="808080"/>
                </a:solidFill>
              </a:rPr>
              <a:t>Marcin </a:t>
            </a:r>
            <a:r>
              <a:rPr lang="pl-PL" altLang="pl-PL" sz="1800" b="1" dirty="0" err="1">
                <a:solidFill>
                  <a:srgbClr val="808080"/>
                </a:solidFill>
              </a:rPr>
              <a:t>Czanasz</a:t>
            </a:r>
            <a:endParaRPr lang="pl-PL" altLang="pl-PL" sz="1800" b="1" dirty="0">
              <a:solidFill>
                <a:srgbClr val="808080"/>
              </a:solidFill>
            </a:endParaRPr>
          </a:p>
          <a:p>
            <a:pPr eaLnBrk="1"/>
            <a:r>
              <a:rPr lang="pl-PL" altLang="pl-PL" sz="1800" b="1" dirty="0">
                <a:solidFill>
                  <a:srgbClr val="808080"/>
                </a:solidFill>
              </a:rPr>
              <a:t>Karol </a:t>
            </a:r>
            <a:r>
              <a:rPr lang="pl-PL" altLang="pl-PL" sz="1800" b="1" dirty="0" err="1">
                <a:solidFill>
                  <a:srgbClr val="808080"/>
                </a:solidFill>
              </a:rPr>
              <a:t>Gałęzia</a:t>
            </a:r>
            <a:endParaRPr lang="pl-PL" altLang="pl-PL" sz="1800" b="1" dirty="0">
              <a:solidFill>
                <a:srgbClr val="808080"/>
              </a:solidFill>
            </a:endParaRPr>
          </a:p>
          <a:p>
            <a:pPr eaLnBrk="1"/>
            <a:r>
              <a:rPr lang="pl-PL" altLang="pl-PL" sz="1800" b="1" dirty="0">
                <a:solidFill>
                  <a:srgbClr val="808080"/>
                </a:solidFill>
              </a:rPr>
              <a:t>Michał Góra</a:t>
            </a:r>
          </a:p>
          <a:p>
            <a:pPr eaLnBrk="1"/>
            <a:r>
              <a:rPr lang="pl-PL" altLang="pl-PL" sz="1800" b="1" dirty="0">
                <a:solidFill>
                  <a:srgbClr val="808080"/>
                </a:solidFill>
              </a:rPr>
              <a:t>Lucyna </a:t>
            </a:r>
            <a:r>
              <a:rPr lang="pl-PL" altLang="pl-PL" sz="1800" b="1" dirty="0" err="1">
                <a:solidFill>
                  <a:srgbClr val="808080"/>
                </a:solidFill>
              </a:rPr>
              <a:t>Hajder</a:t>
            </a:r>
            <a:endParaRPr lang="pl-PL" altLang="pl-PL" sz="1800" b="1" dirty="0">
              <a:solidFill>
                <a:srgbClr val="808080"/>
              </a:solidFill>
            </a:endParaRPr>
          </a:p>
          <a:p>
            <a:pPr eaLnBrk="1"/>
            <a:endParaRPr lang="pl-PL" altLang="pl-PL" sz="1600" dirty="0">
              <a:solidFill>
                <a:srgbClr val="808080"/>
              </a:solidFill>
            </a:endParaRPr>
          </a:p>
          <a:p>
            <a:pPr eaLnBrk="1"/>
            <a:r>
              <a:rPr lang="pl-PL" altLang="pl-PL" sz="1600" dirty="0">
                <a:solidFill>
                  <a:srgbClr val="808080"/>
                </a:solidFill>
              </a:rPr>
              <a:t>Kraków 10.06.2016</a:t>
            </a:r>
            <a:endParaRPr lang="en-US" altLang="pl-PL" sz="1600" dirty="0">
              <a:solidFill>
                <a:srgbClr val="808080"/>
              </a:solidFill>
            </a:endParaRPr>
          </a:p>
        </p:txBody>
      </p:sp>
      <p:sp>
        <p:nvSpPr>
          <p:cNvPr id="3076" name="Rectangle 3"/>
          <p:cNvSpPr>
            <a:spLocks/>
          </p:cNvSpPr>
          <p:nvPr/>
        </p:nvSpPr>
        <p:spPr bwMode="auto">
          <a:xfrm>
            <a:off x="2132013" y="3408363"/>
            <a:ext cx="6173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20" rIns="45720" anchor="t">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a:r>
              <a:rPr lang="en-US" altLang="pl-PL" sz="1400" dirty="0" err="1">
                <a:latin typeface="FagoNoBoldCE-Caps" charset="0"/>
                <a:sym typeface="FagoNoBoldCE-Caps" charset="0"/>
              </a:rPr>
              <a:t>Akademia</a:t>
            </a:r>
            <a:r>
              <a:rPr lang="en-US" altLang="pl-PL" sz="1400" dirty="0">
                <a:latin typeface="FagoNoBoldCE-Caps" charset="0"/>
                <a:sym typeface="FagoNoBoldCE-Caps" charset="0"/>
              </a:rPr>
              <a:t> </a:t>
            </a:r>
            <a:r>
              <a:rPr lang="en-US" altLang="pl-PL" sz="1400" dirty="0" err="1">
                <a:latin typeface="FagoNoBoldCE-Caps" charset="0"/>
                <a:sym typeface="FagoNoBoldCE-Caps" charset="0"/>
              </a:rPr>
              <a:t>Górniczo</a:t>
            </a:r>
            <a:r>
              <a:rPr lang="en-US" altLang="pl-PL" sz="1400" dirty="0">
                <a:latin typeface="FagoNoBoldCE-Caps" charset="0"/>
                <a:sym typeface="FagoNoBoldCE-Caps" charset="0"/>
              </a:rPr>
              <a:t>-Hu</a:t>
            </a:r>
            <a:r>
              <a:rPr lang="pl-PL" altLang="pl-PL" sz="1400" dirty="0">
                <a:latin typeface="FagoNoBoldCE-Caps" charset="0"/>
                <a:sym typeface="FagoNoBoldCE-Caps" charset="0"/>
              </a:rPr>
              <a:t>t</a:t>
            </a:r>
            <a:r>
              <a:rPr lang="en-US" altLang="pl-PL" sz="1400" dirty="0" err="1">
                <a:latin typeface="FagoNoBoldCE-Caps" charset="0"/>
                <a:sym typeface="FagoNoBoldCE-Caps" charset="0"/>
              </a:rPr>
              <a:t>nicza</a:t>
            </a:r>
            <a:r>
              <a:rPr lang="en-US" altLang="pl-PL" sz="1400" dirty="0">
                <a:latin typeface="FagoNoBoldCE-Caps" charset="0"/>
                <a:sym typeface="FagoNoBoldCE-Caps" charset="0"/>
              </a:rPr>
              <a:t> </a:t>
            </a:r>
            <a:r>
              <a:rPr lang="en-US" altLang="pl-PL" sz="1400" dirty="0" err="1">
                <a:latin typeface="FagoNoBoldCE-Caps" charset="0"/>
                <a:sym typeface="FagoNoBoldCE-Caps" charset="0"/>
              </a:rPr>
              <a:t>im</a:t>
            </a:r>
            <a:r>
              <a:rPr lang="en-US" altLang="pl-PL" sz="1400" dirty="0">
                <a:latin typeface="FagoNoBoldCE-Caps" charset="0"/>
                <a:sym typeface="FagoNoBoldCE-Caps" charset="0"/>
              </a:rPr>
              <a:t>. </a:t>
            </a:r>
            <a:r>
              <a:rPr lang="en-US" altLang="pl-PL" sz="1400" dirty="0" err="1">
                <a:latin typeface="FagoNoBoldCE-Caps" charset="0"/>
                <a:sym typeface="FagoNoBoldCE-Caps" charset="0"/>
              </a:rPr>
              <a:t>Stanisława</a:t>
            </a:r>
            <a:r>
              <a:rPr lang="en-US" altLang="pl-PL" sz="1400" dirty="0">
                <a:latin typeface="FagoNoBoldCE-Caps" charset="0"/>
                <a:sym typeface="FagoNoBoldCE-Caps" charset="0"/>
              </a:rPr>
              <a:t> </a:t>
            </a:r>
            <a:r>
              <a:rPr lang="en-US" altLang="pl-PL" sz="1400" dirty="0" err="1">
                <a:latin typeface="FagoNoBoldCE-Caps" charset="0"/>
                <a:sym typeface="FagoNoBoldCE-Caps" charset="0"/>
              </a:rPr>
              <a:t>Staszica</a:t>
            </a:r>
            <a:r>
              <a:rPr lang="en-US" altLang="pl-PL" sz="1400" dirty="0">
                <a:latin typeface="FagoNoBoldCE-Caps" charset="0"/>
                <a:sym typeface="FagoNoBoldCE-Caps" charset="0"/>
              </a:rPr>
              <a:t> w </a:t>
            </a:r>
            <a:r>
              <a:rPr lang="en-US" altLang="pl-PL" sz="1400" dirty="0" err="1">
                <a:latin typeface="FagoNoBoldCE-Caps" charset="0"/>
                <a:sym typeface="FagoNoBoldCE-Caps" charset="0"/>
              </a:rPr>
              <a:t>Krakowie</a:t>
            </a:r>
            <a:endParaRPr lang="pl-PL" altLang="pl-PL" sz="1400" dirty="0">
              <a:latin typeface="FagoNoBoldCE-Caps" charset="0"/>
              <a:sym typeface="FagoNoBoldCE-Caps" charset="0"/>
            </a:endParaRPr>
          </a:p>
          <a:p>
            <a:pPr eaLnBrk="1"/>
            <a:r>
              <a:rPr lang="en-US" altLang="pl-PL" sz="1400" dirty="0">
                <a:solidFill>
                  <a:srgbClr val="808080"/>
                </a:solidFill>
                <a:latin typeface="FagoNoBoldCE-Caps" charset="0"/>
                <a:sym typeface="FagoNoBoldCE-Caps" charset="0"/>
              </a:rPr>
              <a:t>AGH </a:t>
            </a:r>
            <a:r>
              <a:rPr lang="en-US" altLang="pl-PL" sz="1400" dirty="0" err="1">
                <a:solidFill>
                  <a:srgbClr val="808080"/>
                </a:solidFill>
                <a:latin typeface="FagoNoBoldCE-Caps" charset="0"/>
                <a:sym typeface="FagoNoBoldCE-Caps" charset="0"/>
              </a:rPr>
              <a:t>Uni</a:t>
            </a:r>
            <a:r>
              <a:rPr lang="pl-PL" altLang="pl-PL" sz="1400" dirty="0">
                <a:solidFill>
                  <a:srgbClr val="808080"/>
                </a:solidFill>
                <a:latin typeface="FagoNoBoldCE-Caps" charset="0"/>
                <a:sym typeface="FagoNoBoldCE-Caps" charset="0"/>
              </a:rPr>
              <a:t>v</a:t>
            </a:r>
            <a:r>
              <a:rPr lang="en-US" altLang="pl-PL" sz="1400" dirty="0" err="1">
                <a:solidFill>
                  <a:srgbClr val="808080"/>
                </a:solidFill>
                <a:latin typeface="FagoNoBoldCE-Caps" charset="0"/>
                <a:sym typeface="FagoNoBoldCE-Caps" charset="0"/>
              </a:rPr>
              <a:t>ersity</a:t>
            </a:r>
            <a:r>
              <a:rPr lang="en-US" altLang="pl-PL" sz="1400" dirty="0">
                <a:solidFill>
                  <a:srgbClr val="808080"/>
                </a:solidFill>
                <a:latin typeface="FagoNoBoldCE-Caps" charset="0"/>
                <a:sym typeface="FagoNoBoldCE-Caps" charset="0"/>
              </a:rPr>
              <a:t> of Science and Technology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Wykres 3"/>
          <p:cNvGraphicFramePr/>
          <p:nvPr>
            <p:extLst>
              <p:ext uri="{D42A27DB-BD31-4B8C-83A1-F6EECF244321}">
                <p14:modId xmlns:p14="http://schemas.microsoft.com/office/powerpoint/2010/main" val="1626407891"/>
              </p:ext>
            </p:extLst>
          </p:nvPr>
        </p:nvGraphicFramePr>
        <p:xfrm>
          <a:off x="0" y="1074052"/>
          <a:ext cx="5268913" cy="32312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943209150"/>
              </p:ext>
            </p:extLst>
          </p:nvPr>
        </p:nvGraphicFramePr>
        <p:xfrm>
          <a:off x="0" y="4280247"/>
          <a:ext cx="5268913" cy="3306826"/>
        </p:xfrm>
        <a:graphic>
          <a:graphicData uri="http://schemas.openxmlformats.org/drawingml/2006/table">
            <a:tbl>
              <a:tblPr/>
              <a:tblGrid>
                <a:gridCol w="846138">
                  <a:extLst>
                    <a:ext uri="{9D8B030D-6E8A-4147-A177-3AD203B41FA5}">
                      <a16:colId xmlns:a16="http://schemas.microsoft.com/office/drawing/2014/main" xmlns="" val="1328184657"/>
                    </a:ext>
                  </a:extLst>
                </a:gridCol>
                <a:gridCol w="1322387">
                  <a:extLst>
                    <a:ext uri="{9D8B030D-6E8A-4147-A177-3AD203B41FA5}">
                      <a16:colId xmlns:a16="http://schemas.microsoft.com/office/drawing/2014/main" xmlns="" val="3388627087"/>
                    </a:ext>
                  </a:extLst>
                </a:gridCol>
                <a:gridCol w="985838">
                  <a:extLst>
                    <a:ext uri="{9D8B030D-6E8A-4147-A177-3AD203B41FA5}">
                      <a16:colId xmlns:a16="http://schemas.microsoft.com/office/drawing/2014/main" xmlns="" val="2889669940"/>
                    </a:ext>
                  </a:extLst>
                </a:gridCol>
                <a:gridCol w="757237">
                  <a:extLst>
                    <a:ext uri="{9D8B030D-6E8A-4147-A177-3AD203B41FA5}">
                      <a16:colId xmlns:a16="http://schemas.microsoft.com/office/drawing/2014/main" xmlns="" val="2500201816"/>
                    </a:ext>
                  </a:extLst>
                </a:gridCol>
                <a:gridCol w="928688">
                  <a:extLst>
                    <a:ext uri="{9D8B030D-6E8A-4147-A177-3AD203B41FA5}">
                      <a16:colId xmlns:a16="http://schemas.microsoft.com/office/drawing/2014/main" xmlns="" val="1468403761"/>
                    </a:ext>
                  </a:extLst>
                </a:gridCol>
                <a:gridCol w="428625">
                  <a:extLst>
                    <a:ext uri="{9D8B030D-6E8A-4147-A177-3AD203B41FA5}">
                      <a16:colId xmlns:a16="http://schemas.microsoft.com/office/drawing/2014/main" xmlns="" val="4175643973"/>
                    </a:ext>
                  </a:extLst>
                </a:gridCol>
              </a:tblGrid>
              <a:tr h="2508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Złożoność</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N^2</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N^3</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2^n</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3031617736"/>
                  </a:ext>
                </a:extLst>
              </a:tr>
              <a:tr h="27654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Algorytmy</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Terminating Reliable Broadcast</a:t>
                      </a:r>
                      <a:endPar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K-set Consensus</a:t>
                      </a:r>
                      <a:endPar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Rozgłoszeniowy </a:t>
                      </a: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konsensusu podstawowego</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Hierarchiczny algorytm konsensusu podstawowego</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bizantyjskich</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Generałów</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jednorundowy</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królowej</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dwóch armii</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króla</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Randomized</a:t>
                      </a: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algorithm</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643748024"/>
                  </a:ext>
                </a:extLst>
              </a:tr>
            </a:tbl>
          </a:graphicData>
        </a:graphic>
      </p:graphicFrame>
      <p:graphicFrame>
        <p:nvGraphicFramePr>
          <p:cNvPr id="6" name="Wykres 5"/>
          <p:cNvGraphicFramePr/>
          <p:nvPr>
            <p:extLst>
              <p:ext uri="{D42A27DB-BD31-4B8C-83A1-F6EECF244321}">
                <p14:modId xmlns:p14="http://schemas.microsoft.com/office/powerpoint/2010/main" val="3540581705"/>
              </p:ext>
            </p:extLst>
          </p:nvPr>
        </p:nvGraphicFramePr>
        <p:xfrm>
          <a:off x="5184775" y="1102627"/>
          <a:ext cx="5411788" cy="32629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ela 6"/>
          <p:cNvGraphicFramePr>
            <a:graphicFrameLocks noGrp="1"/>
          </p:cNvGraphicFramePr>
          <p:nvPr>
            <p:extLst>
              <p:ext uri="{D42A27DB-BD31-4B8C-83A1-F6EECF244321}">
                <p14:modId xmlns:p14="http://schemas.microsoft.com/office/powerpoint/2010/main" val="736928678"/>
              </p:ext>
            </p:extLst>
          </p:nvPr>
        </p:nvGraphicFramePr>
        <p:xfrm>
          <a:off x="5322888" y="4247167"/>
          <a:ext cx="5357812" cy="3357563"/>
        </p:xfrm>
        <a:graphic>
          <a:graphicData uri="http://schemas.openxmlformats.org/drawingml/2006/table">
            <a:tbl>
              <a:tblPr/>
              <a:tblGrid>
                <a:gridCol w="868362">
                  <a:extLst>
                    <a:ext uri="{9D8B030D-6E8A-4147-A177-3AD203B41FA5}">
                      <a16:colId xmlns:a16="http://schemas.microsoft.com/office/drawing/2014/main" xmlns="" val="2644616570"/>
                    </a:ext>
                  </a:extLst>
                </a:gridCol>
                <a:gridCol w="193675">
                  <a:extLst>
                    <a:ext uri="{9D8B030D-6E8A-4147-A177-3AD203B41FA5}">
                      <a16:colId xmlns:a16="http://schemas.microsoft.com/office/drawing/2014/main" xmlns="" val="2235800750"/>
                    </a:ext>
                  </a:extLst>
                </a:gridCol>
                <a:gridCol w="1471613">
                  <a:extLst>
                    <a:ext uri="{9D8B030D-6E8A-4147-A177-3AD203B41FA5}">
                      <a16:colId xmlns:a16="http://schemas.microsoft.com/office/drawing/2014/main" xmlns="" val="1061380519"/>
                    </a:ext>
                  </a:extLst>
                </a:gridCol>
                <a:gridCol w="1038225">
                  <a:extLst>
                    <a:ext uri="{9D8B030D-6E8A-4147-A177-3AD203B41FA5}">
                      <a16:colId xmlns:a16="http://schemas.microsoft.com/office/drawing/2014/main" xmlns="" val="2739450505"/>
                    </a:ext>
                  </a:extLst>
                </a:gridCol>
                <a:gridCol w="928687">
                  <a:extLst>
                    <a:ext uri="{9D8B030D-6E8A-4147-A177-3AD203B41FA5}">
                      <a16:colId xmlns:a16="http://schemas.microsoft.com/office/drawing/2014/main" xmlns="" val="2853045123"/>
                    </a:ext>
                  </a:extLst>
                </a:gridCol>
                <a:gridCol w="857250">
                  <a:extLst>
                    <a:ext uri="{9D8B030D-6E8A-4147-A177-3AD203B41FA5}">
                      <a16:colId xmlns:a16="http://schemas.microsoft.com/office/drawing/2014/main" xmlns="" val="1635179123"/>
                    </a:ext>
                  </a:extLst>
                </a:gridCol>
              </a:tblGrid>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Złożoność</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N^2</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N^3</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2^n</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14776613"/>
                  </a:ext>
                </a:extLst>
              </a:tr>
              <a:tr h="3068638">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Algorytmy</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Terminating Reliable Broadcast</a:t>
                      </a:r>
                      <a:endPar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K-set Consensus</a:t>
                      </a:r>
                      <a:endPar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Rozgłoszeniowy algorytm konsensusu podstawowego</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Hierarchiczny algorytm konsensusu podstawowego</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jednorundowy</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dwóch armii</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bizantyjskich Generałów</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królowej</a:t>
                      </a:r>
                      <a:endParaRPr kumimoji="0" lang="pl-PL" altLang="pl-PL" sz="11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króla</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Randomized</a:t>
                      </a:r>
                      <a:r>
                        <a:rPr kumimoji="0" lang="pl-PL" altLang="pl-PL"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algorithm</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363480649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ytuł 1"/>
          <p:cNvSpPr>
            <a:spLocks noGrp="1"/>
          </p:cNvSpPr>
          <p:nvPr>
            <p:ph type="title"/>
          </p:nvPr>
        </p:nvSpPr>
        <p:spPr>
          <a:xfrm>
            <a:off x="1339850" y="206375"/>
            <a:ext cx="9085263" cy="320675"/>
          </a:xfrm>
        </p:spPr>
        <p:txBody>
          <a:bodyPr/>
          <a:lstStyle/>
          <a:p>
            <a:r>
              <a:rPr lang="pl-PL" altLang="pl-PL" sz="2400">
                <a:solidFill>
                  <a:schemeClr val="bg1"/>
                </a:solidFill>
              </a:rPr>
              <a:t>Zakres stosowalności</a:t>
            </a:r>
          </a:p>
        </p:txBody>
      </p:sp>
      <p:graphicFrame>
        <p:nvGraphicFramePr>
          <p:cNvPr id="4" name="Symbol zastępczy zawartości 3"/>
          <p:cNvGraphicFramePr>
            <a:graphicFrameLocks noGrp="1"/>
          </p:cNvGraphicFramePr>
          <p:nvPr>
            <p:ph idx="1"/>
          </p:nvPr>
        </p:nvGraphicFramePr>
        <p:xfrm>
          <a:off x="0" y="1206500"/>
          <a:ext cx="10483850" cy="5724525"/>
        </p:xfrm>
        <a:graphic>
          <a:graphicData uri="http://schemas.openxmlformats.org/drawingml/2006/table">
            <a:tbl>
              <a:tblPr/>
              <a:tblGrid>
                <a:gridCol w="3281363">
                  <a:extLst>
                    <a:ext uri="{9D8B030D-6E8A-4147-A177-3AD203B41FA5}">
                      <a16:colId xmlns:a16="http://schemas.microsoft.com/office/drawing/2014/main" xmlns="" val="1930706633"/>
                    </a:ext>
                  </a:extLst>
                </a:gridCol>
                <a:gridCol w="7202487">
                  <a:extLst>
                    <a:ext uri="{9D8B030D-6E8A-4147-A177-3AD203B41FA5}">
                      <a16:colId xmlns:a16="http://schemas.microsoft.com/office/drawing/2014/main" xmlns="" val="2164604551"/>
                    </a:ext>
                  </a:extLst>
                </a:gridCol>
              </a:tblGrid>
              <a:tr h="31115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Algorytmy uzgadniania</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Zakres stosowalności</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3008287075"/>
                  </a:ext>
                </a:extLst>
              </a:tr>
              <a:tr h="10191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bizantyjskich generałów</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Wartość decyzji wszystkich poprawnych procesów jest taka sama. Jeśli p­</a:t>
                      </a:r>
                      <a:r>
                        <a:rPr kumimoji="0" lang="pl-PL" altLang="pl-PL" sz="1400" b="0" i="0" u="none" strike="noStrike" cap="none" normalizeH="0" baseline="-2500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i</a:t>
                      </a: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oraz p</a:t>
                      </a:r>
                      <a:r>
                        <a:rPr kumimoji="0" lang="pl-PL" altLang="pl-PL" sz="1400" b="0" i="0" u="none" strike="noStrike" cap="none" normalizeH="0" baseline="-2500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 </a:t>
                      </a: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są prawidłowe oraz podjęły decyzję, wówczas d</a:t>
                      </a:r>
                      <a:r>
                        <a:rPr kumimoji="0" lang="pl-PL" altLang="pl-PL" sz="1400" b="0" i="0" u="none" strike="noStrike" cap="none" normalizeH="0" baseline="-2500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i</a:t>
                      </a: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 d</a:t>
                      </a:r>
                      <a:r>
                        <a:rPr kumimoji="0" lang="pl-PL" altLang="pl-PL" sz="1400" b="0" i="0" u="none" strike="noStrike" cap="none" normalizeH="0" baseline="-2500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a:t>
                      </a: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Poprawny tylko dla ilości procesów n&gt;3m (zdrajców powinno być 3 razy mniej)</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099522836"/>
                  </a:ext>
                </a:extLst>
              </a:tr>
              <a:tr h="137160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Randomized algorithm</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Procesy decydują o X, a jeden z nich musi uzyskać X z n-3f prawidłowych procesów. Każdy inny właściwy proces musi otrzymać X  co najmniej n-4f razy, poprawny tylko dla binarnych danych wejściowych. Nie działa w przypadku kiedy istnieją procesy bizantyjskie. Działa tylko wtedy gdy istnieją f&lt;n/9 crash failures.</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63275368"/>
                  </a:ext>
                </a:extLst>
              </a:tr>
              <a:tr h="6651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króla</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Jeśli wszystkie poprawne procesy mają wartość X na początku fazy , to będą ją mieć w końcowym etapie. Poprawny tylko dla ilości procesorów n&gt;3f (zdrajców powinno być 3 razy mniej)</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2162011351"/>
                  </a:ext>
                </a:extLst>
              </a:tr>
              <a:tr h="6651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królowej</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Jeśli wszystkie poprawne procesy mają wartość X na początku fazy, to będą ją mieć w końcowym etapie. Poprawny tylko dla ilości procesorów n&gt;4f (zdrajców powinno być 4 razy mniej)</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80552949"/>
                  </a:ext>
                </a:extLst>
              </a:tr>
              <a:tr h="6651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dwóch armii</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a:ln>
                            <a:noFill/>
                          </a:ln>
                          <a:solidFill>
                            <a:srgbClr val="212121"/>
                          </a:solidFill>
                          <a:effectLst/>
                          <a:latin typeface="Times New Roman" panose="02020603050405020304" pitchFamily="18" charset="0"/>
                          <a:cs typeface="Times New Roman" panose="02020603050405020304" pitchFamily="18" charset="0"/>
                          <a:sym typeface="Arial" panose="020B0604020202020204" pitchFamily="34" charset="0"/>
                        </a:rPr>
                        <a:t>Poprawne procesy mają decydować o tej samej wartości. </a:t>
                      </a: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Wartość jest wybrana przez proces, jeśli wystąpiła n/2 razy. Poprawny tylko dla ilości procesorów n &gt; 2f.</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2105779088"/>
                  </a:ext>
                </a:extLst>
              </a:tr>
              <a:tr h="10191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Terminating Reliable Broadcast</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Jeśli nadawca wiadomości m nie jest uszkodzony to wszystkie poprawne procesy dostarczają wiadomość m. Poprawny proces zawsze otrzymuje wiadomość nawet jeżeli wystąpi błąd podczas wysyłania wiadomości (w tym przypadku proces dostaje wiadomość null).</a:t>
                      </a:r>
                      <a:endParaRPr kumimoji="0" lang="pl-PL" altLang="pl-PL"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32496" marR="32496"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4797896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p:cNvGraphicFramePr>
            <a:graphicFrameLocks noGrp="1"/>
          </p:cNvGraphicFramePr>
          <p:nvPr>
            <p:extLst>
              <p:ext uri="{D42A27DB-BD31-4B8C-83A1-F6EECF244321}">
                <p14:modId xmlns:p14="http://schemas.microsoft.com/office/powerpoint/2010/main" val="2990519558"/>
              </p:ext>
            </p:extLst>
          </p:nvPr>
        </p:nvGraphicFramePr>
        <p:xfrm>
          <a:off x="0" y="1053068"/>
          <a:ext cx="10483850" cy="5715002"/>
        </p:xfrm>
        <a:graphic>
          <a:graphicData uri="http://schemas.openxmlformats.org/drawingml/2006/table">
            <a:tbl>
              <a:tblPr/>
              <a:tblGrid>
                <a:gridCol w="3281363">
                  <a:extLst>
                    <a:ext uri="{9D8B030D-6E8A-4147-A177-3AD203B41FA5}">
                      <a16:colId xmlns:a16="http://schemas.microsoft.com/office/drawing/2014/main" xmlns="" val="702659522"/>
                    </a:ext>
                  </a:extLst>
                </a:gridCol>
                <a:gridCol w="7202487">
                  <a:extLst>
                    <a:ext uri="{9D8B030D-6E8A-4147-A177-3AD203B41FA5}">
                      <a16:colId xmlns:a16="http://schemas.microsoft.com/office/drawing/2014/main" xmlns="" val="257929523"/>
                    </a:ext>
                  </a:extLst>
                </a:gridCol>
              </a:tblGrid>
              <a:tr h="357188">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Algorytmy uzgadniania</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Zakres stosowalności</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2455860947"/>
                  </a:ext>
                </a:extLst>
              </a:tr>
              <a:tr h="10715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K-set </a:t>
                      </a:r>
                      <a:r>
                        <a:rPr kumimoji="0" lang="pl-PL" altLang="pl-PL" sz="1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Consensus</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Jeśli jakiś proces decyduje się na jakąś wartość to musi być to wartość zaproponowana przez inny proces. Wszystkie poprawne procesy muszą podjąć decyzję. Zbiór wartości na które procesy mogą się zdecydować wynosi co najwyżej k (&gt;f) wartości.</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854920972"/>
                  </a:ext>
                </a:extLst>
              </a:tr>
              <a:tr h="10715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jednorundowy</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Załamanie kilku generałów  może spowodować niemożność uzyskania porozumienia przez pozostałych, jeśli głosy dzielą się w miarę równo. n(n-1) </a:t>
                      </a:r>
                      <a:r>
                        <a:rPr kumimoji="0" lang="pl-PL" altLang="pl-PL"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wiadomości.Każdy</a:t>
                      </a:r>
                      <a:r>
                        <a:rPr kumimoji="0" lang="pl-PL" altLang="pl-PL"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generał wysyła i odbiera po jednej wiadomości do i od innych generałów.</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44336154"/>
                  </a:ext>
                </a:extLst>
              </a:tr>
              <a:tr h="7143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Rozgłoszeniowy algorytm konsensusu podstawowego</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Jeżeli żaden proces nie ulega awarii, procesy podejmują decyzję w pierwszej rundzie.W przypadku, w którym kolejno ulegają awarii wszystkie procesy, algorytm wymaga </a:t>
                      </a:r>
                      <a:r>
                        <a:rPr kumimoji="0" lang="pl-PL" altLang="pl-PL"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n </a:t>
                      </a:r>
                      <a:r>
                        <a:rPr kumimoji="0" lang="pl-PL" altLang="pl-PL"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rund.</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031612394"/>
                  </a:ext>
                </a:extLst>
              </a:tr>
              <a:tr h="142875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Hierarchiczny algorytm konsensusu podstawowego</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Lider rundy rozgłasza swoją decyzję, która jest przejmowana przez pozostałe procesy, po czym zaczyna się kolejna runda z nowym liderem. Jeżeli lider ulegnie awarii, jego rolę przejmuje kolejny proces. Nie istnieją dwa poprawne procesy, które zdecydowały się na inne wartości. Tym samym, poprawne procesy uzgadniają wspólną wartość.</a:t>
                      </a:r>
                    </a:p>
                  </a:txBody>
                  <a:tcPr marL="33988" marR="33988"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92435144"/>
                  </a:ext>
                </a:extLst>
              </a:tr>
              <a:tr h="10715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pl-PL" sz="1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a:t>
                      </a:r>
                      <a:r>
                        <a:rPr kumimoji="0" lang="en-US"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en-US" altLang="pl-PL" sz="1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tratwy</a:t>
                      </a:r>
                      <a:r>
                        <a:rPr kumimoji="0" lang="en-US"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(raft consensus algorithm)</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Wynik końcowy wszystkich procesów jest taki sam. Lider wybierany jest ilością głosów &gt;n/2. Lider akceptuje wpisy w logu, rozsyła je na inne serwery i mówi im że mogą zaaplikować zmiany w swoich maszynach stanu.</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33988" marR="33988"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76700171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Wykres 4"/>
          <p:cNvGraphicFramePr/>
          <p:nvPr>
            <p:extLst>
              <p:ext uri="{D42A27DB-BD31-4B8C-83A1-F6EECF244321}">
                <p14:modId xmlns:p14="http://schemas.microsoft.com/office/powerpoint/2010/main" val="2603445928"/>
              </p:ext>
            </p:extLst>
          </p:nvPr>
        </p:nvGraphicFramePr>
        <p:xfrm>
          <a:off x="0" y="1082594"/>
          <a:ext cx="10680700" cy="6473906"/>
        </p:xfrm>
        <a:graphic>
          <a:graphicData uri="http://schemas.openxmlformats.org/drawingml/2006/chart">
            <c:chart xmlns:c="http://schemas.openxmlformats.org/drawingml/2006/chart" xmlns:r="http://schemas.openxmlformats.org/officeDocument/2006/relationships" r:id="rId2"/>
          </a:graphicData>
        </a:graphic>
      </p:graphicFrame>
      <p:sp>
        <p:nvSpPr>
          <p:cNvPr id="15362" name="Tytuł 1"/>
          <p:cNvSpPr>
            <a:spLocks noGrp="1"/>
          </p:cNvSpPr>
          <p:nvPr>
            <p:ph type="title"/>
          </p:nvPr>
        </p:nvSpPr>
        <p:spPr>
          <a:xfrm>
            <a:off x="2911475" y="206375"/>
            <a:ext cx="6000750" cy="635000"/>
          </a:xfrm>
        </p:spPr>
        <p:txBody>
          <a:bodyPr/>
          <a:lstStyle/>
          <a:p>
            <a:pPr marL="342900" indent="-342900"/>
            <a:r>
              <a:rPr lang="pl-PL" altLang="pl-PL" sz="2400" b="1" dirty="0">
                <a:solidFill>
                  <a:schemeClr val="bg1"/>
                </a:solidFill>
              </a:rPr>
              <a:t>Trudności implementacyjne </a:t>
            </a:r>
            <a:br>
              <a:rPr lang="pl-PL" altLang="pl-PL" sz="2400" b="1" dirty="0">
                <a:solidFill>
                  <a:schemeClr val="bg1"/>
                </a:solidFill>
              </a:rPr>
            </a:br>
            <a:endParaRPr lang="pl-PL" altLang="pl-PL"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ytuł 1"/>
          <p:cNvSpPr>
            <a:spLocks noGrp="1"/>
          </p:cNvSpPr>
          <p:nvPr>
            <p:ph type="title"/>
          </p:nvPr>
        </p:nvSpPr>
        <p:spPr>
          <a:xfrm>
            <a:off x="2982913" y="206375"/>
            <a:ext cx="6000750" cy="635000"/>
          </a:xfrm>
        </p:spPr>
        <p:txBody>
          <a:bodyPr/>
          <a:lstStyle/>
          <a:p>
            <a:pPr marL="342900" indent="-342900"/>
            <a:r>
              <a:rPr lang="pl-PL" altLang="pl-PL" sz="2400" b="1">
                <a:solidFill>
                  <a:schemeClr val="bg1"/>
                </a:solidFill>
              </a:rPr>
              <a:t>Porównanie znanych realizacji/wdrożeń</a:t>
            </a:r>
            <a:br>
              <a:rPr lang="pl-PL" altLang="pl-PL" sz="2400" b="1">
                <a:solidFill>
                  <a:schemeClr val="bg1"/>
                </a:solidFill>
              </a:rPr>
            </a:br>
            <a:endParaRPr lang="pl-PL" altLang="pl-PL" sz="2400">
              <a:solidFill>
                <a:schemeClr val="bg1"/>
              </a:solidFill>
            </a:endParaRPr>
          </a:p>
        </p:txBody>
      </p:sp>
      <p:graphicFrame>
        <p:nvGraphicFramePr>
          <p:cNvPr id="6" name="Tabela 5"/>
          <p:cNvGraphicFramePr>
            <a:graphicFrameLocks noGrp="1"/>
          </p:cNvGraphicFramePr>
          <p:nvPr>
            <p:extLst>
              <p:ext uri="{D42A27DB-BD31-4B8C-83A1-F6EECF244321}">
                <p14:modId xmlns:p14="http://schemas.microsoft.com/office/powerpoint/2010/main" val="3070306776"/>
              </p:ext>
            </p:extLst>
          </p:nvPr>
        </p:nvGraphicFramePr>
        <p:xfrm>
          <a:off x="0" y="1063625"/>
          <a:ext cx="10680700" cy="5857875"/>
        </p:xfrm>
        <a:graphic>
          <a:graphicData uri="http://schemas.openxmlformats.org/drawingml/2006/table">
            <a:tbl>
              <a:tblPr/>
              <a:tblGrid>
                <a:gridCol w="1960563">
                  <a:extLst>
                    <a:ext uri="{9D8B030D-6E8A-4147-A177-3AD203B41FA5}">
                      <a16:colId xmlns:a16="http://schemas.microsoft.com/office/drawing/2014/main" xmlns="" val="2746748344"/>
                    </a:ext>
                  </a:extLst>
                </a:gridCol>
                <a:gridCol w="8720137">
                  <a:extLst>
                    <a:ext uri="{9D8B030D-6E8A-4147-A177-3AD203B41FA5}">
                      <a16:colId xmlns:a16="http://schemas.microsoft.com/office/drawing/2014/main" xmlns="" val="1122612111"/>
                    </a:ext>
                  </a:extLst>
                </a:gridCol>
              </a:tblGrid>
              <a:tr h="50165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Algorytmy uzgadniania</a:t>
                      </a:r>
                      <a:endParaRPr kumimoji="0" lang="pl-PL" altLang="pl-PL" sz="1200" b="0" i="0" u="none" strike="noStrike" cap="none" normalizeH="0" baseline="0" dirty="0">
                        <a:ln>
                          <a:noFill/>
                        </a:ln>
                        <a:solidFill>
                          <a:srgbClr val="000000"/>
                        </a:solidFill>
                        <a:effectLst/>
                        <a:sym typeface="Arial" panose="020B0604020202020204" pitchFamily="34" charset="0"/>
                      </a:endParaRPr>
                    </a:p>
                  </a:txBody>
                  <a:tcPr marL="30300" marR="3030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Znane realizacje wdrożenia</a:t>
                      </a:r>
                      <a:endParaRPr kumimoji="0" lang="pl-PL" altLang="pl-PL" sz="1200" b="0" i="0" u="none" strike="noStrike" cap="none" normalizeH="0" baseline="0" dirty="0">
                        <a:ln>
                          <a:noFill/>
                        </a:ln>
                        <a:solidFill>
                          <a:srgbClr val="000000"/>
                        </a:solidFill>
                        <a:effectLst/>
                        <a:sym typeface="Arial" panose="020B0604020202020204" pitchFamily="34" charset="0"/>
                      </a:endParaRPr>
                    </a:p>
                  </a:txBody>
                  <a:tcPr marL="30300" marR="3030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141068617"/>
                  </a:ext>
                </a:extLst>
              </a:tr>
              <a:tr h="38068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bizantyjskich Generałów</a:t>
                      </a:r>
                      <a:endParaRPr kumimoji="0" lang="pl-PL" altLang="pl-PL" sz="1200" b="0" i="0" u="none" strike="noStrike" cap="none" normalizeH="0" baseline="0" dirty="0">
                        <a:ln>
                          <a:noFill/>
                        </a:ln>
                        <a:solidFill>
                          <a:srgbClr val="000000"/>
                        </a:solidFill>
                        <a:effectLst/>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Króla</a:t>
                      </a:r>
                      <a:endParaRPr kumimoji="0" lang="pl-PL" altLang="pl-PL" sz="1200" b="0" i="0" u="none" strike="noStrike" cap="none" normalizeH="0" baseline="0" dirty="0">
                        <a:ln>
                          <a:noFill/>
                        </a:ln>
                        <a:solidFill>
                          <a:srgbClr val="000000"/>
                        </a:solidFill>
                        <a:effectLst/>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Królowej</a:t>
                      </a:r>
                      <a:endParaRPr kumimoji="0" lang="pl-PL" altLang="pl-PL" sz="1200" b="0" i="0" u="none" strike="noStrike" cap="none" normalizeH="0" baseline="0" dirty="0">
                        <a:ln>
                          <a:noFill/>
                        </a:ln>
                        <a:solidFill>
                          <a:srgbClr val="000000"/>
                        </a:solidFill>
                        <a:effectLst/>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Dwóch Armii</a:t>
                      </a:r>
                      <a:endParaRPr kumimoji="0" lang="pl-PL" altLang="pl-PL" sz="1200" b="0" i="0" u="none" strike="noStrike" cap="none" normalizeH="0" baseline="0" dirty="0">
                        <a:ln>
                          <a:noFill/>
                        </a:ln>
                        <a:solidFill>
                          <a:srgbClr val="000000"/>
                        </a:solidFill>
                        <a:effectLst/>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 jednorundowy</a:t>
                      </a:r>
                      <a:endParaRPr kumimoji="0" lang="pl-PL" altLang="pl-PL" sz="1200" b="0" i="0" u="none" strike="noStrike" cap="none" normalizeH="0" baseline="0" dirty="0">
                        <a:ln>
                          <a:noFill/>
                        </a:ln>
                        <a:solidFill>
                          <a:srgbClr val="000000"/>
                        </a:solidFill>
                        <a:effectLst/>
                        <a:sym typeface="Arial" panose="020B0604020202020204" pitchFamily="34" charset="0"/>
                      </a:endParaRPr>
                    </a:p>
                  </a:txBody>
                  <a:tcPr marL="30300" marR="30300"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marL="342900" indent="-3429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Niektóre</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systemy</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samolotu</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tj</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Boeing 777 Aircraft Information Management System, Boeing 777 Flight Control System </a:t>
                      </a: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czy</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Boeing 787 Flight Control Systems</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(Źródło http://www.csl.sri.com/papers/emsoft01/emsoft01.pdf)</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Niektóre statki kosmiczne takie jak </a:t>
                      </a: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SpaceX</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Dragon [1] czy NASA </a:t>
                      </a: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Crew</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Exploration </a:t>
                      </a: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Vehicle</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[2]</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(Źródło http://lwn.net/Articles/540368)</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Bitcoin</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sym typeface="Arial" panose="020B0604020202020204" pitchFamily="34" charset="0"/>
                        </a:rPr>
                        <a:t>Zagadnienie dotyczące uzgadniania rozważane w teorii gier</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sym typeface="Arial" panose="020B0604020202020204" pitchFamily="34" charset="0"/>
                        </a:rPr>
                        <a:t>W elektronice, </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zagadnienia przekazywania danych w warunkach wysokich zakłóceń, uzgadnianie wspólnych parametrów transmisji</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Sieci – błędy przekazywania pakietów w sieci wymusiły powstanie protokołu </a:t>
                      </a:r>
                      <a:r>
                        <a:rPr lang="pl-PL" altLang="pl-PL" sz="1200" dirty="0">
                          <a:latin typeface="Times New Roman" panose="02020603050405020304" pitchFamily="18" charset="0"/>
                          <a:cs typeface="Times New Roman" panose="02020603050405020304" pitchFamily="18" charset="0"/>
                        </a:rPr>
                        <a:t>TCP</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który zapewnia uzgodnienie wiedzy drugiego rzędu</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K</a:t>
                      </a:r>
                      <a:r>
                        <a:rPr lang="pl-PL" altLang="pl-PL" sz="1200" dirty="0">
                          <a:latin typeface="Times New Roman" panose="02020603050405020304" pitchFamily="18" charset="0"/>
                          <a:cs typeface="Times New Roman" panose="02020603050405020304" pitchFamily="18" charset="0"/>
                        </a:rPr>
                        <a:t>ryptografi</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a:t>
                      </a:r>
                      <a:r>
                        <a:rPr kumimoji="0" lang="pl-PL" altLang="pl-PL"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zagadnienia zbliżone do </a:t>
                      </a:r>
                      <a:r>
                        <a:rPr lang="pl-PL" altLang="pl-PL" sz="1200" dirty="0">
                          <a:latin typeface="Times New Roman" panose="02020603050405020304" pitchFamily="18" charset="0"/>
                          <a:cs typeface="Times New Roman" panose="02020603050405020304" pitchFamily="18" charset="0"/>
                        </a:rPr>
                        <a:t>autoryzacji</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stron</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E</a:t>
                      </a:r>
                      <a:r>
                        <a:rPr lang="pl-PL" altLang="pl-PL" sz="1200" dirty="0">
                          <a:latin typeface="Times New Roman" panose="02020603050405020304" pitchFamily="18" charset="0"/>
                          <a:cs typeface="Times New Roman" panose="02020603050405020304" pitchFamily="18" charset="0"/>
                        </a:rPr>
                        <a:t>lektroni</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ka – zagadnienia przekazywania danych w warunkach wysokich zakłóceń, uzgadnianie wspólnych parametrów transmisji</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a:t>
                      </a:r>
                      <a:r>
                        <a:rPr lang="pl-PL" altLang="pl-PL" sz="1200" dirty="0">
                          <a:latin typeface="Times New Roman" panose="02020603050405020304" pitchFamily="18" charset="0"/>
                          <a:cs typeface="Times New Roman" panose="02020603050405020304" pitchFamily="18" charset="0"/>
                        </a:rPr>
                        <a:t>ystemy </a:t>
                      </a:r>
                      <a:r>
                        <a:rPr lang="pl-PL" altLang="pl-PL" sz="1200" dirty="0" err="1">
                          <a:latin typeface="Times New Roman" panose="02020603050405020304" pitchFamily="18" charset="0"/>
                          <a:cs typeface="Times New Roman" panose="02020603050405020304" pitchFamily="18" charset="0"/>
                        </a:rPr>
                        <a:t>wieloagentow</a:t>
                      </a: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e</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 uzgadnianie wiedzy agentów</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t>
                      </a:r>
                      <a:r>
                        <a:rPr kumimoji="0" lang="pl-PL" altLang="pl-PL" sz="1200" b="0"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Źródło:http</a:t>
                      </a:r>
                      <a:r>
                        <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://www.udyomedia.pl/defProblem_bizantyjskich_genera%C5%82%C3 %B3w.html#Algorytm_kr.C3.B3la, dostęp </a:t>
                      </a: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08.06.2016</a:t>
                      </a:r>
                      <a:r>
                        <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30300" marR="30300" marT="0" marB="0"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3557507086"/>
                  </a:ext>
                </a:extLst>
              </a:tr>
              <a:tr h="154940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Randomized</a:t>
                      </a: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algorithm</a:t>
                      </a:r>
                      <a:endParaRPr kumimoji="0" lang="pl-PL" altLang="pl-PL" sz="1200" b="0" i="0" u="none" strike="noStrike" cap="none" normalizeH="0" baseline="0" dirty="0">
                        <a:ln>
                          <a:noFill/>
                        </a:ln>
                        <a:solidFill>
                          <a:srgbClr val="000000"/>
                        </a:solidFill>
                        <a:effectLst/>
                        <a:sym typeface="Arial" panose="020B0604020202020204" pitchFamily="34" charset="0"/>
                      </a:endParaRPr>
                    </a:p>
                  </a:txBody>
                  <a:tcPr marL="30300" marR="3030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marL="342900" indent="-3429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K</a:t>
                      </a:r>
                      <a:r>
                        <a:rPr lang="pl-PL" altLang="pl-PL" sz="1200" dirty="0">
                          <a:latin typeface="Times New Roman" panose="02020603050405020304" pitchFamily="18" charset="0"/>
                          <a:cs typeface="Times New Roman" panose="02020603050405020304" pitchFamily="18" charset="0"/>
                        </a:rPr>
                        <a:t>ryptografi</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 W sieci reakcji chemicznych (ang. </a:t>
                      </a:r>
                      <a:r>
                        <a:rPr lang="pl-PL" altLang="pl-PL" sz="1200" dirty="0" err="1">
                          <a:latin typeface="Times New Roman" panose="02020603050405020304" pitchFamily="18" charset="0"/>
                          <a:cs typeface="Times New Roman" panose="02020603050405020304" pitchFamily="18" charset="0"/>
                        </a:rPr>
                        <a:t>chemical</a:t>
                      </a:r>
                      <a:r>
                        <a:rPr lang="pl-PL" altLang="pl-PL" sz="1200" dirty="0">
                          <a:latin typeface="Times New Roman" panose="02020603050405020304" pitchFamily="18" charset="0"/>
                          <a:cs typeface="Times New Roman" panose="02020603050405020304" pitchFamily="18" charset="0"/>
                        </a:rPr>
                        <a:t> </a:t>
                      </a:r>
                      <a:r>
                        <a:rPr lang="pl-PL" altLang="pl-PL" sz="1200" dirty="0" err="1">
                          <a:latin typeface="Times New Roman" panose="02020603050405020304" pitchFamily="18" charset="0"/>
                          <a:cs typeface="Times New Roman" panose="02020603050405020304" pitchFamily="18" charset="0"/>
                        </a:rPr>
                        <a:t>reaction</a:t>
                      </a:r>
                      <a:r>
                        <a:rPr lang="pl-PL" altLang="pl-PL" sz="1200" dirty="0">
                          <a:latin typeface="Times New Roman" panose="02020603050405020304" pitchFamily="18" charset="0"/>
                          <a:cs typeface="Times New Roman" panose="02020603050405020304" pitchFamily="18" charset="0"/>
                        </a:rPr>
                        <a:t> network</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Objętość wypukłego ciała może być </a:t>
                      </a: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wyestymowana</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przez losowy algorytm z określoną precyzją w czasie wielomianowym</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W złożoności komunikacji, równość dwóch stringów może zostać sprawdzona używając bitów komunikacji wraz z losowym protokołem</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(Źródło: http://www.distcomp.ethz.ch/lectures/ws0304/seminar/papers/randomized_consensus_survey.pdf, dostęp 08.06.2016)</a:t>
                      </a:r>
                      <a:endParaRPr kumimoji="0" lang="pl-PL" altLang="pl-PL" sz="1200" b="0" i="0" u="none" strike="noStrike" cap="none" normalizeH="0" baseline="0" dirty="0">
                        <a:ln>
                          <a:noFill/>
                        </a:ln>
                        <a:solidFill>
                          <a:schemeClr val="tx1"/>
                        </a:solidFill>
                        <a:effectLst/>
                        <a:latin typeface="Times New Roman" panose="02020603050405020304" pitchFamily="18" charset="0"/>
                        <a:sym typeface="Arial" panose="020B0604020202020204" pitchFamily="34" charset="0"/>
                      </a:endParaRPr>
                    </a:p>
                  </a:txBody>
                  <a:tcPr marL="30300" marR="30300" marT="0" marB="0"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6127329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1470050219"/>
              </p:ext>
            </p:extLst>
          </p:nvPr>
        </p:nvGraphicFramePr>
        <p:xfrm>
          <a:off x="1093424" y="635357"/>
          <a:ext cx="9319199" cy="6151388"/>
        </p:xfrm>
        <a:graphic>
          <a:graphicData uri="http://schemas.openxmlformats.org/drawingml/2006/table">
            <a:tbl>
              <a:tblPr/>
              <a:tblGrid>
                <a:gridCol w="1710675">
                  <a:extLst>
                    <a:ext uri="{9D8B030D-6E8A-4147-A177-3AD203B41FA5}">
                      <a16:colId xmlns:a16="http://schemas.microsoft.com/office/drawing/2014/main" xmlns="" val="1798760287"/>
                    </a:ext>
                  </a:extLst>
                </a:gridCol>
                <a:gridCol w="7608524">
                  <a:extLst>
                    <a:ext uri="{9D8B030D-6E8A-4147-A177-3AD203B41FA5}">
                      <a16:colId xmlns:a16="http://schemas.microsoft.com/office/drawing/2014/main" xmlns="" val="1635243639"/>
                    </a:ext>
                  </a:extLst>
                </a:gridCol>
              </a:tblGrid>
              <a:tr h="549879">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Algorytmy uzgadniania</a:t>
                      </a: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marL="30300" marR="3030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Znane realizacje wdrożenia</a:t>
                      </a: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marL="30300" marR="3030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175336297"/>
                  </a:ext>
                </a:extLst>
              </a:tr>
              <a:tr h="1486709">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Przerywanie niezawodnego rozgłaszania</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Terminating</a:t>
                      </a: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Reliable</a:t>
                      </a: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Broadcast</a:t>
                      </a:r>
                      <a:endParaRPr kumimoji="0" lang="pl-PL" altLang="pl-PL" sz="1200" b="0" i="0" u="none" strike="noStrike" cap="none" normalizeH="0" baseline="0" dirty="0">
                        <a:ln>
                          <a:noFill/>
                        </a:ln>
                        <a:solidFill>
                          <a:srgbClr val="000000"/>
                        </a:solidFill>
                        <a:effectLst/>
                        <a:latin typeface="Times New Roman" panose="02020603050405020304" pitchFamily="18" charset="0"/>
                        <a:sym typeface="Arial" panose="020B0604020202020204" pitchFamily="34" charset="0"/>
                      </a:endParaRPr>
                    </a:p>
                  </a:txBody>
                  <a:tcPr marL="30300" marR="30300"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marL="342900" indent="-3429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Transakcje </a:t>
                      </a: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(Źródło: https://www1.cs.fau.de/filepool/teaching/dependablesystems-2007/PDS_20070510.pdf, dostęp 08.06.2016)</a:t>
                      </a:r>
                      <a:endParaRPr kumimoji="0" lang="pl-PL" altLang="pl-PL" sz="1200" b="0" i="0" u="none" strike="noStrike" cap="none" normalizeH="0" baseline="0" dirty="0">
                        <a:ln>
                          <a:noFill/>
                        </a:ln>
                        <a:solidFill>
                          <a:srgbClr val="000000"/>
                        </a:solidFill>
                        <a:effectLst/>
                        <a:latin typeface="Times New Roman" panose="02020603050405020304" pitchFamily="18" charset="0"/>
                        <a:sym typeface="Arial" panose="020B0604020202020204" pitchFamily="34" charset="0"/>
                      </a:endParaRPr>
                    </a:p>
                  </a:txBody>
                  <a:tcPr marL="30300" marR="30300" marT="0" marB="0"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241095564"/>
                  </a:ext>
                </a:extLst>
              </a:tr>
              <a:tr h="2423546">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K-set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Consensus</a:t>
                      </a:r>
                      <a:endPar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Rozgłoszeniowy algorytm konsensusu podstawowego</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Hierarchiczny algorytm konsensusu podstawowego</a:t>
                      </a:r>
                      <a:endParaRPr kumimoji="0" lang="pl-PL" altLang="pl-PL" sz="1200" b="0" i="0" u="none" strike="noStrike" cap="none" normalizeH="0" baseline="0" dirty="0">
                        <a:ln>
                          <a:noFill/>
                        </a:ln>
                        <a:solidFill>
                          <a:srgbClr val="000000"/>
                        </a:solidFill>
                        <a:effectLst/>
                        <a:latin typeface="Times New Roman" panose="02020603050405020304" pitchFamily="18" charset="0"/>
                        <a:sym typeface="Arial" panose="020B0604020202020204" pitchFamily="34" charset="0"/>
                      </a:endParaRPr>
                    </a:p>
                  </a:txBody>
                  <a:tcPr marL="30300" marR="3030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marL="342900" indent="-3429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Synchronizacja zegara (ang. </a:t>
                      </a:r>
                      <a:r>
                        <a:rPr lang="pl-PL" altLang="pl-PL" sz="1200" dirty="0" err="1">
                          <a:latin typeface="Times New Roman" panose="02020603050405020304" pitchFamily="18" charset="0"/>
                          <a:cs typeface="Times New Roman" panose="02020603050405020304" pitchFamily="18" charset="0"/>
                        </a:rPr>
                        <a:t>clock</a:t>
                      </a:r>
                      <a:r>
                        <a:rPr lang="pl-PL" altLang="pl-PL" sz="1200" dirty="0">
                          <a:latin typeface="Times New Roman" panose="02020603050405020304" pitchFamily="18" charset="0"/>
                          <a:cs typeface="Times New Roman" panose="02020603050405020304" pitchFamily="18" charset="0"/>
                        </a:rPr>
                        <a:t> </a:t>
                      </a:r>
                      <a:r>
                        <a:rPr lang="pl-PL" altLang="pl-PL" sz="1200" dirty="0" err="1">
                          <a:latin typeface="Times New Roman" panose="02020603050405020304" pitchFamily="18" charset="0"/>
                          <a:cs typeface="Times New Roman" panose="02020603050405020304" pitchFamily="18" charset="0"/>
                        </a:rPr>
                        <a:t>synchronization</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PageRank</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Kontrola</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UAV (</a:t>
                      </a:r>
                      <a:r>
                        <a:rPr kumimoji="0" lang="en-US"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ang.</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 </a:t>
                      </a:r>
                      <a:r>
                        <a:rPr lang="en-US" altLang="pl-PL" sz="1200" dirty="0">
                          <a:latin typeface="Times New Roman" panose="02020603050405020304" pitchFamily="18" charset="0"/>
                          <a:cs typeface="Times New Roman" panose="02020603050405020304" pitchFamily="18" charset="0"/>
                        </a:rPr>
                        <a:t>control of UAVs</a:t>
                      </a:r>
                      <a:r>
                        <a:rPr kumimoji="0" lang="en-US"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Równoważenie obciążeń (ang. </a:t>
                      </a:r>
                      <a:r>
                        <a:rPr lang="pl-PL" altLang="pl-PL" sz="1200" dirty="0" err="1">
                          <a:latin typeface="Times New Roman" panose="02020603050405020304" pitchFamily="18" charset="0"/>
                          <a:cs typeface="Times New Roman" panose="02020603050405020304" pitchFamily="18" charset="0"/>
                        </a:rPr>
                        <a:t>load</a:t>
                      </a:r>
                      <a:r>
                        <a:rPr lang="pl-PL" altLang="pl-PL" sz="1200" dirty="0">
                          <a:latin typeface="Times New Roman" panose="02020603050405020304" pitchFamily="18" charset="0"/>
                          <a:cs typeface="Times New Roman" panose="02020603050405020304" pitchFamily="18" charset="0"/>
                        </a:rPr>
                        <a:t> </a:t>
                      </a:r>
                      <a:r>
                        <a:rPr lang="pl-PL" altLang="pl-PL" sz="1200" dirty="0" err="1">
                          <a:latin typeface="Times New Roman" panose="02020603050405020304" pitchFamily="18" charset="0"/>
                          <a:cs typeface="Times New Roman" panose="02020603050405020304" pitchFamily="18" charset="0"/>
                        </a:rPr>
                        <a:t>balancing</a:t>
                      </a: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a:t>
                      </a:r>
                    </a:p>
                    <a:p>
                      <a:pPr marL="342900" marR="0" lvl="0" indent="-34290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(Źródło: https://www.cs.unc.edu/~reiter/papers/2001/TPDS2.pdf, dostęp 08.06.2016)</a:t>
                      </a:r>
                    </a:p>
                  </a:txBody>
                  <a:tcPr marL="30300" marR="30300" marT="0" marB="0"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11439601"/>
                  </a:ext>
                </a:extLst>
              </a:tr>
              <a:tr h="1486709">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Algorytm</a:t>
                      </a:r>
                      <a:r>
                        <a:rPr kumimoji="0" lang="en-US"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t>
                      </a:r>
                      <a:r>
                        <a:rPr kumimoji="0" lang="en-US" altLang="pl-PL"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tratwy</a:t>
                      </a:r>
                      <a:r>
                        <a:rPr kumimoji="0" lang="en-US"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(raft consensus algorithm)</a:t>
                      </a: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marL="30300" marR="3030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Systemy które implementują algorytm tratwy: </a:t>
                      </a:r>
                      <a:endParaRPr kumimoji="0" lang="pl-PL" altLang="pl-PL" sz="12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Chubby</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ZooKeeper</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pl-PL" altLang="pl-P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rPr>
                        <a:t>Spanner</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(Źródło: http://ramcloud.stanford.edu/raft.pdf, dostęp 08.06.2016)</a:t>
                      </a:r>
                      <a:endParaRPr kumimoji="0" lang="pl-PL" altLang="pl-PL" sz="1200" b="0" i="0" u="none" strike="noStrike" cap="none" normalizeH="0" baseline="0" dirty="0">
                        <a:ln>
                          <a:noFill/>
                        </a:ln>
                        <a:solidFill>
                          <a:srgbClr val="000000"/>
                        </a:solidFill>
                        <a:effectLst/>
                        <a:latin typeface="Times New Roman" panose="02020603050405020304" pitchFamily="18" charset="0"/>
                        <a:sym typeface="Arial" panose="020B0604020202020204" pitchFamily="34" charset="0"/>
                      </a:endParaRPr>
                    </a:p>
                  </a:txBody>
                  <a:tcPr marL="30300" marR="30300" marT="0" marB="0"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25303852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ytuł 1"/>
          <p:cNvSpPr>
            <a:spLocks noGrp="1"/>
          </p:cNvSpPr>
          <p:nvPr>
            <p:ph type="title"/>
          </p:nvPr>
        </p:nvSpPr>
        <p:spPr>
          <a:xfrm>
            <a:off x="1595438" y="0"/>
            <a:ext cx="9085262" cy="777875"/>
          </a:xfrm>
        </p:spPr>
        <p:txBody>
          <a:bodyPr/>
          <a:lstStyle/>
          <a:p>
            <a:pPr marL="342900" indent="-342900"/>
            <a:r>
              <a:rPr lang="pl-PL" altLang="pl-PL" sz="2400" b="1">
                <a:solidFill>
                  <a:schemeClr val="bg1"/>
                </a:solidFill>
              </a:rPr>
              <a:t>Opis sposobu oceniania algorytmów oraz wybór najlepszego</a:t>
            </a:r>
            <a:br>
              <a:rPr lang="pl-PL" altLang="pl-PL" sz="2400" b="1">
                <a:solidFill>
                  <a:schemeClr val="bg1"/>
                </a:solidFill>
              </a:rPr>
            </a:br>
            <a:endParaRPr lang="pl-PL" altLang="pl-PL" sz="2400">
              <a:solidFill>
                <a:schemeClr val="bg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456127933"/>
              </p:ext>
            </p:extLst>
          </p:nvPr>
        </p:nvGraphicFramePr>
        <p:xfrm>
          <a:off x="1229415" y="780296"/>
          <a:ext cx="9153146" cy="5760720"/>
        </p:xfrm>
        <a:graphic>
          <a:graphicData uri="http://schemas.openxmlformats.org/drawingml/2006/table">
            <a:tbl>
              <a:tblPr/>
              <a:tblGrid>
                <a:gridCol w="2273330">
                  <a:extLst>
                    <a:ext uri="{9D8B030D-6E8A-4147-A177-3AD203B41FA5}">
                      <a16:colId xmlns:a16="http://schemas.microsoft.com/office/drawing/2014/main" xmlns="" val="1196147924"/>
                    </a:ext>
                  </a:extLst>
                </a:gridCol>
                <a:gridCol w="1999847">
                  <a:extLst>
                    <a:ext uri="{9D8B030D-6E8A-4147-A177-3AD203B41FA5}">
                      <a16:colId xmlns:a16="http://schemas.microsoft.com/office/drawing/2014/main" xmlns="" val="3918516961"/>
                    </a:ext>
                  </a:extLst>
                </a:gridCol>
                <a:gridCol w="1998138">
                  <a:extLst>
                    <a:ext uri="{9D8B030D-6E8A-4147-A177-3AD203B41FA5}">
                      <a16:colId xmlns:a16="http://schemas.microsoft.com/office/drawing/2014/main" xmlns="" val="69202039"/>
                    </a:ext>
                  </a:extLst>
                </a:gridCol>
                <a:gridCol w="2881831">
                  <a:extLst>
                    <a:ext uri="{9D8B030D-6E8A-4147-A177-3AD203B41FA5}">
                      <a16:colId xmlns:a16="http://schemas.microsoft.com/office/drawing/2014/main" xmlns="" val="3716867494"/>
                    </a:ext>
                  </a:extLst>
                </a:gridCol>
              </a:tblGrid>
              <a:tr h="833438">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Nazwa algorytmu</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popularność </a:t>
                      </a: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(ilość wyników w Google)</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pseudokod </a:t>
                      </a:r>
                    </a:p>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(ilość linijek)</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znane realizacje/wdrożenia</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567771793"/>
                  </a:ext>
                </a:extLst>
              </a:tr>
              <a:tr h="579438">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bizantyjskich generałów</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265 000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15</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3150762561"/>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randomized</a:t>
                      </a: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a:t>
                      </a: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algorithm</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176000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11</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85395846"/>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dwóch armii</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237 000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6</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2364160445"/>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króla</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2630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66885720"/>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królowej</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4200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724077246"/>
                  </a:ext>
                </a:extLst>
              </a:tr>
              <a:tr h="579438">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terminating</a:t>
                      </a: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a:t>
                      </a: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reliable</a:t>
                      </a: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broadcast</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981</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13</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1</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59718396"/>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k-set </a:t>
                      </a: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consensus</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2470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6</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4</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167362717"/>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jednorundowy</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6</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34718669"/>
                  </a:ext>
                </a:extLst>
              </a:tr>
              <a:tr h="579438">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rozgłoszeniowy algorytm konsensusu podstawowego</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90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38</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4</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238689263"/>
                  </a:ext>
                </a:extLst>
              </a:tr>
              <a:tr h="54451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Hierarchiczny algorytm konsensusu podstawowego</a:t>
                      </a:r>
                      <a:endParaRPr kumimoji="0" lang="pl-PL" altLang="pl-PL" sz="1400" b="0" i="0" u="none" strike="noStrike" cap="none" normalizeH="0" baseline="0" dirty="0">
                        <a:ln>
                          <a:noFill/>
                        </a:ln>
                        <a:solidFill>
                          <a:srgbClr val="000000"/>
                        </a:solidFill>
                        <a:effectLst/>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3</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22</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4</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32655514"/>
                  </a:ext>
                </a:extLst>
              </a:tr>
              <a:tr h="28892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raft</a:t>
                      </a:r>
                      <a:r>
                        <a:rPr kumimoji="0" lang="pl-PL" altLang="pl-PL" sz="14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a:t>
                      </a:r>
                      <a:r>
                        <a:rPr kumimoji="0" lang="pl-PL" altLang="pl-PL" sz="14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algorithm</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2070</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69</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4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3</a:t>
                      </a:r>
                      <a:endParaRPr kumimoji="0" lang="pl-PL" altLang="pl-PL" sz="14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68580" marR="68580"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84817448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2529925802"/>
              </p:ext>
            </p:extLst>
          </p:nvPr>
        </p:nvGraphicFramePr>
        <p:xfrm>
          <a:off x="411163" y="849313"/>
          <a:ext cx="9929812" cy="6145215"/>
        </p:xfrm>
        <a:graphic>
          <a:graphicData uri="http://schemas.openxmlformats.org/drawingml/2006/table">
            <a:tbl>
              <a:tblPr/>
              <a:tblGrid>
                <a:gridCol w="2065337">
                  <a:extLst>
                    <a:ext uri="{9D8B030D-6E8A-4147-A177-3AD203B41FA5}">
                      <a16:colId xmlns:a16="http://schemas.microsoft.com/office/drawing/2014/main" xmlns="" val="3291686516"/>
                    </a:ext>
                  </a:extLst>
                </a:gridCol>
                <a:gridCol w="1858963">
                  <a:extLst>
                    <a:ext uri="{9D8B030D-6E8A-4147-A177-3AD203B41FA5}">
                      <a16:colId xmlns:a16="http://schemas.microsoft.com/office/drawing/2014/main" xmlns="" val="3106001607"/>
                    </a:ext>
                  </a:extLst>
                </a:gridCol>
                <a:gridCol w="1905000">
                  <a:extLst>
                    <a:ext uri="{9D8B030D-6E8A-4147-A177-3AD203B41FA5}">
                      <a16:colId xmlns:a16="http://schemas.microsoft.com/office/drawing/2014/main" xmlns="" val="2363004229"/>
                    </a:ext>
                  </a:extLst>
                </a:gridCol>
                <a:gridCol w="1430337">
                  <a:extLst>
                    <a:ext uri="{9D8B030D-6E8A-4147-A177-3AD203B41FA5}">
                      <a16:colId xmlns:a16="http://schemas.microsoft.com/office/drawing/2014/main" xmlns="" val="4220097064"/>
                    </a:ext>
                  </a:extLst>
                </a:gridCol>
                <a:gridCol w="2670175">
                  <a:extLst>
                    <a:ext uri="{9D8B030D-6E8A-4147-A177-3AD203B41FA5}">
                      <a16:colId xmlns:a16="http://schemas.microsoft.com/office/drawing/2014/main" xmlns="" val="1527441493"/>
                    </a:ext>
                  </a:extLst>
                </a:gridCol>
              </a:tblGrid>
              <a:tr h="86201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pl-PL" altLang="pl-PL"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punkty za popularność</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punkty za pseudokod</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punkty za realizacje</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punkty za złożoność obliczeniowa (średnia z optymistycznej i pesymistycznej)</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a:noFill/>
                    </a:lnL>
                    <a:lnR>
                      <a:noFill/>
                    </a:lnR>
                    <a:lnT>
                      <a:noFill/>
                    </a:lnT>
                    <a:lnB w="19050" cap="flat" cmpd="sng" algn="ctr">
                      <a:solidFill>
                        <a:srgbClr val="9CC2E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3153499073"/>
                  </a:ext>
                </a:extLst>
              </a:tr>
              <a:tr h="64611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bizantyjskich generałów</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265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2039781407"/>
                  </a:ext>
                </a:extLst>
              </a:tr>
              <a:tr h="43180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randomized</a:t>
                      </a: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algorithm</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176</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50</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90228319"/>
                  </a:ext>
                </a:extLst>
              </a:tr>
              <a:tr h="43180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dwóch armii</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237</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94</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2703823884"/>
                  </a:ext>
                </a:extLst>
              </a:tr>
              <a:tr h="2698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króla</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2,63</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91</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66684952"/>
                  </a:ext>
                </a:extLst>
              </a:tr>
              <a:tr h="2698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królowej</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4,2</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91</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62,5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125275817"/>
                  </a:ext>
                </a:extLst>
              </a:tr>
              <a:tr h="53816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terminating</a:t>
                      </a: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reliable</a:t>
                      </a: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broadcast</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0,981</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87</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08299221"/>
                  </a:ext>
                </a:extLst>
              </a:tr>
              <a:tr h="2698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k-set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consensus</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2,47</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94</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4</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4281489148"/>
                  </a:ext>
                </a:extLst>
              </a:tr>
              <a:tr h="431800">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algorytm jednorundowy</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0,002</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94</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62,5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840881099"/>
                  </a:ext>
                </a:extLst>
              </a:tr>
              <a:tr h="86201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rozgłoszeniowy algorytm konsensusu podstawowego</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0,09</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62</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4</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258519697"/>
                  </a:ext>
                </a:extLst>
              </a:tr>
              <a:tr h="862013">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Hierarchiczny algorytm konsensusu podstawowego</a:t>
                      </a:r>
                      <a:endParaRPr kumimoji="0" lang="pl-PL" altLang="pl-PL" sz="1200" b="0" i="0" u="none" strike="noStrike" cap="none" normalizeH="0" baseline="0" dirty="0">
                        <a:ln>
                          <a:noFill/>
                        </a:ln>
                        <a:solidFill>
                          <a:srgbClr val="000000"/>
                        </a:solidFill>
                        <a:effectLst/>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0,003</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78</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4</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87,5</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35744950"/>
                  </a:ext>
                </a:extLst>
              </a:tr>
              <a:tr h="269875">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raft</a:t>
                      </a:r>
                      <a:r>
                        <a:rPr kumimoji="0" lang="pl-PL" altLang="pl-PL"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 </a:t>
                      </a:r>
                      <a:r>
                        <a:rPr kumimoji="0" lang="pl-PL" altLang="pl-PL" sz="1200" b="1" i="0" u="none" strike="noStrike" cap="none" normalizeH="0" baseline="0" dirty="0" err="1">
                          <a:ln>
                            <a:noFill/>
                          </a:ln>
                          <a:solidFill>
                            <a:srgbClr val="000000"/>
                          </a:solidFill>
                          <a:effectLst/>
                          <a:latin typeface="Times New Roman" panose="02020603050405020304" pitchFamily="18" charset="0"/>
                          <a:cs typeface="Arial" panose="020B0604020202020204" pitchFamily="34" charset="0"/>
                          <a:sym typeface="Arial" panose="020B0604020202020204" pitchFamily="34" charset="0"/>
                        </a:rPr>
                        <a:t>algorithm</a:t>
                      </a:r>
                      <a:endParaRPr kumimoji="0" lang="pl-PL" altLang="pl-PL" sz="1200" b="0" i="0" u="none" strike="noStrike" cap="none" normalizeH="0" baseline="0" dirty="0">
                        <a:ln>
                          <a:noFill/>
                        </a:ln>
                        <a:solidFill>
                          <a:srgbClr val="000000"/>
                        </a:solidFill>
                        <a:effectLst/>
                        <a:cs typeface="Arial" panose="020B0604020202020204" pitchFamily="34" charset="0"/>
                        <a:sym typeface="Arial" panose="020B0604020202020204" pitchFamily="34" charset="0"/>
                      </a:endParaRPr>
                    </a:p>
                  </a:txBody>
                  <a:tcPr marL="47949" marR="47949" marT="0" marB="0" anchor="ctr" horzOverflow="overflow">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2,07</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31</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tc>
                  <a:txBody>
                    <a:bodyPr/>
                    <a:lstStyle>
                      <a:lvl1pPr>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ts val="800"/>
                        </a:spcBef>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ts val="800"/>
                        </a:spcBef>
                        <a:spcAft>
                          <a:spcPct val="0"/>
                        </a:spcAft>
                        <a:buSzPct val="100000"/>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l-PL" altLang="pl-PL"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0</a:t>
                      </a:r>
                      <a:endParaRPr kumimoji="0" lang="pl-PL" altLang="pl-P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Arial" panose="020B0604020202020204" pitchFamily="34" charset="0"/>
                      </a:endParaRPr>
                    </a:p>
                  </a:txBody>
                  <a:tcPr marL="47949" marR="47949" marT="0" marB="0" anchor="ctr" horzOverflow="overflow">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a:noFill/>
                    </a:lnTlToBr>
                    <a:lnBlToTr>
                      <a:noFill/>
                    </a:lnBlToTr>
                    <a:solidFill>
                      <a:srgbClr val="DEEAF6"/>
                    </a:solidFill>
                  </a:tcPr>
                </a:tc>
                <a:extLst>
                  <a:ext uri="{0D108BD9-81ED-4DB2-BD59-A6C34878D82A}">
                    <a16:rowId xmlns:a16="http://schemas.microsoft.com/office/drawing/2014/main" xmlns="" val="174167816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1"/>
          <p:cNvPicPr>
            <a:picLocks noChangeAspect="1"/>
          </p:cNvPicPr>
          <p:nvPr/>
        </p:nvPicPr>
        <p:blipFill>
          <a:blip r:embed="rId2">
            <a:extLst>
              <a:ext uri="{28A0092B-C50C-407E-A947-70E740481C1C}">
                <a14:useLocalDpi xmlns:a14="http://schemas.microsoft.com/office/drawing/2010/main" val="0"/>
              </a:ext>
            </a:extLst>
          </a:blip>
          <a:srcRect l="23061" t="52734" r="40701" b="19920"/>
          <a:stretch>
            <a:fillRect/>
          </a:stretch>
        </p:blipFill>
        <p:spPr bwMode="auto">
          <a:xfrm>
            <a:off x="0" y="4778375"/>
            <a:ext cx="6405563"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Lst>
        </p:spPr>
      </p:pic>
      <p:graphicFrame>
        <p:nvGraphicFramePr>
          <p:cNvPr id="4" name="Wykres 3"/>
          <p:cNvGraphicFramePr/>
          <p:nvPr/>
        </p:nvGraphicFramePr>
        <p:xfrm>
          <a:off x="1339822" y="563540"/>
          <a:ext cx="8715436" cy="5429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ytuł 1"/>
          <p:cNvSpPr>
            <a:spLocks noGrp="1"/>
          </p:cNvSpPr>
          <p:nvPr>
            <p:ph type="title"/>
          </p:nvPr>
        </p:nvSpPr>
        <p:spPr/>
        <p:txBody>
          <a:bodyPr/>
          <a:lstStyle/>
          <a:p>
            <a:r>
              <a:rPr lang="pl-PL" altLang="pl-PL" sz="2400">
                <a:solidFill>
                  <a:schemeClr val="bg1"/>
                </a:solidFill>
              </a:rPr>
              <a:t>dodatkowe</a:t>
            </a:r>
          </a:p>
        </p:txBody>
      </p:sp>
      <p:sp>
        <p:nvSpPr>
          <p:cNvPr id="21507" name="Symbol zastępczy tekstu 6"/>
          <p:cNvSpPr>
            <a:spLocks noGrp="1"/>
          </p:cNvSpPr>
          <p:nvPr>
            <p:ph type="body" idx="1"/>
          </p:nvPr>
        </p:nvSpPr>
        <p:spPr>
          <a:xfrm>
            <a:off x="768350" y="706438"/>
            <a:ext cx="4519613" cy="908050"/>
          </a:xfrm>
        </p:spPr>
        <p:txBody>
          <a:bodyPr/>
          <a:lstStyle/>
          <a:p>
            <a:r>
              <a:rPr lang="pl-PL" altLang="pl-PL" sz="1200" i="1"/>
              <a:t>Wykres rozrzutu popularności względem liczby linii pseudokodu</a:t>
            </a:r>
            <a:endParaRPr lang="pl-PL" altLang="pl-PL" sz="1200"/>
          </a:p>
        </p:txBody>
      </p:sp>
      <p:sp>
        <p:nvSpPr>
          <p:cNvPr id="21508" name="Symbol zastępczy tekstu 8"/>
          <p:cNvSpPr>
            <a:spLocks noGrp="1"/>
          </p:cNvSpPr>
          <p:nvPr>
            <p:ph type="body" sz="quarter" idx="3"/>
          </p:nvPr>
        </p:nvSpPr>
        <p:spPr>
          <a:xfrm>
            <a:off x="5483225" y="635000"/>
            <a:ext cx="4540250" cy="908050"/>
          </a:xfrm>
        </p:spPr>
        <p:txBody>
          <a:bodyPr/>
          <a:lstStyle/>
          <a:p>
            <a:r>
              <a:rPr lang="pl-PL" altLang="pl-PL" sz="1200" i="1"/>
              <a:t>Wykres rozrzutu popularności względem złożoności obliczeniowej</a:t>
            </a:r>
            <a:endParaRPr lang="pl-PL" altLang="pl-PL" sz="1200"/>
          </a:p>
        </p:txBody>
      </p:sp>
      <p:pic>
        <p:nvPicPr>
          <p:cNvPr id="21509" name="Symbol zastępczy zawartości 10"/>
          <p:cNvPicPr>
            <a:picLocks noGrp="1"/>
          </p:cNvPicPr>
          <p:nvPr>
            <p:ph sz="quarter" idx="4"/>
          </p:nvPr>
        </p:nvPicPr>
        <p:blipFill>
          <a:blip r:embed="rId2">
            <a:extLst>
              <a:ext uri="{28A0092B-C50C-407E-A947-70E740481C1C}">
                <a14:useLocalDpi xmlns:a14="http://schemas.microsoft.com/office/drawing/2010/main" val="0"/>
              </a:ext>
            </a:extLst>
          </a:blip>
          <a:srcRect l="25072" t="30537" r="31670" b="12096"/>
          <a:stretch>
            <a:fillRect/>
          </a:stretch>
        </p:blipFill>
        <p:spPr>
          <a:xfrm>
            <a:off x="5407025" y="1778000"/>
            <a:ext cx="5273675" cy="3932238"/>
          </a:xfrm>
          <a:extLst>
            <a:ext uri="{91240B29-F687-4F45-9708-019B960494DF}">
              <a14:hiddenLine xmlns:a14="http://schemas.microsoft.com/office/drawing/2010/main" w="9525">
                <a:solidFill>
                  <a:srgbClr val="000000"/>
                </a:solidFill>
                <a:miter lim="800000"/>
                <a:headEnd/>
                <a:tailEnd/>
              </a14:hiddenLine>
            </a:ext>
          </a:extLst>
        </p:spPr>
      </p:pic>
      <p:pic>
        <p:nvPicPr>
          <p:cNvPr id="21510" name="Symbol zastępczy zawartości 11"/>
          <p:cNvPicPr>
            <a:picLocks noGrp="1"/>
          </p:cNvPicPr>
          <p:nvPr>
            <p:ph sz="half" idx="2"/>
          </p:nvPr>
        </p:nvPicPr>
        <p:blipFill>
          <a:blip r:embed="rId3">
            <a:extLst>
              <a:ext uri="{28A0092B-C50C-407E-A947-70E740481C1C}">
                <a14:useLocalDpi xmlns:a14="http://schemas.microsoft.com/office/drawing/2010/main" val="0"/>
              </a:ext>
            </a:extLst>
          </a:blip>
          <a:srcRect l="30135" t="26912" r="31354" b="23203"/>
          <a:stretch>
            <a:fillRect/>
          </a:stretch>
        </p:blipFill>
        <p:spPr>
          <a:xfrm>
            <a:off x="0" y="1778000"/>
            <a:ext cx="5254625" cy="3827463"/>
          </a:xfrm>
          <a:extLst>
            <a:ext uri="{91240B29-F687-4F45-9708-019B960494DF}">
              <a14:hiddenLine xmlns:a14="http://schemas.microsoft.com/office/drawing/2010/main" w="9525">
                <a:solidFill>
                  <a:srgbClr val="000000"/>
                </a:solidFill>
                <a:miter lim="800000"/>
                <a:headEnd/>
                <a:tailEnd/>
              </a14:hiddenLine>
            </a:ext>
          </a:extLst>
        </p:spPr>
      </p:pic>
      <p:sp>
        <p:nvSpPr>
          <p:cNvPr id="13" name="Tytuł 1"/>
          <p:cNvSpPr txBox="1">
            <a:spLocks/>
          </p:cNvSpPr>
          <p:nvPr/>
        </p:nvSpPr>
        <p:spPr bwMode="auto">
          <a:xfrm>
            <a:off x="1595438" y="0"/>
            <a:ext cx="9085262" cy="777875"/>
          </a:xfrm>
          <a:prstGeom prst="rect">
            <a:avLst/>
          </a:prstGeom>
          <a:noFill/>
          <a:ln w="12700">
            <a:noFill/>
            <a:miter lim="400000"/>
            <a:headEnd/>
            <a:tailEnd/>
          </a:ln>
          <a:effectLst/>
        </p:spPr>
        <p:txBody>
          <a:bodyPr lIns="52144" tIns="52144" rIns="52144" bIns="52144" anchor="ctr"/>
          <a:lstStyle/>
          <a:p>
            <a:pPr marL="0" lvl="1" algn="ctr" defTabSz="1042988">
              <a:defRPr/>
            </a:pPr>
            <a:r>
              <a:rPr lang="pl-PL" b="1" kern="0" dirty="0">
                <a:solidFill>
                  <a:schemeClr val="bg1"/>
                </a:solidFill>
                <a:sym typeface="Arial" charset="0"/>
              </a:rPr>
              <a:t>Dodatkowe</a:t>
            </a:r>
            <a:endParaRPr lang="pl-PL" kern="0" dirty="0">
              <a:solidFill>
                <a:schemeClr val="bg1"/>
              </a:solidFill>
              <a:sym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735013" y="1041400"/>
            <a:ext cx="9210675" cy="5764213"/>
          </a:xfrm>
        </p:spPr>
        <p:txBody>
          <a:bodyPr anchor="t"/>
          <a:lstStyle/>
          <a:p>
            <a:pPr marL="0" indent="0" algn="just">
              <a:buFontTx/>
              <a:buNone/>
              <a:defRPr/>
            </a:pPr>
            <a:r>
              <a:rPr lang="pl-PL" sz="2000" b="1" i="1" dirty="0"/>
              <a:t>Problem uzgadniania</a:t>
            </a:r>
            <a:r>
              <a:rPr lang="pl-PL" sz="2000" dirty="0"/>
              <a:t>, czyli innymi słowy konkretny problem osiągnięcia konsensusu, polega na tym, iż każdy węzeł w systemie rozproszony posiada swoją wartość początkową. Następnie wszystkie węzły muszą zgodzić się na jedną z wartości określonych poprzez pozostałe węzły.</a:t>
            </a:r>
          </a:p>
          <a:p>
            <a:pPr marL="0" indent="0" algn="just">
              <a:buFontTx/>
              <a:buNone/>
              <a:defRPr/>
            </a:pPr>
            <a:r>
              <a:rPr lang="pl-PL" sz="2000" dirty="0"/>
              <a:t>Najprostszym przypadkiem jest sytuacja kiedy w systemie nie dochodzi do awarii algorytmu. Wówczas problem uzgadniania można wytłumaczyć w następujący sposób: każdy z istniejących węzłów w systemie wysyła wybraną przez siebie wartość do pozostałych węzłów. Wykonywany jest wówczas algorytm wyboru większościowego. Rezultatem takiego działania jest osiągniecie porozumienia pomiędzy węzłami, ponieważ dysponują takimi samymi danymi.</a:t>
            </a:r>
          </a:p>
          <a:p>
            <a:pPr marL="0" indent="0" algn="just">
              <a:buFontTx/>
              <a:buNone/>
              <a:defRPr/>
            </a:pPr>
            <a:r>
              <a:rPr lang="pl-PL" sz="2000" dirty="0"/>
              <a:t>W niniejszym problemie istnieje możliwość wystąpienia dwóch rodzajów awarii:</a:t>
            </a:r>
          </a:p>
          <a:p>
            <a:pPr algn="just">
              <a:buFont typeface="Wingdings" panose="05000000000000000000" pitchFamily="2" charset="2"/>
              <a:buChar char="§"/>
              <a:defRPr/>
            </a:pPr>
            <a:r>
              <a:rPr lang="pl-PL" sz="2000" dirty="0"/>
              <a:t>Załamania</a:t>
            </a:r>
          </a:p>
          <a:p>
            <a:pPr algn="just">
              <a:buFont typeface="Wingdings" panose="05000000000000000000" pitchFamily="2" charset="2"/>
              <a:buChar char="§"/>
              <a:defRPr/>
            </a:pPr>
            <a:r>
              <a:rPr lang="pl-PL" sz="2000" dirty="0"/>
              <a:t>Awarie bizantyjskie</a:t>
            </a:r>
          </a:p>
        </p:txBody>
      </p:sp>
      <p:sp>
        <p:nvSpPr>
          <p:cNvPr id="4099" name="pole tekstowe 3"/>
          <p:cNvSpPr txBox="1">
            <a:spLocks noChangeArrowheads="1"/>
          </p:cNvSpPr>
          <p:nvPr/>
        </p:nvSpPr>
        <p:spPr bwMode="auto">
          <a:xfrm>
            <a:off x="2811463" y="106363"/>
            <a:ext cx="663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Analiza zagadnienia</a:t>
            </a:r>
          </a:p>
        </p:txBody>
      </p:sp>
      <p:pic>
        <p:nvPicPr>
          <p:cNvPr id="5" name="Obraz 4"/>
          <p:cNvPicPr>
            <a:picLocks noChangeAspect="1"/>
          </p:cNvPicPr>
          <p:nvPr/>
        </p:nvPicPr>
        <p:blipFill rotWithShape="1">
          <a:blip r:embed="rId2">
            <a:extLst/>
          </a:blip>
          <a:srcRect l="11578" t="14901" r="11578" b="18950"/>
          <a:stretch/>
        </p:blipFill>
        <p:spPr>
          <a:xfrm>
            <a:off x="5916414" y="4930378"/>
            <a:ext cx="3793068" cy="2511626"/>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ymbol zastępczy tekstu 2"/>
          <p:cNvSpPr>
            <a:spLocks noGrp="1"/>
          </p:cNvSpPr>
          <p:nvPr>
            <p:ph type="body" idx="1"/>
          </p:nvPr>
        </p:nvSpPr>
        <p:spPr>
          <a:xfrm>
            <a:off x="735013" y="1852613"/>
            <a:ext cx="8748712" cy="4283075"/>
          </a:xfrm>
        </p:spPr>
        <p:txBody>
          <a:bodyPr/>
          <a:lstStyle/>
          <a:p>
            <a:r>
              <a:rPr lang="pl-PL" altLang="pl-PL" sz="1800" i="1" dirty="0"/>
              <a:t>Wybór najlepszego algorytmu</a:t>
            </a:r>
          </a:p>
          <a:p>
            <a:pPr algn="just"/>
            <a:r>
              <a:rPr lang="pl-PL" altLang="pl-PL" sz="1800" b="0" dirty="0"/>
              <a:t>Spośród jedenastu algorytmów wybrano tylko jeden najlepszy. Kierując się zebranymi informacjami oraz stworzoną punktacją wygrał algorytm bizantyńskich generałów. Najwięcej punktów można było uzyskać za ilość wyników w wyszukiwarce internetowej </a:t>
            </a:r>
            <a:r>
              <a:rPr lang="pl-PL" altLang="pl-PL" sz="1800" b="0" i="1" dirty="0"/>
              <a:t>Google</a:t>
            </a:r>
            <a:r>
              <a:rPr lang="pl-PL" altLang="pl-PL" sz="1800" b="0" dirty="0"/>
              <a:t>. Wzięto pod uwagę ten czynnik z tego względu, że dostępność i ilość informacji na dane zagadnienie jest najważniejsze w celu jego rozwiązania. Kolejnymi punktami jakie algorytmy mogły zdobyć  to punkty za ilość linijek w pseudokodzie, punkty za ilość wdrożeń oraz za złożoność obliczeniową. Ostatecznie algorytm bizantyjskich generałów został wybrany do zaimplementowania w różnych technologiach.</a:t>
            </a:r>
          </a:p>
          <a:p>
            <a:pPr algn="just"/>
            <a:endParaRPr lang="pl-PL" altLang="pl-PL" sz="1800"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pole tekstowe 3"/>
          <p:cNvSpPr txBox="1">
            <a:spLocks noChangeArrowheads="1"/>
          </p:cNvSpPr>
          <p:nvPr/>
        </p:nvSpPr>
        <p:spPr bwMode="auto">
          <a:xfrm>
            <a:off x="2811463" y="106363"/>
            <a:ext cx="663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Porównanie technologii</a:t>
            </a:r>
          </a:p>
        </p:txBody>
      </p:sp>
      <p:graphicFrame>
        <p:nvGraphicFramePr>
          <p:cNvPr id="5" name="Tabela 4"/>
          <p:cNvGraphicFramePr>
            <a:graphicFrameLocks noGrp="1"/>
          </p:cNvGraphicFramePr>
          <p:nvPr>
            <p:extLst>
              <p:ext uri="{D42A27DB-BD31-4B8C-83A1-F6EECF244321}">
                <p14:modId xmlns:p14="http://schemas.microsoft.com/office/powerpoint/2010/main" val="3630475891"/>
              </p:ext>
            </p:extLst>
          </p:nvPr>
        </p:nvGraphicFramePr>
        <p:xfrm>
          <a:off x="1024971" y="649834"/>
          <a:ext cx="9493896" cy="6547663"/>
        </p:xfrm>
        <a:graphic>
          <a:graphicData uri="http://schemas.openxmlformats.org/drawingml/2006/table">
            <a:tbl>
              <a:tblPr firstRow="1" firstCol="1" bandRow="1">
                <a:tableStyleId>{93296810-A885-4BE3-A3E7-6D5BEEA58F35}</a:tableStyleId>
              </a:tblPr>
              <a:tblGrid>
                <a:gridCol w="1465416">
                  <a:extLst>
                    <a:ext uri="{9D8B030D-6E8A-4147-A177-3AD203B41FA5}">
                      <a16:colId xmlns:a16="http://schemas.microsoft.com/office/drawing/2014/main" xmlns="" val="20000"/>
                    </a:ext>
                  </a:extLst>
                </a:gridCol>
                <a:gridCol w="1139767">
                  <a:extLst>
                    <a:ext uri="{9D8B030D-6E8A-4147-A177-3AD203B41FA5}">
                      <a16:colId xmlns:a16="http://schemas.microsoft.com/office/drawing/2014/main" xmlns="" val="20001"/>
                    </a:ext>
                  </a:extLst>
                </a:gridCol>
                <a:gridCol w="1290068">
                  <a:extLst>
                    <a:ext uri="{9D8B030D-6E8A-4147-A177-3AD203B41FA5}">
                      <a16:colId xmlns:a16="http://schemas.microsoft.com/office/drawing/2014/main" xmlns="" val="20002"/>
                    </a:ext>
                  </a:extLst>
                </a:gridCol>
                <a:gridCol w="1080035">
                  <a:extLst>
                    <a:ext uri="{9D8B030D-6E8A-4147-A177-3AD203B41FA5}">
                      <a16:colId xmlns:a16="http://schemas.microsoft.com/office/drawing/2014/main" xmlns="" val="20003"/>
                    </a:ext>
                  </a:extLst>
                </a:gridCol>
                <a:gridCol w="1061729">
                  <a:extLst>
                    <a:ext uri="{9D8B030D-6E8A-4147-A177-3AD203B41FA5}">
                      <a16:colId xmlns:a16="http://schemas.microsoft.com/office/drawing/2014/main" xmlns="" val="20004"/>
                    </a:ext>
                  </a:extLst>
                </a:gridCol>
                <a:gridCol w="1290068">
                  <a:extLst>
                    <a:ext uri="{9D8B030D-6E8A-4147-A177-3AD203B41FA5}">
                      <a16:colId xmlns:a16="http://schemas.microsoft.com/office/drawing/2014/main" xmlns="" val="20005"/>
                    </a:ext>
                  </a:extLst>
                </a:gridCol>
                <a:gridCol w="1049204">
                  <a:extLst>
                    <a:ext uri="{9D8B030D-6E8A-4147-A177-3AD203B41FA5}">
                      <a16:colId xmlns:a16="http://schemas.microsoft.com/office/drawing/2014/main" xmlns="" val="20006"/>
                    </a:ext>
                  </a:extLst>
                </a:gridCol>
                <a:gridCol w="1117609">
                  <a:extLst>
                    <a:ext uri="{9D8B030D-6E8A-4147-A177-3AD203B41FA5}">
                      <a16:colId xmlns:a16="http://schemas.microsoft.com/office/drawing/2014/main" xmlns="" val="20007"/>
                    </a:ext>
                  </a:extLst>
                </a:gridCol>
              </a:tblGrid>
              <a:tr h="546794">
                <a:tc>
                  <a:txBody>
                    <a:bodyPr/>
                    <a:lstStyle/>
                    <a:p>
                      <a:pPr algn="ctr">
                        <a:spcAft>
                          <a:spcPts val="0"/>
                        </a:spcAft>
                      </a:pP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err="1">
                          <a:effectLst/>
                        </a:rPr>
                        <a:t>Socket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RPC</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CORBA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DCOM</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RMI</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SOAP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.NET </a:t>
                      </a:r>
                      <a:r>
                        <a:rPr lang="pl-PL" sz="1400" dirty="0" err="1">
                          <a:effectLst/>
                        </a:rPr>
                        <a:t>Remoting</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0"/>
                  </a:ext>
                </a:extLst>
              </a:tr>
              <a:tr h="729059">
                <a:tc>
                  <a:txBody>
                    <a:bodyPr/>
                    <a:lstStyle/>
                    <a:p>
                      <a:pPr algn="ctr">
                        <a:spcAft>
                          <a:spcPts val="0"/>
                        </a:spcAft>
                      </a:pPr>
                      <a:r>
                        <a:rPr lang="pl-PL" sz="1400" dirty="0">
                          <a:effectLst/>
                        </a:rPr>
                        <a:t>Producent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Berkeley Software Distribution</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Sun Microsystems</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OMG</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Microsoft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Sun Microsystems</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wielu</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Microsoft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1"/>
                  </a:ext>
                </a:extLst>
              </a:tr>
              <a:tr h="364530">
                <a:tc>
                  <a:txBody>
                    <a:bodyPr/>
                    <a:lstStyle/>
                    <a:p>
                      <a:pPr algn="ctr">
                        <a:spcAft>
                          <a:spcPts val="0"/>
                        </a:spcAft>
                      </a:pPr>
                      <a:r>
                        <a:rPr lang="pl-PL" sz="1400" dirty="0">
                          <a:effectLst/>
                        </a:rPr>
                        <a:t>Rok powstania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1983</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1984</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1991</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1996</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1997</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2000</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2002</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2"/>
                  </a:ext>
                </a:extLst>
              </a:tr>
              <a:tr h="1093589">
                <a:tc>
                  <a:txBody>
                    <a:bodyPr/>
                    <a:lstStyle/>
                    <a:p>
                      <a:pPr algn="ctr">
                        <a:spcAft>
                          <a:spcPts val="0"/>
                        </a:spcAft>
                      </a:pPr>
                      <a:r>
                        <a:rPr lang="pl-PL" sz="1400" dirty="0">
                          <a:effectLst/>
                        </a:rPr>
                        <a:t>Obsługiwane języki</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en-US" sz="1400" dirty="0">
                          <a:effectLst/>
                        </a:rPr>
                        <a:t>C, C++, Java, C#, Visual Basic, Python, Fortran</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C</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en-US" sz="1400" dirty="0">
                          <a:effectLst/>
                        </a:rPr>
                        <a:t>C, C++, Java, COBOL, Ada, Lisp, Python</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C++. Visual Basic</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Java, C#</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C++, Java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Wszystkie </a:t>
                      </a:r>
                      <a:r>
                        <a:rPr lang="pl-PL" sz="1400" dirty="0" err="1">
                          <a:effectLst/>
                        </a:rPr>
                        <a:t>obsługiwne</a:t>
                      </a:r>
                      <a:r>
                        <a:rPr lang="pl-PL" sz="1400" dirty="0">
                          <a:effectLst/>
                        </a:rPr>
                        <a:t> przez .NET Framework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3"/>
                  </a:ext>
                </a:extLst>
              </a:tr>
              <a:tr h="364530">
                <a:tc>
                  <a:txBody>
                    <a:bodyPr/>
                    <a:lstStyle/>
                    <a:p>
                      <a:pPr algn="ctr">
                        <a:spcAft>
                          <a:spcPts val="0"/>
                        </a:spcAft>
                      </a:pPr>
                      <a:r>
                        <a:rPr lang="pl-PL" sz="1400" dirty="0">
                          <a:effectLst/>
                        </a:rPr>
                        <a:t>Obsługiwane platformy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Windows, Unix</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Unix</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Windows, Unix</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Windows</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Windows, Unix</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Windows, Unix</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Windows, Unix</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4"/>
                  </a:ext>
                </a:extLst>
              </a:tr>
              <a:tr h="364530">
                <a:tc>
                  <a:txBody>
                    <a:bodyPr/>
                    <a:lstStyle/>
                    <a:p>
                      <a:pPr algn="ctr">
                        <a:spcAft>
                          <a:spcPts val="0"/>
                        </a:spcAft>
                      </a:pPr>
                      <a:r>
                        <a:rPr lang="pl-PL" sz="1400" dirty="0">
                          <a:effectLst/>
                        </a:rPr>
                        <a:t>Język opisu interfejsu</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API</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XDR</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CORBA IDL</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Microsoft IDL</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Java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Zależnie od </a:t>
                      </a:r>
                      <a:r>
                        <a:rPr lang="pl-PL" sz="1400" dirty="0" err="1">
                          <a:effectLst/>
                        </a:rPr>
                        <a:t>impl</a:t>
                      </a:r>
                      <a:r>
                        <a:rPr lang="pl-PL" sz="1400" dirty="0">
                          <a:effectLst/>
                        </a:rPr>
                        <a: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Zależnie od </a:t>
                      </a:r>
                      <a:r>
                        <a:rPr lang="pl-PL" sz="1400" dirty="0" err="1">
                          <a:effectLst/>
                        </a:rPr>
                        <a:t>impl</a:t>
                      </a:r>
                      <a:r>
                        <a:rPr lang="pl-PL" sz="1400" dirty="0">
                          <a:effectLst/>
                        </a:rPr>
                        <a: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5"/>
                  </a:ext>
                </a:extLst>
              </a:tr>
              <a:tr h="364530">
                <a:tc>
                  <a:txBody>
                    <a:bodyPr/>
                    <a:lstStyle/>
                    <a:p>
                      <a:pPr algn="ctr">
                        <a:spcAft>
                          <a:spcPts val="0"/>
                        </a:spcAft>
                      </a:pPr>
                      <a:r>
                        <a:rPr lang="pl-PL" sz="1400" dirty="0">
                          <a:effectLst/>
                        </a:rPr>
                        <a:t>Protokół transportowy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TCP//IP</a:t>
                      </a:r>
                    </a:p>
                    <a:p>
                      <a:pPr algn="ctr">
                        <a:spcAft>
                          <a:spcPts val="0"/>
                        </a:spcAft>
                      </a:pPr>
                      <a:r>
                        <a:rPr lang="pl-PL" sz="1400" dirty="0">
                          <a:effectLst/>
                        </a:rPr>
                        <a:t>UDP/IP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TCP/IP, UDP/IP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IIOP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TCP/IP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JRMP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HTTP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TCP/IP, HTTP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6"/>
                  </a:ext>
                </a:extLst>
              </a:tr>
              <a:tr h="364530">
                <a:tc>
                  <a:txBody>
                    <a:bodyPr/>
                    <a:lstStyle/>
                    <a:p>
                      <a:pPr algn="ctr">
                        <a:spcAft>
                          <a:spcPts val="0"/>
                        </a:spcAft>
                      </a:pPr>
                      <a:r>
                        <a:rPr lang="pl-PL" sz="1400" dirty="0">
                          <a:effectLst/>
                        </a:rPr>
                        <a:t>Format komunikatów</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binarny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binarny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binarny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binarny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binarny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tekstowy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binarny, tekstowy</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7"/>
                  </a:ext>
                </a:extLst>
              </a:tr>
              <a:tr h="729059">
                <a:tc>
                  <a:txBody>
                    <a:bodyPr/>
                    <a:lstStyle/>
                    <a:p>
                      <a:pPr algn="ctr">
                        <a:spcAft>
                          <a:spcPts val="0"/>
                        </a:spcAft>
                      </a:pPr>
                      <a:r>
                        <a:rPr lang="pl-PL" sz="1400" dirty="0">
                          <a:effectLst/>
                        </a:rPr>
                        <a:t>Blokowany przez zapory sieciowe</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nie (gdy korzysta z protokołu SOAP)</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8"/>
                  </a:ext>
                </a:extLst>
              </a:tr>
              <a:tr h="364530">
                <a:tc>
                  <a:txBody>
                    <a:bodyPr/>
                    <a:lstStyle/>
                    <a:p>
                      <a:pPr algn="ctr">
                        <a:spcAft>
                          <a:spcPts val="0"/>
                        </a:spcAft>
                      </a:pPr>
                      <a:r>
                        <a:rPr lang="pl-PL" sz="1400" dirty="0">
                          <a:effectLst/>
                        </a:rPr>
                        <a:t>Standard kodowania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XDR</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CDR</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NDR</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err="1">
                          <a:effectLst/>
                        </a:rPr>
                        <a:t>serializacja</a:t>
                      </a:r>
                      <a:r>
                        <a:rPr lang="pl-PL" sz="1400" dirty="0">
                          <a:effectLst/>
                        </a:rPr>
                        <a:t> Java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XML</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XML</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09"/>
                  </a:ext>
                </a:extLst>
              </a:tr>
              <a:tr h="546794">
                <a:tc>
                  <a:txBody>
                    <a:bodyPr/>
                    <a:lstStyle/>
                    <a:p>
                      <a:pPr algn="ctr">
                        <a:spcAft>
                          <a:spcPts val="0"/>
                        </a:spcAft>
                      </a:pPr>
                      <a:r>
                        <a:rPr lang="pl-PL" sz="1400" dirty="0">
                          <a:effectLst/>
                        </a:rPr>
                        <a:t>Obsługa wyjątków</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tylko niektóre języki</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nie</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nie</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 (Java)</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tc>
                  <a:txBody>
                    <a:bodyPr/>
                    <a:lstStyle/>
                    <a:p>
                      <a:pPr algn="ctr">
                        <a:spcAft>
                          <a:spcPts val="0"/>
                        </a:spcAft>
                      </a:pPr>
                      <a:r>
                        <a:rPr lang="pl-PL" sz="1400" dirty="0">
                          <a:effectLst/>
                        </a:rPr>
                        <a:t>tak</a:t>
                      </a:r>
                      <a:endParaRPr lang="pl-PL" sz="1400" dirty="0">
                        <a:effectLst/>
                        <a:latin typeface="Times New Roman" panose="02020603050405020304" pitchFamily="18" charset="0"/>
                        <a:ea typeface="Times New Roman" panose="02020603050405020304" pitchFamily="18" charset="0"/>
                      </a:endParaRPr>
                    </a:p>
                  </a:txBody>
                  <a:tcPr marL="68074" marR="68074" marT="0" marB="0" anchor="ctr"/>
                </a:tc>
                <a:extLst>
                  <a:ext uri="{0D108BD9-81ED-4DB2-BD59-A6C34878D82A}">
                    <a16:rowId xmlns:a16="http://schemas.microsoft.com/office/drawing/2014/main" xmlns="" val="10010"/>
                  </a:ext>
                </a:extLst>
              </a:tr>
            </a:tbl>
          </a:graphicData>
        </a:graphic>
      </p:graphicFrame>
      <p:sp>
        <p:nvSpPr>
          <p:cNvPr id="23665" name="Rectangle 1"/>
          <p:cNvSpPr>
            <a:spLocks/>
          </p:cNvSpPr>
          <p:nvPr/>
        </p:nvSpPr>
        <p:spPr bwMode="auto">
          <a:xfrm>
            <a:off x="2238375" y="2092325"/>
            <a:ext cx="10680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Lst>
        </p:spPr>
        <p:txBody>
          <a:bodyPr wrap="none" lIns="45720" rIns="45720" anchor="ct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a:t/>
            </a:r>
            <a:br>
              <a:rPr lang="pl-PL" altLang="pl-PL"/>
            </a:br>
            <a:endParaRPr lang="pl-PL" altLang="pl-P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ole tekstowe 7"/>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Porównanie technologii – wady i zalety wybranych</a:t>
            </a:r>
          </a:p>
        </p:txBody>
      </p:sp>
      <p:graphicFrame>
        <p:nvGraphicFramePr>
          <p:cNvPr id="13" name="Tabela 12"/>
          <p:cNvGraphicFramePr>
            <a:graphicFrameLocks noGrp="1"/>
          </p:cNvGraphicFramePr>
          <p:nvPr>
            <p:extLst>
              <p:ext uri="{D42A27DB-BD31-4B8C-83A1-F6EECF244321}">
                <p14:modId xmlns:p14="http://schemas.microsoft.com/office/powerpoint/2010/main" val="2505409513"/>
              </p:ext>
            </p:extLst>
          </p:nvPr>
        </p:nvGraphicFramePr>
        <p:xfrm>
          <a:off x="1019175" y="682625"/>
          <a:ext cx="9432925" cy="6484074"/>
        </p:xfrm>
        <a:graphic>
          <a:graphicData uri="http://schemas.openxmlformats.org/drawingml/2006/table">
            <a:tbl>
              <a:tblPr firstRow="1" firstCol="1" bandRow="1">
                <a:tableStyleId>{93296810-A885-4BE3-A3E7-6D5BEEA58F35}</a:tableStyleId>
              </a:tblPr>
              <a:tblGrid>
                <a:gridCol w="2552550">
                  <a:extLst>
                    <a:ext uri="{9D8B030D-6E8A-4147-A177-3AD203B41FA5}">
                      <a16:colId xmlns:a16="http://schemas.microsoft.com/office/drawing/2014/main" xmlns="" val="20000"/>
                    </a:ext>
                  </a:extLst>
                </a:gridCol>
                <a:gridCol w="3522255">
                  <a:extLst>
                    <a:ext uri="{9D8B030D-6E8A-4147-A177-3AD203B41FA5}">
                      <a16:colId xmlns:a16="http://schemas.microsoft.com/office/drawing/2014/main" xmlns="" val="20001"/>
                    </a:ext>
                  </a:extLst>
                </a:gridCol>
                <a:gridCol w="3358120">
                  <a:extLst>
                    <a:ext uri="{9D8B030D-6E8A-4147-A177-3AD203B41FA5}">
                      <a16:colId xmlns:a16="http://schemas.microsoft.com/office/drawing/2014/main" xmlns="" val="20002"/>
                    </a:ext>
                  </a:extLst>
                </a:gridCol>
              </a:tblGrid>
              <a:tr h="193527">
                <a:tc>
                  <a:txBody>
                    <a:bodyPr/>
                    <a:lstStyle/>
                    <a:p>
                      <a:pPr algn="ctr">
                        <a:spcAft>
                          <a:spcPts val="0"/>
                        </a:spcAft>
                      </a:pPr>
                      <a:r>
                        <a:rPr lang="pl-PL" sz="1200" dirty="0">
                          <a:effectLst/>
                        </a:rPr>
                        <a:t>Technologia</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Zalety</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Wady</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0"/>
                  </a:ext>
                </a:extLst>
              </a:tr>
              <a:tr h="967630">
                <a:tc>
                  <a:txBody>
                    <a:bodyPr/>
                    <a:lstStyle/>
                    <a:p>
                      <a:pPr algn="ctr">
                        <a:spcAft>
                          <a:spcPts val="0"/>
                        </a:spcAft>
                      </a:pPr>
                      <a:r>
                        <a:rPr lang="pl-PL" sz="1200" dirty="0">
                          <a:effectLst/>
                        </a:rPr>
                        <a:t>Gniazda (</a:t>
                      </a:r>
                      <a:r>
                        <a:rPr lang="pl-PL" sz="1200" dirty="0" err="1">
                          <a:effectLst/>
                        </a:rPr>
                        <a:t>sockety</a:t>
                      </a:r>
                      <a:r>
                        <a:rPr lang="pl-PL" sz="1200" dirty="0">
                          <a:effectLst/>
                        </a:rPr>
                        <a:t>)</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proste w implementacji</a:t>
                      </a:r>
                    </a:p>
                    <a:p>
                      <a:pPr algn="ctr">
                        <a:spcAft>
                          <a:spcPts val="0"/>
                        </a:spcAft>
                      </a:pPr>
                      <a:r>
                        <a:rPr lang="pl-PL" sz="1200" dirty="0">
                          <a:effectLst/>
                        </a:rPr>
                        <a:t>- wbudowany system obsługi w systemie Linux</a:t>
                      </a:r>
                    </a:p>
                    <a:p>
                      <a:pPr algn="ctr">
                        <a:spcAft>
                          <a:spcPts val="0"/>
                        </a:spcAft>
                      </a:pPr>
                      <a:r>
                        <a:rPr lang="pl-PL" sz="1200" dirty="0">
                          <a:effectLst/>
                        </a:rPr>
                        <a:t>- duża popularność</a:t>
                      </a:r>
                    </a:p>
                    <a:p>
                      <a:pPr algn="ctr">
                        <a:spcAft>
                          <a:spcPts val="0"/>
                        </a:spcAft>
                      </a:pPr>
                      <a:r>
                        <a:rPr lang="pl-PL" sz="1200" dirty="0">
                          <a:effectLst/>
                        </a:rPr>
                        <a:t>- możliwość implementacji w wielu językach programowania</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nieprzenośność implementacji pomiędzy systemem operacyjnym Linux a Windows</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1"/>
                  </a:ext>
                </a:extLst>
              </a:tr>
              <a:tr h="1161157">
                <a:tc>
                  <a:txBody>
                    <a:bodyPr/>
                    <a:lstStyle/>
                    <a:p>
                      <a:pPr algn="ctr">
                        <a:spcAft>
                          <a:spcPts val="0"/>
                        </a:spcAft>
                      </a:pPr>
                      <a:r>
                        <a:rPr lang="pl-PL" sz="1200" dirty="0">
                          <a:effectLst/>
                        </a:rPr>
                        <a:t>RPC</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niezależny serwer</a:t>
                      </a:r>
                    </a:p>
                    <a:p>
                      <a:pPr algn="ctr">
                        <a:spcAft>
                          <a:spcPts val="0"/>
                        </a:spcAft>
                      </a:pPr>
                      <a:r>
                        <a:rPr lang="pl-PL" sz="1200" dirty="0">
                          <a:effectLst/>
                        </a:rPr>
                        <a:t>- wykorzystuje prostą semantykę</a:t>
                      </a:r>
                    </a:p>
                    <a:p>
                      <a:pPr algn="ctr">
                        <a:spcAft>
                          <a:spcPts val="0"/>
                        </a:spcAft>
                      </a:pPr>
                      <a:r>
                        <a:rPr lang="pl-PL" sz="1200" dirty="0">
                          <a:effectLst/>
                        </a:rPr>
                        <a:t>- prosty rozwój systemów rozproszonych</a:t>
                      </a:r>
                    </a:p>
                    <a:p>
                      <a:pPr algn="ctr">
                        <a:spcAft>
                          <a:spcPts val="0"/>
                        </a:spcAft>
                      </a:pPr>
                      <a:r>
                        <a:rPr lang="pl-PL" sz="1200" dirty="0">
                          <a:effectLst/>
                        </a:rPr>
                        <a:t>- procedura połączenia zachowuje logikę biznesu</a:t>
                      </a:r>
                    </a:p>
                    <a:p>
                      <a:pPr algn="ctr">
                        <a:spcAft>
                          <a:spcPts val="0"/>
                        </a:spcAft>
                      </a:pPr>
                      <a:r>
                        <a:rPr lang="pl-PL" sz="1200" dirty="0">
                          <a:effectLst/>
                        </a:rPr>
                        <a:t>- umożliwia korzystanie z aplikacji używanych w środowisku rozproszonym</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przełączanie kontekstu zwiększa koszty planowania</a:t>
                      </a:r>
                    </a:p>
                    <a:p>
                      <a:pPr algn="ctr">
                        <a:spcAft>
                          <a:spcPts val="0"/>
                        </a:spcAft>
                      </a:pPr>
                      <a:r>
                        <a:rPr lang="pl-PL" sz="1200" dirty="0">
                          <a:effectLst/>
                        </a:rPr>
                        <a:t>- brak standaryzacji</a:t>
                      </a:r>
                    </a:p>
                    <a:p>
                      <a:pPr algn="ctr">
                        <a:spcAft>
                          <a:spcPts val="0"/>
                        </a:spcAft>
                      </a:pPr>
                      <a:r>
                        <a:rPr lang="pl-PL" sz="1200" dirty="0">
                          <a:effectLst/>
                        </a:rPr>
                        <a:t>- nie rozwiązuje większości problemów związanych z tworzeniem dystrybucji</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2"/>
                  </a:ext>
                </a:extLst>
              </a:tr>
              <a:tr h="774106">
                <a:tc>
                  <a:txBody>
                    <a:bodyPr/>
                    <a:lstStyle/>
                    <a:p>
                      <a:pPr algn="ctr">
                        <a:spcAft>
                          <a:spcPts val="0"/>
                        </a:spcAft>
                      </a:pPr>
                      <a:r>
                        <a:rPr lang="pl-PL" sz="1200" dirty="0">
                          <a:effectLst/>
                        </a:rPr>
                        <a:t>RMI </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proste do wykonania</a:t>
                      </a:r>
                    </a:p>
                    <a:p>
                      <a:pPr algn="ctr">
                        <a:spcAft>
                          <a:spcPts val="0"/>
                        </a:spcAft>
                      </a:pPr>
                      <a:r>
                        <a:rPr lang="pl-PL" sz="1200" dirty="0">
                          <a:effectLst/>
                        </a:rPr>
                        <a:t>- wykorzystuje model bezpieczeństwa Javy</a:t>
                      </a:r>
                    </a:p>
                    <a:p>
                      <a:pPr algn="ctr">
                        <a:spcAft>
                          <a:spcPts val="0"/>
                        </a:spcAft>
                      </a:pPr>
                      <a:r>
                        <a:rPr lang="pl-PL" sz="1200" dirty="0">
                          <a:effectLst/>
                        </a:rPr>
                        <a:t>- interfejs Javy jest przedłużony do zdalnych obiektów</a:t>
                      </a:r>
                    </a:p>
                    <a:p>
                      <a:pPr algn="ctr">
                        <a:spcAft>
                          <a:spcPts val="0"/>
                        </a:spcAft>
                      </a:pPr>
                      <a:r>
                        <a:rPr lang="pl-PL" sz="1200" dirty="0">
                          <a:effectLst/>
                        </a:rPr>
                        <a:t>- dynamiczne tworzenie interfejsu</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technologia może działać wolniej niż inne alternatywne (zwłaszcza CORBA)</a:t>
                      </a:r>
                    </a:p>
                    <a:p>
                      <a:pPr algn="ctr">
                        <a:spcAft>
                          <a:spcPts val="0"/>
                        </a:spcAft>
                      </a:pPr>
                      <a:r>
                        <a:rPr lang="pl-PL" sz="1200" dirty="0">
                          <a:effectLst/>
                        </a:rPr>
                        <a:t>- język scentralizowany</a:t>
                      </a:r>
                    </a:p>
                    <a:p>
                      <a:pPr algn="ctr">
                        <a:spcAft>
                          <a:spcPts val="0"/>
                        </a:spcAft>
                      </a:pPr>
                      <a:r>
                        <a:rPr lang="pl-PL" sz="1200" dirty="0">
                          <a:effectLst/>
                        </a:rPr>
                        <a:t>- kod RMI jest wydajniejszy w języku Java</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3"/>
                  </a:ext>
                </a:extLst>
              </a:tr>
              <a:tr h="580579">
                <a:tc>
                  <a:txBody>
                    <a:bodyPr/>
                    <a:lstStyle/>
                    <a:p>
                      <a:pPr algn="ctr">
                        <a:spcAft>
                          <a:spcPts val="0"/>
                        </a:spcAft>
                      </a:pPr>
                      <a:r>
                        <a:rPr lang="pl-PL" sz="1200" dirty="0">
                          <a:effectLst/>
                        </a:rPr>
                        <a:t>CORBA </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technologia szybsza od RMI</a:t>
                      </a:r>
                    </a:p>
                    <a:p>
                      <a:pPr algn="ctr">
                        <a:spcAft>
                          <a:spcPts val="0"/>
                        </a:spcAft>
                      </a:pPr>
                      <a:r>
                        <a:rPr lang="pl-PL" sz="1200" dirty="0">
                          <a:effectLst/>
                        </a:rPr>
                        <a:t>- pozwala na używanie różnych platform systemowych</a:t>
                      </a:r>
                    </a:p>
                    <a:p>
                      <a:pPr algn="ctr">
                        <a:spcAft>
                          <a:spcPts val="0"/>
                        </a:spcAft>
                      </a:pPr>
                      <a:r>
                        <a:rPr lang="pl-PL" sz="1200" dirty="0">
                          <a:effectLst/>
                        </a:rPr>
                        <a:t>- znacznie bardziej wszechstronna</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technologia blokowana przez zaporę</a:t>
                      </a:r>
                    </a:p>
                    <a:p>
                      <a:pPr algn="ctr">
                        <a:spcAft>
                          <a:spcPts val="0"/>
                        </a:spcAft>
                      </a:pPr>
                      <a:r>
                        <a:rPr lang="pl-PL" sz="1200" dirty="0">
                          <a:effectLst/>
                        </a:rPr>
                        <a:t>- skomplikowana w implementacji</a:t>
                      </a:r>
                    </a:p>
                    <a:p>
                      <a:pPr algn="ctr">
                        <a:spcAft>
                          <a:spcPts val="0"/>
                        </a:spcAft>
                      </a:pPr>
                      <a:r>
                        <a:rPr lang="pl-PL" sz="1200" dirty="0">
                          <a:effectLst/>
                        </a:rPr>
                        <a:t>- nieprzyjazny dla użytkownika</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4"/>
                  </a:ext>
                </a:extLst>
              </a:tr>
              <a:tr h="1161157">
                <a:tc>
                  <a:txBody>
                    <a:bodyPr/>
                    <a:lstStyle/>
                    <a:p>
                      <a:pPr algn="ctr">
                        <a:spcAft>
                          <a:spcPts val="0"/>
                        </a:spcAft>
                      </a:pPr>
                      <a:r>
                        <a:rPr lang="pl-PL" sz="1200" dirty="0">
                          <a:effectLst/>
                        </a:rPr>
                        <a:t>SOAP</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elastyczność protokołu</a:t>
                      </a:r>
                    </a:p>
                    <a:p>
                      <a:pPr algn="ctr">
                        <a:spcAft>
                          <a:spcPts val="0"/>
                        </a:spcAft>
                      </a:pPr>
                      <a:r>
                        <a:rPr lang="pl-PL" sz="1200" dirty="0">
                          <a:effectLst/>
                        </a:rPr>
                        <a:t>- możliwość łączenia z różnymi protokołami transportowymi</a:t>
                      </a:r>
                    </a:p>
                    <a:p>
                      <a:pPr algn="ctr">
                        <a:spcAft>
                          <a:spcPts val="0"/>
                        </a:spcAft>
                      </a:pPr>
                      <a:r>
                        <a:rPr lang="pl-PL" sz="1200" dirty="0">
                          <a:effectLst/>
                        </a:rPr>
                        <a:t>- akceptowalność protokołu przez większość systemów i środowisk komputerowych</a:t>
                      </a:r>
                    </a:p>
                    <a:p>
                      <a:pPr algn="ctr">
                        <a:spcAft>
                          <a:spcPts val="0"/>
                        </a:spcAft>
                      </a:pPr>
                      <a:r>
                        <a:rPr lang="pl-PL" sz="1200" dirty="0">
                          <a:effectLst/>
                        </a:rPr>
                        <a:t>- niezawodność protokołu</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duży narzut języka XML</a:t>
                      </a:r>
                    </a:p>
                    <a:p>
                      <a:pPr algn="ctr">
                        <a:spcAft>
                          <a:spcPts val="0"/>
                        </a:spcAft>
                      </a:pPr>
                      <a:r>
                        <a:rPr lang="pl-PL" sz="1200" dirty="0">
                          <a:effectLst/>
                        </a:rPr>
                        <a:t>- duża ilość modyfikacji</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5"/>
                  </a:ext>
                </a:extLst>
              </a:tr>
              <a:tr h="1354683">
                <a:tc>
                  <a:txBody>
                    <a:bodyPr/>
                    <a:lstStyle/>
                    <a:p>
                      <a:pPr algn="ctr">
                        <a:spcAft>
                          <a:spcPts val="0"/>
                        </a:spcAft>
                      </a:pPr>
                      <a:r>
                        <a:rPr lang="pl-PL" sz="1200" dirty="0">
                          <a:effectLst/>
                        </a:rPr>
                        <a:t>WSDL </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standardowy format opisu usług</a:t>
                      </a:r>
                    </a:p>
                    <a:p>
                      <a:pPr algn="ctr">
                        <a:spcAft>
                          <a:spcPts val="0"/>
                        </a:spcAft>
                      </a:pPr>
                      <a:r>
                        <a:rPr lang="pl-PL" sz="1200" dirty="0">
                          <a:effectLst/>
                        </a:rPr>
                        <a:t>- umożliwia wykorzystanie różnych technologii i systemów komputerowych</a:t>
                      </a:r>
                    </a:p>
                    <a:p>
                      <a:pPr algn="ctr">
                        <a:spcAft>
                          <a:spcPts val="0"/>
                        </a:spcAft>
                      </a:pPr>
                      <a:r>
                        <a:rPr lang="pl-PL" sz="1200" dirty="0">
                          <a:effectLst/>
                        </a:rPr>
                        <a:t>- łatwy w użyciu</a:t>
                      </a:r>
                    </a:p>
                    <a:p>
                      <a:pPr algn="ctr">
                        <a:spcAft>
                          <a:spcPts val="0"/>
                        </a:spcAft>
                      </a:pPr>
                      <a:r>
                        <a:rPr lang="pl-PL" sz="1200" dirty="0">
                          <a:effectLst/>
                        </a:rPr>
                        <a:t>- automatyczna komunikacja między usługami</a:t>
                      </a:r>
                    </a:p>
                    <a:p>
                      <a:pPr algn="ctr">
                        <a:spcAft>
                          <a:spcPts val="0"/>
                        </a:spcAft>
                      </a:pPr>
                      <a:r>
                        <a:rPr lang="pl-PL" sz="1200" dirty="0">
                          <a:effectLst/>
                        </a:rPr>
                        <a:t>- prosty interfejs definiowania usług</a:t>
                      </a:r>
                    </a:p>
                    <a:p>
                      <a:pPr algn="ctr">
                        <a:spcAft>
                          <a:spcPts val="0"/>
                        </a:spcAft>
                      </a:pPr>
                      <a:r>
                        <a:rPr lang="pl-PL" sz="1200" dirty="0">
                          <a:effectLst/>
                        </a:rPr>
                        <a:t>- dynamiczny rozwój</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tc>
                  <a:txBody>
                    <a:bodyPr/>
                    <a:lstStyle/>
                    <a:p>
                      <a:pPr algn="ctr">
                        <a:spcAft>
                          <a:spcPts val="0"/>
                        </a:spcAft>
                      </a:pPr>
                      <a:r>
                        <a:rPr lang="pl-PL" sz="1200" dirty="0">
                          <a:effectLst/>
                        </a:rPr>
                        <a:t>- problemy z bezpieczeństwem</a:t>
                      </a:r>
                    </a:p>
                    <a:p>
                      <a:pPr algn="ctr">
                        <a:spcAft>
                          <a:spcPts val="0"/>
                        </a:spcAft>
                      </a:pPr>
                      <a:r>
                        <a:rPr lang="pl-PL" sz="1200" dirty="0">
                          <a:effectLst/>
                        </a:rPr>
                        <a:t>- problemy z autoryzacją</a:t>
                      </a:r>
                    </a:p>
                    <a:p>
                      <a:pPr algn="ctr">
                        <a:spcAft>
                          <a:spcPts val="0"/>
                        </a:spcAft>
                      </a:pPr>
                      <a:r>
                        <a:rPr lang="pl-PL" sz="1200" dirty="0">
                          <a:effectLst/>
                        </a:rPr>
                        <a:t>- mała wydajność</a:t>
                      </a:r>
                    </a:p>
                    <a:p>
                      <a:pPr algn="ctr">
                        <a:spcAft>
                          <a:spcPts val="0"/>
                        </a:spcAft>
                      </a:pPr>
                      <a:r>
                        <a:rPr lang="pl-PL" sz="1200" dirty="0">
                          <a:effectLst/>
                        </a:rPr>
                        <a:t>- dosyć częste zmiany</a:t>
                      </a:r>
                      <a:endParaRPr lang="pl-PL" sz="1200" dirty="0">
                        <a:effectLst/>
                        <a:latin typeface="Times New Roman" panose="02020603050405020304" pitchFamily="18" charset="0"/>
                        <a:ea typeface="Times New Roman" panose="02020603050405020304" pitchFamily="18" charset="0"/>
                      </a:endParaRPr>
                    </a:p>
                  </a:txBody>
                  <a:tcPr marL="58022" marR="58022" marT="0" marB="0" anchor="ctr"/>
                </a:tc>
                <a:extLst>
                  <a:ext uri="{0D108BD9-81ED-4DB2-BD59-A6C34878D82A}">
                    <a16:rowId xmlns:a16="http://schemas.microsoft.com/office/drawing/2014/main" xmlns="" val="10006"/>
                  </a:ext>
                </a:extLst>
              </a:tr>
            </a:tbl>
          </a:graphicData>
        </a:graphic>
      </p:graphicFrame>
      <p:sp>
        <p:nvSpPr>
          <p:cNvPr id="24613" name="Rectangle 7"/>
          <p:cNvSpPr>
            <a:spLocks/>
          </p:cNvSpPr>
          <p:nvPr/>
        </p:nvSpPr>
        <p:spPr bwMode="auto">
          <a:xfrm>
            <a:off x="1501775" y="2184400"/>
            <a:ext cx="10680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Lst>
        </p:spPr>
        <p:txBody>
          <a:bodyPr wrap="none" lIns="45720" rIns="45720" anchor="ct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a:t/>
            </a:r>
            <a:br>
              <a:rPr lang="pl-PL" altLang="pl-PL"/>
            </a:br>
            <a:endParaRPr lang="pl-PL" altLang="pl-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3"/>
          <a:stretch>
            <a:fillRect/>
          </a:stretch>
        </p:blipFill>
        <p:spPr>
          <a:xfrm>
            <a:off x="1120538" y="1365936"/>
            <a:ext cx="8485741" cy="5085286"/>
          </a:xfrm>
        </p:spPr>
      </p:pic>
      <p:sp>
        <p:nvSpPr>
          <p:cNvPr id="25603"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Analiza porównawcza implementacji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dirty="0">
                <a:solidFill>
                  <a:schemeClr val="bg1"/>
                </a:solidFill>
              </a:rPr>
              <a:t>Analiza porównawcza implementacji</a:t>
            </a:r>
          </a:p>
        </p:txBody>
      </p:sp>
      <p:pic>
        <p:nvPicPr>
          <p:cNvPr id="3" name="Symbol zastępczy zawartości 2"/>
          <p:cNvPicPr>
            <a:picLocks noGrp="1" noChangeAspect="1"/>
          </p:cNvPicPr>
          <p:nvPr>
            <p:ph idx="1"/>
          </p:nvPr>
        </p:nvPicPr>
        <p:blipFill>
          <a:blip r:embed="rId3"/>
          <a:stretch>
            <a:fillRect/>
          </a:stretch>
        </p:blipFill>
        <p:spPr>
          <a:xfrm>
            <a:off x="1371600" y="1296988"/>
            <a:ext cx="8209260" cy="4924691"/>
          </a:xfrm>
        </p:spPr>
      </p:pic>
    </p:spTree>
    <p:extLst>
      <p:ext uri="{BB962C8B-B14F-4D97-AF65-F5344CB8AC3E}">
        <p14:creationId xmlns:p14="http://schemas.microsoft.com/office/powerpoint/2010/main" val="315993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3"/>
          <a:stretch>
            <a:fillRect/>
          </a:stretch>
        </p:blipFill>
        <p:spPr>
          <a:xfrm>
            <a:off x="1172720" y="1220545"/>
            <a:ext cx="8472818" cy="5076778"/>
          </a:xfrm>
        </p:spPr>
      </p:pic>
      <p:sp>
        <p:nvSpPr>
          <p:cNvPr id="3"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dirty="0">
                <a:solidFill>
                  <a:schemeClr val="bg1"/>
                </a:solidFill>
              </a:rPr>
              <a:t>Analiza porównawcza implementacji</a:t>
            </a:r>
          </a:p>
        </p:txBody>
      </p:sp>
    </p:spTree>
    <p:extLst>
      <p:ext uri="{BB962C8B-B14F-4D97-AF65-F5344CB8AC3E}">
        <p14:creationId xmlns:p14="http://schemas.microsoft.com/office/powerpoint/2010/main" val="112980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3"/>
          <a:stretch>
            <a:fillRect/>
          </a:stretch>
        </p:blipFill>
        <p:spPr>
          <a:xfrm>
            <a:off x="1408408" y="1317669"/>
            <a:ext cx="8129432" cy="4872061"/>
          </a:xfrm>
        </p:spPr>
      </p:pic>
      <p:sp>
        <p:nvSpPr>
          <p:cNvPr id="3"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dirty="0">
                <a:solidFill>
                  <a:schemeClr val="bg1"/>
                </a:solidFill>
              </a:rPr>
              <a:t>Analiza porównawcza implementacji</a:t>
            </a:r>
          </a:p>
        </p:txBody>
      </p:sp>
    </p:spTree>
    <p:extLst>
      <p:ext uri="{BB962C8B-B14F-4D97-AF65-F5344CB8AC3E}">
        <p14:creationId xmlns:p14="http://schemas.microsoft.com/office/powerpoint/2010/main" val="4249376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3"/>
          <a:stretch>
            <a:fillRect/>
          </a:stretch>
        </p:blipFill>
        <p:spPr>
          <a:xfrm>
            <a:off x="1389198" y="1318439"/>
            <a:ext cx="8276813" cy="4967956"/>
          </a:xfrm>
        </p:spPr>
      </p:pic>
      <p:sp>
        <p:nvSpPr>
          <p:cNvPr id="3"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dirty="0">
                <a:solidFill>
                  <a:schemeClr val="bg1"/>
                </a:solidFill>
              </a:rPr>
              <a:t>Analiza porównawcza implementacji</a:t>
            </a:r>
          </a:p>
        </p:txBody>
      </p:sp>
    </p:spTree>
    <p:extLst>
      <p:ext uri="{BB962C8B-B14F-4D97-AF65-F5344CB8AC3E}">
        <p14:creationId xmlns:p14="http://schemas.microsoft.com/office/powerpoint/2010/main" val="413568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noChangeAspect="1"/>
          </p:cNvGraphicFramePr>
          <p:nvPr>
            <p:ph idx="1"/>
            <p:extLst>
              <p:ext uri="{D42A27DB-BD31-4B8C-83A1-F6EECF244321}">
                <p14:modId xmlns:p14="http://schemas.microsoft.com/office/powerpoint/2010/main" val="3322937903"/>
              </p:ext>
            </p:extLst>
          </p:nvPr>
        </p:nvGraphicFramePr>
        <p:xfrm>
          <a:off x="158750" y="1266825"/>
          <a:ext cx="10831513" cy="5221288"/>
        </p:xfrm>
        <a:graphic>
          <a:graphicData uri="http://schemas.openxmlformats.org/presentationml/2006/ole">
            <mc:AlternateContent xmlns:mc="http://schemas.openxmlformats.org/markup-compatibility/2006">
              <mc:Choice xmlns:v="urn:schemas-microsoft-com:vml" Requires="v">
                <p:oleObj spid="_x0000_s1032" name="Document" r:id="rId4" imgW="6527825" imgH="3146155" progId="Word.Document.12">
                  <p:embed/>
                </p:oleObj>
              </mc:Choice>
              <mc:Fallback>
                <p:oleObj name="Document" r:id="rId4" imgW="6527825" imgH="3146155" progId="Word.Document.12">
                  <p:embed/>
                  <p:pic>
                    <p:nvPicPr>
                      <p:cNvPr id="2" name="Obiekt 1"/>
                      <p:cNvPicPr/>
                      <p:nvPr/>
                    </p:nvPicPr>
                    <p:blipFill>
                      <a:blip r:embed="rId5"/>
                      <a:stretch>
                        <a:fillRect/>
                      </a:stretch>
                    </p:blipFill>
                    <p:spPr>
                      <a:xfrm>
                        <a:off x="158750" y="1266825"/>
                        <a:ext cx="10831513" cy="5221288"/>
                      </a:xfrm>
                      <a:prstGeom prst="rect">
                        <a:avLst/>
                      </a:prstGeom>
                    </p:spPr>
                  </p:pic>
                </p:oleObj>
              </mc:Fallback>
            </mc:AlternateContent>
          </a:graphicData>
        </a:graphic>
      </p:graphicFrame>
      <p:sp>
        <p:nvSpPr>
          <p:cNvPr id="5"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dirty="0">
                <a:solidFill>
                  <a:schemeClr val="bg1"/>
                </a:solidFill>
              </a:rPr>
              <a:t>Analiza porównawcza implementacji</a:t>
            </a:r>
          </a:p>
        </p:txBody>
      </p:sp>
    </p:spTree>
    <p:extLst>
      <p:ext uri="{BB962C8B-B14F-4D97-AF65-F5344CB8AC3E}">
        <p14:creationId xmlns:p14="http://schemas.microsoft.com/office/powerpoint/2010/main" val="152195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ymbol zastępczy zawartości 2"/>
          <p:cNvSpPr>
            <a:spLocks noGrp="1"/>
          </p:cNvSpPr>
          <p:nvPr>
            <p:ph idx="1"/>
          </p:nvPr>
        </p:nvSpPr>
        <p:spPr>
          <a:xfrm>
            <a:off x="801688" y="1041400"/>
            <a:ext cx="9085262" cy="5681663"/>
          </a:xfrm>
        </p:spPr>
        <p:txBody>
          <a:bodyPr/>
          <a:lstStyle/>
          <a:p>
            <a:endParaRPr lang="pl-PL" altLang="pl-PL" dirty="0"/>
          </a:p>
        </p:txBody>
      </p:sp>
      <p:sp>
        <p:nvSpPr>
          <p:cNvPr id="26627"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Wnioski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rostokąt 2">
            <a:hlinkClick r:id="rId2"/>
          </p:cNvPr>
          <p:cNvSpPr>
            <a:spLocks noChangeArrowheads="1"/>
          </p:cNvSpPr>
          <p:nvPr/>
        </p:nvSpPr>
        <p:spPr bwMode="auto">
          <a:xfrm>
            <a:off x="1092200"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a:endParaRPr lang="pl-PL" altLang="pl-PL"/>
          </a:p>
        </p:txBody>
      </p:sp>
      <p:graphicFrame>
        <p:nvGraphicFramePr>
          <p:cNvPr id="2" name="Tabela 1"/>
          <p:cNvGraphicFramePr>
            <a:graphicFrameLocks noGrp="1"/>
          </p:cNvGraphicFramePr>
          <p:nvPr>
            <p:extLst>
              <p:ext uri="{D42A27DB-BD31-4B8C-83A1-F6EECF244321}">
                <p14:modId xmlns:p14="http://schemas.microsoft.com/office/powerpoint/2010/main" val="3616710607"/>
              </p:ext>
            </p:extLst>
          </p:nvPr>
        </p:nvGraphicFramePr>
        <p:xfrm>
          <a:off x="1125118" y="760402"/>
          <a:ext cx="8960214" cy="6239788"/>
        </p:xfrm>
        <a:graphic>
          <a:graphicData uri="http://schemas.openxmlformats.org/drawingml/2006/table">
            <a:tbl>
              <a:tblPr firstRow="1" firstCol="1" bandRow="1">
                <a:tableStyleId>{93296810-A885-4BE3-A3E7-6D5BEEA58F35}</a:tableStyleId>
              </a:tblPr>
              <a:tblGrid>
                <a:gridCol w="4476562">
                  <a:extLst>
                    <a:ext uri="{9D8B030D-6E8A-4147-A177-3AD203B41FA5}">
                      <a16:colId xmlns:a16="http://schemas.microsoft.com/office/drawing/2014/main" xmlns="" val="20000"/>
                    </a:ext>
                  </a:extLst>
                </a:gridCol>
                <a:gridCol w="3324087">
                  <a:extLst>
                    <a:ext uri="{9D8B030D-6E8A-4147-A177-3AD203B41FA5}">
                      <a16:colId xmlns:a16="http://schemas.microsoft.com/office/drawing/2014/main" xmlns="" val="20001"/>
                    </a:ext>
                  </a:extLst>
                </a:gridCol>
                <a:gridCol w="1159565">
                  <a:extLst>
                    <a:ext uri="{9D8B030D-6E8A-4147-A177-3AD203B41FA5}">
                      <a16:colId xmlns:a16="http://schemas.microsoft.com/office/drawing/2014/main" xmlns="" val="20002"/>
                    </a:ext>
                  </a:extLst>
                </a:gridCol>
              </a:tblGrid>
              <a:tr h="583504">
                <a:tc>
                  <a:txBody>
                    <a:bodyPr/>
                    <a:lstStyle/>
                    <a:p>
                      <a:pPr algn="ctr">
                        <a:spcAft>
                          <a:spcPts val="0"/>
                        </a:spcAft>
                      </a:pPr>
                      <a:r>
                        <a:rPr lang="pl-PL" sz="1400" dirty="0">
                          <a:effectLst/>
                        </a:rPr>
                        <a:t>Nazwa algorytmu</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Twórca</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Rok powstania</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0"/>
                  </a:ext>
                </a:extLst>
              </a:tr>
              <a:tr h="598578">
                <a:tc>
                  <a:txBody>
                    <a:bodyPr/>
                    <a:lstStyle/>
                    <a:p>
                      <a:pPr algn="ctr">
                        <a:spcAft>
                          <a:spcPts val="0"/>
                        </a:spcAft>
                      </a:pPr>
                      <a:r>
                        <a:rPr lang="pl-PL" sz="1400" dirty="0">
                          <a:effectLst/>
                        </a:rPr>
                        <a:t>Algorytm generałów bizantyjskich (</a:t>
                      </a:r>
                      <a:r>
                        <a:rPr lang="pl-PL" sz="1400" dirty="0" err="1">
                          <a:effectLst/>
                        </a:rPr>
                        <a:t>Byzantine</a:t>
                      </a:r>
                      <a:r>
                        <a:rPr lang="pl-PL" sz="1400" dirty="0">
                          <a:effectLst/>
                        </a:rPr>
                        <a:t> </a:t>
                      </a:r>
                      <a:r>
                        <a:rPr lang="pl-PL" sz="1400" dirty="0" err="1">
                          <a:effectLst/>
                        </a:rPr>
                        <a:t>Generals</a:t>
                      </a:r>
                      <a:r>
                        <a:rPr lang="pl-PL" sz="1400" dirty="0">
                          <a:effectLst/>
                        </a:rPr>
                        <a:t> </a:t>
                      </a:r>
                      <a:r>
                        <a:rPr lang="pl-PL" sz="1400" dirty="0" err="1">
                          <a:effectLst/>
                        </a:rPr>
                        <a:t>Algorithm</a:t>
                      </a:r>
                      <a:r>
                        <a:rPr lang="pl-PL" sz="1400" dirty="0">
                          <a:effectLst/>
                        </a:rPr>
                        <a:t>)</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en-US" sz="1400" dirty="0">
                          <a:effectLst/>
                        </a:rPr>
                        <a:t>Leslie </a:t>
                      </a:r>
                      <a:r>
                        <a:rPr lang="en-US" sz="1400" dirty="0" err="1">
                          <a:effectLst/>
                        </a:rPr>
                        <a:t>Lamport</a:t>
                      </a:r>
                      <a:endParaRPr lang="pl-PL" sz="1400" dirty="0">
                        <a:effectLst/>
                      </a:endParaRPr>
                    </a:p>
                    <a:p>
                      <a:pPr algn="ctr">
                        <a:spcAft>
                          <a:spcPts val="0"/>
                        </a:spcAft>
                      </a:pPr>
                      <a:r>
                        <a:rPr lang="en-US" sz="1400" dirty="0">
                          <a:effectLst/>
                        </a:rPr>
                        <a:t>Robert </a:t>
                      </a:r>
                      <a:r>
                        <a:rPr lang="en-US" sz="1400" dirty="0" err="1">
                          <a:effectLst/>
                        </a:rPr>
                        <a:t>Shostak</a:t>
                      </a:r>
                      <a:endParaRPr lang="pl-PL" sz="1400" dirty="0">
                        <a:effectLst/>
                      </a:endParaRPr>
                    </a:p>
                    <a:p>
                      <a:pPr algn="ctr">
                        <a:spcAft>
                          <a:spcPts val="0"/>
                        </a:spcAft>
                      </a:pPr>
                      <a:r>
                        <a:rPr lang="en-US" sz="1400" dirty="0">
                          <a:effectLst/>
                        </a:rPr>
                        <a:t>Marshall Pease</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1982</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1"/>
                  </a:ext>
                </a:extLst>
              </a:tr>
              <a:tr h="399051">
                <a:tc>
                  <a:txBody>
                    <a:bodyPr/>
                    <a:lstStyle/>
                    <a:p>
                      <a:pPr algn="ctr">
                        <a:spcAft>
                          <a:spcPts val="0"/>
                        </a:spcAft>
                      </a:pPr>
                      <a:r>
                        <a:rPr lang="en-US" sz="1400" dirty="0" err="1">
                          <a:effectLst/>
                        </a:rPr>
                        <a:t>Algorytm</a:t>
                      </a:r>
                      <a:r>
                        <a:rPr lang="en-US" sz="1400" dirty="0">
                          <a:effectLst/>
                        </a:rPr>
                        <a:t> </a:t>
                      </a:r>
                      <a:r>
                        <a:rPr lang="en-US" sz="1400" dirty="0" err="1">
                          <a:effectLst/>
                        </a:rPr>
                        <a:t>króla</a:t>
                      </a:r>
                      <a:r>
                        <a:rPr lang="en-US" sz="1400" dirty="0">
                          <a:effectLst/>
                        </a:rPr>
                        <a:t> (The Phase King Algorithm) </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Piotr Berman</a:t>
                      </a:r>
                    </a:p>
                    <a:p>
                      <a:pPr algn="ctr">
                        <a:spcAft>
                          <a:spcPts val="0"/>
                        </a:spcAft>
                      </a:pPr>
                      <a:r>
                        <a:rPr lang="pl-PL" sz="1400" dirty="0">
                          <a:effectLst/>
                        </a:rPr>
                        <a:t>Juan </a:t>
                      </a:r>
                      <a:r>
                        <a:rPr lang="pl-PL" sz="1400" dirty="0" err="1">
                          <a:effectLst/>
                        </a:rPr>
                        <a:t>Garay</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1989</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2"/>
                  </a:ext>
                </a:extLst>
              </a:tr>
              <a:tr h="399051">
                <a:tc>
                  <a:txBody>
                    <a:bodyPr/>
                    <a:lstStyle/>
                    <a:p>
                      <a:pPr algn="ctr">
                        <a:spcAft>
                          <a:spcPts val="0"/>
                        </a:spcAft>
                      </a:pPr>
                      <a:r>
                        <a:rPr lang="pl-PL" sz="1400" dirty="0">
                          <a:effectLst/>
                        </a:rPr>
                        <a:t>Algorytm jednorundowy</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en-US" sz="1400" dirty="0">
                          <a:effectLst/>
                        </a:rPr>
                        <a:t>Daniel Davies</a:t>
                      </a:r>
                      <a:endParaRPr lang="pl-PL" sz="1400" dirty="0">
                        <a:effectLst/>
                      </a:endParaRPr>
                    </a:p>
                    <a:p>
                      <a:pPr algn="ctr">
                        <a:spcAft>
                          <a:spcPts val="0"/>
                        </a:spcAft>
                      </a:pPr>
                      <a:r>
                        <a:rPr lang="en-US" sz="1400" dirty="0">
                          <a:effectLst/>
                        </a:rPr>
                        <a:t>John F. </a:t>
                      </a:r>
                      <a:r>
                        <a:rPr lang="en-US" sz="1400" dirty="0" err="1">
                          <a:effectLst/>
                        </a:rPr>
                        <a:t>Wakerly</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1978</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3"/>
                  </a:ext>
                </a:extLst>
              </a:tr>
              <a:tr h="399051">
                <a:tc>
                  <a:txBody>
                    <a:bodyPr/>
                    <a:lstStyle/>
                    <a:p>
                      <a:pPr algn="ctr">
                        <a:spcAft>
                          <a:spcPts val="0"/>
                        </a:spcAft>
                      </a:pPr>
                      <a:r>
                        <a:rPr lang="pl-PL" sz="1400" dirty="0">
                          <a:effectLst/>
                        </a:rPr>
                        <a:t>Algorytm randomizowany (</a:t>
                      </a:r>
                      <a:r>
                        <a:rPr lang="pl-PL" sz="1400" dirty="0" err="1">
                          <a:effectLst/>
                        </a:rPr>
                        <a:t>randomized</a:t>
                      </a:r>
                      <a:r>
                        <a:rPr lang="pl-PL" sz="1400" dirty="0">
                          <a:effectLst/>
                        </a:rPr>
                        <a:t> </a:t>
                      </a:r>
                      <a:r>
                        <a:rPr lang="pl-PL" sz="1400" dirty="0" err="1">
                          <a:effectLst/>
                        </a:rPr>
                        <a:t>algorithm</a:t>
                      </a:r>
                      <a:r>
                        <a:rPr lang="pl-PL" sz="1400" dirty="0">
                          <a:effectLst/>
                        </a:rPr>
                        <a:t>)</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Michael Ben-Or</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1983</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4"/>
                  </a:ext>
                </a:extLst>
              </a:tr>
              <a:tr h="798105">
                <a:tc>
                  <a:txBody>
                    <a:bodyPr/>
                    <a:lstStyle/>
                    <a:p>
                      <a:pPr algn="ctr">
                        <a:spcAft>
                          <a:spcPts val="0"/>
                        </a:spcAft>
                      </a:pPr>
                      <a:r>
                        <a:rPr lang="pl-PL" sz="1400" dirty="0">
                          <a:effectLst/>
                        </a:rPr>
                        <a:t>Algorytm dwóch armii (</a:t>
                      </a:r>
                      <a:r>
                        <a:rPr lang="pl-PL" sz="1400" dirty="0" err="1">
                          <a:effectLst/>
                        </a:rPr>
                        <a:t>Two</a:t>
                      </a:r>
                      <a:r>
                        <a:rPr lang="pl-PL" sz="1400" dirty="0">
                          <a:effectLst/>
                        </a:rPr>
                        <a:t> </a:t>
                      </a:r>
                      <a:r>
                        <a:rPr lang="pl-PL" sz="1400" dirty="0" err="1">
                          <a:effectLst/>
                        </a:rPr>
                        <a:t>Army</a:t>
                      </a:r>
                      <a:r>
                        <a:rPr lang="pl-PL" sz="1400" dirty="0">
                          <a:effectLst/>
                        </a:rPr>
                        <a:t>/</a:t>
                      </a:r>
                      <a:r>
                        <a:rPr lang="pl-PL" sz="1400" dirty="0" err="1">
                          <a:effectLst/>
                        </a:rPr>
                        <a:t>Generals</a:t>
                      </a:r>
                      <a:r>
                        <a:rPr lang="pl-PL" sz="1400" dirty="0">
                          <a:effectLst/>
                        </a:rPr>
                        <a:t> Problem)</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err="1">
                          <a:effectLst/>
                        </a:rPr>
                        <a:t>Eralp</a:t>
                      </a:r>
                      <a:r>
                        <a:rPr lang="pl-PL" sz="1400" dirty="0">
                          <a:effectLst/>
                        </a:rPr>
                        <a:t> </a:t>
                      </a:r>
                      <a:r>
                        <a:rPr lang="pl-PL" sz="1400" dirty="0" err="1">
                          <a:effectLst/>
                        </a:rPr>
                        <a:t>Abdurrahim</a:t>
                      </a:r>
                      <a:r>
                        <a:rPr lang="pl-PL" sz="1400" dirty="0">
                          <a:effectLst/>
                        </a:rPr>
                        <a:t> </a:t>
                      </a:r>
                      <a:r>
                        <a:rPr lang="pl-PL" sz="1400" dirty="0" err="1">
                          <a:effectLst/>
                        </a:rPr>
                        <a:t>Akkoyunlu</a:t>
                      </a:r>
                      <a:endParaRPr lang="pl-PL" sz="1400" dirty="0">
                        <a:effectLst/>
                      </a:endParaRPr>
                    </a:p>
                    <a:p>
                      <a:pPr algn="ctr">
                        <a:spcAft>
                          <a:spcPts val="0"/>
                        </a:spcAft>
                      </a:pPr>
                      <a:r>
                        <a:rPr lang="pl-PL" sz="1400" dirty="0" err="1">
                          <a:effectLst/>
                        </a:rPr>
                        <a:t>Kattamuri</a:t>
                      </a:r>
                      <a:r>
                        <a:rPr lang="pl-PL" sz="1400" dirty="0">
                          <a:effectLst/>
                        </a:rPr>
                        <a:t> </a:t>
                      </a:r>
                      <a:r>
                        <a:rPr lang="pl-PL" sz="1400" dirty="0" err="1">
                          <a:effectLst/>
                        </a:rPr>
                        <a:t>Ekanadham</a:t>
                      </a:r>
                      <a:endParaRPr lang="pl-PL" sz="1400" dirty="0">
                        <a:effectLst/>
                      </a:endParaRPr>
                    </a:p>
                    <a:p>
                      <a:pPr algn="ctr">
                        <a:spcAft>
                          <a:spcPts val="0"/>
                        </a:spcAft>
                      </a:pPr>
                      <a:r>
                        <a:rPr lang="pl-PL" sz="1400" dirty="0">
                          <a:effectLst/>
                        </a:rPr>
                        <a:t>R.V. Huber</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1975</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5"/>
                  </a:ext>
                </a:extLst>
              </a:tr>
              <a:tr h="598578">
                <a:tc>
                  <a:txBody>
                    <a:bodyPr/>
                    <a:lstStyle/>
                    <a:p>
                      <a:pPr algn="ctr">
                        <a:spcAft>
                          <a:spcPts val="0"/>
                        </a:spcAft>
                      </a:pPr>
                      <a:r>
                        <a:rPr lang="en-US" sz="1400" dirty="0" err="1">
                          <a:effectLst/>
                        </a:rPr>
                        <a:t>Algorytm</a:t>
                      </a:r>
                      <a:r>
                        <a:rPr lang="en-US" sz="1400" dirty="0">
                          <a:effectLst/>
                        </a:rPr>
                        <a:t> </a:t>
                      </a:r>
                      <a:r>
                        <a:rPr lang="en-US" sz="1400" dirty="0" err="1">
                          <a:effectLst/>
                        </a:rPr>
                        <a:t>królowej</a:t>
                      </a:r>
                      <a:r>
                        <a:rPr lang="en-US" sz="1400" dirty="0">
                          <a:effectLst/>
                        </a:rPr>
                        <a:t> (The Queen Algorithm) </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en-US" sz="1400" dirty="0">
                          <a:effectLst/>
                        </a:rPr>
                        <a:t>Piotr Berman</a:t>
                      </a:r>
                      <a:endParaRPr lang="pl-PL" sz="1400" dirty="0">
                        <a:effectLst/>
                      </a:endParaRPr>
                    </a:p>
                    <a:p>
                      <a:pPr algn="ctr">
                        <a:spcAft>
                          <a:spcPts val="0"/>
                        </a:spcAft>
                      </a:pPr>
                      <a:r>
                        <a:rPr lang="en-US" sz="1400" dirty="0">
                          <a:effectLst/>
                        </a:rPr>
                        <a:t>Juan </a:t>
                      </a:r>
                      <a:r>
                        <a:rPr lang="en-US" sz="1400" dirty="0" err="1">
                          <a:effectLst/>
                        </a:rPr>
                        <a:t>Garay</a:t>
                      </a:r>
                      <a:endParaRPr lang="pl-PL" sz="1400" dirty="0">
                        <a:effectLst/>
                      </a:endParaRPr>
                    </a:p>
                    <a:p>
                      <a:pPr algn="ctr">
                        <a:spcAft>
                          <a:spcPts val="0"/>
                        </a:spcAft>
                      </a:pPr>
                      <a:r>
                        <a:rPr lang="en-US" sz="1400" dirty="0">
                          <a:effectLst/>
                        </a:rPr>
                        <a:t>Kenneth Perry</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1989</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6"/>
                  </a:ext>
                </a:extLst>
              </a:tr>
              <a:tr h="399051">
                <a:tc>
                  <a:txBody>
                    <a:bodyPr/>
                    <a:lstStyle/>
                    <a:p>
                      <a:pPr algn="ctr">
                        <a:spcAft>
                          <a:spcPts val="0"/>
                        </a:spcAft>
                      </a:pPr>
                      <a:r>
                        <a:rPr lang="pl-PL" sz="1400" dirty="0">
                          <a:effectLst/>
                        </a:rPr>
                        <a:t>Algorytm tratwy (</a:t>
                      </a:r>
                      <a:r>
                        <a:rPr lang="pl-PL" sz="1400" dirty="0" err="1">
                          <a:effectLst/>
                        </a:rPr>
                        <a:t>Raft</a:t>
                      </a:r>
                      <a:r>
                        <a:rPr lang="pl-PL" sz="1400" dirty="0">
                          <a:effectLst/>
                        </a:rPr>
                        <a:t> </a:t>
                      </a:r>
                      <a:r>
                        <a:rPr lang="pl-PL" sz="1400" dirty="0" err="1">
                          <a:effectLst/>
                        </a:rPr>
                        <a:t>algorithm</a:t>
                      </a:r>
                      <a:r>
                        <a:rPr lang="pl-PL" sz="1400" dirty="0">
                          <a:effectLst/>
                        </a:rPr>
                        <a:t>) </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Diego </a:t>
                      </a:r>
                      <a:r>
                        <a:rPr lang="pl-PL" sz="1400" dirty="0" err="1">
                          <a:effectLst/>
                        </a:rPr>
                        <a:t>Ongaro</a:t>
                      </a:r>
                      <a:endParaRPr lang="pl-PL" sz="1400" dirty="0">
                        <a:effectLst/>
                      </a:endParaRPr>
                    </a:p>
                    <a:p>
                      <a:pPr algn="ctr">
                        <a:spcAft>
                          <a:spcPts val="0"/>
                        </a:spcAft>
                      </a:pPr>
                      <a:r>
                        <a:rPr lang="pl-PL" sz="1400" dirty="0">
                          <a:effectLst/>
                        </a:rPr>
                        <a:t>John </a:t>
                      </a:r>
                      <a:r>
                        <a:rPr lang="pl-PL" sz="1400" dirty="0" err="1">
                          <a:effectLst/>
                        </a:rPr>
                        <a:t>Ousterhout</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2014</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7"/>
                  </a:ext>
                </a:extLst>
              </a:tr>
              <a:tr h="399051">
                <a:tc>
                  <a:txBody>
                    <a:bodyPr/>
                    <a:lstStyle/>
                    <a:p>
                      <a:pPr algn="ctr">
                        <a:spcAft>
                          <a:spcPts val="0"/>
                        </a:spcAft>
                      </a:pPr>
                      <a:r>
                        <a:rPr lang="pl-PL" sz="1400" dirty="0">
                          <a:effectLst/>
                        </a:rPr>
                        <a:t>Rozgłoszeniowy algorytm konsensusu podstawowego </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err="1">
                          <a:effectLst/>
                        </a:rPr>
                        <a:t>Fatemeh</a:t>
                      </a:r>
                      <a:r>
                        <a:rPr lang="pl-PL" sz="1400" dirty="0">
                          <a:effectLst/>
                        </a:rPr>
                        <a:t> </a:t>
                      </a:r>
                      <a:r>
                        <a:rPr lang="pl-PL" sz="1400" dirty="0" err="1">
                          <a:effectLst/>
                        </a:rPr>
                        <a:t>Nourazar</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2009</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8"/>
                  </a:ext>
                </a:extLst>
              </a:tr>
              <a:tr h="399051">
                <a:tc>
                  <a:txBody>
                    <a:bodyPr/>
                    <a:lstStyle/>
                    <a:p>
                      <a:pPr algn="ctr">
                        <a:spcAft>
                          <a:spcPts val="0"/>
                        </a:spcAft>
                      </a:pPr>
                      <a:r>
                        <a:rPr lang="pl-PL" sz="1400" dirty="0">
                          <a:effectLst/>
                        </a:rPr>
                        <a:t>Hierarchiczny algorytm konsensusu podstawowego </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err="1">
                          <a:effectLst/>
                        </a:rPr>
                        <a:t>Akhil</a:t>
                      </a:r>
                      <a:r>
                        <a:rPr lang="pl-PL" sz="1400" dirty="0">
                          <a:effectLst/>
                        </a:rPr>
                        <a:t> Kumar</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1990</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09"/>
                  </a:ext>
                </a:extLst>
              </a:tr>
              <a:tr h="598578">
                <a:tc>
                  <a:txBody>
                    <a:bodyPr/>
                    <a:lstStyle/>
                    <a:p>
                      <a:pPr algn="ctr">
                        <a:spcAft>
                          <a:spcPts val="0"/>
                        </a:spcAft>
                      </a:pPr>
                      <a:r>
                        <a:rPr lang="pl-PL" sz="1400" dirty="0">
                          <a:effectLst/>
                        </a:rPr>
                        <a:t>k-set </a:t>
                      </a:r>
                      <a:r>
                        <a:rPr lang="pl-PL" sz="1400" dirty="0" err="1">
                          <a:effectLst/>
                        </a:rPr>
                        <a:t>Consensus</a:t>
                      </a:r>
                      <a:r>
                        <a:rPr lang="pl-PL" sz="1400" dirty="0">
                          <a:effectLst/>
                        </a:rPr>
                        <a:t> </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en-US" sz="1400" dirty="0">
                          <a:effectLst/>
                        </a:rPr>
                        <a:t>Roberto De </a:t>
                      </a:r>
                      <a:r>
                        <a:rPr lang="en-US" sz="1400" dirty="0" err="1">
                          <a:effectLst/>
                        </a:rPr>
                        <a:t>Prisco</a:t>
                      </a:r>
                      <a:endParaRPr lang="pl-PL" sz="1400" dirty="0">
                        <a:effectLst/>
                      </a:endParaRPr>
                    </a:p>
                    <a:p>
                      <a:pPr algn="ctr">
                        <a:spcAft>
                          <a:spcPts val="0"/>
                        </a:spcAft>
                      </a:pPr>
                      <a:r>
                        <a:rPr lang="en-US" sz="1400" dirty="0">
                          <a:effectLst/>
                        </a:rPr>
                        <a:t>Dahlia </a:t>
                      </a:r>
                      <a:r>
                        <a:rPr lang="en-US" sz="1400" dirty="0" err="1">
                          <a:effectLst/>
                        </a:rPr>
                        <a:t>Malkhi</a:t>
                      </a:r>
                      <a:endParaRPr lang="pl-PL" sz="1400" dirty="0">
                        <a:effectLst/>
                      </a:endParaRPr>
                    </a:p>
                    <a:p>
                      <a:pPr algn="ctr">
                        <a:spcAft>
                          <a:spcPts val="0"/>
                        </a:spcAft>
                      </a:pPr>
                      <a:r>
                        <a:rPr lang="en-US" sz="1400" dirty="0">
                          <a:effectLst/>
                        </a:rPr>
                        <a:t>Michael L. Reiter</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1999</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10"/>
                  </a:ext>
                </a:extLst>
              </a:tr>
              <a:tr h="405288">
                <a:tc>
                  <a:txBody>
                    <a:bodyPr/>
                    <a:lstStyle/>
                    <a:p>
                      <a:pPr algn="ctr">
                        <a:spcAft>
                          <a:spcPts val="0"/>
                        </a:spcAft>
                      </a:pPr>
                      <a:r>
                        <a:rPr lang="pl-PL" sz="1400" dirty="0" err="1">
                          <a:effectLst/>
                        </a:rPr>
                        <a:t>Terminating</a:t>
                      </a:r>
                      <a:r>
                        <a:rPr lang="pl-PL" sz="1400" dirty="0">
                          <a:effectLst/>
                        </a:rPr>
                        <a:t> </a:t>
                      </a:r>
                      <a:r>
                        <a:rPr lang="pl-PL" sz="1400" dirty="0" err="1">
                          <a:effectLst/>
                        </a:rPr>
                        <a:t>Reliable</a:t>
                      </a:r>
                      <a:r>
                        <a:rPr lang="pl-PL" sz="1400" dirty="0">
                          <a:effectLst/>
                        </a:rPr>
                        <a:t> Broadcast</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err="1">
                          <a:effectLst/>
                        </a:rPr>
                        <a:t>Sape</a:t>
                      </a:r>
                      <a:r>
                        <a:rPr lang="pl-PL" sz="1400" dirty="0">
                          <a:effectLst/>
                        </a:rPr>
                        <a:t> J. </a:t>
                      </a:r>
                      <a:r>
                        <a:rPr lang="pl-PL" sz="1400" dirty="0" err="1">
                          <a:effectLst/>
                        </a:rPr>
                        <a:t>Mullender</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tc>
                  <a:txBody>
                    <a:bodyPr/>
                    <a:lstStyle/>
                    <a:p>
                      <a:pPr algn="ctr">
                        <a:spcAft>
                          <a:spcPts val="0"/>
                        </a:spcAft>
                      </a:pPr>
                      <a:r>
                        <a:rPr lang="pl-PL" sz="1400" dirty="0">
                          <a:effectLst/>
                        </a:rPr>
                        <a:t>1993</a:t>
                      </a:r>
                      <a:endParaRPr lang="pl-PL" sz="1400" dirty="0">
                        <a:effectLst/>
                        <a:latin typeface="Times New Roman" panose="02020603050405020304" pitchFamily="18" charset="0"/>
                        <a:ea typeface="Times New Roman" panose="02020603050405020304" pitchFamily="18" charset="0"/>
                      </a:endParaRPr>
                    </a:p>
                  </a:txBody>
                  <a:tcPr marL="58620" marR="58620" marT="0" marB="0" anchor="ctr"/>
                </a:tc>
                <a:extLst>
                  <a:ext uri="{0D108BD9-81ED-4DB2-BD59-A6C34878D82A}">
                    <a16:rowId xmlns:a16="http://schemas.microsoft.com/office/drawing/2014/main" xmlns="" val="10011"/>
                  </a:ext>
                </a:extLst>
              </a:tr>
            </a:tbl>
          </a:graphicData>
        </a:graphic>
      </p:graphicFrame>
      <p:sp>
        <p:nvSpPr>
          <p:cNvPr id="5177" name="Rectangle 3"/>
          <p:cNvSpPr>
            <a:spLocks/>
          </p:cNvSpPr>
          <p:nvPr/>
        </p:nvSpPr>
        <p:spPr bwMode="auto">
          <a:xfrm>
            <a:off x="2811463" y="2184400"/>
            <a:ext cx="10680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Lst>
        </p:spPr>
        <p:txBody>
          <a:bodyPr wrap="none" lIns="45720" rIns="45720" anchor="ct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a:t/>
            </a:r>
            <a:br>
              <a:rPr lang="pl-PL" altLang="pl-PL"/>
            </a:br>
            <a:endParaRPr lang="pl-PL" altLang="pl-PL"/>
          </a:p>
        </p:txBody>
      </p:sp>
      <p:sp>
        <p:nvSpPr>
          <p:cNvPr id="5178" name="pole tekstowe 5"/>
          <p:cNvSpPr txBox="1">
            <a:spLocks noChangeArrowheads="1"/>
          </p:cNvSpPr>
          <p:nvPr/>
        </p:nvSpPr>
        <p:spPr bwMode="auto">
          <a:xfrm>
            <a:off x="2811463" y="106363"/>
            <a:ext cx="7869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Tabelaryczne zestawienie znalezionych algorytmów</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pole tekstowe 3"/>
          <p:cNvSpPr txBox="1">
            <a:spLocks noChangeArrowheads="1"/>
          </p:cNvSpPr>
          <p:nvPr/>
        </p:nvSpPr>
        <p:spPr bwMode="auto">
          <a:xfrm>
            <a:off x="2811463" y="106363"/>
            <a:ext cx="764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Wybrana bibliografia</a:t>
            </a:r>
          </a:p>
        </p:txBody>
      </p:sp>
      <p:sp>
        <p:nvSpPr>
          <p:cNvPr id="3" name="Symbol zastępczy zawartości 2"/>
          <p:cNvSpPr>
            <a:spLocks noGrp="1"/>
          </p:cNvSpPr>
          <p:nvPr>
            <p:ph idx="1"/>
          </p:nvPr>
        </p:nvSpPr>
        <p:spPr>
          <a:xfrm>
            <a:off x="801688" y="1004888"/>
            <a:ext cx="9739711" cy="5718175"/>
          </a:xfrm>
        </p:spPr>
        <p:txBody>
          <a:bodyPr/>
          <a:lstStyle/>
          <a:p>
            <a:r>
              <a:rPr lang="pl-PL" sz="2000" dirty="0">
                <a:latin typeface="Times New Roman" charset="0"/>
              </a:rPr>
              <a:t>Ben-</a:t>
            </a:r>
            <a:r>
              <a:rPr lang="pl-PL" sz="2000" dirty="0" err="1">
                <a:latin typeface="Times New Roman" charset="0"/>
              </a:rPr>
              <a:t>Ari</a:t>
            </a:r>
            <a:r>
              <a:rPr lang="pl-PL" sz="2000" dirty="0">
                <a:latin typeface="Times New Roman" charset="0"/>
              </a:rPr>
              <a:t> M., „Podstawy programowania współbieżnego i rozproszonego, wyd. 2 zm. i </a:t>
            </a:r>
            <a:r>
              <a:rPr lang="pl-PL" sz="2000" dirty="0" err="1">
                <a:latin typeface="Times New Roman" charset="0"/>
              </a:rPr>
              <a:t>rozsz</a:t>
            </a:r>
            <a:r>
              <a:rPr lang="pl-PL" sz="2000" dirty="0">
                <a:latin typeface="Times New Roman" charset="0"/>
              </a:rPr>
              <a:t>.”, rozdział 12, str. 237-240, Wydawnictwa Naukowo-Techniczne, 2009, Warszawa</a:t>
            </a:r>
          </a:p>
          <a:p>
            <a:r>
              <a:rPr lang="en-US" sz="2000" dirty="0">
                <a:latin typeface="Times New Roman" charset="0"/>
              </a:rPr>
              <a:t>Berman P., </a:t>
            </a:r>
            <a:r>
              <a:rPr lang="en-US" sz="2000" dirty="0" err="1">
                <a:latin typeface="Times New Roman" charset="0"/>
              </a:rPr>
              <a:t>Garay</a:t>
            </a:r>
            <a:r>
              <a:rPr lang="en-US" sz="2000" dirty="0">
                <a:latin typeface="Times New Roman" charset="0"/>
              </a:rPr>
              <a:t> J A., Perry K.J., “Towards Optimal Distributed Consensus”, 30th IEEE Annual Symposium on Foundations of Computer Science (FOCS), str. 410-415, IEEE, ISBN: 0‑8186-1982-1, </a:t>
            </a:r>
            <a:r>
              <a:rPr lang="en-US" sz="2000" dirty="0">
                <a:latin typeface="Times New Roman" charset="0"/>
                <a:hlinkClick r:id="rId3"/>
              </a:rPr>
              <a:t>http://zoo.cs.yale.edu/classes/cs426/2013/bib/berman89towards.pdf</a:t>
            </a:r>
            <a:endParaRPr lang="en-US" sz="2000" dirty="0">
              <a:latin typeface="Times New Roman" charset="0"/>
            </a:endParaRPr>
          </a:p>
          <a:p>
            <a:r>
              <a:rPr lang="en-US" sz="2000" dirty="0" err="1">
                <a:latin typeface="Times New Roman" charset="0"/>
              </a:rPr>
              <a:t>Coulouris</a:t>
            </a:r>
            <a:r>
              <a:rPr lang="en-US" sz="2000" dirty="0">
                <a:latin typeface="Times New Roman" charset="0"/>
              </a:rPr>
              <a:t> G., </a:t>
            </a:r>
            <a:r>
              <a:rPr lang="en-US" sz="2000" dirty="0" err="1">
                <a:latin typeface="Times New Roman" charset="0"/>
              </a:rPr>
              <a:t>Dollimore</a:t>
            </a:r>
            <a:r>
              <a:rPr lang="en-US" sz="2000" dirty="0">
                <a:latin typeface="Times New Roman" charset="0"/>
              </a:rPr>
              <a:t> J., </a:t>
            </a:r>
            <a:r>
              <a:rPr lang="en-US" sz="2000" dirty="0" err="1">
                <a:latin typeface="Times New Roman" charset="0"/>
              </a:rPr>
              <a:t>Kindberg</a:t>
            </a:r>
            <a:r>
              <a:rPr lang="en-US" sz="2000" dirty="0">
                <a:latin typeface="Times New Roman" charset="0"/>
              </a:rPr>
              <a:t> T., Gordon B., “Distributed Systems. </a:t>
            </a:r>
            <a:r>
              <a:rPr lang="en-GB" sz="2000" dirty="0">
                <a:latin typeface="Times New Roman" charset="0"/>
              </a:rPr>
              <a:t>Concepts and Design. Fifth Edition”, str. 662, Pearson Education, 2012, Boston</a:t>
            </a:r>
          </a:p>
          <a:p>
            <a:r>
              <a:rPr lang="pl-PL" sz="2000" dirty="0">
                <a:latin typeface="Times New Roman" charset="0"/>
              </a:rPr>
              <a:t>“Systemy Równoległe i rozproszone”, wykład nr 13 – „Rozgłaszanie i uzgadnianie”, strona z materiałami dydaktycznymi dr hab. inż. K. Banasia, </a:t>
            </a:r>
            <a:r>
              <a:rPr lang="pl-PL" sz="2000" dirty="0">
                <a:latin typeface="Times New Roman" charset="0"/>
                <a:hlinkClick r:id="rId4"/>
              </a:rPr>
              <a:t>http://www.metal.agh.edu.pl/~banas/SRR/SRR_W13_Rozglaszanie_Uzgadnianie.pdf</a:t>
            </a:r>
            <a:endParaRPr lang="pl-PL" sz="2000" dirty="0">
              <a:latin typeface="Times New Roman" charset="0"/>
            </a:endParaRPr>
          </a:p>
          <a:p>
            <a:r>
              <a:rPr lang="pl-PL" sz="2000" dirty="0">
                <a:latin typeface="Times New Roman" charset="0"/>
              </a:rPr>
              <a:t>oraz wiele innych zawartych w dokumencie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Oryginalne źródła algorytmów</a:t>
            </a:r>
            <a:endParaRPr lang="pl-PL" dirty="0"/>
          </a:p>
        </p:txBody>
      </p:sp>
      <p:pic>
        <p:nvPicPr>
          <p:cNvPr id="4" name="Symbol zastępczy zawartości 3"/>
          <p:cNvPicPr>
            <a:picLocks noGrp="1" noChangeAspect="1"/>
          </p:cNvPicPr>
          <p:nvPr>
            <p:ph idx="1"/>
          </p:nvPr>
        </p:nvPicPr>
        <p:blipFill>
          <a:blip r:embed="rId3"/>
          <a:stretch>
            <a:fillRect/>
          </a:stretch>
        </p:blipFill>
        <p:spPr>
          <a:xfrm>
            <a:off x="801688" y="2206095"/>
            <a:ext cx="9085262" cy="4495273"/>
          </a:xfrm>
        </p:spPr>
      </p:pic>
    </p:spTree>
    <p:extLst>
      <p:ext uri="{BB962C8B-B14F-4D97-AF65-F5344CB8AC3E}">
        <p14:creationId xmlns:p14="http://schemas.microsoft.com/office/powerpoint/2010/main" val="234593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zawartości 2"/>
          <p:cNvSpPr>
            <a:spLocks noGrp="1"/>
          </p:cNvSpPr>
          <p:nvPr>
            <p:ph idx="1"/>
          </p:nvPr>
        </p:nvSpPr>
        <p:spPr>
          <a:xfrm>
            <a:off x="801688" y="898525"/>
            <a:ext cx="9085262" cy="5824538"/>
          </a:xfrm>
        </p:spPr>
        <p:txBody>
          <a:bodyPr/>
          <a:lstStyle/>
          <a:p>
            <a:pPr marL="0" indent="0" algn="just">
              <a:buNone/>
            </a:pPr>
            <a:r>
              <a:rPr lang="pl-PL" altLang="pl-PL" sz="2400" b="1" i="1" dirty="0"/>
              <a:t>Algorytm jednorundowy</a:t>
            </a:r>
            <a:r>
              <a:rPr lang="pl-PL" altLang="pl-PL" sz="2400" dirty="0"/>
              <a:t> jest najprostszym algorytmem rozwiązującego problem uzgadniania. Algorytm działa w następujący sposób:</a:t>
            </a:r>
          </a:p>
          <a:p>
            <a:pPr marL="0" indent="0" algn="just">
              <a:buNone/>
            </a:pPr>
            <a:r>
              <a:rPr lang="pl-PL" altLang="pl-PL" sz="2400" dirty="0"/>
              <a:t>Każdy generał podejmuje decyzję, przesyła ją do wszystkich pozostałych generałów oraz odbiera ich decyzje. Ostateczna decyzja podejmowana jest na drodze wyboru większościowego spośród wszystkich decyzji, zarówno własnej jak i otrzymanych od pozostałych. Załamanie kilku generałów może spowodować niemożność uzyskania porozumienia przez pozostałych, jeśli głosy dzielą się w miarę równo</a:t>
            </a:r>
          </a:p>
        </p:txBody>
      </p:sp>
      <p:sp>
        <p:nvSpPr>
          <p:cNvPr id="8195" name="pole tekstowe 3"/>
          <p:cNvSpPr txBox="1">
            <a:spLocks noChangeArrowheads="1"/>
          </p:cNvSpPr>
          <p:nvPr/>
        </p:nvSpPr>
        <p:spPr bwMode="auto">
          <a:xfrm>
            <a:off x="2811463" y="106363"/>
            <a:ext cx="663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Algorytm jednorundowy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ymbol zastępczy zawartości 2"/>
          <p:cNvSpPr>
            <a:spLocks noGrp="1"/>
          </p:cNvSpPr>
          <p:nvPr>
            <p:ph idx="1"/>
          </p:nvPr>
        </p:nvSpPr>
        <p:spPr>
          <a:xfrm>
            <a:off x="1089757" y="898525"/>
            <a:ext cx="9085262" cy="5824538"/>
          </a:xfrm>
        </p:spPr>
        <p:txBody>
          <a:bodyPr/>
          <a:lstStyle/>
          <a:p>
            <a:pPr marL="0" indent="0" algn="just">
              <a:buNone/>
            </a:pPr>
            <a:r>
              <a:rPr lang="pl-PL" altLang="pl-PL" sz="2000" b="1" i="1" dirty="0"/>
              <a:t>Algorytm bizantyjskich generałów</a:t>
            </a:r>
            <a:r>
              <a:rPr lang="pl-PL" altLang="pl-PL" sz="2000" dirty="0"/>
              <a:t> jest dwurundowym algorytmem rozwiązywania problemu uzgadniania. Pierwsza runda przebiega w takim sposób, że każdy z generałów (w przypadku systemu rozproszonego będą to węzły) podejmuje decyzję i przesyła ją do wszystkich pozostałych, a następnie odbiera od nich ich decyzje. Druga runda algorytmu opiera się o założenie, iż decyzje "generałów" znajdujące się w specjalnej tablicy, zostają przesłane do pozostałych. Oczywistym jest, że generał nie wysyła komunikatu sam do siebie.</a:t>
            </a:r>
          </a:p>
          <a:p>
            <a:pPr marL="0" indent="0" algn="just">
              <a:buNone/>
            </a:pPr>
            <a:r>
              <a:rPr lang="pl-PL" altLang="pl-PL" sz="2000" dirty="0"/>
              <a:t>Procedura głosowania odbywa się w dwóch etapach:</a:t>
            </a:r>
          </a:p>
          <a:p>
            <a:pPr algn="just"/>
            <a:r>
              <a:rPr lang="pl-PL" altLang="pl-PL" sz="2000" dirty="0"/>
              <a:t>Etap I - </a:t>
            </a:r>
            <a:r>
              <a:rPr lang="pl-PL" altLang="pl-PL" sz="2000" dirty="0">
                <a:latin typeface="Arial" charset="0"/>
              </a:rPr>
              <a:t>dokonanie wyboru na podstawie decyzji otrzymanej od danego generała oznaczonego jako G oraz przekazanych informacji przez pozostałych generałów dotyczących decyzji generała G.</a:t>
            </a:r>
          </a:p>
          <a:p>
            <a:pPr algn="just"/>
            <a:r>
              <a:rPr lang="pl-PL" altLang="pl-PL" sz="2000" dirty="0">
                <a:latin typeface="Arial" charset="0"/>
              </a:rPr>
              <a:t>Etap II – ostateczna decyzja podejmowana na drodze wyboru większościowego</a:t>
            </a:r>
          </a:p>
        </p:txBody>
      </p:sp>
      <p:sp>
        <p:nvSpPr>
          <p:cNvPr id="6147" name="pole tekstowe 3"/>
          <p:cNvSpPr txBox="1">
            <a:spLocks noChangeArrowheads="1"/>
          </p:cNvSpPr>
          <p:nvPr/>
        </p:nvSpPr>
        <p:spPr bwMode="auto">
          <a:xfrm>
            <a:off x="2747963" y="106363"/>
            <a:ext cx="663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Algorytm bizantyjskich generałów</a:t>
            </a:r>
          </a:p>
        </p:txBody>
      </p:sp>
      <p:pic>
        <p:nvPicPr>
          <p:cNvPr id="6" name="Obraz 5" descr="13434195_610715095753303_1460055610_n.jpg"/>
          <p:cNvPicPr>
            <a:picLocks noChangeAspect="1"/>
          </p:cNvPicPr>
          <p:nvPr/>
        </p:nvPicPr>
        <p:blipFill>
          <a:blip r:embed="rId2"/>
          <a:stretch>
            <a:fillRect/>
          </a:stretch>
        </p:blipFill>
        <p:spPr>
          <a:xfrm>
            <a:off x="3755676" y="4990142"/>
            <a:ext cx="6918045" cy="25715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ymbol zastępczy zawartości 2"/>
          <p:cNvSpPr>
            <a:spLocks noGrp="1"/>
          </p:cNvSpPr>
          <p:nvPr>
            <p:ph idx="1"/>
          </p:nvPr>
        </p:nvSpPr>
        <p:spPr>
          <a:xfrm>
            <a:off x="1169000" y="754063"/>
            <a:ext cx="9297243" cy="6027392"/>
          </a:xfrm>
        </p:spPr>
        <p:txBody>
          <a:bodyPr/>
          <a:lstStyle/>
          <a:p>
            <a:pPr marL="0" indent="0" algn="just">
              <a:buNone/>
            </a:pPr>
            <a:r>
              <a:rPr lang="pl-PL" altLang="pl-PL" sz="2000" b="1" i="1" dirty="0"/>
              <a:t>Algorytm króla</a:t>
            </a:r>
            <a:r>
              <a:rPr lang="pl-PL" altLang="pl-PL" sz="2000" dirty="0"/>
              <a:t> często mylony jest z algorytmem królowej. W porównaniu do algorytmu bizantyjskich generałów, ten algorytm wymaga znacznie mniejszej ilości przesłanych komunikatów do osiągnięcia porozumienia. Jednak jego wadą jest konieczność istnienia większej ilości wiernych generałów. Algorytm króla toleruje mniej niż n/3 błędów. W każdej fazie jest inny król. Jego decyzja jest ważniejsza niż innych. Faza posiada trzy rundy:</a:t>
            </a:r>
          </a:p>
          <a:p>
            <a:pPr algn="just"/>
            <a:r>
              <a:rPr lang="pl-PL" altLang="pl-PL" sz="2000" dirty="0"/>
              <a:t>Runda 1: podjęcie decyzji przez każdy proces i rozesłanie jej do wszystkich pozostałych</a:t>
            </a:r>
          </a:p>
          <a:p>
            <a:pPr algn="just"/>
            <a:r>
              <a:rPr lang="pl-PL" altLang="pl-PL" sz="2000" dirty="0"/>
              <a:t>Runda 2: jeżeli proces otrzyma wartość więcej niż n-f razy, to przesyła tą wartość dalej. (przypadek: więcej niż f razy -&gt; zmiana wartości na proponowaną)</a:t>
            </a:r>
          </a:p>
          <a:p>
            <a:pPr algn="just"/>
            <a:r>
              <a:rPr lang="pl-PL" altLang="pl-PL" sz="2000" dirty="0"/>
              <a:t>Runda 3: król przesyła swoją wartość do wszystkich. Jeżeli proces swoją wartość otrzyma mniej niż n-f razy, to zmienia ją na wartość otrzymaną od króla</a:t>
            </a:r>
          </a:p>
          <a:p>
            <a:pPr marL="0" indent="0" algn="just">
              <a:buNone/>
            </a:pPr>
            <a:r>
              <a:rPr lang="pl-PL" altLang="pl-PL" sz="2000" dirty="0"/>
              <a:t>Takie fazy powtarzają się do osiągnięcia porozumienia. Pozytywną stroną algorytmu jest fakt, iż niewielka ilość zdrajców nie jest w stanie wpłynąć na ostateczne głosowanie.</a:t>
            </a:r>
          </a:p>
        </p:txBody>
      </p:sp>
      <p:sp>
        <p:nvSpPr>
          <p:cNvPr id="7171" name="pole tekstowe 3"/>
          <p:cNvSpPr txBox="1">
            <a:spLocks noChangeArrowheads="1"/>
          </p:cNvSpPr>
          <p:nvPr/>
        </p:nvSpPr>
        <p:spPr bwMode="auto">
          <a:xfrm>
            <a:off x="2811463" y="106363"/>
            <a:ext cx="663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i="1">
                <a:solidFill>
                  <a:schemeClr val="bg1"/>
                </a:solidFill>
              </a:rPr>
              <a:t>Algorytm króla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pole tekstowe 3"/>
          <p:cNvSpPr txBox="1">
            <a:spLocks noChangeArrowheads="1"/>
          </p:cNvSpPr>
          <p:nvPr/>
        </p:nvSpPr>
        <p:spPr bwMode="auto">
          <a:xfrm>
            <a:off x="2811463" y="106363"/>
            <a:ext cx="6637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pl-PL" altLang="pl-PL" b="1">
                <a:solidFill>
                  <a:schemeClr val="bg1"/>
                </a:solidFill>
              </a:rPr>
              <a:t>Analiza porównawcza algorytmów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Symbol zastępczy zawartości 3"/>
          <p:cNvPicPr>
            <a:picLocks noGrp="1"/>
          </p:cNvPicPr>
          <p:nvPr>
            <p:ph idx="1"/>
          </p:nvPr>
        </p:nvPicPr>
        <p:blipFill>
          <a:blip r:embed="rId2">
            <a:extLst>
              <a:ext uri="{28A0092B-C50C-407E-A947-70E740481C1C}">
                <a14:useLocalDpi xmlns:a14="http://schemas.microsoft.com/office/drawing/2010/main" val="0"/>
              </a:ext>
            </a:extLst>
          </a:blip>
          <a:srcRect l="26758" t="18378" r="14201" b="14349"/>
          <a:stretch>
            <a:fillRect/>
          </a:stretch>
        </p:blipFill>
        <p:spPr>
          <a:xfrm>
            <a:off x="0" y="0"/>
            <a:ext cx="10680700" cy="7556500"/>
          </a:xfrm>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Wykres 3"/>
          <p:cNvGraphicFramePr/>
          <p:nvPr/>
        </p:nvGraphicFramePr>
        <p:xfrm>
          <a:off x="0" y="1063606"/>
          <a:ext cx="10680700" cy="585791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Blank Presentation">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 Default">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Blank Presentation - Default">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2399</Words>
  <Application>Microsoft Office PowerPoint</Application>
  <PresentationFormat>Niestandardowy</PresentationFormat>
  <Paragraphs>491</Paragraphs>
  <Slides>31</Slides>
  <Notes>9</Notes>
  <HiddenSlides>0</HiddenSlides>
  <MMClips>0</MMClips>
  <ScaleCrop>false</ScaleCrop>
  <HeadingPairs>
    <vt:vector size="8" baseType="variant">
      <vt:variant>
        <vt:lpstr>Używane czcionki</vt:lpstr>
      </vt:variant>
      <vt:variant>
        <vt:i4>5</vt:i4>
      </vt:variant>
      <vt:variant>
        <vt:lpstr>Motyw</vt:lpstr>
      </vt:variant>
      <vt:variant>
        <vt:i4>2</vt:i4>
      </vt:variant>
      <vt:variant>
        <vt:lpstr>Osadzone serwery OLE</vt:lpstr>
      </vt:variant>
      <vt:variant>
        <vt:i4>1</vt:i4>
      </vt:variant>
      <vt:variant>
        <vt:lpstr>Tytuły slajdów</vt:lpstr>
      </vt:variant>
      <vt:variant>
        <vt:i4>31</vt:i4>
      </vt:variant>
    </vt:vector>
  </HeadingPairs>
  <TitlesOfParts>
    <vt:vector size="39" baseType="lpstr">
      <vt:lpstr>Arial</vt:lpstr>
      <vt:lpstr>FagoNoBoldCE-Caps</vt:lpstr>
      <vt:lpstr>Helvetica Neue</vt:lpstr>
      <vt:lpstr>Times New Roman</vt:lpstr>
      <vt:lpstr>Wingdings</vt:lpstr>
      <vt:lpstr>Blank Presentation</vt:lpstr>
      <vt:lpstr>Blank Presentation - Default</vt:lpstr>
      <vt:lpstr>Document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Zakres stosowalności</vt:lpstr>
      <vt:lpstr>Prezentacja programu PowerPoint</vt:lpstr>
      <vt:lpstr>Trudności implementacyjne  </vt:lpstr>
      <vt:lpstr>Porównanie znanych realizacji/wdrożeń </vt:lpstr>
      <vt:lpstr>Prezentacja programu PowerPoint</vt:lpstr>
      <vt:lpstr>Opis sposobu oceniania algorytmów oraz wybór najlepszego </vt:lpstr>
      <vt:lpstr>Prezentacja programu PowerPoint</vt:lpstr>
      <vt:lpstr>Prezentacja programu PowerPoint</vt:lpstr>
      <vt:lpstr>dodatkowe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Oryginalne źródła algorytmów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Michas</dc:creator>
  <cp:lastModifiedBy>Lucyna Jasiura</cp:lastModifiedBy>
  <cp:revision>36</cp:revision>
  <dcterms:modified xsi:type="dcterms:W3CDTF">2016-06-10T06:55:56Z</dcterms:modified>
</cp:coreProperties>
</file>