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11" r:id="rId5"/>
    <p:sldId id="412" r:id="rId6"/>
    <p:sldId id="445" r:id="rId7"/>
    <p:sldId id="413" r:id="rId8"/>
    <p:sldId id="451" r:id="rId9"/>
    <p:sldId id="447" r:id="rId10"/>
    <p:sldId id="452" r:id="rId11"/>
    <p:sldId id="415" r:id="rId12"/>
    <p:sldId id="416" r:id="rId13"/>
    <p:sldId id="423" r:id="rId14"/>
    <p:sldId id="426" r:id="rId15"/>
    <p:sldId id="433" r:id="rId16"/>
    <p:sldId id="424" r:id="rId17"/>
    <p:sldId id="453" r:id="rId18"/>
    <p:sldId id="455" r:id="rId19"/>
    <p:sldId id="456" r:id="rId20"/>
    <p:sldId id="454" r:id="rId21"/>
    <p:sldId id="425" r:id="rId22"/>
    <p:sldId id="417" r:id="rId23"/>
    <p:sldId id="427" r:id="rId24"/>
    <p:sldId id="428" r:id="rId25"/>
    <p:sldId id="429" r:id="rId26"/>
    <p:sldId id="430" r:id="rId27"/>
    <p:sldId id="432" r:id="rId28"/>
    <p:sldId id="431" r:id="rId29"/>
    <p:sldId id="418" r:id="rId30"/>
    <p:sldId id="446" r:id="rId31"/>
    <p:sldId id="419" r:id="rId32"/>
    <p:sldId id="45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6"/>
        <p:guide pos="37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35770;&#25991;\Pareto&#25968;&#25454;\&#26609;&#29366;&#23545;&#27604;&#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总适应值</a:t>
            </a:r>
            <a:endParaRPr altLang="en-US"/>
          </a:p>
        </c:rich>
      </c:tx>
      <c:layout/>
      <c:overlay val="0"/>
      <c:spPr>
        <a:noFill/>
        <a:ln>
          <a:noFill/>
        </a:ln>
        <a:effectLst/>
      </c:spPr>
    </c:title>
    <c:autoTitleDeleted val="0"/>
    <c:plotArea>
      <c:layout/>
      <c:barChart>
        <c:barDir val="col"/>
        <c:grouping val="clustered"/>
        <c:varyColors val="0"/>
        <c:ser>
          <c:idx val="0"/>
          <c:order val="0"/>
          <c:tx>
            <c:strRef>
              <c:f>[柱状对比图.xlsx]Sheet1!$B$5</c:f>
              <c:strCache>
                <c:ptCount val="1"/>
                <c:pt idx="0">
                  <c:v>总适应值</c:v>
                </c:pt>
              </c:strCache>
            </c:strRef>
          </c:tx>
          <c:spPr>
            <a:solidFill>
              <a:schemeClr val="accent1"/>
            </a:solidFill>
            <a:ln>
              <a:noFill/>
            </a:ln>
            <a:effectLst/>
          </c:spPr>
          <c:invertIfNegative val="0"/>
          <c:dLbls>
            <c:delete val="1"/>
          </c:dLbls>
          <c:cat>
            <c:strRef>
              <c:f>[柱状对比图.xlsx]Sheet1!$A$6:$A$10</c:f>
              <c:strCache>
                <c:ptCount val="5"/>
                <c:pt idx="0">
                  <c:v>最少充电时间</c:v>
                </c:pt>
                <c:pt idx="1">
                  <c:v>最少充电费用</c:v>
                </c:pt>
                <c:pt idx="2">
                  <c:v>总适应值最小</c:v>
                </c:pt>
                <c:pt idx="3">
                  <c:v>充电桩平均利用率偏差最小</c:v>
                </c:pt>
                <c:pt idx="4">
                  <c:v>电网负载最小</c:v>
                </c:pt>
              </c:strCache>
            </c:strRef>
          </c:cat>
          <c:val>
            <c:numRef>
              <c:f>[柱状对比图.xlsx]Sheet1!$B$6:$B$10</c:f>
              <c:numCache>
                <c:formatCode>General</c:formatCode>
                <c:ptCount val="5"/>
                <c:pt idx="0">
                  <c:v>0.0372</c:v>
                </c:pt>
                <c:pt idx="1">
                  <c:v>0.0653</c:v>
                </c:pt>
                <c:pt idx="2">
                  <c:v>0.0175</c:v>
                </c:pt>
                <c:pt idx="3">
                  <c:v>0.065</c:v>
                </c:pt>
                <c:pt idx="4">
                  <c:v>0.0481</c:v>
                </c:pt>
              </c:numCache>
            </c:numRef>
          </c:val>
        </c:ser>
        <c:dLbls>
          <c:showLegendKey val="0"/>
          <c:showVal val="0"/>
          <c:showCatName val="0"/>
          <c:showSerName val="0"/>
          <c:showPercent val="0"/>
          <c:showBubbleSize val="0"/>
        </c:dLbls>
        <c:gapWidth val="219"/>
        <c:overlap val="-27"/>
        <c:axId val="564507217"/>
        <c:axId val="566829512"/>
      </c:barChart>
      <c:catAx>
        <c:axId val="5645072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66829512"/>
        <c:crosses val="autoZero"/>
        <c:auto val="1"/>
        <c:lblAlgn val="ctr"/>
        <c:lblOffset val="100"/>
        <c:noMultiLvlLbl val="0"/>
      </c:catAx>
      <c:valAx>
        <c:axId val="566829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6450721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6.wmf"/><Relationship Id="rId7" Type="http://schemas.openxmlformats.org/officeDocument/2006/relationships/oleObject" Target="../embeddings/oleObject11.bin"/><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jpeg"/><Relationship Id="rId19" Type="http://schemas.openxmlformats.org/officeDocument/2006/relationships/notesSlide" Target="../notesSlides/notesSlide11.xml"/><Relationship Id="rId18" Type="http://schemas.openxmlformats.org/officeDocument/2006/relationships/vmlDrawing" Target="../drawings/vmlDrawing3.vml"/><Relationship Id="rId17" Type="http://schemas.openxmlformats.org/officeDocument/2006/relationships/slideLayout" Target="../slideLayouts/slideLayout2.xml"/><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wmf"/><Relationship Id="rId13" Type="http://schemas.openxmlformats.org/officeDocument/2006/relationships/oleObject" Target="../embeddings/oleObject14.bin"/><Relationship Id="rId12" Type="http://schemas.openxmlformats.org/officeDocument/2006/relationships/image" Target="../media/image18.wmf"/><Relationship Id="rId11" Type="http://schemas.openxmlformats.org/officeDocument/2006/relationships/oleObject" Target="../embeddings/oleObject13.bin"/><Relationship Id="rId10" Type="http://schemas.openxmlformats.org/officeDocument/2006/relationships/image" Target="../media/image17.wmf"/><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18.bin"/><Relationship Id="rId7" Type="http://schemas.openxmlformats.org/officeDocument/2006/relationships/image" Target="../media/image25.wmf"/><Relationship Id="rId6" Type="http://schemas.openxmlformats.org/officeDocument/2006/relationships/oleObject" Target="../embeddings/oleObject17.bin"/><Relationship Id="rId5" Type="http://schemas.openxmlformats.org/officeDocument/2006/relationships/image" Target="../media/image24.wmf"/><Relationship Id="rId4" Type="http://schemas.openxmlformats.org/officeDocument/2006/relationships/oleObject" Target="../embeddings/oleObject16.bin"/><Relationship Id="rId3" Type="http://schemas.openxmlformats.org/officeDocument/2006/relationships/image" Target="../media/image23.wmf"/><Relationship Id="rId20" Type="http://schemas.openxmlformats.org/officeDocument/2006/relationships/notesSlide" Target="../notesSlides/notesSlide12.xml"/><Relationship Id="rId2" Type="http://schemas.openxmlformats.org/officeDocument/2006/relationships/oleObject" Target="../embeddings/oleObject15.bin"/><Relationship Id="rId19" Type="http://schemas.openxmlformats.org/officeDocument/2006/relationships/vmlDrawing" Target="../drawings/vmlDrawing4.vml"/><Relationship Id="rId18" Type="http://schemas.openxmlformats.org/officeDocument/2006/relationships/slideLayout" Target="../slideLayouts/slideLayout2.xml"/><Relationship Id="rId17" Type="http://schemas.openxmlformats.org/officeDocument/2006/relationships/image" Target="../media/image30.wmf"/><Relationship Id="rId16" Type="http://schemas.openxmlformats.org/officeDocument/2006/relationships/oleObject" Target="../embeddings/oleObject22.bin"/><Relationship Id="rId15" Type="http://schemas.openxmlformats.org/officeDocument/2006/relationships/image" Target="../media/image29.wmf"/><Relationship Id="rId14" Type="http://schemas.openxmlformats.org/officeDocument/2006/relationships/oleObject" Target="../embeddings/oleObject21.bin"/><Relationship Id="rId13" Type="http://schemas.openxmlformats.org/officeDocument/2006/relationships/image" Target="../media/image28.wmf"/><Relationship Id="rId12" Type="http://schemas.openxmlformats.org/officeDocument/2006/relationships/oleObject" Target="../embeddings/oleObject20.bin"/><Relationship Id="rId11" Type="http://schemas.openxmlformats.org/officeDocument/2006/relationships/image" Target="../media/image27.wmf"/><Relationship Id="rId10" Type="http://schemas.openxmlformats.org/officeDocument/2006/relationships/oleObject" Target="../embeddings/oleObject19.bin"/><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39.jpeg"/><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46.wmf"/><Relationship Id="rId7" Type="http://schemas.openxmlformats.org/officeDocument/2006/relationships/oleObject" Target="../embeddings/oleObject27.bin"/><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wmf"/><Relationship Id="rId3" Type="http://schemas.openxmlformats.org/officeDocument/2006/relationships/oleObject" Target="../embeddings/oleObject26.bin"/><Relationship Id="rId2" Type="http://schemas.openxmlformats.org/officeDocument/2006/relationships/image" Target="../media/image42.wmf"/><Relationship Id="rId13" Type="http://schemas.openxmlformats.org/officeDocument/2006/relationships/notesSlide" Target="../notesSlides/notesSlide24.xml"/><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47.wmf"/><Relationship Id="rId1"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49.png"/><Relationship Id="rId1" Type="http://schemas.openxmlformats.org/officeDocument/2006/relationships/image" Target="../media/image48.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51.jpeg"/><Relationship Id="rId1"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3" Type="http://schemas.openxmlformats.org/officeDocument/2006/relationships/notesSlide" Target="../notesSlides/notesSlide6.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82880" y="145415"/>
            <a:ext cx="3965575" cy="1039495"/>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文本框 1"/>
          <p:cNvSpPr txBox="1"/>
          <p:nvPr/>
        </p:nvSpPr>
        <p:spPr>
          <a:xfrm>
            <a:off x="1748790" y="2225040"/>
            <a:ext cx="9436100" cy="645160"/>
          </a:xfrm>
          <a:prstGeom prst="rect">
            <a:avLst/>
          </a:prstGeom>
          <a:noFill/>
        </p:spPr>
        <p:txBody>
          <a:bodyPr wrap="square" rtlCol="0">
            <a:spAutoFit/>
          </a:bodyPr>
          <a:p>
            <a:pPr lvl="0" algn="dist">
              <a:defRPr/>
            </a:pPr>
            <a:r>
              <a:rPr lang="zh-CN" altLang="en-US" sz="3600">
                <a:solidFill>
                  <a:srgbClr val="394966"/>
                </a:solidFill>
                <a:uFillTx/>
                <a:latin typeface="微软雅黑" panose="020B0503020204020204" pitchFamily="34" charset="-122"/>
                <a:ea typeface="微软雅黑" panose="020B0503020204020204" pitchFamily="34" charset="-122"/>
              </a:rPr>
              <a:t>基于群智能优化算法的车辆充电调度策略研究</a:t>
            </a:r>
            <a:endParaRPr lang="zh-CN" altLang="en-US" sz="3600">
              <a:solidFill>
                <a:srgbClr val="394966"/>
              </a:solidFill>
              <a:uFillTx/>
              <a:latin typeface="微软雅黑" panose="020B0503020204020204" pitchFamily="34" charset="-122"/>
              <a:ea typeface="微软雅黑" panose="020B0503020204020204" pitchFamily="34" charset="-122"/>
            </a:endParaRPr>
          </a:p>
        </p:txBody>
      </p:sp>
      <p:sp>
        <p:nvSpPr>
          <p:cNvPr id="3" name="矩形 2"/>
          <p:cNvSpPr/>
          <p:nvPr/>
        </p:nvSpPr>
        <p:spPr>
          <a:xfrm>
            <a:off x="4954905" y="3807460"/>
            <a:ext cx="5958205" cy="459105"/>
          </a:xfrm>
          <a:prstGeom prst="rect">
            <a:avLst/>
          </a:prstGeom>
        </p:spPr>
        <p:txBody>
          <a:bodyPr wrap="square" lIns="91428" tIns="45713" rIns="91428" bIns="45713">
            <a:spAutoFit/>
          </a:bodyPr>
          <a:p>
            <a:pPr algn="r"/>
            <a:r>
              <a:rPr lang="zh-CN" altLang="en-US" sz="2400" dirty="0" smtClean="0">
                <a:solidFill>
                  <a:srgbClr val="4B6075"/>
                </a:solidFill>
                <a:latin typeface="微软雅黑" panose="020B0503020204020204" pitchFamily="34" charset="-122"/>
                <a:ea typeface="微软雅黑" panose="020B0503020204020204" pitchFamily="34" charset="-122"/>
              </a:rPr>
              <a:t>学院：自</a:t>
            </a:r>
            <a:r>
              <a:rPr lang="zh-CN" altLang="en-US" sz="2400" dirty="0">
                <a:solidFill>
                  <a:srgbClr val="4B6075"/>
                </a:solidFill>
                <a:latin typeface="微软雅黑" panose="020B0503020204020204" pitchFamily="34" charset="-122"/>
                <a:ea typeface="微软雅黑" panose="020B0503020204020204" pitchFamily="34" charset="-122"/>
              </a:rPr>
              <a:t>动化</a:t>
            </a:r>
            <a:r>
              <a:rPr lang="zh-CN" altLang="en-US" sz="2400" dirty="0" smtClean="0">
                <a:solidFill>
                  <a:srgbClr val="4B6075"/>
                </a:solidFill>
                <a:latin typeface="微软雅黑" panose="020B0503020204020204" pitchFamily="34" charset="-122"/>
                <a:ea typeface="微软雅黑" panose="020B0503020204020204" pitchFamily="34" charset="-122"/>
              </a:rPr>
              <a:t>学</a:t>
            </a:r>
            <a:r>
              <a:rPr lang="zh-CN" altLang="en-US" sz="2400" dirty="0">
                <a:solidFill>
                  <a:srgbClr val="4B6075"/>
                </a:solidFill>
                <a:latin typeface="微软雅黑" panose="020B0503020204020204" pitchFamily="34" charset="-122"/>
                <a:ea typeface="微软雅黑" panose="020B0503020204020204" pitchFamily="34" charset="-122"/>
              </a:rPr>
              <a:t>院      </a:t>
            </a:r>
            <a:r>
              <a:rPr lang="zh-CN" altLang="en-US" sz="2400" dirty="0" smtClean="0">
                <a:solidFill>
                  <a:srgbClr val="4B6075"/>
                </a:solidFill>
                <a:latin typeface="微软雅黑" panose="020B0503020204020204" pitchFamily="34" charset="-122"/>
                <a:ea typeface="微软雅黑" panose="020B0503020204020204" pitchFamily="34" charset="-122"/>
              </a:rPr>
              <a:t>     专业：控制工程</a:t>
            </a:r>
            <a:endParaRPr lang="zh-CN" altLang="en-US" sz="2400" dirty="0">
              <a:solidFill>
                <a:srgbClr val="4B6075"/>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3025" y="4864100"/>
            <a:ext cx="5760085" cy="460375"/>
          </a:xfrm>
          <a:prstGeom prst="rect">
            <a:avLst/>
          </a:prstGeom>
          <a:noFill/>
        </p:spPr>
        <p:txBody>
          <a:bodyPr wrap="square" rtlCol="0">
            <a:spAutoFit/>
          </a:bodyPr>
          <a:p>
            <a:r>
              <a:rPr lang="zh-CN" altLang="en-US" sz="2400" dirty="0">
                <a:solidFill>
                  <a:srgbClr val="4B6075"/>
                </a:solidFill>
                <a:latin typeface="微软雅黑" panose="020B0503020204020204" pitchFamily="34" charset="-122"/>
                <a:ea typeface="微软雅黑" panose="020B0503020204020204" pitchFamily="34" charset="-122"/>
                <a:cs typeface="微软雅黑" panose="020B0503020204020204" pitchFamily="34" charset="-122"/>
                <a:sym typeface="+mn-ea"/>
              </a:rPr>
              <a:t>指导老师</a:t>
            </a:r>
            <a:r>
              <a:rPr lang="zh-CN" altLang="en-US" sz="2400" dirty="0" smtClean="0">
                <a:solidFill>
                  <a:srgbClr val="4B6075"/>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solidFill>
                  <a:srgbClr val="4B6075"/>
                </a:solidFill>
                <a:latin typeface="微软雅黑" panose="020B0503020204020204" pitchFamily="34" charset="-122"/>
                <a:ea typeface="微软雅黑" panose="020B0503020204020204" pitchFamily="34" charset="-122"/>
                <a:cs typeface="微软雅黑" panose="020B0503020204020204" pitchFamily="34" charset="-122"/>
                <a:sym typeface="+mn-ea"/>
              </a:rPr>
              <a:t>答辩人</a:t>
            </a:r>
            <a:r>
              <a:rPr lang="zh-CN" altLang="en-US" sz="2400" dirty="0" smtClean="0">
                <a:solidFill>
                  <a:srgbClr val="4B6075"/>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par>
                          <p:cTn id="10" fill="hold">
                            <p:stCondLst>
                              <p:cond delay="844"/>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文本框 1"/>
          <p:cNvSpPr txBox="1"/>
          <p:nvPr/>
        </p:nvSpPr>
        <p:spPr>
          <a:xfrm>
            <a:off x="1398905" y="989330"/>
            <a:ext cx="3641090" cy="1014730"/>
          </a:xfrm>
          <a:prstGeom prst="rect">
            <a:avLst/>
          </a:prstGeom>
          <a:noFill/>
        </p:spPr>
        <p:txBody>
          <a:bodyPr wrap="square" rtlCol="0">
            <a:spAutoFit/>
          </a:bodyPr>
          <a:p>
            <a:r>
              <a:rPr lang="zh-CN" altLang="en-US" sz="2000" b="1">
                <a:solidFill>
                  <a:schemeClr val="tx1">
                    <a:lumMod val="95000"/>
                    <a:lumOff val="5000"/>
                  </a:schemeClr>
                </a:solidFill>
                <a:latin typeface="+mn-ea"/>
                <a:cs typeface="+mn-ea"/>
              </a:rPr>
              <a:t>染色体编码设计</a:t>
            </a:r>
            <a:r>
              <a:rPr lang="zh-CN" altLang="en-US" sz="2000">
                <a:solidFill>
                  <a:schemeClr val="tx1">
                    <a:lumMod val="95000"/>
                    <a:lumOff val="5000"/>
                  </a:schemeClr>
                </a:solidFill>
                <a:latin typeface="+mn-ea"/>
                <a:cs typeface="+mn-ea"/>
              </a:rPr>
              <a:t>：本文采用细胞矩阵编码，将每种调度方案都转化成一个(0,1)调度矩阵。</a:t>
            </a:r>
            <a:endParaRPr lang="zh-CN" altLang="en-US" sz="2000">
              <a:latin typeface="+mn-ea"/>
              <a:cs typeface="+mn-ea"/>
            </a:endParaRPr>
          </a:p>
        </p:txBody>
      </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6031865" y="1652270"/>
            <a:ext cx="3750310" cy="1750695"/>
          </a:xfrm>
          <a:prstGeom prst="rect">
            <a:avLst/>
          </a:prstGeom>
        </p:spPr>
      </p:pic>
      <p:sp>
        <p:nvSpPr>
          <p:cNvPr id="9" name="文本框 8"/>
          <p:cNvSpPr txBox="1"/>
          <p:nvPr/>
        </p:nvSpPr>
        <p:spPr>
          <a:xfrm>
            <a:off x="1517015" y="2118995"/>
            <a:ext cx="5200650" cy="2306955"/>
          </a:xfrm>
          <a:prstGeom prst="rect">
            <a:avLst/>
          </a:prstGeom>
          <a:noFill/>
          <a:ln w="9525">
            <a:noFill/>
          </a:ln>
        </p:spPr>
        <p:txBody>
          <a:bodyPr wrap="square">
            <a:spAutoFit/>
          </a:bodyPr>
          <a:p>
            <a:pPr indent="0"/>
            <a:r>
              <a:rPr lang="en-US" b="0">
                <a:latin typeface="Times New Roman" panose="02020603050405020304" charset="0"/>
                <a:ea typeface="宋体" panose="02010600030101010101" pitchFamily="2" charset="-122"/>
                <a:cs typeface="Times New Roman" panose="02020603050405020304" charset="0"/>
              </a:rPr>
              <a:t>     0     0     0     0     1     1     0     0     0     0     0     0     1     0     0     0     0     0     0     1     0     0     1     0     0     0     0     0     1     0     1     0     0     0     0     0     0     0     1     0</a:t>
            </a:r>
            <a:endParaRPr lang="zh-CN" altLang="en-US"/>
          </a:p>
        </p:txBody>
      </p:sp>
      <p:sp>
        <p:nvSpPr>
          <p:cNvPr id="10" name="文本框 9"/>
          <p:cNvSpPr txBox="1"/>
          <p:nvPr/>
        </p:nvSpPr>
        <p:spPr>
          <a:xfrm>
            <a:off x="7068820" y="1283970"/>
            <a:ext cx="1816100" cy="368300"/>
          </a:xfrm>
          <a:prstGeom prst="rect">
            <a:avLst/>
          </a:prstGeom>
          <a:noFill/>
        </p:spPr>
        <p:txBody>
          <a:bodyPr wrap="square" rtlCol="0">
            <a:spAutoFit/>
          </a:bodyPr>
          <a:p>
            <a:r>
              <a:rPr lang="zh-CN" altLang="en-US"/>
              <a:t>调度方案</a:t>
            </a:r>
            <a:endParaRPr lang="zh-CN" altLang="en-US"/>
          </a:p>
        </p:txBody>
      </p:sp>
      <p:sp>
        <p:nvSpPr>
          <p:cNvPr id="11" name="文本框 10"/>
          <p:cNvSpPr txBox="1"/>
          <p:nvPr/>
        </p:nvSpPr>
        <p:spPr>
          <a:xfrm>
            <a:off x="1398905" y="4812665"/>
            <a:ext cx="4168140" cy="1014730"/>
          </a:xfrm>
          <a:prstGeom prst="rect">
            <a:avLst/>
          </a:prstGeom>
          <a:noFill/>
        </p:spPr>
        <p:txBody>
          <a:bodyPr wrap="square" rtlCol="0">
            <a:spAutoFit/>
          </a:bodyPr>
          <a:p>
            <a:r>
              <a:rPr lang="zh-CN" altLang="en-US" sz="2000" b="1">
                <a:solidFill>
                  <a:schemeClr val="tx1">
                    <a:lumMod val="95000"/>
                    <a:lumOff val="5000"/>
                  </a:schemeClr>
                </a:solidFill>
                <a:latin typeface="+mn-ea"/>
                <a:cs typeface="+mn-ea"/>
              </a:rPr>
              <a:t>精英选择操作</a:t>
            </a:r>
            <a:r>
              <a:rPr lang="zh-CN" altLang="en-US" sz="2000">
                <a:solidFill>
                  <a:schemeClr val="tx1">
                    <a:lumMod val="95000"/>
                    <a:lumOff val="5000"/>
                  </a:schemeClr>
                </a:solidFill>
                <a:latin typeface="+mn-ea"/>
                <a:cs typeface="+mn-ea"/>
              </a:rPr>
              <a:t>：保留前10%最优个体直接进入下一代的迭代过程，其余个体进行选择操作，生成新种群。</a:t>
            </a:r>
            <a:endParaRPr lang="zh-CN" altLang="en-US" sz="2000">
              <a:solidFill>
                <a:schemeClr val="tx1">
                  <a:lumMod val="95000"/>
                  <a:lumOff val="5000"/>
                </a:schemeClr>
              </a:solidFill>
              <a:latin typeface="+mn-ea"/>
              <a:cs typeface="+mn-ea"/>
            </a:endParaRPr>
          </a:p>
        </p:txBody>
      </p:sp>
      <p:pic>
        <p:nvPicPr>
          <p:cNvPr id="12" name="图片 206"/>
          <p:cNvPicPr>
            <a:picLocks noChangeAspect="1"/>
          </p:cNvPicPr>
          <p:nvPr/>
        </p:nvPicPr>
        <p:blipFill>
          <a:blip r:embed="rId2"/>
          <a:stretch>
            <a:fillRect/>
          </a:stretch>
        </p:blipFill>
        <p:spPr>
          <a:xfrm>
            <a:off x="6031865" y="4555490"/>
            <a:ext cx="5038090" cy="127190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90980" y="1157605"/>
            <a:ext cx="3641090" cy="706755"/>
          </a:xfrm>
          <a:prstGeom prst="rect">
            <a:avLst/>
          </a:prstGeom>
          <a:noFill/>
        </p:spPr>
        <p:txBody>
          <a:bodyPr wrap="square" rtlCol="0">
            <a:spAutoFit/>
          </a:bodyPr>
          <a:p>
            <a:r>
              <a:rPr lang="zh-CN" altLang="en-US" sz="2000" b="1">
                <a:solidFill>
                  <a:schemeClr val="tx1">
                    <a:lumMod val="95000"/>
                    <a:lumOff val="5000"/>
                  </a:schemeClr>
                </a:solidFill>
                <a:latin typeface="+mn-ea"/>
              </a:rPr>
              <a:t>交叉操作</a:t>
            </a:r>
            <a:r>
              <a:rPr lang="zh-CN" altLang="en-US" sz="2000">
                <a:solidFill>
                  <a:schemeClr val="tx1">
                    <a:lumMod val="95000"/>
                    <a:lumOff val="5000"/>
                  </a:schemeClr>
                </a:solidFill>
                <a:latin typeface="+mn-ea"/>
              </a:rPr>
              <a:t>：采用部分匹配交叉法，保证后代个体的多样性</a:t>
            </a:r>
            <a:endParaRPr lang="zh-CN" altLang="en-US" sz="2000">
              <a:solidFill>
                <a:schemeClr val="tx1">
                  <a:lumMod val="95000"/>
                  <a:lumOff val="5000"/>
                </a:schemeClr>
              </a:solidFill>
              <a:latin typeface="+mn-ea"/>
            </a:endParaRPr>
          </a:p>
        </p:txBody>
      </p:sp>
      <p:sp>
        <p:nvSpPr>
          <p:cNvPr id="8" name="文本框 7"/>
          <p:cNvSpPr txBox="1"/>
          <p:nvPr/>
        </p:nvSpPr>
        <p:spPr>
          <a:xfrm>
            <a:off x="1490980" y="3790315"/>
            <a:ext cx="3973830" cy="1014730"/>
          </a:xfrm>
          <a:prstGeom prst="rect">
            <a:avLst/>
          </a:prstGeom>
          <a:noFill/>
        </p:spPr>
        <p:txBody>
          <a:bodyPr wrap="square" rtlCol="0">
            <a:spAutoFit/>
          </a:bodyPr>
          <a:p>
            <a:r>
              <a:rPr lang="zh-CN" altLang="en-US" sz="2000" b="1">
                <a:solidFill>
                  <a:schemeClr val="tx1">
                    <a:lumMod val="95000"/>
                    <a:lumOff val="5000"/>
                  </a:schemeClr>
                </a:solidFill>
                <a:latin typeface="+mn-ea"/>
              </a:rPr>
              <a:t>变异操作</a:t>
            </a:r>
            <a:r>
              <a:rPr lang="zh-CN" altLang="en-US" sz="2000">
                <a:solidFill>
                  <a:schemeClr val="tx1">
                    <a:lumMod val="95000"/>
                    <a:lumOff val="5000"/>
                  </a:schemeClr>
                </a:solidFill>
                <a:latin typeface="+mn-ea"/>
              </a:rPr>
              <a:t>：采用单点变异原则来实现种群个体的变异操作，以此来保证种群的遗传多样性</a:t>
            </a:r>
            <a:endParaRPr lang="zh-CN" altLang="en-US" sz="2000">
              <a:solidFill>
                <a:schemeClr val="tx1">
                  <a:lumMod val="95000"/>
                  <a:lumOff val="5000"/>
                </a:schemeClr>
              </a:solidFill>
              <a:latin typeface="+mn-ea"/>
            </a:endParaRPr>
          </a:p>
        </p:txBody>
      </p:sp>
      <p:pic>
        <p:nvPicPr>
          <p:cNvPr id="9" name="图片 147"/>
          <p:cNvPicPr>
            <a:picLocks noChangeAspect="1"/>
          </p:cNvPicPr>
          <p:nvPr/>
        </p:nvPicPr>
        <p:blipFill>
          <a:blip r:embed="rId1"/>
          <a:stretch>
            <a:fillRect/>
          </a:stretch>
        </p:blipFill>
        <p:spPr>
          <a:xfrm>
            <a:off x="2453005" y="4900930"/>
            <a:ext cx="3356610" cy="1710055"/>
          </a:xfrm>
          <a:prstGeom prst="rect">
            <a:avLst/>
          </a:prstGeom>
          <a:noFill/>
          <a:ln>
            <a:noFill/>
          </a:ln>
        </p:spPr>
      </p:pic>
      <p:pic>
        <p:nvPicPr>
          <p:cNvPr id="10" name="图片 148"/>
          <p:cNvPicPr>
            <a:picLocks noChangeAspect="1"/>
          </p:cNvPicPr>
          <p:nvPr/>
        </p:nvPicPr>
        <p:blipFill>
          <a:blip r:embed="rId2"/>
          <a:stretch>
            <a:fillRect/>
          </a:stretch>
        </p:blipFill>
        <p:spPr>
          <a:xfrm>
            <a:off x="7010400" y="4900930"/>
            <a:ext cx="3046095" cy="1710055"/>
          </a:xfrm>
          <a:prstGeom prst="rect">
            <a:avLst/>
          </a:prstGeom>
          <a:noFill/>
          <a:ln>
            <a:noFill/>
          </a:ln>
        </p:spPr>
      </p:pic>
      <p:graphicFrame>
        <p:nvGraphicFramePr>
          <p:cNvPr id="2" name="对象 -2147482440"/>
          <p:cNvGraphicFramePr/>
          <p:nvPr/>
        </p:nvGraphicFramePr>
        <p:xfrm>
          <a:off x="8668385" y="1152525"/>
          <a:ext cx="877570" cy="408940"/>
        </p:xfrm>
        <a:graphic>
          <a:graphicData uri="http://schemas.openxmlformats.org/presentationml/2006/ole">
            <mc:AlternateContent xmlns:mc="http://schemas.openxmlformats.org/markup-compatibility/2006">
              <mc:Choice xmlns:v="urn:schemas-microsoft-com:vml" Requires="v">
                <p:oleObj spid="_x0000_s3076" name="" r:id="rId3" imgW="634365" imgH="228600" progId="Equation.DSMT4">
                  <p:embed/>
                </p:oleObj>
              </mc:Choice>
              <mc:Fallback>
                <p:oleObj name="" r:id="rId3" imgW="634365" imgH="228600" progId="Equation.DSMT4">
                  <p:embed/>
                  <p:pic>
                    <p:nvPicPr>
                      <p:cNvPr id="0" name="图片 3075"/>
                      <p:cNvPicPr/>
                      <p:nvPr/>
                    </p:nvPicPr>
                    <p:blipFill>
                      <a:blip r:embed="rId4"/>
                      <a:stretch>
                        <a:fillRect/>
                      </a:stretch>
                    </p:blipFill>
                    <p:spPr>
                      <a:xfrm>
                        <a:off x="8668385" y="1152525"/>
                        <a:ext cx="877570" cy="408940"/>
                      </a:xfrm>
                      <a:prstGeom prst="rect">
                        <a:avLst/>
                      </a:prstGeom>
                      <a:noFill/>
                      <a:ln w="38100">
                        <a:noFill/>
                        <a:miter/>
                      </a:ln>
                    </p:spPr>
                  </p:pic>
                </p:oleObj>
              </mc:Fallback>
            </mc:AlternateContent>
          </a:graphicData>
        </a:graphic>
      </p:graphicFrame>
      <p:graphicFrame>
        <p:nvGraphicFramePr>
          <p:cNvPr id="5" name="对象 -2147482439"/>
          <p:cNvGraphicFramePr/>
          <p:nvPr/>
        </p:nvGraphicFramePr>
        <p:xfrm>
          <a:off x="8635365" y="1579880"/>
          <a:ext cx="2639060" cy="386715"/>
        </p:xfrm>
        <a:graphic>
          <a:graphicData uri="http://schemas.openxmlformats.org/presentationml/2006/ole">
            <mc:AlternateContent xmlns:mc="http://schemas.openxmlformats.org/markup-compatibility/2006">
              <mc:Choice xmlns:v="urn:schemas-microsoft-com:vml" Requires="v">
                <p:oleObj spid="_x0000_s11" name="" r:id="rId5" imgW="2425700" imgH="254000" progId="Equation.DSMT4">
                  <p:embed/>
                </p:oleObj>
              </mc:Choice>
              <mc:Fallback>
                <p:oleObj name="" r:id="rId5" imgW="2425700" imgH="254000" progId="Equation.DSMT4">
                  <p:embed/>
                  <p:pic>
                    <p:nvPicPr>
                      <p:cNvPr id="0" name="图片 10"/>
                      <p:cNvPicPr/>
                      <p:nvPr/>
                    </p:nvPicPr>
                    <p:blipFill>
                      <a:blip r:embed="rId6"/>
                      <a:stretch>
                        <a:fillRect/>
                      </a:stretch>
                    </p:blipFill>
                    <p:spPr>
                      <a:xfrm>
                        <a:off x="8635365" y="1579880"/>
                        <a:ext cx="2639060" cy="386715"/>
                      </a:xfrm>
                      <a:prstGeom prst="rect">
                        <a:avLst/>
                      </a:prstGeom>
                      <a:noFill/>
                      <a:ln w="38100">
                        <a:noFill/>
                        <a:miter/>
                      </a:ln>
                    </p:spPr>
                  </p:pic>
                </p:oleObj>
              </mc:Fallback>
            </mc:AlternateContent>
          </a:graphicData>
        </a:graphic>
      </p:graphicFrame>
      <p:sp>
        <p:nvSpPr>
          <p:cNvPr id="12" name="文本框 11"/>
          <p:cNvSpPr txBox="1"/>
          <p:nvPr/>
        </p:nvSpPr>
        <p:spPr>
          <a:xfrm>
            <a:off x="5989955" y="1157605"/>
            <a:ext cx="2645410" cy="398780"/>
          </a:xfrm>
          <a:prstGeom prst="rect">
            <a:avLst/>
          </a:prstGeom>
          <a:noFill/>
        </p:spPr>
        <p:txBody>
          <a:bodyPr wrap="square" rtlCol="0">
            <a:spAutoFit/>
          </a:bodyPr>
          <a:p>
            <a:r>
              <a:rPr lang="zh-CN" altLang="en-US" sz="2000">
                <a:latin typeface="+mn-ea"/>
              </a:rPr>
              <a:t>判断染色体是否交叉：</a:t>
            </a:r>
            <a:endParaRPr lang="zh-CN" altLang="en-US" sz="2000">
              <a:latin typeface="+mn-ea"/>
            </a:endParaRPr>
          </a:p>
        </p:txBody>
      </p:sp>
      <p:sp>
        <p:nvSpPr>
          <p:cNvPr id="14" name="文本框 13"/>
          <p:cNvSpPr txBox="1"/>
          <p:nvPr/>
        </p:nvSpPr>
        <p:spPr>
          <a:xfrm>
            <a:off x="5989955" y="1525905"/>
            <a:ext cx="2645410" cy="398780"/>
          </a:xfrm>
          <a:prstGeom prst="rect">
            <a:avLst/>
          </a:prstGeom>
          <a:noFill/>
        </p:spPr>
        <p:txBody>
          <a:bodyPr wrap="square" rtlCol="0">
            <a:spAutoFit/>
          </a:bodyPr>
          <a:p>
            <a:r>
              <a:rPr lang="zh-CN" altLang="en-US" sz="2000">
                <a:latin typeface="+mn-ea"/>
              </a:rPr>
              <a:t>判断染色体交叉位置：</a:t>
            </a:r>
            <a:endParaRPr lang="zh-CN" altLang="en-US" sz="2000">
              <a:latin typeface="+mn-ea"/>
            </a:endParaRPr>
          </a:p>
        </p:txBody>
      </p:sp>
      <p:sp>
        <p:nvSpPr>
          <p:cNvPr id="15" name="文本框 14"/>
          <p:cNvSpPr txBox="1"/>
          <p:nvPr/>
        </p:nvSpPr>
        <p:spPr>
          <a:xfrm>
            <a:off x="5989955" y="3790315"/>
            <a:ext cx="2955925" cy="398780"/>
          </a:xfrm>
          <a:prstGeom prst="rect">
            <a:avLst/>
          </a:prstGeom>
          <a:noFill/>
        </p:spPr>
        <p:txBody>
          <a:bodyPr wrap="square" rtlCol="0">
            <a:spAutoFit/>
          </a:bodyPr>
          <a:p>
            <a:r>
              <a:rPr lang="zh-CN" altLang="en-US" sz="2000">
                <a:latin typeface="+mn-ea"/>
              </a:rPr>
              <a:t>判断染色体是否变异：</a:t>
            </a:r>
            <a:endParaRPr lang="zh-CN" altLang="en-US" sz="2000">
              <a:latin typeface="+mn-ea"/>
            </a:endParaRPr>
          </a:p>
        </p:txBody>
      </p:sp>
      <p:sp>
        <p:nvSpPr>
          <p:cNvPr id="16" name="文本框 15"/>
          <p:cNvSpPr txBox="1"/>
          <p:nvPr/>
        </p:nvSpPr>
        <p:spPr>
          <a:xfrm>
            <a:off x="5989955" y="4192270"/>
            <a:ext cx="2678430" cy="398780"/>
          </a:xfrm>
          <a:prstGeom prst="rect">
            <a:avLst/>
          </a:prstGeom>
          <a:noFill/>
        </p:spPr>
        <p:txBody>
          <a:bodyPr wrap="square" rtlCol="0">
            <a:spAutoFit/>
          </a:bodyPr>
          <a:p>
            <a:r>
              <a:rPr lang="zh-CN" altLang="en-US" sz="2000">
                <a:latin typeface="+mn-ea"/>
              </a:rPr>
              <a:t>判断染色体变异位置：</a:t>
            </a:r>
            <a:endParaRPr lang="zh-CN" altLang="en-US" sz="2000">
              <a:latin typeface="+mn-ea"/>
            </a:endParaRPr>
          </a:p>
        </p:txBody>
      </p:sp>
      <p:sp>
        <p:nvSpPr>
          <p:cNvPr id="17" name="文本框 16"/>
          <p:cNvSpPr txBox="1"/>
          <p:nvPr/>
        </p:nvSpPr>
        <p:spPr>
          <a:xfrm>
            <a:off x="10118090" y="1183640"/>
            <a:ext cx="1297940" cy="398780"/>
          </a:xfrm>
          <a:prstGeom prst="rect">
            <a:avLst/>
          </a:prstGeom>
          <a:noFill/>
        </p:spPr>
        <p:txBody>
          <a:bodyPr wrap="square" rtlCol="0">
            <a:spAutoFit/>
          </a:bodyPr>
          <a:p>
            <a:r>
              <a:rPr lang="zh-CN" altLang="en-US" sz="2000">
                <a:latin typeface="+mn-ea"/>
              </a:rPr>
              <a:t>：交叉率</a:t>
            </a:r>
            <a:endParaRPr lang="zh-CN" altLang="en-US" sz="2000">
              <a:latin typeface="+mn-ea"/>
            </a:endParaRPr>
          </a:p>
        </p:txBody>
      </p:sp>
      <p:graphicFrame>
        <p:nvGraphicFramePr>
          <p:cNvPr id="18" name="对象 17"/>
          <p:cNvGraphicFramePr/>
          <p:nvPr/>
        </p:nvGraphicFramePr>
        <p:xfrm>
          <a:off x="9872980" y="1149033"/>
          <a:ext cx="265430" cy="437515"/>
        </p:xfrm>
        <a:graphic>
          <a:graphicData uri="http://schemas.openxmlformats.org/presentationml/2006/ole">
            <mc:AlternateContent xmlns:mc="http://schemas.openxmlformats.org/markup-compatibility/2006">
              <mc:Choice xmlns:v="urn:schemas-microsoft-com:vml" Requires="v">
                <p:oleObj spid="_x0000_s19" name="" r:id="rId7" imgW="224790" imgH="316230" progId="Equation.DSMT4">
                  <p:embed/>
                </p:oleObj>
              </mc:Choice>
              <mc:Fallback>
                <p:oleObj name="" r:id="rId7" imgW="224790" imgH="316230" progId="Equation.DSMT4">
                  <p:embed/>
                  <p:pic>
                    <p:nvPicPr>
                      <p:cNvPr id="0" name="图片 18"/>
                      <p:cNvPicPr/>
                      <p:nvPr/>
                    </p:nvPicPr>
                    <p:blipFill>
                      <a:blip r:embed="rId8"/>
                      <a:stretch>
                        <a:fillRect/>
                      </a:stretch>
                    </p:blipFill>
                    <p:spPr>
                      <a:xfrm>
                        <a:off x="9872980" y="1149033"/>
                        <a:ext cx="265430" cy="437515"/>
                      </a:xfrm>
                      <a:prstGeom prst="rect">
                        <a:avLst/>
                      </a:prstGeom>
                    </p:spPr>
                  </p:pic>
                </p:oleObj>
              </mc:Fallback>
            </mc:AlternateContent>
          </a:graphicData>
        </a:graphic>
      </p:graphicFrame>
      <p:graphicFrame>
        <p:nvGraphicFramePr>
          <p:cNvPr id="20" name="对象 -2147482431"/>
          <p:cNvGraphicFramePr/>
          <p:nvPr/>
        </p:nvGraphicFramePr>
        <p:xfrm>
          <a:off x="8668385" y="3846195"/>
          <a:ext cx="844550" cy="368300"/>
        </p:xfrm>
        <a:graphic>
          <a:graphicData uri="http://schemas.openxmlformats.org/presentationml/2006/ole">
            <mc:AlternateContent xmlns:mc="http://schemas.openxmlformats.org/markup-compatibility/2006">
              <mc:Choice xmlns:v="urn:schemas-microsoft-com:vml" Requires="v">
                <p:oleObj spid="_x0000_s21" name="" r:id="rId9" imgW="711200" imgH="228600" progId="Equation.DSMT4">
                  <p:embed/>
                </p:oleObj>
              </mc:Choice>
              <mc:Fallback>
                <p:oleObj name="" r:id="rId9" imgW="711200" imgH="228600" progId="Equation.DSMT4">
                  <p:embed/>
                  <p:pic>
                    <p:nvPicPr>
                      <p:cNvPr id="0" name="图片 19"/>
                      <p:cNvPicPr/>
                      <p:nvPr/>
                    </p:nvPicPr>
                    <p:blipFill>
                      <a:blip r:embed="rId10"/>
                      <a:stretch>
                        <a:fillRect/>
                      </a:stretch>
                    </p:blipFill>
                    <p:spPr>
                      <a:xfrm>
                        <a:off x="8668385" y="3846195"/>
                        <a:ext cx="844550" cy="368300"/>
                      </a:xfrm>
                      <a:prstGeom prst="rect">
                        <a:avLst/>
                      </a:prstGeom>
                      <a:noFill/>
                      <a:ln w="38100">
                        <a:noFill/>
                        <a:miter/>
                      </a:ln>
                    </p:spPr>
                  </p:pic>
                </p:oleObj>
              </mc:Fallback>
            </mc:AlternateContent>
          </a:graphicData>
        </a:graphic>
      </p:graphicFrame>
      <p:graphicFrame>
        <p:nvGraphicFramePr>
          <p:cNvPr id="86" name="对象 -2147482429"/>
          <p:cNvGraphicFramePr/>
          <p:nvPr/>
        </p:nvGraphicFramePr>
        <p:xfrm>
          <a:off x="8635365" y="4228465"/>
          <a:ext cx="3063240" cy="450850"/>
        </p:xfrm>
        <a:graphic>
          <a:graphicData uri="http://schemas.openxmlformats.org/presentationml/2006/ole">
            <mc:AlternateContent xmlns:mc="http://schemas.openxmlformats.org/markup-compatibility/2006">
              <mc:Choice xmlns:v="urn:schemas-microsoft-com:vml" Requires="v">
                <p:oleObj spid="_x0000_s87" name="" r:id="rId11" imgW="2438400" imgH="254000" progId="Equation.DSMT4">
                  <p:embed/>
                </p:oleObj>
              </mc:Choice>
              <mc:Fallback>
                <p:oleObj name="" r:id="rId11" imgW="2438400" imgH="254000" progId="Equation.DSMT4">
                  <p:embed/>
                  <p:pic>
                    <p:nvPicPr>
                      <p:cNvPr id="0" name="图片 20"/>
                      <p:cNvPicPr/>
                      <p:nvPr/>
                    </p:nvPicPr>
                    <p:blipFill>
                      <a:blip r:embed="rId12"/>
                      <a:stretch>
                        <a:fillRect/>
                      </a:stretch>
                    </p:blipFill>
                    <p:spPr>
                      <a:xfrm>
                        <a:off x="8635365" y="4228465"/>
                        <a:ext cx="3063240" cy="450850"/>
                      </a:xfrm>
                      <a:prstGeom prst="rect">
                        <a:avLst/>
                      </a:prstGeom>
                      <a:noFill/>
                      <a:ln w="38100">
                        <a:noFill/>
                        <a:miter/>
                      </a:ln>
                    </p:spPr>
                  </p:pic>
                </p:oleObj>
              </mc:Fallback>
            </mc:AlternateContent>
          </a:graphicData>
        </a:graphic>
      </p:graphicFrame>
      <p:sp>
        <p:nvSpPr>
          <p:cNvPr id="88" name="文本框 87"/>
          <p:cNvSpPr txBox="1"/>
          <p:nvPr/>
        </p:nvSpPr>
        <p:spPr>
          <a:xfrm>
            <a:off x="10377170" y="3860165"/>
            <a:ext cx="1155700" cy="368300"/>
          </a:xfrm>
          <a:prstGeom prst="rect">
            <a:avLst/>
          </a:prstGeom>
          <a:noFill/>
        </p:spPr>
        <p:txBody>
          <a:bodyPr wrap="square" rtlCol="0">
            <a:spAutoFit/>
          </a:bodyPr>
          <a:p>
            <a:r>
              <a:rPr lang="zh-CN" altLang="en-US"/>
              <a:t>：变异率</a:t>
            </a:r>
            <a:endParaRPr lang="zh-CN" altLang="en-US"/>
          </a:p>
        </p:txBody>
      </p:sp>
      <p:graphicFrame>
        <p:nvGraphicFramePr>
          <p:cNvPr id="89" name="对象 88"/>
          <p:cNvGraphicFramePr/>
          <p:nvPr/>
        </p:nvGraphicFramePr>
        <p:xfrm>
          <a:off x="9935845" y="3790315"/>
          <a:ext cx="441325" cy="480060"/>
        </p:xfrm>
        <a:graphic>
          <a:graphicData uri="http://schemas.openxmlformats.org/presentationml/2006/ole">
            <mc:AlternateContent xmlns:mc="http://schemas.openxmlformats.org/markup-compatibility/2006">
              <mc:Choice xmlns:v="urn:schemas-microsoft-com:vml" Requires="v">
                <p:oleObj spid="_x0000_s90" name="" r:id="rId13" imgW="308610" imgH="367030" progId="Equation.DSMT4">
                  <p:embed/>
                </p:oleObj>
              </mc:Choice>
              <mc:Fallback>
                <p:oleObj name="" r:id="rId13" imgW="308610" imgH="367030" progId="Equation.DSMT4">
                  <p:embed/>
                  <p:pic>
                    <p:nvPicPr>
                      <p:cNvPr id="0" name="图片 87"/>
                      <p:cNvPicPr/>
                      <p:nvPr/>
                    </p:nvPicPr>
                    <p:blipFill>
                      <a:blip r:embed="rId14"/>
                      <a:stretch>
                        <a:fillRect/>
                      </a:stretch>
                    </p:blipFill>
                    <p:spPr>
                      <a:xfrm>
                        <a:off x="9935845" y="3790315"/>
                        <a:ext cx="441325" cy="480060"/>
                      </a:xfrm>
                      <a:prstGeom prst="rect">
                        <a:avLst/>
                      </a:prstGeom>
                    </p:spPr>
                  </p:pic>
                </p:oleObj>
              </mc:Fallback>
            </mc:AlternateContent>
          </a:graphicData>
        </a:graphic>
      </p:graphicFrame>
      <p:pic>
        <p:nvPicPr>
          <p:cNvPr id="92" name="图片 91"/>
          <p:cNvPicPr>
            <a:picLocks noChangeAspect="1"/>
          </p:cNvPicPr>
          <p:nvPr/>
        </p:nvPicPr>
        <p:blipFill>
          <a:blip r:embed="rId15"/>
          <a:stretch>
            <a:fillRect/>
          </a:stretch>
        </p:blipFill>
        <p:spPr>
          <a:xfrm>
            <a:off x="1407160" y="1894205"/>
            <a:ext cx="4300220" cy="1896745"/>
          </a:xfrm>
          <a:prstGeom prst="rect">
            <a:avLst/>
          </a:prstGeom>
        </p:spPr>
      </p:pic>
      <p:pic>
        <p:nvPicPr>
          <p:cNvPr id="93" name="图片 92"/>
          <p:cNvPicPr>
            <a:picLocks noChangeAspect="1"/>
          </p:cNvPicPr>
          <p:nvPr/>
        </p:nvPicPr>
        <p:blipFill>
          <a:blip r:embed="rId16"/>
          <a:stretch>
            <a:fillRect/>
          </a:stretch>
        </p:blipFill>
        <p:spPr>
          <a:xfrm>
            <a:off x="6573520" y="1966595"/>
            <a:ext cx="4609465" cy="1823720"/>
          </a:xfrm>
          <a:prstGeom prst="rect">
            <a:avLst/>
          </a:prstGeom>
        </p:spPr>
      </p:pic>
      <p:cxnSp>
        <p:nvCxnSpPr>
          <p:cNvPr id="94" name="直接箭头连接符 93"/>
          <p:cNvCxnSpPr/>
          <p:nvPr/>
        </p:nvCxnSpPr>
        <p:spPr>
          <a:xfrm>
            <a:off x="5772150" y="2914015"/>
            <a:ext cx="71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5809615" y="2545715"/>
            <a:ext cx="763905" cy="368300"/>
          </a:xfrm>
          <a:prstGeom prst="rect">
            <a:avLst/>
          </a:prstGeom>
          <a:noFill/>
        </p:spPr>
        <p:txBody>
          <a:bodyPr wrap="square" rtlCol="0">
            <a:spAutoFit/>
          </a:bodyPr>
          <a:p>
            <a:r>
              <a:rPr lang="zh-CN" altLang="en-US"/>
              <a:t>交叉</a:t>
            </a:r>
            <a:endParaRPr lang="zh-CN" altLang="en-US"/>
          </a:p>
        </p:txBody>
      </p:sp>
      <p:sp>
        <p:nvSpPr>
          <p:cNvPr id="96" name="文本框 95"/>
          <p:cNvSpPr txBox="1"/>
          <p:nvPr/>
        </p:nvSpPr>
        <p:spPr>
          <a:xfrm>
            <a:off x="5989955" y="5386705"/>
            <a:ext cx="763905" cy="368300"/>
          </a:xfrm>
          <a:prstGeom prst="rect">
            <a:avLst/>
          </a:prstGeom>
          <a:noFill/>
        </p:spPr>
        <p:txBody>
          <a:bodyPr wrap="square" rtlCol="0">
            <a:spAutoFit/>
          </a:bodyPr>
          <a:p>
            <a:r>
              <a:rPr lang="zh-CN" altLang="en-US"/>
              <a:t>变异</a:t>
            </a:r>
            <a:endParaRPr lang="zh-CN" altLang="en-US"/>
          </a:p>
        </p:txBody>
      </p:sp>
      <p:cxnSp>
        <p:nvCxnSpPr>
          <p:cNvPr id="97" name="直接箭头连接符 96"/>
          <p:cNvCxnSpPr/>
          <p:nvPr/>
        </p:nvCxnSpPr>
        <p:spPr>
          <a:xfrm>
            <a:off x="5815330" y="5755640"/>
            <a:ext cx="111379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文本框 1"/>
          <p:cNvSpPr txBox="1"/>
          <p:nvPr/>
        </p:nvSpPr>
        <p:spPr>
          <a:xfrm>
            <a:off x="1398905" y="989330"/>
            <a:ext cx="6470015" cy="398780"/>
          </a:xfrm>
          <a:prstGeom prst="rect">
            <a:avLst/>
          </a:prstGeom>
          <a:noFill/>
        </p:spPr>
        <p:txBody>
          <a:bodyPr wrap="square" rtlCol="0">
            <a:spAutoFit/>
          </a:bodyPr>
          <a:p>
            <a:r>
              <a:rPr lang="zh-CN" altLang="en-US" sz="2000" b="1">
                <a:solidFill>
                  <a:schemeClr val="tx1">
                    <a:lumMod val="95000"/>
                    <a:lumOff val="5000"/>
                  </a:schemeClr>
                </a:solidFill>
                <a:latin typeface="+mn-ea"/>
              </a:rPr>
              <a:t>熵值法求权重</a:t>
            </a:r>
            <a:r>
              <a:rPr lang="zh-CN" altLang="en-US" sz="2000">
                <a:solidFill>
                  <a:schemeClr val="tx1">
                    <a:lumMod val="95000"/>
                    <a:lumOff val="5000"/>
                  </a:schemeClr>
                </a:solidFill>
                <a:latin typeface="+mn-ea"/>
              </a:rPr>
              <a:t>：熵值法来求解各个优化目标的权重</a:t>
            </a:r>
            <a:endParaRPr lang="zh-CN" altLang="en-US" sz="2000">
              <a:solidFill>
                <a:schemeClr val="tx1">
                  <a:lumMod val="95000"/>
                  <a:lumOff val="5000"/>
                </a:schemeClr>
              </a:solidFill>
              <a:latin typeface="+mn-ea"/>
            </a:endParaRPr>
          </a:p>
        </p:txBody>
      </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600315" y="967740"/>
            <a:ext cx="1394460" cy="420370"/>
          </a:xfrm>
          <a:prstGeom prst="rect">
            <a:avLst/>
          </a:prstGeom>
        </p:spPr>
      </p:pic>
      <p:sp>
        <p:nvSpPr>
          <p:cNvPr id="5" name="文本框 4"/>
          <p:cNvSpPr txBox="1"/>
          <p:nvPr/>
        </p:nvSpPr>
        <p:spPr>
          <a:xfrm>
            <a:off x="1470025" y="1729740"/>
            <a:ext cx="4097655" cy="1014730"/>
          </a:xfrm>
          <a:prstGeom prst="rect">
            <a:avLst/>
          </a:prstGeom>
          <a:noFill/>
        </p:spPr>
        <p:txBody>
          <a:bodyPr wrap="square" rtlCol="0">
            <a:spAutoFit/>
          </a:bodyPr>
          <a:p>
            <a:r>
              <a:rPr lang="zh-CN" altLang="en-US" sz="2000" b="1">
                <a:solidFill>
                  <a:schemeClr val="tx1">
                    <a:lumMod val="95000"/>
                    <a:lumOff val="5000"/>
                  </a:schemeClr>
                </a:solidFill>
                <a:latin typeface="+mn-ea"/>
                <a:cs typeface="+mn-ea"/>
              </a:rPr>
              <a:t>1、数据的非负化处理</a:t>
            </a:r>
            <a:r>
              <a:rPr lang="zh-CN" altLang="en-US" sz="2000">
                <a:solidFill>
                  <a:schemeClr val="tx1">
                    <a:lumMod val="95000"/>
                    <a:lumOff val="5000"/>
                  </a:schemeClr>
                </a:solidFill>
                <a:latin typeface="+mn-ea"/>
                <a:cs typeface="+mn-ea"/>
              </a:rPr>
              <a:t>：本文有</a:t>
            </a:r>
            <a:r>
              <a:rPr lang="zh-CN" altLang="en-US" sz="2000" i="1">
                <a:solidFill>
                  <a:schemeClr val="tx1">
                    <a:lumMod val="95000"/>
                    <a:lumOff val="5000"/>
                  </a:schemeClr>
                </a:solidFill>
                <a:latin typeface="+mn-ea"/>
                <a:cs typeface="+mn-ea"/>
              </a:rPr>
              <a:t>m</a:t>
            </a:r>
            <a:r>
              <a:rPr lang="zh-CN" altLang="en-US" sz="2000">
                <a:solidFill>
                  <a:schemeClr val="tx1">
                    <a:lumMod val="95000"/>
                    <a:lumOff val="5000"/>
                  </a:schemeClr>
                </a:solidFill>
                <a:latin typeface="+mn-ea"/>
                <a:cs typeface="+mn-ea"/>
              </a:rPr>
              <a:t>(</a:t>
            </a:r>
            <a:r>
              <a:rPr lang="zh-CN" altLang="en-US" sz="2000" i="1">
                <a:solidFill>
                  <a:schemeClr val="tx1">
                    <a:lumMod val="95000"/>
                    <a:lumOff val="5000"/>
                  </a:schemeClr>
                </a:solidFill>
                <a:latin typeface="+mn-ea"/>
                <a:cs typeface="+mn-ea"/>
              </a:rPr>
              <a:t>m</a:t>
            </a:r>
            <a:r>
              <a:rPr lang="zh-CN" altLang="en-US" sz="2000">
                <a:solidFill>
                  <a:schemeClr val="tx1">
                    <a:lumMod val="95000"/>
                    <a:lumOff val="5000"/>
                  </a:schemeClr>
                </a:solidFill>
                <a:latin typeface="+mn-ea"/>
                <a:cs typeface="+mn-ea"/>
              </a:rPr>
              <a:t>取值为4)个优化目标，</a:t>
            </a:r>
            <a:r>
              <a:rPr lang="zh-CN" altLang="en-US" sz="2000" i="1">
                <a:solidFill>
                  <a:schemeClr val="tx1">
                    <a:lumMod val="95000"/>
                    <a:lumOff val="5000"/>
                  </a:schemeClr>
                </a:solidFill>
                <a:latin typeface="+mn-ea"/>
                <a:cs typeface="+mn-ea"/>
              </a:rPr>
              <a:t>n</a:t>
            </a:r>
            <a:r>
              <a:rPr lang="zh-CN" altLang="en-US" sz="2000">
                <a:solidFill>
                  <a:schemeClr val="tx1">
                    <a:lumMod val="95000"/>
                    <a:lumOff val="5000"/>
                  </a:schemeClr>
                </a:solidFill>
                <a:latin typeface="+mn-ea"/>
                <a:cs typeface="+mn-ea"/>
              </a:rPr>
              <a:t>（即种群中染色体的数量）种决策方案。</a:t>
            </a:r>
            <a:endParaRPr lang="en-US" altLang="zh-CN" sz="2000">
              <a:solidFill>
                <a:schemeClr val="tx1">
                  <a:lumMod val="95000"/>
                  <a:lumOff val="5000"/>
                </a:schemeClr>
              </a:solidFill>
              <a:latin typeface="+mn-ea"/>
              <a:cs typeface="+mn-ea"/>
            </a:endParaRPr>
          </a:p>
        </p:txBody>
      </p:sp>
      <p:graphicFrame>
        <p:nvGraphicFramePr>
          <p:cNvPr id="6" name="对象 -2147482392"/>
          <p:cNvGraphicFramePr/>
          <p:nvPr/>
        </p:nvGraphicFramePr>
        <p:xfrm>
          <a:off x="6345555" y="1887855"/>
          <a:ext cx="2261235" cy="697865"/>
        </p:xfrm>
        <a:graphic>
          <a:graphicData uri="http://schemas.openxmlformats.org/presentationml/2006/ole">
            <mc:AlternateContent xmlns:mc="http://schemas.openxmlformats.org/markup-compatibility/2006">
              <mc:Choice xmlns:v="urn:schemas-microsoft-com:vml" Requires="v">
                <p:oleObj spid="_x0000_s3076" name="" r:id="rId2" imgW="1485900" imgH="457200" progId="Equation.DSMT4">
                  <p:embed/>
                </p:oleObj>
              </mc:Choice>
              <mc:Fallback>
                <p:oleObj name="" r:id="rId2" imgW="1485900" imgH="457200" progId="Equation.DSMT4">
                  <p:embed/>
                  <p:pic>
                    <p:nvPicPr>
                      <p:cNvPr id="0" name="图片 3075"/>
                      <p:cNvPicPr/>
                      <p:nvPr/>
                    </p:nvPicPr>
                    <p:blipFill>
                      <a:blip r:embed="rId3"/>
                      <a:stretch>
                        <a:fillRect/>
                      </a:stretch>
                    </p:blipFill>
                    <p:spPr>
                      <a:xfrm>
                        <a:off x="6345555" y="1887855"/>
                        <a:ext cx="2261235" cy="697865"/>
                      </a:xfrm>
                      <a:prstGeom prst="rect">
                        <a:avLst/>
                      </a:prstGeom>
                      <a:noFill/>
                      <a:ln w="38100">
                        <a:noFill/>
                        <a:miter/>
                      </a:ln>
                    </p:spPr>
                  </p:pic>
                </p:oleObj>
              </mc:Fallback>
            </mc:AlternateContent>
          </a:graphicData>
        </a:graphic>
      </p:graphicFrame>
      <p:graphicFrame>
        <p:nvGraphicFramePr>
          <p:cNvPr id="7" name="对象 -2147482391"/>
          <p:cNvGraphicFramePr/>
          <p:nvPr/>
        </p:nvGraphicFramePr>
        <p:xfrm>
          <a:off x="9235440" y="2026285"/>
          <a:ext cx="1223010" cy="499110"/>
        </p:xfrm>
        <a:graphic>
          <a:graphicData uri="http://schemas.openxmlformats.org/presentationml/2006/ole">
            <mc:AlternateContent xmlns:mc="http://schemas.openxmlformats.org/markup-compatibility/2006">
              <mc:Choice xmlns:v="urn:schemas-microsoft-com:vml" Requires="v">
                <p:oleObj spid="_x0000_s8" name="" r:id="rId4" imgW="723900" imgH="241300" progId="Equation.DSMT4">
                  <p:embed/>
                </p:oleObj>
              </mc:Choice>
              <mc:Fallback>
                <p:oleObj name="" r:id="rId4" imgW="723900" imgH="241300" progId="Equation.DSMT4">
                  <p:embed/>
                  <p:pic>
                    <p:nvPicPr>
                      <p:cNvPr id="0" name="图片 5"/>
                      <p:cNvPicPr/>
                      <p:nvPr/>
                    </p:nvPicPr>
                    <p:blipFill>
                      <a:blip r:embed="rId5"/>
                      <a:stretch>
                        <a:fillRect/>
                      </a:stretch>
                    </p:blipFill>
                    <p:spPr>
                      <a:xfrm>
                        <a:off x="9235440" y="2026285"/>
                        <a:ext cx="1223010" cy="499110"/>
                      </a:xfrm>
                      <a:prstGeom prst="rect">
                        <a:avLst/>
                      </a:prstGeom>
                      <a:noFill/>
                      <a:ln w="38100">
                        <a:noFill/>
                        <a:miter/>
                      </a:ln>
                    </p:spPr>
                  </p:pic>
                </p:oleObj>
              </mc:Fallback>
            </mc:AlternateContent>
          </a:graphicData>
        </a:graphic>
      </p:graphicFrame>
      <p:sp>
        <p:nvSpPr>
          <p:cNvPr id="9" name="文本框 8"/>
          <p:cNvSpPr txBox="1"/>
          <p:nvPr/>
        </p:nvSpPr>
        <p:spPr>
          <a:xfrm>
            <a:off x="1470025" y="3022600"/>
            <a:ext cx="4310380" cy="706755"/>
          </a:xfrm>
          <a:prstGeom prst="rect">
            <a:avLst/>
          </a:prstGeom>
          <a:noFill/>
        </p:spPr>
        <p:txBody>
          <a:bodyPr wrap="square" rtlCol="0">
            <a:spAutoFit/>
          </a:bodyPr>
          <a:p>
            <a:r>
              <a:rPr lang="en-US" altLang="zh-CN" sz="2000" b="1">
                <a:solidFill>
                  <a:schemeClr val="tx1">
                    <a:lumMod val="95000"/>
                    <a:lumOff val="5000"/>
                  </a:schemeClr>
                </a:solidFill>
                <a:latin typeface="+mn-ea"/>
                <a:cs typeface="+mn-ea"/>
              </a:rPr>
              <a:t>2</a:t>
            </a:r>
            <a:r>
              <a:rPr lang="zh-CN" altLang="en-US" sz="2000" b="1">
                <a:solidFill>
                  <a:schemeClr val="tx1">
                    <a:lumMod val="95000"/>
                    <a:lumOff val="5000"/>
                  </a:schemeClr>
                </a:solidFill>
                <a:latin typeface="+mn-ea"/>
                <a:cs typeface="+mn-ea"/>
              </a:rPr>
              <a:t>、</a:t>
            </a:r>
            <a:r>
              <a:rPr lang="en-US" altLang="zh-CN" sz="2000">
                <a:solidFill>
                  <a:schemeClr val="tx1">
                    <a:lumMod val="95000"/>
                    <a:lumOff val="5000"/>
                  </a:schemeClr>
                </a:solidFill>
                <a:latin typeface="+mn-ea"/>
                <a:cs typeface="+mn-ea"/>
              </a:rPr>
              <a:t>求出</a:t>
            </a:r>
            <a:r>
              <a:rPr lang="zh-CN" altLang="en-US" sz="2000">
                <a:solidFill>
                  <a:schemeClr val="tx1">
                    <a:lumMod val="95000"/>
                    <a:lumOff val="5000"/>
                  </a:schemeClr>
                </a:solidFill>
                <a:latin typeface="+mn-ea"/>
                <a:cs typeface="+mn-ea"/>
              </a:rPr>
              <a:t>第</a:t>
            </a:r>
            <a:r>
              <a:rPr lang="en-US" altLang="zh-CN" sz="2000" i="1">
                <a:solidFill>
                  <a:schemeClr val="tx1">
                    <a:lumMod val="95000"/>
                    <a:lumOff val="5000"/>
                  </a:schemeClr>
                </a:solidFill>
                <a:latin typeface="+mn-ea"/>
                <a:cs typeface="+mn-ea"/>
              </a:rPr>
              <a:t>i </a:t>
            </a:r>
            <a:r>
              <a:rPr lang="zh-CN" altLang="en-US" sz="2000">
                <a:solidFill>
                  <a:schemeClr val="tx1">
                    <a:lumMod val="95000"/>
                    <a:lumOff val="5000"/>
                  </a:schemeClr>
                </a:solidFill>
                <a:latin typeface="+mn-ea"/>
                <a:cs typeface="+mn-ea"/>
              </a:rPr>
              <a:t>项指标在调度方案</a:t>
            </a:r>
            <a:r>
              <a:rPr lang="en-US" altLang="zh-CN" sz="2000">
                <a:solidFill>
                  <a:schemeClr val="tx1">
                    <a:lumMod val="95000"/>
                    <a:lumOff val="5000"/>
                  </a:schemeClr>
                </a:solidFill>
                <a:latin typeface="+mn-ea"/>
                <a:cs typeface="+mn-ea"/>
              </a:rPr>
              <a:t>j</a:t>
            </a:r>
            <a:r>
              <a:rPr lang="zh-CN" altLang="en-US" sz="2000">
                <a:solidFill>
                  <a:schemeClr val="tx1">
                    <a:lumMod val="95000"/>
                    <a:lumOff val="5000"/>
                  </a:schemeClr>
                </a:solidFill>
                <a:latin typeface="+mn-ea"/>
                <a:cs typeface="+mn-ea"/>
              </a:rPr>
              <a:t>的比重</a:t>
            </a:r>
            <a:r>
              <a:rPr lang="en-US" altLang="zh-CN" sz="2000">
                <a:solidFill>
                  <a:schemeClr val="tx1">
                    <a:lumMod val="95000"/>
                    <a:lumOff val="5000"/>
                  </a:schemeClr>
                </a:solidFill>
                <a:latin typeface="+mn-ea"/>
                <a:cs typeface="+mn-ea"/>
              </a:rPr>
              <a:t>:</a:t>
            </a:r>
            <a:endParaRPr lang="en-US" altLang="zh-CN" sz="2000">
              <a:solidFill>
                <a:schemeClr val="tx1">
                  <a:lumMod val="95000"/>
                  <a:lumOff val="5000"/>
                </a:schemeClr>
              </a:solidFill>
              <a:latin typeface="+mn-ea"/>
              <a:cs typeface="+mn-ea"/>
            </a:endParaRPr>
          </a:p>
        </p:txBody>
      </p:sp>
      <p:sp>
        <p:nvSpPr>
          <p:cNvPr id="10" name="文本框 9"/>
          <p:cNvSpPr txBox="1"/>
          <p:nvPr/>
        </p:nvSpPr>
        <p:spPr>
          <a:xfrm>
            <a:off x="1470025" y="4149090"/>
            <a:ext cx="4097655" cy="398780"/>
          </a:xfrm>
          <a:prstGeom prst="rect">
            <a:avLst/>
          </a:prstGeom>
          <a:noFill/>
        </p:spPr>
        <p:txBody>
          <a:bodyPr wrap="square" rtlCol="0">
            <a:spAutoFit/>
          </a:bodyPr>
          <a:p>
            <a:r>
              <a:rPr lang="en-US" altLang="zh-CN" sz="2000" b="1">
                <a:solidFill>
                  <a:schemeClr val="tx1">
                    <a:lumMod val="95000"/>
                    <a:lumOff val="5000"/>
                  </a:schemeClr>
                </a:solidFill>
                <a:latin typeface="+mn-ea"/>
                <a:cs typeface="+mn-ea"/>
              </a:rPr>
              <a:t>3</a:t>
            </a:r>
            <a:r>
              <a:rPr lang="zh-CN" altLang="en-US" sz="2000" b="1">
                <a:solidFill>
                  <a:schemeClr val="tx1">
                    <a:lumMod val="95000"/>
                    <a:lumOff val="5000"/>
                  </a:schemeClr>
                </a:solidFill>
                <a:latin typeface="+mn-ea"/>
                <a:cs typeface="+mn-ea"/>
              </a:rPr>
              <a:t>、</a:t>
            </a:r>
            <a:r>
              <a:rPr lang="zh-CN" altLang="en-US" sz="2000">
                <a:solidFill>
                  <a:schemeClr val="tx1">
                    <a:lumMod val="95000"/>
                    <a:lumOff val="5000"/>
                  </a:schemeClr>
                </a:solidFill>
                <a:latin typeface="+mn-ea"/>
                <a:cs typeface="+mn-ea"/>
              </a:rPr>
              <a:t>计算第</a:t>
            </a:r>
            <a:r>
              <a:rPr lang="en-US" altLang="zh-CN" sz="2000" i="1">
                <a:solidFill>
                  <a:schemeClr val="tx1">
                    <a:lumMod val="95000"/>
                    <a:lumOff val="5000"/>
                  </a:schemeClr>
                </a:solidFill>
                <a:latin typeface="+mn-ea"/>
                <a:cs typeface="+mn-ea"/>
              </a:rPr>
              <a:t>i</a:t>
            </a:r>
            <a:r>
              <a:rPr lang="en-US" altLang="zh-CN" sz="2000">
                <a:solidFill>
                  <a:schemeClr val="tx1">
                    <a:lumMod val="95000"/>
                    <a:lumOff val="5000"/>
                  </a:schemeClr>
                </a:solidFill>
                <a:latin typeface="+mn-ea"/>
                <a:cs typeface="+mn-ea"/>
              </a:rPr>
              <a:t> </a:t>
            </a:r>
            <a:r>
              <a:rPr lang="zh-CN" altLang="en-US" sz="2000">
                <a:solidFill>
                  <a:schemeClr val="tx1">
                    <a:lumMod val="95000"/>
                    <a:lumOff val="5000"/>
                  </a:schemeClr>
                </a:solidFill>
                <a:latin typeface="+mn-ea"/>
                <a:cs typeface="+mn-ea"/>
              </a:rPr>
              <a:t>项指标    的熵</a:t>
            </a:r>
            <a:r>
              <a:rPr lang="en-US" altLang="zh-CN" sz="2000">
                <a:solidFill>
                  <a:schemeClr val="tx1">
                    <a:lumMod val="95000"/>
                    <a:lumOff val="5000"/>
                  </a:schemeClr>
                </a:solidFill>
                <a:latin typeface="+mn-ea"/>
                <a:cs typeface="+mn-ea"/>
              </a:rPr>
              <a:t>:</a:t>
            </a:r>
            <a:endParaRPr lang="en-US" altLang="zh-CN" sz="2000">
              <a:solidFill>
                <a:schemeClr val="tx1">
                  <a:lumMod val="95000"/>
                  <a:lumOff val="5000"/>
                </a:schemeClr>
              </a:solidFill>
              <a:latin typeface="+mn-ea"/>
              <a:cs typeface="+mn-ea"/>
            </a:endParaRPr>
          </a:p>
        </p:txBody>
      </p:sp>
      <p:graphicFrame>
        <p:nvGraphicFramePr>
          <p:cNvPr id="11" name="对象 -2147482387"/>
          <p:cNvGraphicFramePr/>
          <p:nvPr/>
        </p:nvGraphicFramePr>
        <p:xfrm>
          <a:off x="6345555" y="2823210"/>
          <a:ext cx="1684655" cy="798195"/>
        </p:xfrm>
        <a:graphic>
          <a:graphicData uri="http://schemas.openxmlformats.org/presentationml/2006/ole">
            <mc:AlternateContent xmlns:mc="http://schemas.openxmlformats.org/markup-compatibility/2006">
              <mc:Choice xmlns:v="urn:schemas-microsoft-com:vml" Requires="v">
                <p:oleObj spid="_x0000_s12" name="" r:id="rId6" imgW="762000" imgH="660400" progId="Equation.DSMT4">
                  <p:embed/>
                </p:oleObj>
              </mc:Choice>
              <mc:Fallback>
                <p:oleObj name="" r:id="rId6" imgW="762000" imgH="660400" progId="Equation.DSMT4">
                  <p:embed/>
                  <p:pic>
                    <p:nvPicPr>
                      <p:cNvPr id="0" name="图片 10"/>
                      <p:cNvPicPr/>
                      <p:nvPr/>
                    </p:nvPicPr>
                    <p:blipFill>
                      <a:blip r:embed="rId7"/>
                      <a:stretch>
                        <a:fillRect/>
                      </a:stretch>
                    </p:blipFill>
                    <p:spPr>
                      <a:xfrm>
                        <a:off x="6345555" y="2823210"/>
                        <a:ext cx="1684655" cy="798195"/>
                      </a:xfrm>
                      <a:prstGeom prst="rect">
                        <a:avLst/>
                      </a:prstGeom>
                      <a:noFill/>
                      <a:ln w="38100">
                        <a:noFill/>
                        <a:miter/>
                      </a:ln>
                    </p:spPr>
                  </p:pic>
                </p:oleObj>
              </mc:Fallback>
            </mc:AlternateContent>
          </a:graphicData>
        </a:graphic>
      </p:graphicFrame>
      <p:graphicFrame>
        <p:nvGraphicFramePr>
          <p:cNvPr id="14" name="对象 -2147482385"/>
          <p:cNvGraphicFramePr/>
          <p:nvPr/>
        </p:nvGraphicFramePr>
        <p:xfrm>
          <a:off x="3534410" y="4130675"/>
          <a:ext cx="304165" cy="434975"/>
        </p:xfrm>
        <a:graphic>
          <a:graphicData uri="http://schemas.openxmlformats.org/presentationml/2006/ole">
            <mc:AlternateContent xmlns:mc="http://schemas.openxmlformats.org/markup-compatibility/2006">
              <mc:Choice xmlns:v="urn:schemas-microsoft-com:vml" Requires="v">
                <p:oleObj spid="_x0000_s15" name="" r:id="rId8" imgW="152400" imgH="228600" progId="Equation.DSMT4">
                  <p:embed/>
                </p:oleObj>
              </mc:Choice>
              <mc:Fallback>
                <p:oleObj name="" r:id="rId8" imgW="152400" imgH="228600" progId="Equation.DSMT4">
                  <p:embed/>
                  <p:pic>
                    <p:nvPicPr>
                      <p:cNvPr id="0" name="图片 11"/>
                      <p:cNvPicPr/>
                      <p:nvPr/>
                    </p:nvPicPr>
                    <p:blipFill>
                      <a:blip r:embed="rId9"/>
                      <a:stretch>
                        <a:fillRect/>
                      </a:stretch>
                    </p:blipFill>
                    <p:spPr>
                      <a:xfrm>
                        <a:off x="3534410" y="4130675"/>
                        <a:ext cx="304165" cy="434975"/>
                      </a:xfrm>
                      <a:prstGeom prst="rect">
                        <a:avLst/>
                      </a:prstGeom>
                      <a:noFill/>
                      <a:ln w="38100">
                        <a:noFill/>
                        <a:miter/>
                      </a:ln>
                    </p:spPr>
                  </p:pic>
                </p:oleObj>
              </mc:Fallback>
            </mc:AlternateContent>
          </a:graphicData>
        </a:graphic>
      </p:graphicFrame>
      <p:graphicFrame>
        <p:nvGraphicFramePr>
          <p:cNvPr id="16" name="对象 -2147482384"/>
          <p:cNvGraphicFramePr/>
          <p:nvPr/>
        </p:nvGraphicFramePr>
        <p:xfrm>
          <a:off x="6345555" y="4046855"/>
          <a:ext cx="1958340" cy="643255"/>
        </p:xfrm>
        <a:graphic>
          <a:graphicData uri="http://schemas.openxmlformats.org/presentationml/2006/ole">
            <mc:AlternateContent xmlns:mc="http://schemas.openxmlformats.org/markup-compatibility/2006">
              <mc:Choice xmlns:v="urn:schemas-microsoft-com:vml" Requires="v">
                <p:oleObj spid="_x0000_s17" name="" r:id="rId10" imgW="1587500" imgH="444500" progId="Equation.DSMT4">
                  <p:embed/>
                </p:oleObj>
              </mc:Choice>
              <mc:Fallback>
                <p:oleObj name="" r:id="rId10" imgW="1587500" imgH="444500" progId="Equation.DSMT4">
                  <p:embed/>
                  <p:pic>
                    <p:nvPicPr>
                      <p:cNvPr id="0" name="图片 13"/>
                      <p:cNvPicPr/>
                      <p:nvPr/>
                    </p:nvPicPr>
                    <p:blipFill>
                      <a:blip r:embed="rId11"/>
                      <a:stretch>
                        <a:fillRect/>
                      </a:stretch>
                    </p:blipFill>
                    <p:spPr>
                      <a:xfrm>
                        <a:off x="6345555" y="4046855"/>
                        <a:ext cx="1958340" cy="643255"/>
                      </a:xfrm>
                      <a:prstGeom prst="rect">
                        <a:avLst/>
                      </a:prstGeom>
                      <a:noFill/>
                      <a:ln w="38100">
                        <a:noFill/>
                        <a:miter/>
                      </a:ln>
                    </p:spPr>
                  </p:pic>
                </p:oleObj>
              </mc:Fallback>
            </mc:AlternateContent>
          </a:graphicData>
        </a:graphic>
      </p:graphicFrame>
      <p:graphicFrame>
        <p:nvGraphicFramePr>
          <p:cNvPr id="18" name="对象 -2147482383"/>
          <p:cNvGraphicFramePr/>
          <p:nvPr/>
        </p:nvGraphicFramePr>
        <p:xfrm>
          <a:off x="9296400" y="4046855"/>
          <a:ext cx="827405" cy="501015"/>
        </p:xfrm>
        <a:graphic>
          <a:graphicData uri="http://schemas.openxmlformats.org/presentationml/2006/ole">
            <mc:AlternateContent xmlns:mc="http://schemas.openxmlformats.org/markup-compatibility/2006">
              <mc:Choice xmlns:v="urn:schemas-microsoft-com:vml" Requires="v">
                <p:oleObj spid="_x0000_s19" name="" r:id="rId12" imgW="673100" imgH="419100" progId="Equation.DSMT4">
                  <p:embed/>
                </p:oleObj>
              </mc:Choice>
              <mc:Fallback>
                <p:oleObj name="" r:id="rId12" imgW="673100" imgH="419100" progId="Equation.DSMT4">
                  <p:embed/>
                  <p:pic>
                    <p:nvPicPr>
                      <p:cNvPr id="0" name="图片 14"/>
                      <p:cNvPicPr/>
                      <p:nvPr/>
                    </p:nvPicPr>
                    <p:blipFill>
                      <a:blip r:embed="rId13"/>
                      <a:stretch>
                        <a:fillRect/>
                      </a:stretch>
                    </p:blipFill>
                    <p:spPr>
                      <a:xfrm>
                        <a:off x="9296400" y="4046855"/>
                        <a:ext cx="827405" cy="501015"/>
                      </a:xfrm>
                      <a:prstGeom prst="rect">
                        <a:avLst/>
                      </a:prstGeom>
                      <a:noFill/>
                      <a:ln w="38100">
                        <a:noFill/>
                        <a:miter/>
                      </a:ln>
                    </p:spPr>
                  </p:pic>
                </p:oleObj>
              </mc:Fallback>
            </mc:AlternateContent>
          </a:graphicData>
        </a:graphic>
      </p:graphicFrame>
      <p:sp>
        <p:nvSpPr>
          <p:cNvPr id="20" name="文本框 19"/>
          <p:cNvSpPr txBox="1"/>
          <p:nvPr/>
        </p:nvSpPr>
        <p:spPr>
          <a:xfrm>
            <a:off x="1470025" y="5250180"/>
            <a:ext cx="4097655" cy="398780"/>
          </a:xfrm>
          <a:prstGeom prst="rect">
            <a:avLst/>
          </a:prstGeom>
          <a:noFill/>
        </p:spPr>
        <p:txBody>
          <a:bodyPr wrap="square" rtlCol="0">
            <a:spAutoFit/>
          </a:bodyPr>
          <a:p>
            <a:r>
              <a:rPr lang="en-US" altLang="zh-CN" sz="2000" b="1">
                <a:solidFill>
                  <a:schemeClr val="tx1">
                    <a:lumMod val="95000"/>
                    <a:lumOff val="5000"/>
                  </a:schemeClr>
                </a:solidFill>
                <a:latin typeface="微软雅黑 Light" panose="020B0502040204020203" pitchFamily="34" charset="-122"/>
                <a:ea typeface="微软雅黑 Light" panose="020B0502040204020203" pitchFamily="34" charset="-122"/>
              </a:rPr>
              <a:t>4</a:t>
            </a:r>
            <a:r>
              <a:rPr lang="zh-CN" altLang="en-US" sz="2000" b="1">
                <a:solidFill>
                  <a:schemeClr val="tx1">
                    <a:lumMod val="95000"/>
                    <a:lumOff val="5000"/>
                  </a:schemeClr>
                </a:solidFill>
                <a:latin typeface="微软雅黑 Light" panose="020B0502040204020203" pitchFamily="34" charset="-122"/>
                <a:ea typeface="微软雅黑 Light" panose="020B0502040204020203" pitchFamily="34" charset="-122"/>
              </a:rPr>
              <a:t>、</a:t>
            </a:r>
            <a:r>
              <a:rPr sz="2000">
                <a:solidFill>
                  <a:schemeClr val="tx1">
                    <a:lumMod val="95000"/>
                    <a:lumOff val="5000"/>
                  </a:schemeClr>
                </a:solidFill>
                <a:latin typeface="+mn-ea"/>
                <a:cs typeface="+mn-ea"/>
              </a:rPr>
              <a:t>各个优化目标的权重系数为</a:t>
            </a:r>
            <a:r>
              <a:rPr lang="en-US" sz="2000">
                <a:solidFill>
                  <a:schemeClr val="tx1">
                    <a:lumMod val="95000"/>
                    <a:lumOff val="5000"/>
                  </a:schemeClr>
                </a:solidFill>
                <a:latin typeface="+mn-ea"/>
                <a:cs typeface="+mn-ea"/>
              </a:rPr>
              <a:t>:</a:t>
            </a:r>
            <a:endParaRPr lang="en-US" sz="2000">
              <a:solidFill>
                <a:schemeClr val="tx1">
                  <a:lumMod val="95000"/>
                  <a:lumOff val="5000"/>
                </a:schemeClr>
              </a:solidFill>
              <a:latin typeface="+mn-ea"/>
              <a:cs typeface="+mn-ea"/>
            </a:endParaRPr>
          </a:p>
        </p:txBody>
      </p:sp>
      <p:graphicFrame>
        <p:nvGraphicFramePr>
          <p:cNvPr id="21" name="对象 -2147482382"/>
          <p:cNvGraphicFramePr/>
          <p:nvPr/>
        </p:nvGraphicFramePr>
        <p:xfrm>
          <a:off x="6345555" y="5064760"/>
          <a:ext cx="1684655" cy="770255"/>
        </p:xfrm>
        <a:graphic>
          <a:graphicData uri="http://schemas.openxmlformats.org/presentationml/2006/ole">
            <mc:AlternateContent xmlns:mc="http://schemas.openxmlformats.org/markup-compatibility/2006">
              <mc:Choice xmlns:v="urn:schemas-microsoft-com:vml" Requires="v">
                <p:oleObj spid="_x0000_s86" name="" r:id="rId14" imgW="990600" imgH="622300" progId="Equation.DSMT4">
                  <p:embed/>
                </p:oleObj>
              </mc:Choice>
              <mc:Fallback>
                <p:oleObj name="" r:id="rId14" imgW="990600" imgH="622300" progId="Equation.DSMT4">
                  <p:embed/>
                  <p:pic>
                    <p:nvPicPr>
                      <p:cNvPr id="0" name="图片 16"/>
                      <p:cNvPicPr/>
                      <p:nvPr/>
                    </p:nvPicPr>
                    <p:blipFill>
                      <a:blip r:embed="rId15"/>
                      <a:stretch>
                        <a:fillRect/>
                      </a:stretch>
                    </p:blipFill>
                    <p:spPr>
                      <a:xfrm>
                        <a:off x="6345555" y="5064760"/>
                        <a:ext cx="1684655" cy="770255"/>
                      </a:xfrm>
                      <a:prstGeom prst="rect">
                        <a:avLst/>
                      </a:prstGeom>
                      <a:noFill/>
                      <a:ln w="38100">
                        <a:noFill/>
                        <a:miter/>
                      </a:ln>
                    </p:spPr>
                  </p:pic>
                </p:oleObj>
              </mc:Fallback>
            </mc:AlternateContent>
          </a:graphicData>
        </a:graphic>
      </p:graphicFrame>
      <p:graphicFrame>
        <p:nvGraphicFramePr>
          <p:cNvPr id="87" name="对象 -2147482381"/>
          <p:cNvGraphicFramePr/>
          <p:nvPr/>
        </p:nvGraphicFramePr>
        <p:xfrm>
          <a:off x="9296400" y="5147945"/>
          <a:ext cx="764540" cy="581660"/>
        </p:xfrm>
        <a:graphic>
          <a:graphicData uri="http://schemas.openxmlformats.org/presentationml/2006/ole">
            <mc:AlternateContent xmlns:mc="http://schemas.openxmlformats.org/markup-compatibility/2006">
              <mc:Choice xmlns:v="urn:schemas-microsoft-com:vml" Requires="v">
                <p:oleObj spid="_x0000_s88" name="" r:id="rId16" imgW="609600" imgH="431800" progId="Equation.DSMT4">
                  <p:embed/>
                </p:oleObj>
              </mc:Choice>
              <mc:Fallback>
                <p:oleObj name="" r:id="rId16" imgW="609600" imgH="431800" progId="Equation.DSMT4">
                  <p:embed/>
                  <p:pic>
                    <p:nvPicPr>
                      <p:cNvPr id="0" name="图片 17"/>
                      <p:cNvPicPr/>
                      <p:nvPr/>
                    </p:nvPicPr>
                    <p:blipFill>
                      <a:blip r:embed="rId17"/>
                      <a:stretch>
                        <a:fillRect/>
                      </a:stretch>
                    </p:blipFill>
                    <p:spPr>
                      <a:xfrm>
                        <a:off x="9296400" y="5147945"/>
                        <a:ext cx="764540" cy="58166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14780" y="3651250"/>
            <a:ext cx="9678670" cy="1322070"/>
          </a:xfrm>
          <a:prstGeom prst="rect">
            <a:avLst/>
          </a:prstGeom>
          <a:noFill/>
        </p:spPr>
        <p:txBody>
          <a:bodyPr wrap="square" rtlCol="0">
            <a:spAutoFit/>
          </a:bodyPr>
          <a:p>
            <a:pPr algn="l">
              <a:buClrTx/>
              <a:buSzTx/>
              <a:buFontTx/>
            </a:pPr>
            <a:r>
              <a:rPr lang="zh-CN" altLang="en-US" sz="2000">
                <a:solidFill>
                  <a:schemeClr val="tx1">
                    <a:lumMod val="95000"/>
                    <a:lumOff val="5000"/>
                  </a:schemeClr>
                </a:solidFill>
                <a:latin typeface="+mn-ea"/>
              </a:rPr>
              <a:t>总适应值函数采用理想点法来求解充电调度模型，消除多个优化目标的量纲，将多目标优化问题转化为单目标优化问题，使</a:t>
            </a:r>
            <a:r>
              <a:rPr lang="zh-CN" altLang="en-US" sz="2000" b="1">
                <a:solidFill>
                  <a:schemeClr val="tx1">
                    <a:lumMod val="95000"/>
                    <a:lumOff val="5000"/>
                  </a:schemeClr>
                </a:solidFill>
                <a:latin typeface="+mn-ea"/>
              </a:rPr>
              <a:t>总适应值</a:t>
            </a:r>
            <a:r>
              <a:rPr lang="zh-CN" altLang="en-US" sz="2000">
                <a:solidFill>
                  <a:schemeClr val="tx1">
                    <a:lumMod val="95000"/>
                    <a:lumOff val="5000"/>
                  </a:schemeClr>
                </a:solidFill>
                <a:latin typeface="+mn-ea"/>
              </a:rPr>
              <a:t>最小。</a:t>
            </a:r>
            <a:endParaRPr lang="zh-CN" altLang="en-US" sz="2000">
              <a:solidFill>
                <a:schemeClr val="tx1">
                  <a:lumMod val="95000"/>
                  <a:lumOff val="5000"/>
                </a:schemeClr>
              </a:solidFill>
              <a:latin typeface="+mn-ea"/>
            </a:endParaRPr>
          </a:p>
          <a:p>
            <a:pPr algn="l">
              <a:buClrTx/>
              <a:buSzTx/>
              <a:buFontTx/>
            </a:pPr>
            <a:endParaRPr lang="zh-CN" altLang="en-US" sz="2000">
              <a:solidFill>
                <a:schemeClr val="tx1">
                  <a:lumMod val="95000"/>
                  <a:lumOff val="5000"/>
                </a:schemeClr>
              </a:solidFill>
              <a:latin typeface="微软雅黑 Light" panose="020B0502040204020203" pitchFamily="34" charset="-122"/>
              <a:ea typeface="微软雅黑 Light" panose="020B0502040204020203" pitchFamily="34" charset="-122"/>
            </a:endParaRPr>
          </a:p>
          <a:p>
            <a:pPr algn="l">
              <a:buClrTx/>
              <a:buSzTx/>
              <a:buFontTx/>
            </a:pPr>
            <a:endParaRPr lang="zh-CN" altLang="en-US" sz="200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1325245" y="1323975"/>
            <a:ext cx="2484120" cy="460375"/>
          </a:xfrm>
          <a:prstGeom prst="rect">
            <a:avLst/>
          </a:prstGeom>
          <a:noFill/>
        </p:spPr>
        <p:txBody>
          <a:bodyPr wrap="square" rtlCol="0">
            <a:spAutoFit/>
          </a:bodyPr>
          <a:p>
            <a:r>
              <a:rPr lang="zh-CN" altLang="en-US" sz="2400"/>
              <a:t>确定适应值函数：</a:t>
            </a:r>
            <a:endParaRPr lang="zh-CN" altLang="en-US" sz="2400"/>
          </a:p>
        </p:txBody>
      </p:sp>
      <p:graphicFrame>
        <p:nvGraphicFramePr>
          <p:cNvPr id="7" name="对象 -2147482499"/>
          <p:cNvGraphicFramePr/>
          <p:nvPr/>
        </p:nvGraphicFramePr>
        <p:xfrm>
          <a:off x="1414780" y="2139950"/>
          <a:ext cx="9997440" cy="931545"/>
        </p:xfrm>
        <a:graphic>
          <a:graphicData uri="http://schemas.openxmlformats.org/presentationml/2006/ole">
            <mc:AlternateContent xmlns:mc="http://schemas.openxmlformats.org/markup-compatibility/2006">
              <mc:Choice xmlns:v="urn:schemas-microsoft-com:vml" Requires="v">
                <p:oleObj spid="_x0000_s3076" name="" r:id="rId1" imgW="6235700" imgH="431800" progId="Equation.DSMT4">
                  <p:embed/>
                </p:oleObj>
              </mc:Choice>
              <mc:Fallback>
                <p:oleObj name="" r:id="rId1" imgW="6235700" imgH="431800" progId="Equation.DSMT4">
                  <p:embed/>
                  <p:pic>
                    <p:nvPicPr>
                      <p:cNvPr id="0" name="图片 3075"/>
                      <p:cNvPicPr/>
                      <p:nvPr/>
                    </p:nvPicPr>
                    <p:blipFill>
                      <a:blip r:embed="rId2"/>
                      <a:stretch>
                        <a:fillRect/>
                      </a:stretch>
                    </p:blipFill>
                    <p:spPr>
                      <a:xfrm>
                        <a:off x="1414780" y="2139950"/>
                        <a:ext cx="9997440" cy="9315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非支配排序算法：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686425" y="326390"/>
            <a:ext cx="6330315" cy="6128385"/>
          </a:xfrm>
          <a:prstGeom prst="rect">
            <a:avLst/>
          </a:prstGeom>
        </p:spPr>
      </p:pic>
      <p:sp>
        <p:nvSpPr>
          <p:cNvPr id="2" name="文本框 1"/>
          <p:cNvSpPr txBox="1"/>
          <p:nvPr/>
        </p:nvSpPr>
        <p:spPr>
          <a:xfrm>
            <a:off x="742950" y="1040130"/>
            <a:ext cx="4943475" cy="5323205"/>
          </a:xfrm>
          <a:prstGeom prst="rect">
            <a:avLst/>
          </a:prstGeom>
          <a:noFill/>
        </p:spPr>
        <p:txBody>
          <a:bodyPr wrap="square" rtlCol="0">
            <a:spAutoFit/>
          </a:bodyPr>
          <a:p>
            <a:r>
              <a:rPr sz="2000">
                <a:latin typeface="+mn-ea"/>
                <a:cs typeface="+mn-ea"/>
                <a:sym typeface="+mn-ea"/>
              </a:rPr>
              <a:t>1）设置种群参数：</a:t>
            </a:r>
            <a:endParaRPr sz="2000">
              <a:latin typeface="+mn-ea"/>
              <a:cs typeface="+mn-ea"/>
              <a:sym typeface="+mn-ea"/>
            </a:endParaRPr>
          </a:p>
          <a:p>
            <a:r>
              <a:rPr sz="2000">
                <a:latin typeface="+mn-ea"/>
                <a:cs typeface="+mn-ea"/>
                <a:sym typeface="+mn-ea"/>
              </a:rPr>
              <a:t>2）加载基础数据：加载电动汽车和充电桩的基础数据；</a:t>
            </a:r>
            <a:endParaRPr sz="2000">
              <a:latin typeface="+mn-ea"/>
              <a:cs typeface="+mn-ea"/>
              <a:sym typeface="+mn-ea"/>
            </a:endParaRPr>
          </a:p>
          <a:p>
            <a:r>
              <a:rPr sz="2000">
                <a:latin typeface="+mn-ea"/>
                <a:cs typeface="+mn-ea"/>
                <a:sym typeface="+mn-ea"/>
              </a:rPr>
              <a:t>3）初始化种群：</a:t>
            </a:r>
            <a:r>
              <a:rPr lang="zh-CN" sz="2000">
                <a:latin typeface="+mn-ea"/>
                <a:cs typeface="+mn-ea"/>
                <a:sym typeface="+mn-ea"/>
              </a:rPr>
              <a:t>生成</a:t>
            </a:r>
            <a:r>
              <a:rPr sz="2000">
                <a:latin typeface="+mn-ea"/>
                <a:cs typeface="+mn-ea"/>
                <a:sym typeface="+mn-ea"/>
              </a:rPr>
              <a:t>初始种群个体；</a:t>
            </a:r>
            <a:endParaRPr sz="2000">
              <a:latin typeface="+mn-ea"/>
              <a:cs typeface="+mn-ea"/>
              <a:sym typeface="+mn-ea"/>
            </a:endParaRPr>
          </a:p>
          <a:p>
            <a:r>
              <a:rPr sz="2000">
                <a:latin typeface="+mn-ea"/>
                <a:cs typeface="+mn-ea"/>
                <a:sym typeface="+mn-ea"/>
              </a:rPr>
              <a:t>4）交叉</a:t>
            </a:r>
            <a:r>
              <a:rPr lang="zh-CN" sz="2000">
                <a:latin typeface="+mn-ea"/>
                <a:cs typeface="+mn-ea"/>
                <a:sym typeface="+mn-ea"/>
              </a:rPr>
              <a:t>、</a:t>
            </a:r>
            <a:r>
              <a:rPr sz="2000">
                <a:latin typeface="+mn-ea"/>
                <a:cs typeface="+mn-ea"/>
                <a:sym typeface="+mn-ea"/>
              </a:rPr>
              <a:t>变异：进行交叉</a:t>
            </a:r>
            <a:r>
              <a:rPr lang="zh-CN" sz="2000">
                <a:latin typeface="+mn-ea"/>
                <a:cs typeface="+mn-ea"/>
                <a:sym typeface="+mn-ea"/>
              </a:rPr>
              <a:t>和变异</a:t>
            </a:r>
            <a:r>
              <a:rPr sz="2000">
                <a:latin typeface="+mn-ea"/>
                <a:cs typeface="+mn-ea"/>
                <a:sym typeface="+mn-ea"/>
              </a:rPr>
              <a:t>操作，生成新的种群；</a:t>
            </a:r>
            <a:endParaRPr sz="2000">
              <a:latin typeface="+mn-ea"/>
              <a:cs typeface="+mn-ea"/>
              <a:sym typeface="+mn-ea"/>
            </a:endParaRPr>
          </a:p>
          <a:p>
            <a:r>
              <a:rPr lang="en-US" sz="2000">
                <a:latin typeface="+mn-ea"/>
                <a:cs typeface="+mn-ea"/>
                <a:sym typeface="+mn-ea"/>
              </a:rPr>
              <a:t>5</a:t>
            </a:r>
            <a:r>
              <a:rPr sz="2000">
                <a:latin typeface="+mn-ea"/>
                <a:cs typeface="+mn-ea"/>
                <a:sym typeface="+mn-ea"/>
              </a:rPr>
              <a:t>）种群合并：进行越界处理，把进行变异操作之后生成的种群和初始种群合并生成新的种群；</a:t>
            </a:r>
            <a:endParaRPr sz="2000">
              <a:latin typeface="+mn-ea"/>
              <a:cs typeface="+mn-ea"/>
              <a:sym typeface="+mn-ea"/>
            </a:endParaRPr>
          </a:p>
          <a:p>
            <a:r>
              <a:rPr lang="en-US" sz="2000">
                <a:latin typeface="+mn-ea"/>
                <a:cs typeface="+mn-ea"/>
                <a:sym typeface="+mn-ea"/>
              </a:rPr>
              <a:t>6</a:t>
            </a:r>
            <a:r>
              <a:rPr sz="2000">
                <a:latin typeface="+mn-ea"/>
                <a:cs typeface="+mn-ea"/>
                <a:sym typeface="+mn-ea"/>
              </a:rPr>
              <a:t>）计算目标函数适应值：计算4个优化目标的适应值；</a:t>
            </a:r>
            <a:endParaRPr sz="2000">
              <a:latin typeface="+mn-ea"/>
              <a:cs typeface="+mn-ea"/>
              <a:sym typeface="+mn-ea"/>
            </a:endParaRPr>
          </a:p>
          <a:p>
            <a:r>
              <a:rPr lang="en-US" sz="2000">
                <a:latin typeface="+mn-ea"/>
                <a:cs typeface="+mn-ea"/>
                <a:sym typeface="+mn-ea"/>
              </a:rPr>
              <a:t>7</a:t>
            </a:r>
            <a:r>
              <a:rPr sz="2000">
                <a:latin typeface="+mn-ea"/>
                <a:cs typeface="+mn-ea"/>
                <a:sym typeface="+mn-ea"/>
              </a:rPr>
              <a:t>）非支配排序：根据种群个体各个优化目标的适应值进行非支配排序；</a:t>
            </a:r>
            <a:endParaRPr sz="2000">
              <a:latin typeface="+mn-ea"/>
              <a:cs typeface="+mn-ea"/>
              <a:sym typeface="+mn-ea"/>
            </a:endParaRPr>
          </a:p>
          <a:p>
            <a:r>
              <a:rPr lang="en-US" sz="2000">
                <a:latin typeface="+mn-ea"/>
                <a:cs typeface="+mn-ea"/>
                <a:sym typeface="+mn-ea"/>
              </a:rPr>
              <a:t>8</a:t>
            </a:r>
            <a:r>
              <a:rPr sz="2000">
                <a:latin typeface="+mn-ea"/>
                <a:cs typeface="+mn-ea"/>
                <a:sym typeface="+mn-ea"/>
              </a:rPr>
              <a:t>）</a:t>
            </a:r>
            <a:r>
              <a:rPr lang="zh-CN" sz="2000">
                <a:latin typeface="+mn-ea"/>
                <a:cs typeface="+mn-ea"/>
                <a:sym typeface="+mn-ea"/>
              </a:rPr>
              <a:t>计算拥挤度、</a:t>
            </a:r>
            <a:r>
              <a:rPr sz="2000">
                <a:latin typeface="+mn-ea"/>
                <a:cs typeface="+mn-ea"/>
                <a:sym typeface="+mn-ea"/>
              </a:rPr>
              <a:t>选出下一代个体：计算种群个体的拥挤距离，按照拥挤度排序生成下一代种群个体；</a:t>
            </a:r>
            <a:endParaRPr sz="2000">
              <a:latin typeface="+mn-ea"/>
              <a:cs typeface="+mn-ea"/>
              <a:sym typeface="+mn-ea"/>
            </a:endParaRPr>
          </a:p>
          <a:p>
            <a:r>
              <a:rPr lang="en-US" sz="2000">
                <a:latin typeface="+mn-ea"/>
                <a:cs typeface="+mn-ea"/>
                <a:sym typeface="+mn-ea"/>
              </a:rPr>
              <a:t>9</a:t>
            </a:r>
            <a:r>
              <a:rPr sz="2000">
                <a:latin typeface="+mn-ea"/>
                <a:cs typeface="+mn-ea"/>
                <a:sym typeface="+mn-ea"/>
              </a:rPr>
              <a:t>）程序输出：生成Perato解集散点图</a:t>
            </a:r>
            <a:endParaRPr sz="2000">
              <a:latin typeface="+mn-ea"/>
              <a:cs typeface="+mn-ea"/>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非支配排序遗传算法：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84275" y="1770380"/>
            <a:ext cx="9617075" cy="2522855"/>
          </a:xfrm>
          <a:prstGeom prst="rect">
            <a:avLst/>
          </a:prstGeom>
          <a:noFill/>
        </p:spPr>
        <p:txBody>
          <a:bodyPr wrap="square" rtlCol="0">
            <a:spAutoFit/>
          </a:bodyPr>
          <a:p>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sym typeface="宋体" panose="02010600030101010101" pitchFamily="2" charset="-122"/>
            </a:endParaRPr>
          </a:p>
          <a:p>
            <a:r>
              <a:rPr lang="zh-CN" altLang="en-US" sz="2000" b="1" dirty="0">
                <a:solidFill>
                  <a:schemeClr val="tx1">
                    <a:lumMod val="85000"/>
                    <a:lumOff val="15000"/>
                  </a:schemeClr>
                </a:solidFill>
                <a:latin typeface="+mn-ea"/>
                <a:cs typeface="+mn-ea"/>
                <a:sym typeface="宋体" panose="02010600030101010101" pitchFamily="2" charset="-122"/>
              </a:rPr>
              <a:t>Pareto非支配解的概念</a:t>
            </a:r>
            <a:r>
              <a:rPr lang="zh-CN" altLang="en-US" sz="2000" dirty="0">
                <a:solidFill>
                  <a:schemeClr val="tx1">
                    <a:lumMod val="85000"/>
                    <a:lumOff val="15000"/>
                  </a:schemeClr>
                </a:solidFill>
                <a:latin typeface="+mn-ea"/>
                <a:cs typeface="+mn-ea"/>
                <a:sym typeface="宋体" panose="02010600030101010101" pitchFamily="2" charset="-122"/>
              </a:rPr>
              <a:t>：</a:t>
            </a:r>
            <a:endParaRPr lang="zh-CN" altLang="en-US" sz="2000" dirty="0">
              <a:solidFill>
                <a:schemeClr val="tx1">
                  <a:lumMod val="85000"/>
                  <a:lumOff val="15000"/>
                </a:schemeClr>
              </a:solidFill>
              <a:latin typeface="+mn-ea"/>
              <a:cs typeface="+mn-ea"/>
              <a:sym typeface="宋体" panose="02010600030101010101" pitchFamily="2" charset="-122"/>
            </a:endParaRPr>
          </a:p>
          <a:p>
            <a:r>
              <a:rPr lang="zh-CN" altLang="en-US" sz="2000" dirty="0">
                <a:solidFill>
                  <a:schemeClr val="tx1">
                    <a:lumMod val="85000"/>
                    <a:lumOff val="15000"/>
                  </a:schemeClr>
                </a:solidFill>
                <a:latin typeface="+mn-ea"/>
                <a:cs typeface="+mn-ea"/>
                <a:sym typeface="宋体" panose="02010600030101010101" pitchFamily="2" charset="-122"/>
              </a:rPr>
              <a:t>在进行多目标优化时，一个解在某个优化目标最好，而在其他优化目标上比较差即为非支配解。改进一个非支配解的任何目标函数，必然会削弱至少一项其他目标函数。</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a:t> </a:t>
            </a:r>
            <a:endParaRPr lang="zh-CN" altLang="en-US"/>
          </a:p>
          <a:p>
            <a:r>
              <a:rPr lang="zh-CN" altLang="en-US" sz="2000" dirty="0">
                <a:solidFill>
                  <a:schemeClr val="tx1">
                    <a:lumMod val="85000"/>
                    <a:lumOff val="15000"/>
                  </a:schemeClr>
                </a:solidFill>
                <a:latin typeface="+mn-ea"/>
                <a:cs typeface="微软雅黑 Light" panose="020B0502040204020203" pitchFamily="34" charset="-122"/>
                <a:sym typeface="宋体" panose="02010600030101010101" pitchFamily="2" charset="-122"/>
              </a:rPr>
              <a:t>该算法在选择算子执行之前根据个体之间的支配关系进行了分层。其选择算子、交叉算子和变异算子与带精英选择的遗传算法没有区别。</a:t>
            </a:r>
            <a:endParaRPr lang="zh-CN" altLang="en-US" sz="2000" dirty="0">
              <a:solidFill>
                <a:schemeClr val="tx1">
                  <a:lumMod val="85000"/>
                  <a:lumOff val="15000"/>
                </a:schemeClr>
              </a:solidFill>
              <a:latin typeface="+mn-ea"/>
              <a:cs typeface="微软雅黑 Light" panose="020B0502040204020203" pitchFamily="34" charset="-122"/>
              <a:sym typeface="宋体" panose="02010600030101010101" pitchFamily="2" charset="-122"/>
            </a:endParaRPr>
          </a:p>
          <a:p>
            <a:endParaRPr lang="zh-CN" altLang="en-US" sz="2000" dirty="0">
              <a:solidFill>
                <a:schemeClr val="tx1">
                  <a:lumMod val="85000"/>
                  <a:lumOff val="15000"/>
                </a:schemeClr>
              </a:solidFill>
              <a:latin typeface="+mn-ea"/>
              <a:cs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非支配排序遗传算法：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87145" y="1111250"/>
            <a:ext cx="9617075" cy="2214880"/>
          </a:xfrm>
          <a:prstGeom prst="rect">
            <a:avLst/>
          </a:prstGeom>
          <a:noFill/>
        </p:spPr>
        <p:txBody>
          <a:bodyPr wrap="square" rtlCol="0">
            <a:spAutoFit/>
          </a:bodyPr>
          <a:p>
            <a:r>
              <a:rPr lang="zh-CN" altLang="en-US" sz="2000">
                <a:latin typeface="+mn-ea"/>
                <a:cs typeface="+mn-ea"/>
                <a:sym typeface="+mn-ea"/>
              </a:rPr>
              <a:t>非支配排序过程如下： </a:t>
            </a:r>
            <a:endParaRPr lang="zh-CN" altLang="en-US" sz="2000">
              <a:latin typeface="+mn-ea"/>
              <a:cs typeface="+mn-ea"/>
            </a:endParaRPr>
          </a:p>
          <a:p>
            <a:r>
              <a:rPr lang="zh-CN" altLang="en-US" sz="2000">
                <a:latin typeface="+mn-ea"/>
                <a:cs typeface="+mn-ea"/>
                <a:sym typeface="+mn-ea"/>
              </a:rPr>
              <a:t>首先求出种群个体的Pareto解集，标记Pareto解集个体前沿编号为1。然后依次求剩余个体的Pareto解集，分别标记个体前沿编号为2、3、...i...直到种群个体全部分层。</a:t>
            </a:r>
            <a:endParaRPr lang="zh-CN" altLang="en-US" sz="2000">
              <a:latin typeface="+mn-ea"/>
              <a:cs typeface="+mn-ea"/>
              <a:sym typeface="+mn-ea"/>
            </a:endParaRPr>
          </a:p>
          <a:p>
            <a:endParaRPr lang="zh-CN" altLang="en-US" sz="2000">
              <a:latin typeface="+mn-ea"/>
              <a:cs typeface="+mn-ea"/>
            </a:endParaRPr>
          </a:p>
          <a:p>
            <a:r>
              <a:rPr lang="zh-CN" altLang="en-US" sz="2000">
                <a:latin typeface="+mn-ea"/>
                <a:cs typeface="+mn-ea"/>
              </a:rPr>
              <a:t>下图是一个二维</a:t>
            </a:r>
            <a:r>
              <a:rPr lang="en-US" altLang="zh-CN" sz="2000">
                <a:latin typeface="+mn-ea"/>
                <a:cs typeface="+mn-ea"/>
              </a:rPr>
              <a:t>Pareto</a:t>
            </a:r>
            <a:r>
              <a:rPr lang="zh-CN" altLang="en-US" sz="2000">
                <a:latin typeface="+mn-ea"/>
                <a:cs typeface="+mn-ea"/>
              </a:rPr>
              <a:t>前沿面，对种群个体进行分层之后，</a:t>
            </a:r>
            <a:r>
              <a:rPr lang="en-US" altLang="zh-CN" sz="2000">
                <a:latin typeface="+mn-ea"/>
                <a:cs typeface="+mn-ea"/>
              </a:rPr>
              <a:t>rank1</a:t>
            </a:r>
            <a:r>
              <a:rPr lang="zh-CN" altLang="en-US" sz="2000">
                <a:latin typeface="+mn-ea"/>
                <a:cs typeface="+mn-ea"/>
              </a:rPr>
              <a:t>是前沿编号为</a:t>
            </a:r>
            <a:r>
              <a:rPr lang="en-US" altLang="zh-CN" sz="2000">
                <a:latin typeface="+mn-ea"/>
                <a:cs typeface="+mn-ea"/>
              </a:rPr>
              <a:t>1</a:t>
            </a:r>
            <a:r>
              <a:rPr lang="zh-CN" altLang="en-US" sz="2000">
                <a:latin typeface="+mn-ea"/>
                <a:cs typeface="+mn-ea"/>
              </a:rPr>
              <a:t>的个体，</a:t>
            </a:r>
            <a:r>
              <a:rPr lang="en-US" altLang="zh-CN" sz="2000">
                <a:latin typeface="+mn-ea"/>
                <a:cs typeface="+mn-ea"/>
                <a:sym typeface="+mn-ea"/>
              </a:rPr>
              <a:t>rank2</a:t>
            </a:r>
            <a:r>
              <a:rPr lang="zh-CN" altLang="en-US" sz="2000">
                <a:latin typeface="+mn-ea"/>
                <a:cs typeface="+mn-ea"/>
                <a:sym typeface="+mn-ea"/>
              </a:rPr>
              <a:t>是前沿编号为</a:t>
            </a:r>
            <a:r>
              <a:rPr lang="en-US" altLang="zh-CN" sz="2000">
                <a:latin typeface="+mn-ea"/>
                <a:cs typeface="+mn-ea"/>
                <a:sym typeface="+mn-ea"/>
              </a:rPr>
              <a:t>2</a:t>
            </a:r>
            <a:r>
              <a:rPr lang="zh-CN" altLang="en-US" sz="2000">
                <a:latin typeface="+mn-ea"/>
                <a:cs typeface="+mn-ea"/>
                <a:sym typeface="+mn-ea"/>
              </a:rPr>
              <a:t>的个体，</a:t>
            </a:r>
            <a:r>
              <a:rPr lang="en-US" altLang="zh-CN" sz="2000">
                <a:latin typeface="+mn-ea"/>
                <a:cs typeface="+mn-ea"/>
                <a:sym typeface="+mn-ea"/>
              </a:rPr>
              <a:t>rank3</a:t>
            </a:r>
            <a:r>
              <a:rPr lang="zh-CN" altLang="en-US" sz="2000">
                <a:latin typeface="+mn-ea"/>
                <a:cs typeface="+mn-ea"/>
                <a:sym typeface="+mn-ea"/>
              </a:rPr>
              <a:t>是前沿编号为</a:t>
            </a:r>
            <a:r>
              <a:rPr lang="en-US" altLang="zh-CN" sz="2000">
                <a:latin typeface="+mn-ea"/>
                <a:cs typeface="+mn-ea"/>
                <a:sym typeface="+mn-ea"/>
              </a:rPr>
              <a:t>3</a:t>
            </a:r>
            <a:r>
              <a:rPr lang="zh-CN" altLang="en-US" sz="2000">
                <a:latin typeface="+mn-ea"/>
                <a:cs typeface="+mn-ea"/>
                <a:sym typeface="+mn-ea"/>
              </a:rPr>
              <a:t>的个体，</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3668395" y="3326130"/>
            <a:ext cx="4198620" cy="3101340"/>
          </a:xfrm>
          <a:prstGeom prst="rect">
            <a:avLst/>
          </a:prstGeom>
        </p:spPr>
      </p:pic>
      <p:sp>
        <p:nvSpPr>
          <p:cNvPr id="3" name="文本框 2"/>
          <p:cNvSpPr txBox="1"/>
          <p:nvPr/>
        </p:nvSpPr>
        <p:spPr>
          <a:xfrm>
            <a:off x="4921250" y="6427470"/>
            <a:ext cx="1524635" cy="368300"/>
          </a:xfrm>
          <a:prstGeom prst="rect">
            <a:avLst/>
          </a:prstGeom>
          <a:noFill/>
        </p:spPr>
        <p:txBody>
          <a:bodyPr wrap="none" rtlCol="0" anchor="t">
            <a:spAutoFit/>
          </a:bodyPr>
          <a:p>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sym typeface="+mn-ea"/>
              </a:rPr>
              <a:t>Pareto</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sym typeface="+mn-ea"/>
              </a:rPr>
              <a:t>前沿面</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非支配排序遗传算法：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87145" y="1101090"/>
            <a:ext cx="9617075" cy="1291590"/>
          </a:xfrm>
          <a:prstGeom prst="rect">
            <a:avLst/>
          </a:prstGeom>
          <a:noFill/>
        </p:spPr>
        <p:txBody>
          <a:bodyPr wrap="square" rtlCol="0">
            <a:spAutoFit/>
          </a:bodyPr>
          <a:p>
            <a:r>
              <a:rPr lang="zh-CN" altLang="en-US" sz="2000">
                <a:latin typeface="+mn-ea"/>
                <a:cs typeface="+mn-ea"/>
                <a:sym typeface="+mn-ea"/>
              </a:rPr>
              <a:t>计算拥挤距离： </a:t>
            </a:r>
            <a:endParaRPr lang="zh-CN" altLang="en-US" sz="2000">
              <a:latin typeface="+mn-ea"/>
              <a:cs typeface="+mn-ea"/>
            </a:endParaRPr>
          </a:p>
          <a:p>
            <a:r>
              <a:rPr lang="zh-CN" altLang="en-US" sz="2000">
                <a:latin typeface="+mn-ea"/>
                <a:cs typeface="+mn-ea"/>
              </a:rPr>
              <a:t>计算种群同层个体</a:t>
            </a:r>
            <a:r>
              <a:rPr lang="zh-CN" altLang="en-US" sz="2000" i="1">
                <a:latin typeface="+mn-ea"/>
                <a:cs typeface="+mn-ea"/>
              </a:rPr>
              <a:t>i </a:t>
            </a:r>
            <a:r>
              <a:rPr lang="zh-CN" altLang="en-US" sz="2000">
                <a:latin typeface="+mn-ea"/>
                <a:cs typeface="+mn-ea"/>
              </a:rPr>
              <a:t>与相邻的个体</a:t>
            </a:r>
            <a:r>
              <a:rPr lang="zh-CN" altLang="en-US" sz="2000" i="1">
                <a:latin typeface="+mn-ea"/>
                <a:cs typeface="+mn-ea"/>
              </a:rPr>
              <a:t>i</a:t>
            </a:r>
            <a:r>
              <a:rPr lang="zh-CN" altLang="en-US" sz="2000">
                <a:latin typeface="+mn-ea"/>
                <a:cs typeface="+mn-ea"/>
              </a:rPr>
              <a:t>+1和</a:t>
            </a:r>
            <a:r>
              <a:rPr lang="zh-CN" altLang="en-US" sz="2000" i="1">
                <a:latin typeface="+mn-ea"/>
                <a:cs typeface="+mn-ea"/>
              </a:rPr>
              <a:t>i</a:t>
            </a:r>
            <a:r>
              <a:rPr lang="zh-CN" altLang="en-US" sz="2000">
                <a:latin typeface="+mn-ea"/>
                <a:cs typeface="+mn-ea"/>
              </a:rPr>
              <a:t>-1之间的距离。</a:t>
            </a:r>
            <a:r>
              <a:rPr lang="zh-CN" altLang="en-US" sz="2000">
                <a:latin typeface="+mn-ea"/>
                <a:cs typeface="+mn-ea"/>
                <a:sym typeface="+mn-ea"/>
              </a:rPr>
              <a:t>对在同层个体按照个体拥挤距离由小到大进行排序。</a:t>
            </a:r>
            <a:endParaRPr lang="zh-CN" altLang="en-US" sz="2000">
              <a:latin typeface="+mn-ea"/>
              <a:cs typeface="+mn-ea"/>
            </a:endParaRPr>
          </a:p>
          <a:p>
            <a:endParaRPr lang="zh-CN" altLang="en-US">
              <a:latin typeface="+mn-ea"/>
              <a:cs typeface="+mn-ea"/>
            </a:endParaRPr>
          </a:p>
        </p:txBody>
      </p:sp>
      <p:graphicFrame>
        <p:nvGraphicFramePr>
          <p:cNvPr id="2" name="对象 -2147482397"/>
          <p:cNvGraphicFramePr/>
          <p:nvPr/>
        </p:nvGraphicFramePr>
        <p:xfrm>
          <a:off x="1452245" y="2217420"/>
          <a:ext cx="5910580" cy="508000"/>
        </p:xfrm>
        <a:graphic>
          <a:graphicData uri="http://schemas.openxmlformats.org/presentationml/2006/ole">
            <mc:AlternateContent xmlns:mc="http://schemas.openxmlformats.org/markup-compatibility/2006">
              <mc:Choice xmlns:v="urn:schemas-microsoft-com:vml" Requires="v">
                <p:oleObj spid="_x0000_s3076" name="" r:id="rId1" imgW="3263900" imgH="254000" progId="Equation.DSMT4">
                  <p:embed/>
                </p:oleObj>
              </mc:Choice>
              <mc:Fallback>
                <p:oleObj name="" r:id="rId1" imgW="3263900" imgH="254000" progId="Equation.DSMT4">
                  <p:embed/>
                  <p:pic>
                    <p:nvPicPr>
                      <p:cNvPr id="0" name="图片 3075"/>
                      <p:cNvPicPr/>
                      <p:nvPr/>
                    </p:nvPicPr>
                    <p:blipFill>
                      <a:blip r:embed="rId2"/>
                      <a:stretch>
                        <a:fillRect/>
                      </a:stretch>
                    </p:blipFill>
                    <p:spPr>
                      <a:xfrm>
                        <a:off x="1452245" y="2217420"/>
                        <a:ext cx="5910580" cy="508000"/>
                      </a:xfrm>
                      <a:prstGeom prst="rect">
                        <a:avLst/>
                      </a:prstGeom>
                      <a:noFill/>
                      <a:ln w="38100">
                        <a:noFill/>
                        <a:miter/>
                      </a:ln>
                    </p:spPr>
                  </p:pic>
                </p:oleObj>
              </mc:Fallback>
            </mc:AlternateContent>
          </a:graphicData>
        </a:graphic>
      </p:graphicFrame>
      <p:sp>
        <p:nvSpPr>
          <p:cNvPr id="105" name="文本框 104"/>
          <p:cNvSpPr txBox="1"/>
          <p:nvPr/>
        </p:nvSpPr>
        <p:spPr>
          <a:xfrm>
            <a:off x="8810625" y="2217420"/>
            <a:ext cx="5080000" cy="460375"/>
          </a:xfrm>
          <a:prstGeom prst="rect">
            <a:avLst/>
          </a:prstGeom>
          <a:noFill/>
          <a:ln w="9525">
            <a:noFill/>
          </a:ln>
        </p:spPr>
        <p:txBody>
          <a:bodyPr>
            <a:spAutoFit/>
          </a:bodyPr>
          <a:p>
            <a:pPr indent="0"/>
            <a:r>
              <a:rPr lang="en-US" sz="2400" b="0">
                <a:latin typeface="Times New Roman" panose="02020603050405020304" charset="0"/>
                <a:ea typeface="宋体" panose="02010600030101010101" pitchFamily="2" charset="-122"/>
                <a:cs typeface="Times New Roman" panose="02020603050405020304" charset="0"/>
              </a:rPr>
              <a:t>(2-21)</a:t>
            </a:r>
            <a:endParaRPr lang="zh-CN" altLang="en-US" sz="2400"/>
          </a:p>
        </p:txBody>
      </p:sp>
      <p:pic>
        <p:nvPicPr>
          <p:cNvPr id="8" name="图片 7"/>
          <p:cNvPicPr>
            <a:picLocks noChangeAspect="1"/>
          </p:cNvPicPr>
          <p:nvPr/>
        </p:nvPicPr>
        <p:blipFill>
          <a:blip r:embed="rId3"/>
          <a:stretch>
            <a:fillRect/>
          </a:stretch>
        </p:blipFill>
        <p:spPr>
          <a:xfrm>
            <a:off x="3079115" y="2875280"/>
            <a:ext cx="4136390" cy="31864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非支配排序算法：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6859905" y="6488430"/>
            <a:ext cx="2831465" cy="368300"/>
          </a:xfrm>
          <a:prstGeom prst="rect">
            <a:avLst/>
          </a:prstGeom>
          <a:noFill/>
        </p:spPr>
        <p:txBody>
          <a:bodyPr wrap="square" rtlCol="0">
            <a:spAutoFit/>
          </a:bodyPr>
          <a:p>
            <a:r>
              <a:rPr kumimoji="1" lang="zh-CN" altLang="en-US" dirty="0" smtClean="0">
                <a:solidFill>
                  <a:schemeClr val="accent1">
                    <a:lumMod val="50000"/>
                  </a:schemeClr>
                </a:solidFill>
                <a:latin typeface="Times New Roman" panose="02020603050405020304" charset="0"/>
                <a:ea typeface="微软雅黑" panose="020B0503020204020204" pitchFamily="34" charset="-122"/>
                <a:cs typeface="Times New Roman" panose="02020603050405020304" charset="0"/>
              </a:rPr>
              <a:t>非支配排序算法流程图</a:t>
            </a:r>
            <a:endParaRPr kumimoji="1" lang="zh-CN" altLang="en-US" dirty="0">
              <a:solidFill>
                <a:schemeClr val="accent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5" name="文本框 4"/>
          <p:cNvSpPr txBox="1"/>
          <p:nvPr/>
        </p:nvSpPr>
        <p:spPr>
          <a:xfrm>
            <a:off x="1184275" y="1502410"/>
            <a:ext cx="9617075" cy="1599565"/>
          </a:xfrm>
          <a:prstGeom prst="rect">
            <a:avLst/>
          </a:prstGeom>
          <a:noFill/>
        </p:spPr>
        <p:txBody>
          <a:bodyPr wrap="square" rtlCol="0">
            <a:spAutoFit/>
          </a:bodyPr>
          <a:p>
            <a:r>
              <a:rPr lang="zh-CN" altLang="en-US" sz="2000">
                <a:latin typeface="+mn-ea"/>
                <a:cs typeface="+mn-ea"/>
                <a:sym typeface="+mn-ea"/>
              </a:rPr>
              <a:t>选出下一代个体： </a:t>
            </a:r>
            <a:endParaRPr lang="zh-CN" altLang="en-US" sz="2000">
              <a:latin typeface="+mn-ea"/>
              <a:cs typeface="+mn-ea"/>
            </a:endParaRPr>
          </a:p>
          <a:p>
            <a:r>
              <a:rPr lang="zh-CN" altLang="en-US" sz="2000">
                <a:latin typeface="+mn-ea"/>
                <a:cs typeface="+mn-ea"/>
              </a:rPr>
              <a:t>同层个体按照拥挤度由小到大的顺序放入新的种群</a:t>
            </a:r>
            <a:r>
              <a:rPr lang="en-US" altLang="zh-CN" sz="2000" i="1">
                <a:latin typeface="+mn-ea"/>
                <a:cs typeface="+mn-ea"/>
              </a:rPr>
              <a:t>N </a:t>
            </a:r>
            <a:r>
              <a:rPr lang="zh-CN" altLang="en-US" sz="2000">
                <a:latin typeface="+mn-ea"/>
                <a:cs typeface="+mn-ea"/>
              </a:rPr>
              <a:t>中，首先将种群中前沿面为</a:t>
            </a:r>
            <a:r>
              <a:rPr lang="en-US" altLang="zh-CN" sz="2000">
                <a:latin typeface="+mn-ea"/>
                <a:cs typeface="+mn-ea"/>
              </a:rPr>
              <a:t>1</a:t>
            </a:r>
            <a:r>
              <a:rPr lang="zh-CN" altLang="en-US" sz="2000">
                <a:latin typeface="+mn-ea"/>
                <a:cs typeface="+mn-ea"/>
              </a:rPr>
              <a:t>所有个体全部放入新的种群</a:t>
            </a:r>
            <a:r>
              <a:rPr lang="en-US" altLang="zh-CN" sz="2000" i="1">
                <a:latin typeface="+mn-ea"/>
                <a:cs typeface="+mn-ea"/>
              </a:rPr>
              <a:t>N</a:t>
            </a:r>
            <a:r>
              <a:rPr lang="zh-CN" altLang="en-US" sz="2000">
                <a:latin typeface="+mn-ea"/>
                <a:cs typeface="+mn-ea"/>
              </a:rPr>
              <a:t>中，若</a:t>
            </a:r>
            <a:r>
              <a:rPr lang="en-US" altLang="zh-CN" sz="2000" i="1">
                <a:latin typeface="+mn-ea"/>
                <a:cs typeface="+mn-ea"/>
              </a:rPr>
              <a:t>N </a:t>
            </a:r>
            <a:r>
              <a:rPr lang="zh-CN" altLang="en-US" sz="2000">
                <a:latin typeface="+mn-ea"/>
                <a:cs typeface="+mn-ea"/>
              </a:rPr>
              <a:t>没满，继续放入前沿面为</a:t>
            </a:r>
            <a:r>
              <a:rPr lang="en-US" altLang="zh-CN" sz="2000">
                <a:latin typeface="+mn-ea"/>
                <a:cs typeface="+mn-ea"/>
              </a:rPr>
              <a:t>2</a:t>
            </a:r>
            <a:r>
              <a:rPr lang="zh-CN" altLang="en-US" sz="2000">
                <a:latin typeface="+mn-ea"/>
                <a:cs typeface="+mn-ea"/>
              </a:rPr>
              <a:t>，</a:t>
            </a:r>
            <a:r>
              <a:rPr lang="en-US" altLang="zh-CN" sz="2000">
                <a:latin typeface="+mn-ea"/>
                <a:cs typeface="+mn-ea"/>
              </a:rPr>
              <a:t>3...</a:t>
            </a:r>
            <a:r>
              <a:rPr lang="en-US" altLang="zh-CN" sz="2000" i="1">
                <a:latin typeface="+mn-ea"/>
                <a:cs typeface="+mn-ea"/>
              </a:rPr>
              <a:t>i</a:t>
            </a:r>
            <a:r>
              <a:rPr lang="en-US" altLang="zh-CN" sz="2000">
                <a:latin typeface="+mn-ea"/>
                <a:cs typeface="+mn-ea"/>
              </a:rPr>
              <a:t>...</a:t>
            </a:r>
            <a:r>
              <a:rPr lang="zh-CN" altLang="en-US" sz="2000">
                <a:latin typeface="+mn-ea"/>
                <a:cs typeface="+mn-ea"/>
              </a:rPr>
              <a:t>中的个体，直到种群</a:t>
            </a:r>
            <a:r>
              <a:rPr lang="en-US" altLang="zh-CN" sz="2000" i="1">
                <a:latin typeface="+mn-ea"/>
                <a:cs typeface="+mn-ea"/>
              </a:rPr>
              <a:t>N </a:t>
            </a:r>
            <a:r>
              <a:rPr lang="zh-CN" altLang="en-US" sz="2000">
                <a:latin typeface="+mn-ea"/>
                <a:cs typeface="+mn-ea"/>
              </a:rPr>
              <a:t>满为止。</a:t>
            </a:r>
            <a:endParaRPr lang="zh-CN" altLang="en-US" sz="2000">
              <a:latin typeface="+mn-ea"/>
              <a:cs typeface="+mn-ea"/>
            </a:endParaRPr>
          </a:p>
          <a:p>
            <a:endParaRPr lang="zh-CN" altLang="en-US">
              <a:latin typeface="+mn-ea"/>
              <a:cs typeface="+mn-ea"/>
            </a:endParaRPr>
          </a:p>
        </p:txBody>
      </p:sp>
      <p:sp>
        <p:nvSpPr>
          <p:cNvPr id="2" name="文本框 1"/>
          <p:cNvSpPr txBox="1"/>
          <p:nvPr/>
        </p:nvSpPr>
        <p:spPr>
          <a:xfrm>
            <a:off x="1194435" y="3495675"/>
            <a:ext cx="9617075" cy="1291590"/>
          </a:xfrm>
          <a:prstGeom prst="rect">
            <a:avLst/>
          </a:prstGeom>
          <a:noFill/>
        </p:spPr>
        <p:txBody>
          <a:bodyPr wrap="square" rtlCol="0">
            <a:spAutoFit/>
          </a:bodyPr>
          <a:p>
            <a:r>
              <a:rPr lang="zh-CN" altLang="en-US" sz="2000">
                <a:latin typeface="+mn-ea"/>
                <a:cs typeface="+mn-ea"/>
                <a:sym typeface="+mn-ea"/>
              </a:rPr>
              <a:t>画出</a:t>
            </a:r>
            <a:r>
              <a:rPr lang="en-US" altLang="zh-CN" sz="2000">
                <a:latin typeface="+mn-ea"/>
                <a:cs typeface="+mn-ea"/>
                <a:sym typeface="+mn-ea"/>
              </a:rPr>
              <a:t>Pareto</a:t>
            </a:r>
            <a:r>
              <a:rPr lang="zh-CN" altLang="en-US" sz="2000">
                <a:latin typeface="+mn-ea"/>
                <a:cs typeface="+mn-ea"/>
                <a:sym typeface="+mn-ea"/>
              </a:rPr>
              <a:t>解集前沿图： </a:t>
            </a:r>
            <a:endParaRPr lang="zh-CN" altLang="en-US" sz="2000">
              <a:latin typeface="+mn-ea"/>
              <a:cs typeface="+mn-ea"/>
            </a:endParaRPr>
          </a:p>
          <a:p>
            <a:r>
              <a:rPr lang="zh-CN" altLang="en-US" sz="2000">
                <a:latin typeface="+mn-ea"/>
                <a:cs typeface="+mn-ea"/>
              </a:rPr>
              <a:t>在三维坐标系中</a:t>
            </a:r>
            <a:r>
              <a:rPr lang="zh-CN" sz="2000">
                <a:latin typeface="+mn-ea"/>
                <a:cs typeface="+mn-ea"/>
                <a:sym typeface="+mn-ea"/>
              </a:rPr>
              <a:t>用坐标轴来表示</a:t>
            </a:r>
            <a:r>
              <a:rPr lang="zh-CN" sz="2000" b="1">
                <a:latin typeface="+mn-ea"/>
                <a:cs typeface="+mn-ea"/>
                <a:sym typeface="+mn-ea"/>
              </a:rPr>
              <a:t>充电时间</a:t>
            </a:r>
            <a:r>
              <a:rPr lang="zh-CN" sz="2000">
                <a:latin typeface="+mn-ea"/>
                <a:cs typeface="+mn-ea"/>
                <a:sym typeface="+mn-ea"/>
              </a:rPr>
              <a:t>、</a:t>
            </a:r>
            <a:r>
              <a:rPr lang="zh-CN" sz="2000" b="1">
                <a:latin typeface="+mn-ea"/>
                <a:cs typeface="+mn-ea"/>
                <a:sym typeface="+mn-ea"/>
              </a:rPr>
              <a:t>充电费用</a:t>
            </a:r>
            <a:r>
              <a:rPr lang="zh-CN" sz="2000">
                <a:latin typeface="+mn-ea"/>
                <a:cs typeface="+mn-ea"/>
                <a:sym typeface="+mn-ea"/>
              </a:rPr>
              <a:t>和</a:t>
            </a:r>
            <a:r>
              <a:rPr lang="zh-CN" sz="2000" b="1">
                <a:latin typeface="+mn-ea"/>
                <a:cs typeface="+mn-ea"/>
                <a:sym typeface="+mn-ea"/>
              </a:rPr>
              <a:t>充电桩利用率偏差</a:t>
            </a:r>
            <a:r>
              <a:rPr lang="zh-CN" sz="2000">
                <a:latin typeface="+mn-ea"/>
                <a:cs typeface="+mn-ea"/>
                <a:sym typeface="+mn-ea"/>
              </a:rPr>
              <a:t>，用颜色表示</a:t>
            </a:r>
            <a:r>
              <a:rPr lang="zh-CN" sz="2000" b="1">
                <a:latin typeface="+mn-ea"/>
                <a:cs typeface="+mn-ea"/>
                <a:sym typeface="+mn-ea"/>
              </a:rPr>
              <a:t>电网平均负载。</a:t>
            </a:r>
            <a:r>
              <a:rPr lang="zh-CN" altLang="en-US" sz="2000">
                <a:latin typeface="+mn-ea"/>
                <a:cs typeface="+mn-ea"/>
                <a:sym typeface="+mn-ea"/>
              </a:rPr>
              <a:t>画出4个优化目标的Pareto前沿图。</a:t>
            </a:r>
            <a:endParaRPr lang="zh-CN" altLang="en-US" sz="2000">
              <a:latin typeface="+mn-ea"/>
              <a:cs typeface="+mn-ea"/>
            </a:endParaRPr>
          </a:p>
          <a:p>
            <a:endParaRPr lang="zh-CN" altLang="en-US">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4713605" y="360680"/>
            <a:ext cx="2490470"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仿真结果及分析</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2058670" y="1977390"/>
            <a:ext cx="3928745" cy="2255520"/>
          </a:xfrm>
          <a:prstGeom prst="rect">
            <a:avLst/>
          </a:prstGeom>
        </p:spPr>
      </p:pic>
      <p:sp>
        <p:nvSpPr>
          <p:cNvPr id="8" name="文本框 7"/>
          <p:cNvSpPr txBox="1"/>
          <p:nvPr/>
        </p:nvSpPr>
        <p:spPr>
          <a:xfrm>
            <a:off x="2058670" y="979170"/>
            <a:ext cx="2535555" cy="398780"/>
          </a:xfrm>
          <a:prstGeom prst="rect">
            <a:avLst/>
          </a:prstGeom>
          <a:noFill/>
        </p:spPr>
        <p:txBody>
          <a:bodyPr wrap="square" rtlCol="0">
            <a:spAutoFit/>
          </a:bodyPr>
          <a:p>
            <a:r>
              <a:rPr lang="zh-CN" altLang="en-US" sz="2000">
                <a:latin typeface="+mn-ea"/>
              </a:rPr>
              <a:t>仿真方案设定：</a:t>
            </a:r>
            <a:endParaRPr lang="zh-CN" altLang="en-US" sz="2000">
              <a:latin typeface="+mn-ea"/>
            </a:endParaRPr>
          </a:p>
        </p:txBody>
      </p:sp>
      <p:pic>
        <p:nvPicPr>
          <p:cNvPr id="9" name="图片 8"/>
          <p:cNvPicPr>
            <a:picLocks noChangeAspect="1"/>
          </p:cNvPicPr>
          <p:nvPr/>
        </p:nvPicPr>
        <p:blipFill>
          <a:blip r:embed="rId2"/>
          <a:stretch>
            <a:fillRect/>
          </a:stretch>
        </p:blipFill>
        <p:spPr>
          <a:xfrm>
            <a:off x="6744970" y="1995170"/>
            <a:ext cx="3767455" cy="2237740"/>
          </a:xfrm>
          <a:prstGeom prst="rect">
            <a:avLst/>
          </a:prstGeom>
        </p:spPr>
      </p:pic>
      <p:sp>
        <p:nvSpPr>
          <p:cNvPr id="105" name="文本框 104"/>
          <p:cNvSpPr txBox="1"/>
          <p:nvPr/>
        </p:nvSpPr>
        <p:spPr>
          <a:xfrm>
            <a:off x="1351280" y="1670685"/>
            <a:ext cx="5080000" cy="368300"/>
          </a:xfrm>
          <a:prstGeom prst="rect">
            <a:avLst/>
          </a:prstGeom>
          <a:noFill/>
          <a:ln w="9525">
            <a:noFill/>
          </a:ln>
        </p:spPr>
        <p:txBody>
          <a:bodyPr wrap="square">
            <a:spAutoFit/>
          </a:bodyPr>
          <a:p>
            <a:pPr indent="0" algn="ctr"/>
            <a:r>
              <a:rPr lang="zh-CN" b="1">
                <a:ea typeface="宋体" panose="02010600030101010101" pitchFamily="2" charset="-122"/>
              </a:rPr>
              <a:t>表</a:t>
            </a:r>
            <a:r>
              <a:rPr lang="zh-CN" b="1">
                <a:ea typeface="宋体" panose="02010600030101010101" pitchFamily="2" charset="-122"/>
                <a:cs typeface="宋体" panose="02010600030101010101" pitchFamily="2" charset="-122"/>
              </a:rPr>
              <a:t>3-1 电动汽车的基本数据</a:t>
            </a:r>
            <a:endParaRPr lang="zh-CN" altLang="en-US"/>
          </a:p>
        </p:txBody>
      </p:sp>
      <p:sp>
        <p:nvSpPr>
          <p:cNvPr id="10" name="文本框 9"/>
          <p:cNvSpPr txBox="1"/>
          <p:nvPr/>
        </p:nvSpPr>
        <p:spPr>
          <a:xfrm>
            <a:off x="6301105" y="1670685"/>
            <a:ext cx="5080000" cy="368300"/>
          </a:xfrm>
          <a:prstGeom prst="rect">
            <a:avLst/>
          </a:prstGeom>
          <a:noFill/>
          <a:ln w="9525">
            <a:noFill/>
          </a:ln>
        </p:spPr>
        <p:txBody>
          <a:bodyPr>
            <a:spAutoFit/>
          </a:bodyPr>
          <a:p>
            <a:pPr indent="0" algn="ctr"/>
            <a:r>
              <a:rPr lang="zh-CN" b="1">
                <a:ea typeface="宋体" panose="02010600030101010101" pitchFamily="2" charset="-122"/>
              </a:rPr>
              <a:t>表</a:t>
            </a:r>
            <a:r>
              <a:rPr lang="zh-CN" b="1">
                <a:ea typeface="宋体" panose="02010600030101010101" pitchFamily="2" charset="-122"/>
                <a:cs typeface="宋体" panose="02010600030101010101" pitchFamily="2" charset="-122"/>
              </a:rPr>
              <a:t>3-2 充电桩的基本数据</a:t>
            </a:r>
            <a:endParaRPr lang="zh-CN" altLang="en-US"/>
          </a:p>
        </p:txBody>
      </p:sp>
      <p:sp>
        <p:nvSpPr>
          <p:cNvPr id="11" name="文本框 10"/>
          <p:cNvSpPr txBox="1"/>
          <p:nvPr/>
        </p:nvSpPr>
        <p:spPr>
          <a:xfrm>
            <a:off x="2058670" y="4321175"/>
            <a:ext cx="8651875" cy="1506855"/>
          </a:xfrm>
          <a:prstGeom prst="rect">
            <a:avLst/>
          </a:prstGeom>
          <a:noFill/>
        </p:spPr>
        <p:txBody>
          <a:bodyPr wrap="square" rtlCol="0">
            <a:spAutoFit/>
          </a:bodyPr>
          <a:p>
            <a:pPr lvl="0" fontAlgn="auto">
              <a:lnSpc>
                <a:spcPct val="120000"/>
              </a:lnSpc>
            </a:pPr>
            <a:r>
              <a:rPr lang="zh-CN" altLang="en-US" sz="2000">
                <a:latin typeface="+mn-ea"/>
                <a:cs typeface="+mn-ea"/>
              </a:rPr>
              <a:t>参数设定：</a:t>
            </a:r>
            <a:endParaRPr lang="zh-CN" altLang="en-US" sz="2000">
              <a:latin typeface="+mn-ea"/>
              <a:cs typeface="+mn-ea"/>
            </a:endParaRPr>
          </a:p>
          <a:p>
            <a:pPr lvl="0" fontAlgn="auto">
              <a:lnSpc>
                <a:spcPct val="120000"/>
              </a:lnSpc>
            </a:pPr>
            <a:r>
              <a:rPr lang="zh-CN" altLang="en-US" sz="2000" dirty="0">
                <a:solidFill>
                  <a:schemeClr val="tx1">
                    <a:lumMod val="85000"/>
                    <a:lumOff val="15000"/>
                  </a:schemeClr>
                </a:solidFill>
                <a:latin typeface="+mn-ea"/>
                <a:cs typeface="+mn-ea"/>
                <a:sym typeface="宋体" panose="02010600030101010101" pitchFamily="2" charset="-122"/>
              </a:rPr>
              <a:t>种群数量设置为100，电动汽车数量为8，充电桩数量为5，迭代次数为100，</a:t>
            </a:r>
            <a:endParaRPr lang="zh-CN" altLang="en-US" sz="2000" dirty="0">
              <a:solidFill>
                <a:schemeClr val="tx1">
                  <a:lumMod val="85000"/>
                  <a:lumOff val="15000"/>
                </a:schemeClr>
              </a:solidFill>
              <a:latin typeface="+mn-ea"/>
              <a:cs typeface="+mn-ea"/>
              <a:sym typeface="宋体" panose="02010600030101010101" pitchFamily="2" charset="-122"/>
            </a:endParaRPr>
          </a:p>
          <a:p>
            <a:pPr lvl="0" fontAlgn="auto">
              <a:lnSpc>
                <a:spcPct val="120000"/>
              </a:lnSpc>
            </a:pPr>
            <a:r>
              <a:rPr lang="zh-CN" altLang="en-US" sz="2000" dirty="0">
                <a:solidFill>
                  <a:schemeClr val="tx1">
                    <a:lumMod val="85000"/>
                    <a:lumOff val="15000"/>
                  </a:schemeClr>
                </a:solidFill>
                <a:latin typeface="+mn-ea"/>
                <a:cs typeface="+mn-ea"/>
                <a:sym typeface="宋体" panose="02010600030101010101" pitchFamily="2" charset="-122"/>
              </a:rPr>
              <a:t>交叉率设置为0.97,变异率设置为0.03,精英选择elitism设置为true。</a:t>
            </a:r>
            <a:endParaRPr lang="zh-CN" altLang="en-US" sz="2000" dirty="0">
              <a:solidFill>
                <a:schemeClr val="tx1">
                  <a:lumMod val="85000"/>
                  <a:lumOff val="15000"/>
                </a:schemeClr>
              </a:solidFill>
              <a:latin typeface="+mn-ea"/>
              <a:cs typeface="+mn-ea"/>
              <a:sym typeface="宋体" panose="02010600030101010101" pitchFamily="2" charset="-122"/>
            </a:endParaRPr>
          </a:p>
          <a:p>
            <a:endParaRPr lang="zh-CN" altLang="en-US" sz="2000">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文本框 1"/>
          <p:cNvSpPr txBox="1"/>
          <p:nvPr/>
        </p:nvSpPr>
        <p:spPr>
          <a:xfrm>
            <a:off x="4723452" y="314590"/>
            <a:ext cx="2171953" cy="830997"/>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目录</a:t>
            </a:r>
            <a:endParaRPr kumimoji="0" lang="zh-CN" altLang="en-US" sz="48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195830" y="1770380"/>
            <a:ext cx="4331335" cy="483108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01</a:t>
            </a:r>
            <a:r>
              <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研究背景和意义</a:t>
            </a: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a:solidFill>
                  <a:prstClr val="black">
                    <a:lumMod val="85000"/>
                    <a:lumOff val="15000"/>
                  </a:prstClr>
                </a:solidFill>
                <a:latin typeface="微软雅黑" panose="020B0503020204020204" pitchFamily="34" charset="-122"/>
                <a:ea typeface="微软雅黑" panose="020B0503020204020204" pitchFamily="34" charset="-122"/>
                <a:sym typeface="+mn-ea"/>
              </a:rPr>
              <a:t>02</a:t>
            </a:r>
            <a:r>
              <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rPr>
              <a:t>、研究内容</a:t>
            </a:r>
            <a:endPar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a:solidFill>
                  <a:prstClr val="black">
                    <a:lumMod val="85000"/>
                    <a:lumOff val="15000"/>
                  </a:prstClr>
                </a:solidFill>
                <a:latin typeface="微软雅黑" panose="020B0503020204020204" pitchFamily="34" charset="-122"/>
                <a:ea typeface="微软雅黑" panose="020B0503020204020204" pitchFamily="34" charset="-122"/>
                <a:sym typeface="+mn-ea"/>
              </a:rPr>
              <a:t>03</a:t>
            </a:r>
            <a:r>
              <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rPr>
              <a:t>、仿真结果及分析</a:t>
            </a:r>
            <a:endPar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a:solidFill>
                  <a:prstClr val="black">
                    <a:lumMod val="85000"/>
                    <a:lumOff val="15000"/>
                  </a:prstClr>
                </a:solidFill>
                <a:latin typeface="微软雅黑" panose="020B0503020204020204" pitchFamily="34" charset="-122"/>
                <a:ea typeface="微软雅黑" panose="020B0503020204020204" pitchFamily="34" charset="-122"/>
                <a:sym typeface="+mn-ea"/>
              </a:rPr>
              <a:t>04</a:t>
            </a:r>
            <a:r>
              <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rPr>
              <a:t>、模型有效性验证</a:t>
            </a:r>
            <a:endPar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a:solidFill>
                  <a:prstClr val="black">
                    <a:lumMod val="85000"/>
                    <a:lumOff val="15000"/>
                  </a:prstClr>
                </a:solidFill>
                <a:latin typeface="微软雅黑" panose="020B0503020204020204" pitchFamily="34" charset="-122"/>
                <a:ea typeface="微软雅黑" panose="020B0503020204020204" pitchFamily="34" charset="-122"/>
                <a:sym typeface="+mn-ea"/>
              </a:rPr>
              <a:t>05</a:t>
            </a:r>
            <a:r>
              <a:rPr lang="zh-CN" altLang="en-US" sz="2800">
                <a:solidFill>
                  <a:prstClr val="black">
                    <a:lumMod val="85000"/>
                    <a:lumOff val="15000"/>
                  </a:prstClr>
                </a:solidFill>
                <a:latin typeface="微软雅黑" panose="020B0503020204020204" pitchFamily="34" charset="-122"/>
                <a:ea typeface="微软雅黑" panose="020B0503020204020204" pitchFamily="34" charset="-122"/>
                <a:sym typeface="+mn-ea"/>
              </a:rPr>
              <a:t>、总结与展望</a:t>
            </a: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558925" y="70739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基于精英选择的仿真结果：</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52270" y="1855152"/>
            <a:ext cx="5080000" cy="2091690"/>
          </a:xfrm>
          <a:prstGeom prst="rect">
            <a:avLst/>
          </a:prstGeom>
          <a:noFill/>
          <a:ln w="9525">
            <a:noFill/>
          </a:ln>
        </p:spPr>
        <p:txBody>
          <a:bodyPr wrap="square">
            <a:spAutoFit/>
          </a:bodyPr>
          <a:p>
            <a:pPr indent="0"/>
            <a:r>
              <a:rPr lang="en-US" b="0">
                <a:latin typeface="Times New Roman" panose="02020603050405020304" charset="0"/>
                <a:ea typeface="宋体" panose="02010600030101010101" pitchFamily="2" charset="-122"/>
                <a:cs typeface="Times New Roman" panose="02020603050405020304" charset="0"/>
              </a:rPr>
              <a:t>     </a:t>
            </a:r>
            <a:r>
              <a:rPr lang="en-US" sz="1600" b="0">
                <a:latin typeface="Times New Roman" panose="02020603050405020304" charset="0"/>
                <a:ea typeface="宋体" panose="02010600030101010101" pitchFamily="2" charset="-122"/>
                <a:cs typeface="Times New Roman" panose="02020603050405020304" charset="0"/>
              </a:rPr>
              <a:t>0     0     0     0     1     1     0     0     0     0     0     0     1     0     0     0     0     0     0     1     0     0     1     0     0     0     0     0     1     0     1     0     0     0     0     0     0     0     1     0</a:t>
            </a:r>
            <a:endParaRPr lang="zh-CN" altLang="en-US" sz="1600"/>
          </a:p>
        </p:txBody>
      </p:sp>
      <p:sp>
        <p:nvSpPr>
          <p:cNvPr id="3" name="文本框 2"/>
          <p:cNvSpPr txBox="1"/>
          <p:nvPr/>
        </p:nvSpPr>
        <p:spPr>
          <a:xfrm>
            <a:off x="1824990" y="1456055"/>
            <a:ext cx="2287905" cy="398780"/>
          </a:xfrm>
          <a:prstGeom prst="rect">
            <a:avLst/>
          </a:prstGeom>
          <a:noFill/>
        </p:spPr>
        <p:txBody>
          <a:bodyPr wrap="square" rtlCol="0">
            <a:spAutoFit/>
          </a:bodyPr>
          <a:p>
            <a:r>
              <a:rPr lang="zh-CN" altLang="en-US" sz="2000">
                <a:latin typeface="+mn-ea"/>
              </a:rPr>
              <a:t>最优调度矩阵如下：</a:t>
            </a:r>
            <a:endParaRPr lang="zh-CN" altLang="en-US" sz="2000">
              <a:latin typeface="+mn-ea"/>
            </a:endParaRPr>
          </a:p>
        </p:txBody>
      </p:sp>
      <p:pic>
        <p:nvPicPr>
          <p:cNvPr id="5" name="图片 4"/>
          <p:cNvPicPr>
            <a:picLocks noChangeAspect="1"/>
          </p:cNvPicPr>
          <p:nvPr/>
        </p:nvPicPr>
        <p:blipFill>
          <a:blip r:embed="rId1"/>
          <a:stretch>
            <a:fillRect/>
          </a:stretch>
        </p:blipFill>
        <p:spPr>
          <a:xfrm>
            <a:off x="1311910" y="4796790"/>
            <a:ext cx="3623310" cy="1898015"/>
          </a:xfrm>
          <a:prstGeom prst="rect">
            <a:avLst/>
          </a:prstGeom>
        </p:spPr>
      </p:pic>
      <p:sp>
        <p:nvSpPr>
          <p:cNvPr id="6" name="文本框 5"/>
          <p:cNvSpPr txBox="1"/>
          <p:nvPr/>
        </p:nvSpPr>
        <p:spPr>
          <a:xfrm>
            <a:off x="1824990" y="4300220"/>
            <a:ext cx="2683510" cy="398780"/>
          </a:xfrm>
          <a:prstGeom prst="rect">
            <a:avLst/>
          </a:prstGeom>
          <a:noFill/>
        </p:spPr>
        <p:txBody>
          <a:bodyPr wrap="square" rtlCol="0">
            <a:spAutoFit/>
          </a:bodyPr>
          <a:p>
            <a:r>
              <a:rPr lang="zh-CN" altLang="en-US" sz="2000"/>
              <a:t>最优调度方案如下：</a:t>
            </a:r>
            <a:endParaRPr lang="zh-CN" altLang="en-US" sz="2000"/>
          </a:p>
        </p:txBody>
      </p:sp>
      <p:pic>
        <p:nvPicPr>
          <p:cNvPr id="7" name="图片 47" descr="最优值"/>
          <p:cNvPicPr>
            <a:picLocks noChangeAspect="1"/>
          </p:cNvPicPr>
          <p:nvPr/>
        </p:nvPicPr>
        <p:blipFill>
          <a:blip r:embed="rId2"/>
          <a:stretch>
            <a:fillRect/>
          </a:stretch>
        </p:blipFill>
        <p:spPr>
          <a:xfrm>
            <a:off x="6047740" y="145415"/>
            <a:ext cx="4693285" cy="3315335"/>
          </a:xfrm>
          <a:prstGeom prst="rect">
            <a:avLst/>
          </a:prstGeom>
        </p:spPr>
      </p:pic>
      <p:sp>
        <p:nvSpPr>
          <p:cNvPr id="8" name="文本框 7"/>
          <p:cNvSpPr txBox="1"/>
          <p:nvPr/>
        </p:nvSpPr>
        <p:spPr>
          <a:xfrm>
            <a:off x="6447790" y="3460750"/>
            <a:ext cx="5080000" cy="398780"/>
          </a:xfrm>
          <a:prstGeom prst="rect">
            <a:avLst/>
          </a:prstGeom>
          <a:noFill/>
          <a:ln w="9525">
            <a:noFill/>
          </a:ln>
        </p:spPr>
        <p:txBody>
          <a:bodyPr>
            <a:spAutoFit/>
          </a:bodyPr>
          <a:p>
            <a:pPr indent="0"/>
            <a:r>
              <a:rPr lang="zh-CN" sz="2000" b="1">
                <a:ea typeface="宋体" panose="02010600030101010101" pitchFamily="2" charset="-122"/>
              </a:rPr>
              <a:t>最优适应值随迭代次数的变化图</a:t>
            </a:r>
            <a:endParaRPr lang="zh-CN" altLang="en-US" sz="2000"/>
          </a:p>
        </p:txBody>
      </p:sp>
      <p:graphicFrame>
        <p:nvGraphicFramePr>
          <p:cNvPr id="9" name="表格 8"/>
          <p:cNvGraphicFramePr/>
          <p:nvPr>
            <p:custDataLst>
              <p:tags r:id="rId3"/>
            </p:custDataLst>
          </p:nvPr>
        </p:nvGraphicFramePr>
        <p:xfrm>
          <a:off x="5526405" y="4180205"/>
          <a:ext cx="5895340" cy="2514600"/>
        </p:xfrm>
        <a:graphic>
          <a:graphicData uri="http://schemas.openxmlformats.org/drawingml/2006/table">
            <a:tbl>
              <a:tblPr firstRow="1" bandRow="1">
                <a:tableStyleId>{5940675A-B579-460E-94D1-54222C63F5DA}</a:tableStyleId>
              </a:tblPr>
              <a:tblGrid>
                <a:gridCol w="1414145"/>
                <a:gridCol w="944245"/>
                <a:gridCol w="883920"/>
                <a:gridCol w="859155"/>
                <a:gridCol w="897255"/>
                <a:gridCol w="896620"/>
              </a:tblGrid>
              <a:tr h="507365">
                <a:tc>
                  <a:txBody>
                    <a:bodyPr/>
                    <a:p>
                      <a:pPr indent="0" algn="ctr">
                        <a:buNone/>
                      </a:pP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充电时间</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充电费用</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总适应值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充电桩利用率偏差</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电网负载</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最少充电时间</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12.67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254.41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0.0372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0.0789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53.48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16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最少充电费用</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15.16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221.13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0.0653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0.6150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54.58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总适应值最小</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14.50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246.40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0.0175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0.2800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51.90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充电桩平均利用率偏差最小</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14.34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263.18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0.0650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0.0345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54.51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电网负载最小</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16.26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288.32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0.0481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0.7128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5854700" y="3859530"/>
            <a:ext cx="5080000" cy="368300"/>
          </a:xfrm>
          <a:prstGeom prst="rect">
            <a:avLst/>
          </a:prstGeom>
          <a:noFill/>
          <a:ln w="9525">
            <a:noFill/>
          </a:ln>
        </p:spPr>
        <p:txBody>
          <a:bodyPr>
            <a:spAutoFit/>
          </a:bodyPr>
          <a:p>
            <a:pPr indent="267970" algn="ctr"/>
            <a:r>
              <a:rPr lang="zh-CN">
                <a:latin typeface="+mn-ea"/>
              </a:rPr>
              <a:t>最优值数据</a:t>
            </a:r>
            <a:endParaRPr lang="zh-CN" altLang="en-US">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558925" y="70739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基于精英选择的仿真结果：</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2" name="图表 4"/>
          <p:cNvGraphicFramePr/>
          <p:nvPr/>
        </p:nvGraphicFramePr>
        <p:xfrm>
          <a:off x="3824605" y="1370330"/>
          <a:ext cx="4542790" cy="2776220"/>
        </p:xfrm>
        <a:graphic>
          <a:graphicData uri="http://schemas.openxmlformats.org/drawingml/2006/chart">
            <c:chart xmlns:c="http://schemas.openxmlformats.org/drawingml/2006/chart" xmlns:r="http://schemas.openxmlformats.org/officeDocument/2006/relationships" r:id="rId1"/>
          </a:graphicData>
        </a:graphic>
      </p:graphicFrame>
      <p:sp>
        <p:nvSpPr>
          <p:cNvPr id="105" name="文本框 104"/>
          <p:cNvSpPr txBox="1"/>
          <p:nvPr/>
        </p:nvSpPr>
        <p:spPr>
          <a:xfrm>
            <a:off x="1390015" y="5020945"/>
            <a:ext cx="9867265" cy="1014730"/>
          </a:xfrm>
          <a:prstGeom prst="rect">
            <a:avLst/>
          </a:prstGeom>
          <a:noFill/>
          <a:ln w="9525">
            <a:noFill/>
          </a:ln>
        </p:spPr>
        <p:txBody>
          <a:bodyPr wrap="square">
            <a:spAutoFit/>
          </a:bodyPr>
          <a:p>
            <a:pPr indent="0"/>
            <a:r>
              <a:rPr lang="zh-CN" sz="2000" b="0">
                <a:latin typeface="+mn-ea"/>
              </a:rPr>
              <a:t>多目标</a:t>
            </a:r>
            <a:r>
              <a:rPr lang="zh-CN" sz="2000">
                <a:latin typeface="+mn-ea"/>
                <a:sym typeface="+mn-ea"/>
              </a:rPr>
              <a:t>优化</a:t>
            </a:r>
            <a:r>
              <a:rPr lang="zh-CN" sz="2000" b="0">
                <a:latin typeface="+mn-ea"/>
              </a:rPr>
              <a:t>的优化结果在充电时间、充电费用、充电桩利用率偏差和平均充电功率的优化结果中是只优化充电时间、充电费用、充电桩利用率偏差和平均充电功率的折中效果，并且此时总适应值最小。表明当前调度方案最优。</a:t>
            </a:r>
            <a:endParaRPr lang="zh-CN" altLang="en-US" sz="2000">
              <a:latin typeface="+mn-ea"/>
            </a:endParaRPr>
          </a:p>
        </p:txBody>
      </p:sp>
      <p:sp>
        <p:nvSpPr>
          <p:cNvPr id="14" name="文本框 13"/>
          <p:cNvSpPr txBox="1"/>
          <p:nvPr/>
        </p:nvSpPr>
        <p:spPr>
          <a:xfrm>
            <a:off x="4323080" y="4146550"/>
            <a:ext cx="5080000" cy="398780"/>
          </a:xfrm>
          <a:prstGeom prst="rect">
            <a:avLst/>
          </a:prstGeom>
          <a:noFill/>
          <a:ln w="9525">
            <a:noFill/>
          </a:ln>
        </p:spPr>
        <p:txBody>
          <a:bodyPr>
            <a:spAutoFit/>
          </a:bodyPr>
          <a:p>
            <a:pPr indent="0"/>
            <a:r>
              <a:rPr lang="zh-CN" sz="2000" b="1">
                <a:ea typeface="宋体" panose="02010600030101010101" pitchFamily="2" charset="-122"/>
              </a:rPr>
              <a:t>多优化目标与单目标优化对比图</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296035" y="707390"/>
            <a:ext cx="385889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非支配排序算法仿真结果</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1408430" y="4770120"/>
            <a:ext cx="9375775" cy="1938020"/>
          </a:xfrm>
          <a:prstGeom prst="rect">
            <a:avLst/>
          </a:prstGeom>
          <a:noFill/>
          <a:ln w="9525">
            <a:noFill/>
          </a:ln>
        </p:spPr>
        <p:txBody>
          <a:bodyPr wrap="square">
            <a:spAutoFit/>
          </a:bodyPr>
          <a:p>
            <a:pPr indent="0"/>
            <a:r>
              <a:rPr lang="zh-CN" sz="2000">
                <a:latin typeface="+mn-ea"/>
                <a:cs typeface="+mn-ea"/>
                <a:sym typeface="+mn-ea"/>
              </a:rPr>
              <a:t>非支配排序算法求解调度模型，有</a:t>
            </a:r>
            <a:r>
              <a:rPr lang="en-US" sz="2000">
                <a:latin typeface="+mn-ea"/>
                <a:cs typeface="+mn-ea"/>
                <a:sym typeface="+mn-ea"/>
              </a:rPr>
              <a:t>85</a:t>
            </a:r>
            <a:r>
              <a:rPr lang="zh-CN" sz="2000">
                <a:latin typeface="+mn-ea"/>
                <a:cs typeface="+mn-ea"/>
                <a:sym typeface="+mn-ea"/>
              </a:rPr>
              <a:t>个</a:t>
            </a:r>
            <a:r>
              <a:rPr lang="en-US" sz="2000">
                <a:latin typeface="+mn-ea"/>
                <a:cs typeface="+mn-ea"/>
                <a:sym typeface="+mn-ea"/>
              </a:rPr>
              <a:t>Pareto</a:t>
            </a:r>
            <a:r>
              <a:rPr lang="zh-CN" sz="2000">
                <a:latin typeface="+mn-ea"/>
                <a:cs typeface="+mn-ea"/>
                <a:sym typeface="+mn-ea"/>
              </a:rPr>
              <a:t>解。画出</a:t>
            </a:r>
            <a:r>
              <a:rPr lang="en-US" sz="2000">
                <a:latin typeface="+mn-ea"/>
                <a:cs typeface="+mn-ea"/>
                <a:sym typeface="+mn-ea"/>
              </a:rPr>
              <a:t>Pareto</a:t>
            </a:r>
            <a:r>
              <a:rPr lang="zh-CN" sz="2000">
                <a:latin typeface="+mn-ea"/>
                <a:cs typeface="+mn-ea"/>
                <a:sym typeface="+mn-ea"/>
              </a:rPr>
              <a:t>解集，如</a:t>
            </a:r>
            <a:r>
              <a:rPr lang="zh-CN" altLang="en-US" sz="2000">
                <a:latin typeface="+mn-ea"/>
                <a:cs typeface="+mn-ea"/>
                <a:sym typeface="+mn-ea"/>
              </a:rPr>
              <a:t>上</a:t>
            </a:r>
            <a:r>
              <a:rPr lang="zh-CN" sz="2000">
                <a:latin typeface="+mn-ea"/>
                <a:cs typeface="+mn-ea"/>
                <a:sym typeface="+mn-ea"/>
              </a:rPr>
              <a:t>图所示，其中，用坐标轴来表示</a:t>
            </a:r>
            <a:r>
              <a:rPr lang="zh-CN" sz="2000" b="1">
                <a:latin typeface="+mn-ea"/>
                <a:cs typeface="+mn-ea"/>
                <a:sym typeface="+mn-ea"/>
              </a:rPr>
              <a:t>充电时间</a:t>
            </a:r>
            <a:r>
              <a:rPr lang="zh-CN" sz="2000">
                <a:latin typeface="+mn-ea"/>
                <a:cs typeface="+mn-ea"/>
                <a:sym typeface="+mn-ea"/>
              </a:rPr>
              <a:t>、</a:t>
            </a:r>
            <a:r>
              <a:rPr lang="zh-CN" sz="2000" b="1">
                <a:latin typeface="+mn-ea"/>
                <a:cs typeface="+mn-ea"/>
                <a:sym typeface="+mn-ea"/>
              </a:rPr>
              <a:t>充电费用</a:t>
            </a:r>
            <a:r>
              <a:rPr lang="zh-CN" sz="2000">
                <a:latin typeface="+mn-ea"/>
                <a:cs typeface="+mn-ea"/>
                <a:sym typeface="+mn-ea"/>
              </a:rPr>
              <a:t>和</a:t>
            </a:r>
            <a:r>
              <a:rPr lang="zh-CN" sz="2000" b="1">
                <a:latin typeface="+mn-ea"/>
                <a:cs typeface="+mn-ea"/>
                <a:sym typeface="+mn-ea"/>
              </a:rPr>
              <a:t>充电桩利用率偏差</a:t>
            </a:r>
            <a:r>
              <a:rPr lang="zh-CN" sz="2000">
                <a:latin typeface="+mn-ea"/>
                <a:cs typeface="+mn-ea"/>
                <a:sym typeface="+mn-ea"/>
              </a:rPr>
              <a:t>，用颜色表示</a:t>
            </a:r>
            <a:r>
              <a:rPr lang="zh-CN" sz="2000" b="1">
                <a:latin typeface="+mn-ea"/>
                <a:cs typeface="+mn-ea"/>
                <a:sym typeface="+mn-ea"/>
              </a:rPr>
              <a:t>电网平均负载</a:t>
            </a:r>
            <a:r>
              <a:rPr lang="zh-CN" sz="2000">
                <a:latin typeface="+mn-ea"/>
                <a:cs typeface="+mn-ea"/>
                <a:sym typeface="+mn-ea"/>
              </a:rPr>
              <a:t>。</a:t>
            </a:r>
            <a:endParaRPr lang="zh-CN" altLang="en-US" sz="2000">
              <a:latin typeface="+mn-ea"/>
              <a:cs typeface="+mn-ea"/>
            </a:endParaRPr>
          </a:p>
          <a:p>
            <a:pPr indent="0"/>
            <a:r>
              <a:rPr lang="zh-CN" sz="2000" b="0">
                <a:latin typeface="+mn-ea"/>
                <a:cs typeface="+mn-ea"/>
              </a:rPr>
              <a:t>电动汽车车主可以选择符合自身利益的调度方案。当电动汽车数量过多时，可以选择红点、黄点代表的调度方案；当电动汽车车主时间紧急时，可以选择充电时间较小的点代表的调度方案；</a:t>
            </a:r>
            <a:endParaRPr lang="zh-CN" sz="2000" b="0">
              <a:latin typeface="+mn-ea"/>
              <a:cs typeface="+mn-ea"/>
            </a:endParaRPr>
          </a:p>
        </p:txBody>
      </p:sp>
      <p:pic>
        <p:nvPicPr>
          <p:cNvPr id="2" name="图片 46" descr="最优值"/>
          <p:cNvPicPr>
            <a:picLocks noChangeAspect="1"/>
          </p:cNvPicPr>
          <p:nvPr/>
        </p:nvPicPr>
        <p:blipFill>
          <a:blip r:embed="rId1"/>
          <a:stretch>
            <a:fillRect/>
          </a:stretch>
        </p:blipFill>
        <p:spPr>
          <a:xfrm>
            <a:off x="1408430" y="1350010"/>
            <a:ext cx="3903980" cy="2927985"/>
          </a:xfrm>
          <a:prstGeom prst="rect">
            <a:avLst/>
          </a:prstGeom>
        </p:spPr>
      </p:pic>
      <p:pic>
        <p:nvPicPr>
          <p:cNvPr id="3" name="图片 1"/>
          <p:cNvPicPr>
            <a:picLocks noChangeAspect="1"/>
          </p:cNvPicPr>
          <p:nvPr/>
        </p:nvPicPr>
        <p:blipFill>
          <a:blip r:embed="rId2"/>
          <a:stretch>
            <a:fillRect/>
          </a:stretch>
        </p:blipFill>
        <p:spPr>
          <a:xfrm>
            <a:off x="6276975" y="1222375"/>
            <a:ext cx="4741545" cy="3055620"/>
          </a:xfrm>
          <a:prstGeom prst="rect">
            <a:avLst/>
          </a:prstGeom>
          <a:noFill/>
          <a:ln>
            <a:noFill/>
          </a:ln>
        </p:spPr>
      </p:pic>
      <p:sp>
        <p:nvSpPr>
          <p:cNvPr id="5" name="文本框 4"/>
          <p:cNvSpPr txBox="1"/>
          <p:nvPr/>
        </p:nvSpPr>
        <p:spPr>
          <a:xfrm>
            <a:off x="6010910" y="4277995"/>
            <a:ext cx="5080000" cy="368300"/>
          </a:xfrm>
          <a:prstGeom prst="rect">
            <a:avLst/>
          </a:prstGeom>
          <a:noFill/>
          <a:ln w="9525">
            <a:noFill/>
          </a:ln>
        </p:spPr>
        <p:txBody>
          <a:bodyPr>
            <a:spAutoFit/>
          </a:bodyPr>
          <a:p>
            <a:pPr marL="1522730" indent="-1522730" algn="ctr"/>
            <a:r>
              <a:rPr lang="zh-CN" b="1">
                <a:ea typeface="黑体" panose="02010609060101010101" charset="-122"/>
                <a:cs typeface="宋体" panose="02010600030101010101" pitchFamily="2" charset="-122"/>
              </a:rPr>
              <a:t>Pareto解集前沿面</a:t>
            </a:r>
            <a:endParaRPr lang="zh-CN" altLang="en-US"/>
          </a:p>
        </p:txBody>
      </p:sp>
      <p:sp>
        <p:nvSpPr>
          <p:cNvPr id="6" name="文本框 5"/>
          <p:cNvSpPr txBox="1"/>
          <p:nvPr/>
        </p:nvSpPr>
        <p:spPr>
          <a:xfrm>
            <a:off x="2004060" y="4320540"/>
            <a:ext cx="5080000" cy="368300"/>
          </a:xfrm>
          <a:prstGeom prst="rect">
            <a:avLst/>
          </a:prstGeom>
          <a:noFill/>
          <a:ln w="9525">
            <a:noFill/>
          </a:ln>
        </p:spPr>
        <p:txBody>
          <a:bodyPr>
            <a:spAutoFit/>
          </a:bodyPr>
          <a:p>
            <a:pPr indent="0"/>
            <a:r>
              <a:rPr lang="zh-CN" b="1">
                <a:ea typeface="宋体" panose="02010600030101010101" pitchFamily="2" charset="-122"/>
                <a:cs typeface="Times New Roman" panose="02020603050405020304" charset="0"/>
              </a:rPr>
              <a:t>Pareto解集中的最优解</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4516120" y="240030"/>
            <a:ext cx="343471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sym typeface="+mn-ea"/>
              </a:rPr>
              <a:t>模型有效性验证</a:t>
            </a:r>
            <a:endParaRPr lang="zh-CN" altLang="en-US" sz="2800" dirty="0" smtClean="0">
              <a:solidFill>
                <a:srgbClr val="30486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4275" y="1130935"/>
            <a:ext cx="10398760" cy="3801745"/>
          </a:xfrm>
          <a:prstGeom prst="rect">
            <a:avLst/>
          </a:prstGeom>
          <a:noFill/>
        </p:spPr>
        <p:txBody>
          <a:bodyPr wrap="square" rtlCol="0" anchor="t">
            <a:spAutoFit/>
          </a:bodyPr>
          <a:p>
            <a:pPr indent="0" fontAlgn="auto">
              <a:lnSpc>
                <a:spcPct val="120000"/>
              </a:lnSpc>
              <a:spcBef>
                <a:spcPts val="600"/>
              </a:spcBef>
              <a:spcAft>
                <a:spcPts val="600"/>
              </a:spcAft>
              <a:buFont typeface="Wingdings" panose="05000000000000000000" charset="0"/>
              <a:buNone/>
            </a:pPr>
            <a:r>
              <a:rPr sz="2400">
                <a:latin typeface="+mn-ea"/>
                <a:sym typeface="+mn-ea"/>
              </a:rPr>
              <a:t>在现实场景中，电动汽车和充电桩的数量不断变化</a:t>
            </a:r>
            <a:r>
              <a:rPr lang="zh-CN" sz="2400">
                <a:latin typeface="+mn-ea"/>
                <a:sym typeface="+mn-ea"/>
              </a:rPr>
              <a:t>；充电桩的收费价格随电价不断变化；考虑交通拥堵的问题，电动汽车的速度也会变化。</a:t>
            </a:r>
            <a:endParaRPr sz="2400" b="1">
              <a:latin typeface="+mn-ea"/>
              <a:sym typeface="+mn-ea"/>
            </a:endParaRPr>
          </a:p>
          <a:p>
            <a:pPr indent="0" fontAlgn="auto">
              <a:lnSpc>
                <a:spcPct val="120000"/>
              </a:lnSpc>
              <a:spcBef>
                <a:spcPts val="600"/>
              </a:spcBef>
              <a:spcAft>
                <a:spcPts val="600"/>
              </a:spcAft>
              <a:buFont typeface="Wingdings" panose="05000000000000000000" charset="0"/>
              <a:buNone/>
            </a:pPr>
            <a:r>
              <a:rPr sz="2400">
                <a:latin typeface="+mn-ea"/>
                <a:sym typeface="+mn-ea"/>
              </a:rPr>
              <a:t>从不同维度验证本文充电调度模型的有效性</a:t>
            </a:r>
            <a:r>
              <a:rPr lang="zh-CN" sz="2400">
                <a:latin typeface="+mn-ea"/>
                <a:sym typeface="+mn-ea"/>
              </a:rPr>
              <a:t>，</a:t>
            </a:r>
            <a:r>
              <a:rPr sz="2400" b="1">
                <a:latin typeface="+mn-ea"/>
                <a:sym typeface="+mn-ea"/>
              </a:rPr>
              <a:t>改变电动汽车和充电桩的数量；改变充电桩的收费单价；考虑交通侧的干扰等等</a:t>
            </a:r>
            <a:r>
              <a:rPr lang="zh-CN" sz="2400" b="1">
                <a:latin typeface="+mn-ea"/>
                <a:sym typeface="+mn-ea"/>
              </a:rPr>
              <a:t>，</a:t>
            </a:r>
            <a:r>
              <a:rPr sz="2400">
                <a:latin typeface="+mn-ea"/>
                <a:sym typeface="+mn-ea"/>
              </a:rPr>
              <a:t>实验结果表明本文充电调度模型可以应对多种情况变化，是稳定有效的</a:t>
            </a:r>
            <a:r>
              <a:rPr lang="zh-CN" sz="2400">
                <a:latin typeface="+mn-ea"/>
                <a:sym typeface="+mn-ea"/>
              </a:rPr>
              <a:t>。</a:t>
            </a:r>
            <a:endParaRPr sz="2400" b="0">
              <a:latin typeface="+mn-ea"/>
            </a:endParaRPr>
          </a:p>
          <a:p>
            <a:pPr indent="0" fontAlgn="auto">
              <a:lnSpc>
                <a:spcPct val="120000"/>
              </a:lnSpc>
              <a:spcBef>
                <a:spcPts val="600"/>
              </a:spcBef>
              <a:spcAft>
                <a:spcPts val="600"/>
              </a:spcAft>
              <a:buFont typeface="Wingdings" panose="05000000000000000000" charset="0"/>
              <a:buNone/>
            </a:pPr>
            <a:endParaRPr lang="zh-CN" altLang="en-US" sz="2800"/>
          </a:p>
          <a:p>
            <a:pPr indent="0" fontAlgn="auto">
              <a:lnSpc>
                <a:spcPct val="120000"/>
              </a:lnSpc>
              <a:spcBef>
                <a:spcPts val="600"/>
              </a:spcBef>
              <a:spcAft>
                <a:spcPts val="600"/>
              </a:spcAft>
              <a:buFont typeface="Wingdings" panose="05000000000000000000" charset="0"/>
              <a:buNone/>
            </a:pP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1872615" y="466725"/>
            <a:ext cx="4661535" cy="829945"/>
          </a:xfrm>
          <a:prstGeom prst="rect">
            <a:avLst/>
          </a:prstGeom>
          <a:noFill/>
        </p:spPr>
        <p:txBody>
          <a:bodyPr wrap="square"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电动汽车和充电桩数量变化对模型的影响：</a:t>
            </a:r>
            <a:endParaRPr lang="zh-CN" altLang="en-US" sz="2400" dirty="0" smtClean="0">
              <a:solidFill>
                <a:srgbClr val="304860"/>
              </a:solidFill>
              <a:latin typeface="微软雅黑" panose="020B0503020204020204" pitchFamily="34" charset="-122"/>
              <a:ea typeface="微软雅黑" panose="020B0503020204020204" pitchFamily="34" charset="-122"/>
            </a:endParaRPr>
          </a:p>
        </p:txBody>
      </p:sp>
      <p:graphicFrame>
        <p:nvGraphicFramePr>
          <p:cNvPr id="6" name="对象 -2147482250"/>
          <p:cNvGraphicFramePr/>
          <p:nvPr/>
        </p:nvGraphicFramePr>
        <p:xfrm>
          <a:off x="2442845" y="2898775"/>
          <a:ext cx="2664460" cy="431800"/>
        </p:xfrm>
        <a:graphic>
          <a:graphicData uri="http://schemas.openxmlformats.org/presentationml/2006/ole">
            <mc:AlternateContent xmlns:mc="http://schemas.openxmlformats.org/markup-compatibility/2006">
              <mc:Choice xmlns:v="urn:schemas-microsoft-com:vml" Requires="v">
                <p:oleObj spid="_x0000_s3076" name="" r:id="rId1" imgW="1600200" imgH="228600" progId="Equation.DSMT4">
                  <p:embed/>
                </p:oleObj>
              </mc:Choice>
              <mc:Fallback>
                <p:oleObj name="" r:id="rId1" imgW="1600200" imgH="228600" progId="Equation.DSMT4">
                  <p:embed/>
                  <p:pic>
                    <p:nvPicPr>
                      <p:cNvPr id="0" name="图片 3075"/>
                      <p:cNvPicPr/>
                      <p:nvPr/>
                    </p:nvPicPr>
                    <p:blipFill>
                      <a:blip r:embed="rId2"/>
                      <a:stretch>
                        <a:fillRect/>
                      </a:stretch>
                    </p:blipFill>
                    <p:spPr>
                      <a:xfrm>
                        <a:off x="2442845" y="2898775"/>
                        <a:ext cx="2664460" cy="431800"/>
                      </a:xfrm>
                      <a:prstGeom prst="rect">
                        <a:avLst/>
                      </a:prstGeom>
                      <a:noFill/>
                      <a:ln w="38100">
                        <a:noFill/>
                        <a:miter/>
                      </a:ln>
                    </p:spPr>
                  </p:pic>
                </p:oleObj>
              </mc:Fallback>
            </mc:AlternateContent>
          </a:graphicData>
        </a:graphic>
      </p:graphicFrame>
      <p:graphicFrame>
        <p:nvGraphicFramePr>
          <p:cNvPr id="7" name="对象 -2147482248"/>
          <p:cNvGraphicFramePr/>
          <p:nvPr/>
        </p:nvGraphicFramePr>
        <p:xfrm>
          <a:off x="2442845" y="3456940"/>
          <a:ext cx="2664460" cy="402590"/>
        </p:xfrm>
        <a:graphic>
          <a:graphicData uri="http://schemas.openxmlformats.org/presentationml/2006/ole">
            <mc:AlternateContent xmlns:mc="http://schemas.openxmlformats.org/markup-compatibility/2006">
              <mc:Choice xmlns:v="urn:schemas-microsoft-com:vml" Requires="v">
                <p:oleObj spid="_x0000_s8" name="" r:id="rId3" imgW="1524000" imgH="228600" progId="Equation.DSMT4">
                  <p:embed/>
                </p:oleObj>
              </mc:Choice>
              <mc:Fallback>
                <p:oleObj name="" r:id="rId3" imgW="1524000" imgH="228600" progId="Equation.DSMT4">
                  <p:embed/>
                  <p:pic>
                    <p:nvPicPr>
                      <p:cNvPr id="0" name="图片 2"/>
                      <p:cNvPicPr/>
                      <p:nvPr/>
                    </p:nvPicPr>
                    <p:blipFill>
                      <a:blip r:embed="rId4"/>
                      <a:stretch>
                        <a:fillRect/>
                      </a:stretch>
                    </p:blipFill>
                    <p:spPr>
                      <a:xfrm>
                        <a:off x="2442845" y="3456940"/>
                        <a:ext cx="2664460" cy="402590"/>
                      </a:xfrm>
                      <a:prstGeom prst="rect">
                        <a:avLst/>
                      </a:prstGeom>
                      <a:noFill/>
                      <a:ln w="38100">
                        <a:noFill/>
                        <a:miter/>
                      </a:ln>
                    </p:spPr>
                  </p:pic>
                </p:oleObj>
              </mc:Fallback>
            </mc:AlternateContent>
          </a:graphicData>
        </a:graphic>
      </p:graphicFrame>
      <p:pic>
        <p:nvPicPr>
          <p:cNvPr id="9" name="图片 3" descr="Pareto解集2"/>
          <p:cNvPicPr>
            <a:picLocks noChangeAspect="1"/>
          </p:cNvPicPr>
          <p:nvPr/>
        </p:nvPicPr>
        <p:blipFill>
          <a:blip r:embed="rId5"/>
          <a:stretch>
            <a:fillRect/>
          </a:stretch>
        </p:blipFill>
        <p:spPr>
          <a:xfrm>
            <a:off x="7390765" y="255905"/>
            <a:ext cx="3974465" cy="2827655"/>
          </a:xfrm>
          <a:prstGeom prst="rect">
            <a:avLst/>
          </a:prstGeom>
        </p:spPr>
      </p:pic>
      <p:pic>
        <p:nvPicPr>
          <p:cNvPr id="10" name="图片 377"/>
          <p:cNvPicPr>
            <a:picLocks noChangeAspect="1"/>
          </p:cNvPicPr>
          <p:nvPr/>
        </p:nvPicPr>
        <p:blipFill>
          <a:blip r:embed="rId6"/>
          <a:stretch>
            <a:fillRect/>
          </a:stretch>
        </p:blipFill>
        <p:spPr>
          <a:xfrm>
            <a:off x="7390765" y="3484880"/>
            <a:ext cx="4076700" cy="3004820"/>
          </a:xfrm>
          <a:prstGeom prst="rect">
            <a:avLst/>
          </a:prstGeom>
          <a:noFill/>
          <a:ln>
            <a:noFill/>
          </a:ln>
        </p:spPr>
      </p:pic>
      <p:sp>
        <p:nvSpPr>
          <p:cNvPr id="11" name="文本框 10"/>
          <p:cNvSpPr txBox="1"/>
          <p:nvPr/>
        </p:nvSpPr>
        <p:spPr>
          <a:xfrm>
            <a:off x="8559800" y="6489700"/>
            <a:ext cx="1738630" cy="398780"/>
          </a:xfrm>
          <a:prstGeom prst="rect">
            <a:avLst/>
          </a:prstGeom>
          <a:noFill/>
        </p:spPr>
        <p:txBody>
          <a:bodyPr wrap="none" rtlCol="0" anchor="t">
            <a:spAutoFit/>
          </a:bodyPr>
          <a:p>
            <a:r>
              <a:rPr lang="zh-CN" sz="2000" b="1">
                <a:ea typeface="宋体" panose="02010600030101010101" pitchFamily="2" charset="-122"/>
                <a:cs typeface="Times New Roman" panose="02020603050405020304" charset="0"/>
                <a:sym typeface="+mn-ea"/>
              </a:rPr>
              <a:t>Pareto前沿面</a:t>
            </a:r>
            <a:endParaRPr lang="zh-CN" altLang="en-US" sz="2000"/>
          </a:p>
        </p:txBody>
      </p:sp>
      <p:sp>
        <p:nvSpPr>
          <p:cNvPr id="12" name="文本框 11"/>
          <p:cNvSpPr txBox="1"/>
          <p:nvPr/>
        </p:nvSpPr>
        <p:spPr>
          <a:xfrm>
            <a:off x="8304530" y="3058160"/>
            <a:ext cx="2249170" cy="398780"/>
          </a:xfrm>
          <a:prstGeom prst="rect">
            <a:avLst/>
          </a:prstGeom>
          <a:noFill/>
        </p:spPr>
        <p:txBody>
          <a:bodyPr wrap="none" rtlCol="0" anchor="t">
            <a:spAutoFit/>
          </a:bodyPr>
          <a:p>
            <a:pPr algn="l"/>
            <a:r>
              <a:rPr lang="zh-CN" sz="2000" b="1">
                <a:ea typeface="宋体" panose="02010600030101010101" pitchFamily="2" charset="-122"/>
                <a:cs typeface="Times New Roman" panose="02020603050405020304" charset="0"/>
                <a:sym typeface="+mn-ea"/>
              </a:rPr>
              <a:t>Pareto解集散点图</a:t>
            </a:r>
            <a:endParaRPr lang="zh-CN" altLang="en-US" sz="2000"/>
          </a:p>
        </p:txBody>
      </p:sp>
      <p:sp>
        <p:nvSpPr>
          <p:cNvPr id="16" name="文本框 15"/>
          <p:cNvSpPr txBox="1"/>
          <p:nvPr/>
        </p:nvSpPr>
        <p:spPr>
          <a:xfrm>
            <a:off x="1964055" y="4089400"/>
            <a:ext cx="4362450" cy="2245360"/>
          </a:xfrm>
          <a:prstGeom prst="rect">
            <a:avLst/>
          </a:prstGeom>
          <a:noFill/>
        </p:spPr>
        <p:txBody>
          <a:bodyPr wrap="square" rtlCol="0">
            <a:spAutoFit/>
          </a:bodyPr>
          <a:p>
            <a:pPr>
              <a:buClrTx/>
              <a:buSzTx/>
              <a:buFontTx/>
            </a:pPr>
            <a:r>
              <a:rPr lang="zh-CN" sz="2000">
                <a:latin typeface="+mn-ea"/>
                <a:cs typeface="+mn-ea"/>
                <a:sym typeface="+mn-ea"/>
              </a:rPr>
              <a:t>现实充电过程中的电动汽车和充电桩的数量是变化的。本次仿真设置电动汽车数量为</a:t>
            </a:r>
            <a:r>
              <a:rPr lang="en-US" altLang="zh-CN" sz="2000">
                <a:latin typeface="+mn-ea"/>
                <a:cs typeface="+mn-ea"/>
                <a:sym typeface="+mn-ea"/>
              </a:rPr>
              <a:t>20</a:t>
            </a:r>
            <a:r>
              <a:rPr lang="zh-CN" altLang="en-US" sz="2000">
                <a:latin typeface="+mn-ea"/>
                <a:cs typeface="+mn-ea"/>
                <a:sym typeface="+mn-ea"/>
              </a:rPr>
              <a:t>，充电桩数量为</a:t>
            </a:r>
            <a:r>
              <a:rPr lang="en-US" altLang="zh-CN" sz="2000">
                <a:latin typeface="+mn-ea"/>
                <a:cs typeface="+mn-ea"/>
                <a:sym typeface="+mn-ea"/>
              </a:rPr>
              <a:t>10</a:t>
            </a:r>
            <a:r>
              <a:rPr lang="zh-CN" altLang="en-US" sz="2000">
                <a:latin typeface="+mn-ea"/>
                <a:cs typeface="+mn-ea"/>
                <a:sym typeface="+mn-ea"/>
              </a:rPr>
              <a:t>，</a:t>
            </a:r>
            <a:r>
              <a:rPr lang="zh-CN" sz="2000">
                <a:latin typeface="+mn-ea"/>
                <a:cs typeface="+mn-ea"/>
                <a:sym typeface="+mn-ea"/>
              </a:rPr>
              <a:t>仿真结果求得</a:t>
            </a:r>
            <a:r>
              <a:rPr sz="2000">
                <a:latin typeface="+mn-ea"/>
                <a:cs typeface="+mn-ea"/>
                <a:sym typeface="+mn-ea"/>
              </a:rPr>
              <a:t>54</a:t>
            </a:r>
            <a:r>
              <a:rPr lang="zh-CN" sz="2000">
                <a:latin typeface="+mn-ea"/>
                <a:cs typeface="+mn-ea"/>
                <a:sym typeface="+mn-ea"/>
              </a:rPr>
              <a:t>个</a:t>
            </a:r>
            <a:r>
              <a:rPr lang="en-US" altLang="zh-CN" sz="2000">
                <a:latin typeface="+mn-ea"/>
                <a:cs typeface="+mn-ea"/>
                <a:sym typeface="+mn-ea"/>
              </a:rPr>
              <a:t>Perato</a:t>
            </a:r>
            <a:r>
              <a:rPr lang="zh-CN" sz="2000">
                <a:latin typeface="+mn-ea"/>
                <a:cs typeface="+mn-ea"/>
                <a:sym typeface="+mn-ea"/>
              </a:rPr>
              <a:t>解，</a:t>
            </a:r>
            <a:r>
              <a:rPr lang="en-US" altLang="zh-CN" sz="2000">
                <a:latin typeface="+mn-ea"/>
                <a:cs typeface="+mn-ea"/>
                <a:sym typeface="+mn-ea"/>
              </a:rPr>
              <a:t>Perato</a:t>
            </a:r>
            <a:r>
              <a:rPr lang="zh-CN" altLang="en-US" sz="2000">
                <a:latin typeface="+mn-ea"/>
                <a:cs typeface="+mn-ea"/>
                <a:sym typeface="+mn-ea"/>
              </a:rPr>
              <a:t>散点图如右图所示。</a:t>
            </a:r>
            <a:r>
              <a:rPr sz="2000">
                <a:latin typeface="+mn-ea"/>
                <a:cs typeface="+mn-ea"/>
                <a:sym typeface="+mn-ea"/>
              </a:rPr>
              <a:t>结果表明改变电动汽车和充电桩的数量，充电调度模型依旧是有效的。</a:t>
            </a:r>
            <a:endParaRPr lang="zh-CN" altLang="en-US" sz="2000">
              <a:solidFill>
                <a:schemeClr val="tx1">
                  <a:lumMod val="95000"/>
                  <a:lumOff val="5000"/>
                </a:schemeClr>
              </a:solidFill>
              <a:latin typeface="+mn-ea"/>
              <a:cs typeface="+mn-ea"/>
            </a:endParaRPr>
          </a:p>
        </p:txBody>
      </p:sp>
      <p:graphicFrame>
        <p:nvGraphicFramePr>
          <p:cNvPr id="3" name="对象 -2147482375"/>
          <p:cNvGraphicFramePr/>
          <p:nvPr/>
        </p:nvGraphicFramePr>
        <p:xfrm>
          <a:off x="2442845" y="1468755"/>
          <a:ext cx="2507615" cy="421005"/>
        </p:xfrm>
        <a:graphic>
          <a:graphicData uri="http://schemas.openxmlformats.org/presentationml/2006/ole">
            <mc:AlternateContent xmlns:mc="http://schemas.openxmlformats.org/markup-compatibility/2006">
              <mc:Choice xmlns:v="urn:schemas-microsoft-com:vml" Requires="v">
                <p:oleObj spid="_x0000_s17" name="" r:id="rId7" imgW="1536700" imgH="228600" progId="Equation.DSMT4">
                  <p:embed/>
                </p:oleObj>
              </mc:Choice>
              <mc:Fallback>
                <p:oleObj name="" r:id="rId7" imgW="1536700" imgH="228600" progId="Equation.DSMT4">
                  <p:embed/>
                  <p:pic>
                    <p:nvPicPr>
                      <p:cNvPr id="0" name="图片 16"/>
                      <p:cNvPicPr/>
                      <p:nvPr/>
                    </p:nvPicPr>
                    <p:blipFill>
                      <a:blip r:embed="rId8"/>
                      <a:stretch>
                        <a:fillRect/>
                      </a:stretch>
                    </p:blipFill>
                    <p:spPr>
                      <a:xfrm>
                        <a:off x="2442845" y="1468755"/>
                        <a:ext cx="2507615" cy="421005"/>
                      </a:xfrm>
                      <a:prstGeom prst="rect">
                        <a:avLst/>
                      </a:prstGeom>
                      <a:noFill/>
                      <a:ln w="38100">
                        <a:noFill/>
                        <a:miter/>
                      </a:ln>
                    </p:spPr>
                  </p:pic>
                </p:oleObj>
              </mc:Fallback>
            </mc:AlternateContent>
          </a:graphicData>
        </a:graphic>
      </p:graphicFrame>
      <p:graphicFrame>
        <p:nvGraphicFramePr>
          <p:cNvPr id="4" name="对象 -2147482373"/>
          <p:cNvGraphicFramePr/>
          <p:nvPr/>
        </p:nvGraphicFramePr>
        <p:xfrm>
          <a:off x="2442845" y="2016125"/>
          <a:ext cx="2507615" cy="391160"/>
        </p:xfrm>
        <a:graphic>
          <a:graphicData uri="http://schemas.openxmlformats.org/presentationml/2006/ole">
            <mc:AlternateContent xmlns:mc="http://schemas.openxmlformats.org/markup-compatibility/2006">
              <mc:Choice xmlns:v="urn:schemas-microsoft-com:vml" Requires="v">
                <p:oleObj spid="_x0000_s18" name="" r:id="rId9" imgW="1459865" imgH="228600" progId="Equation.DSMT4">
                  <p:embed/>
                </p:oleObj>
              </mc:Choice>
              <mc:Fallback>
                <p:oleObj name="" r:id="rId9" imgW="1459865" imgH="228600" progId="Equation.DSMT4">
                  <p:embed/>
                  <p:pic>
                    <p:nvPicPr>
                      <p:cNvPr id="0" name="图片 17"/>
                      <p:cNvPicPr/>
                      <p:nvPr/>
                    </p:nvPicPr>
                    <p:blipFill>
                      <a:blip r:embed="rId10"/>
                      <a:stretch>
                        <a:fillRect/>
                      </a:stretch>
                    </p:blipFill>
                    <p:spPr>
                      <a:xfrm>
                        <a:off x="2442845" y="2016125"/>
                        <a:ext cx="2507615" cy="391160"/>
                      </a:xfrm>
                      <a:prstGeom prst="rect">
                        <a:avLst/>
                      </a:prstGeom>
                      <a:noFill/>
                      <a:ln w="38100">
                        <a:noFill/>
                        <a:miter/>
                      </a:ln>
                    </p:spPr>
                  </p:pic>
                </p:oleObj>
              </mc:Fallback>
            </mc:AlternateContent>
          </a:graphicData>
        </a:graphic>
      </p:graphicFrame>
      <p:cxnSp>
        <p:nvCxnSpPr>
          <p:cNvPr id="19" name="直接箭头连接符 18"/>
          <p:cNvCxnSpPr/>
          <p:nvPr/>
        </p:nvCxnSpPr>
        <p:spPr>
          <a:xfrm>
            <a:off x="3702685" y="2409825"/>
            <a:ext cx="0" cy="44577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834130" y="2448560"/>
            <a:ext cx="3174365" cy="368300"/>
          </a:xfrm>
          <a:prstGeom prst="rect">
            <a:avLst/>
          </a:prstGeom>
          <a:noFill/>
        </p:spPr>
        <p:txBody>
          <a:bodyPr wrap="square" rtlCol="0">
            <a:spAutoFit/>
          </a:bodyPr>
          <a:p>
            <a:r>
              <a:rPr lang="zh-CN" altLang="en-US"/>
              <a:t>改变电动汽车和充电桩的数量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1872615" y="466725"/>
            <a:ext cx="4661535" cy="460375"/>
          </a:xfrm>
          <a:prstGeom prst="rect">
            <a:avLst/>
          </a:prstGeom>
          <a:noFill/>
        </p:spPr>
        <p:txBody>
          <a:bodyPr wrap="square"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充电桩收费变化对模型的影响：</a:t>
            </a:r>
            <a:endParaRPr lang="zh-CN" altLang="en-US" sz="2400" dirty="0" smtClean="0">
              <a:solidFill>
                <a:srgbClr val="3048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82330" y="6315075"/>
            <a:ext cx="1738630" cy="398780"/>
          </a:xfrm>
          <a:prstGeom prst="rect">
            <a:avLst/>
          </a:prstGeom>
          <a:noFill/>
        </p:spPr>
        <p:txBody>
          <a:bodyPr wrap="none" rtlCol="0" anchor="t">
            <a:spAutoFit/>
          </a:bodyPr>
          <a:p>
            <a:r>
              <a:rPr lang="zh-CN" sz="2000" b="1">
                <a:ea typeface="宋体" panose="02010600030101010101" pitchFamily="2" charset="-122"/>
                <a:cs typeface="Times New Roman" panose="02020603050405020304" charset="0"/>
                <a:sym typeface="+mn-ea"/>
              </a:rPr>
              <a:t>Pareto前沿面</a:t>
            </a:r>
            <a:endParaRPr lang="zh-CN" altLang="en-US" sz="2000"/>
          </a:p>
        </p:txBody>
      </p:sp>
      <p:sp>
        <p:nvSpPr>
          <p:cNvPr id="12" name="文本框 11"/>
          <p:cNvSpPr txBox="1"/>
          <p:nvPr/>
        </p:nvSpPr>
        <p:spPr>
          <a:xfrm>
            <a:off x="8329930" y="2898775"/>
            <a:ext cx="2043430" cy="368300"/>
          </a:xfrm>
          <a:prstGeom prst="rect">
            <a:avLst/>
          </a:prstGeom>
          <a:noFill/>
        </p:spPr>
        <p:txBody>
          <a:bodyPr wrap="none" rtlCol="0" anchor="t">
            <a:spAutoFit/>
          </a:bodyPr>
          <a:p>
            <a:pPr algn="l"/>
            <a:r>
              <a:rPr lang="zh-CN" b="1">
                <a:ea typeface="宋体" panose="02010600030101010101" pitchFamily="2" charset="-122"/>
                <a:cs typeface="Times New Roman" panose="02020603050405020304" charset="0"/>
                <a:sym typeface="+mn-ea"/>
              </a:rPr>
              <a:t>Pareto解集散点图</a:t>
            </a:r>
            <a:endParaRPr lang="zh-CN" altLang="en-US"/>
          </a:p>
        </p:txBody>
      </p:sp>
      <p:pic>
        <p:nvPicPr>
          <p:cNvPr id="3" name="图片 28" descr="Perato解集2"/>
          <p:cNvPicPr>
            <a:picLocks noChangeAspect="1"/>
          </p:cNvPicPr>
          <p:nvPr/>
        </p:nvPicPr>
        <p:blipFill>
          <a:blip r:embed="rId1"/>
          <a:stretch>
            <a:fillRect/>
          </a:stretch>
        </p:blipFill>
        <p:spPr>
          <a:xfrm>
            <a:off x="7466330" y="232410"/>
            <a:ext cx="3533140" cy="2650490"/>
          </a:xfrm>
          <a:prstGeom prst="rect">
            <a:avLst/>
          </a:prstGeom>
        </p:spPr>
      </p:pic>
      <p:pic>
        <p:nvPicPr>
          <p:cNvPr id="4" name="图片 378"/>
          <p:cNvPicPr>
            <a:picLocks noChangeAspect="1"/>
          </p:cNvPicPr>
          <p:nvPr/>
        </p:nvPicPr>
        <p:blipFill>
          <a:blip r:embed="rId2"/>
          <a:stretch>
            <a:fillRect/>
          </a:stretch>
        </p:blipFill>
        <p:spPr>
          <a:xfrm>
            <a:off x="7466330" y="3266440"/>
            <a:ext cx="3651885" cy="3048635"/>
          </a:xfrm>
          <a:prstGeom prst="rect">
            <a:avLst/>
          </a:prstGeom>
          <a:noFill/>
          <a:ln>
            <a:noFill/>
          </a:ln>
        </p:spPr>
      </p:pic>
      <p:graphicFrame>
        <p:nvGraphicFramePr>
          <p:cNvPr id="14" name="表格 13"/>
          <p:cNvGraphicFramePr/>
          <p:nvPr>
            <p:custDataLst>
              <p:tags r:id="rId3"/>
            </p:custDataLst>
          </p:nvPr>
        </p:nvGraphicFramePr>
        <p:xfrm>
          <a:off x="1729105" y="1410970"/>
          <a:ext cx="2419350" cy="3211195"/>
        </p:xfrm>
        <a:graphic>
          <a:graphicData uri="http://schemas.openxmlformats.org/drawingml/2006/table">
            <a:tbl>
              <a:tblPr firstRow="1" bandRow="1">
                <a:tableStyleId>{5940675A-B579-460E-94D1-54222C63F5DA}</a:tableStyleId>
              </a:tblPr>
              <a:tblGrid>
                <a:gridCol w="743585"/>
                <a:gridCol w="1675765"/>
              </a:tblGrid>
              <a:tr h="527050">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充电桩</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充电费（元/kwh)</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0.7</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24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0.7</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CP</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6" name="表格 15"/>
          <p:cNvGraphicFramePr/>
          <p:nvPr/>
        </p:nvGraphicFramePr>
        <p:xfrm>
          <a:off x="4148455" y="1410970"/>
          <a:ext cx="1403350" cy="3214370"/>
        </p:xfrm>
        <a:graphic>
          <a:graphicData uri="http://schemas.openxmlformats.org/drawingml/2006/table">
            <a:tbl>
              <a:tblPr firstRow="1" bandRow="1">
                <a:tableStyleId>{5940675A-B579-460E-94D1-54222C63F5DA}</a:tableStyleId>
              </a:tblPr>
              <a:tblGrid>
                <a:gridCol w="1403350"/>
              </a:tblGrid>
              <a:tr h="536575">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充电费</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改变后</a:t>
                      </a: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（元/kwh)</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0.9</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 name="文本框 16"/>
          <p:cNvSpPr txBox="1"/>
          <p:nvPr/>
        </p:nvSpPr>
        <p:spPr>
          <a:xfrm>
            <a:off x="1729105" y="4846955"/>
            <a:ext cx="4362450" cy="1938020"/>
          </a:xfrm>
          <a:prstGeom prst="rect">
            <a:avLst/>
          </a:prstGeom>
          <a:noFill/>
        </p:spPr>
        <p:txBody>
          <a:bodyPr wrap="square" rtlCol="0">
            <a:spAutoFit/>
          </a:bodyPr>
          <a:p>
            <a:pPr algn="l">
              <a:buClrTx/>
              <a:buSzTx/>
              <a:buFontTx/>
            </a:pPr>
            <a:r>
              <a:rPr lang="zh-CN" sz="2000">
                <a:latin typeface="+mn-ea"/>
                <a:cs typeface="+mn-ea"/>
                <a:sym typeface="+mn-ea"/>
              </a:rPr>
              <a:t>当电价发生变化时，充电桩的收费价格也会随之变化，会引起电动汽车总体充电时间的变化。仿真结果求得</a:t>
            </a:r>
            <a:r>
              <a:rPr lang="en-US" sz="2000">
                <a:latin typeface="+mn-ea"/>
                <a:cs typeface="+mn-ea"/>
                <a:sym typeface="+mn-ea"/>
              </a:rPr>
              <a:t>81</a:t>
            </a:r>
            <a:r>
              <a:rPr lang="zh-CN" sz="2000">
                <a:latin typeface="+mn-ea"/>
                <a:cs typeface="+mn-ea"/>
                <a:sym typeface="+mn-ea"/>
              </a:rPr>
              <a:t>个</a:t>
            </a:r>
            <a:r>
              <a:rPr lang="en-US" altLang="zh-CN" sz="2000">
                <a:latin typeface="+mn-ea"/>
                <a:cs typeface="+mn-ea"/>
                <a:sym typeface="+mn-ea"/>
              </a:rPr>
              <a:t>Perato</a:t>
            </a:r>
            <a:r>
              <a:rPr lang="zh-CN" sz="2000">
                <a:latin typeface="+mn-ea"/>
                <a:cs typeface="+mn-ea"/>
                <a:sym typeface="+mn-ea"/>
              </a:rPr>
              <a:t>解</a:t>
            </a:r>
            <a:r>
              <a:rPr sz="2000">
                <a:latin typeface="+mn-ea"/>
                <a:cs typeface="+mn-ea"/>
                <a:sym typeface="+mn-ea"/>
              </a:rPr>
              <a:t>，结果表明</a:t>
            </a:r>
            <a:r>
              <a:rPr lang="zh-CN" sz="2000">
                <a:latin typeface="+mn-ea"/>
                <a:cs typeface="+mn-ea"/>
                <a:sym typeface="+mn-ea"/>
              </a:rPr>
              <a:t>改变充电桩的收费价格</a:t>
            </a:r>
            <a:r>
              <a:rPr sz="2000">
                <a:latin typeface="+mn-ea"/>
                <a:cs typeface="+mn-ea"/>
                <a:sym typeface="+mn-ea"/>
              </a:rPr>
              <a:t>充电调度模型依旧是有效的。</a:t>
            </a:r>
            <a:endParaRPr lang="zh-CN" altLang="en-US" sz="2000"/>
          </a:p>
          <a:p>
            <a:pPr algn="l">
              <a:buClrTx/>
              <a:buSzTx/>
              <a:buFontTx/>
            </a:pPr>
            <a:endParaRPr lang="zh-CN" altLang="en-US" sz="200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1791970" y="528955"/>
            <a:ext cx="4813300" cy="460375"/>
          </a:xfrm>
          <a:prstGeom prst="rect">
            <a:avLst/>
          </a:prstGeom>
          <a:noFill/>
        </p:spPr>
        <p:txBody>
          <a:bodyPr wrap="square"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交通侧变化对充电调度模型的影响</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400" dirty="0" smtClean="0">
              <a:solidFill>
                <a:srgbClr val="3048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663305" y="6233795"/>
            <a:ext cx="1583690" cy="368300"/>
          </a:xfrm>
          <a:prstGeom prst="rect">
            <a:avLst/>
          </a:prstGeom>
          <a:noFill/>
        </p:spPr>
        <p:txBody>
          <a:bodyPr wrap="none" rtlCol="0" anchor="t">
            <a:spAutoFit/>
          </a:bodyPr>
          <a:p>
            <a:r>
              <a:rPr lang="zh-CN" b="1">
                <a:ea typeface="宋体" panose="02010600030101010101" pitchFamily="2" charset="-122"/>
                <a:cs typeface="Times New Roman" panose="02020603050405020304" charset="0"/>
                <a:sym typeface="+mn-ea"/>
              </a:rPr>
              <a:t>Pareto前沿面</a:t>
            </a:r>
            <a:endParaRPr lang="zh-CN" altLang="en-US"/>
          </a:p>
        </p:txBody>
      </p:sp>
      <p:sp>
        <p:nvSpPr>
          <p:cNvPr id="12" name="文本框 11"/>
          <p:cNvSpPr txBox="1"/>
          <p:nvPr/>
        </p:nvSpPr>
        <p:spPr>
          <a:xfrm>
            <a:off x="8329930" y="3030855"/>
            <a:ext cx="2043430" cy="368300"/>
          </a:xfrm>
          <a:prstGeom prst="rect">
            <a:avLst/>
          </a:prstGeom>
          <a:noFill/>
        </p:spPr>
        <p:txBody>
          <a:bodyPr wrap="none" rtlCol="0" anchor="t">
            <a:spAutoFit/>
          </a:bodyPr>
          <a:p>
            <a:pPr algn="l"/>
            <a:r>
              <a:rPr lang="zh-CN" b="1">
                <a:ea typeface="宋体" panose="02010600030101010101" pitchFamily="2" charset="-122"/>
                <a:cs typeface="Times New Roman" panose="02020603050405020304" charset="0"/>
                <a:sym typeface="+mn-ea"/>
              </a:rPr>
              <a:t>Pareto解集散点图</a:t>
            </a:r>
            <a:endParaRPr lang="zh-CN" altLang="en-US"/>
          </a:p>
        </p:txBody>
      </p:sp>
      <p:pic>
        <p:nvPicPr>
          <p:cNvPr id="3" name="图片 379"/>
          <p:cNvPicPr>
            <a:picLocks noChangeAspect="1"/>
          </p:cNvPicPr>
          <p:nvPr/>
        </p:nvPicPr>
        <p:blipFill>
          <a:blip r:embed="rId1"/>
          <a:stretch>
            <a:fillRect/>
          </a:stretch>
        </p:blipFill>
        <p:spPr>
          <a:xfrm>
            <a:off x="7208520" y="3478530"/>
            <a:ext cx="3963035" cy="2816225"/>
          </a:xfrm>
          <a:prstGeom prst="rect">
            <a:avLst/>
          </a:prstGeom>
          <a:noFill/>
          <a:ln>
            <a:noFill/>
          </a:ln>
        </p:spPr>
      </p:pic>
      <p:pic>
        <p:nvPicPr>
          <p:cNvPr id="4" name="图片 36" descr="最优点3"/>
          <p:cNvPicPr>
            <a:picLocks noChangeAspect="1"/>
          </p:cNvPicPr>
          <p:nvPr/>
        </p:nvPicPr>
        <p:blipFill>
          <a:blip r:embed="rId2"/>
          <a:stretch>
            <a:fillRect/>
          </a:stretch>
        </p:blipFill>
        <p:spPr>
          <a:xfrm>
            <a:off x="7208520" y="299085"/>
            <a:ext cx="3963035" cy="2740660"/>
          </a:xfrm>
          <a:prstGeom prst="rect">
            <a:avLst/>
          </a:prstGeom>
        </p:spPr>
      </p:pic>
      <p:graphicFrame>
        <p:nvGraphicFramePr>
          <p:cNvPr id="5" name="表格 4"/>
          <p:cNvGraphicFramePr/>
          <p:nvPr>
            <p:custDataLst>
              <p:tags r:id="rId3"/>
            </p:custDataLst>
          </p:nvPr>
        </p:nvGraphicFramePr>
        <p:xfrm>
          <a:off x="2041525" y="1308735"/>
          <a:ext cx="2020570" cy="3489325"/>
        </p:xfrm>
        <a:graphic>
          <a:graphicData uri="http://schemas.openxmlformats.org/drawingml/2006/table">
            <a:tbl>
              <a:tblPr firstRow="1" bandRow="1">
                <a:tableStyleId>{5940675A-B579-460E-94D1-54222C63F5DA}</a:tableStyleId>
              </a:tblPr>
              <a:tblGrid>
                <a:gridCol w="1010285"/>
                <a:gridCol w="1010285"/>
              </a:tblGrid>
              <a:tr h="464185">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电动汽车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行驶速度(km/h</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lgn="ctr">
                        <a:buNone/>
                      </a:pPr>
                      <a:r>
                        <a:rPr lang="en-US" sz="1400" b="0" i="1">
                          <a:solidFill>
                            <a:srgbClr val="000000"/>
                          </a:solidFill>
                          <a:latin typeface="宋体" panose="02010600030101010101" pitchFamily="2" charset="-122"/>
                          <a:ea typeface="宋体" panose="02010600030101010101" pitchFamily="2" charset="-122"/>
                          <a:cs typeface="宋体" panose="02010600030101010101" pitchFamily="2" charset="-122"/>
                        </a:rPr>
                        <a:t>EV</a:t>
                      </a:r>
                      <a:r>
                        <a:rPr lang="en-US" sz="14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1400" b="0" i="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4" name="表格 13"/>
          <p:cNvGraphicFramePr/>
          <p:nvPr/>
        </p:nvGraphicFramePr>
        <p:xfrm>
          <a:off x="4062730" y="1308735"/>
          <a:ext cx="952500" cy="3489325"/>
        </p:xfrm>
        <a:graphic>
          <a:graphicData uri="http://schemas.openxmlformats.org/drawingml/2006/table">
            <a:tbl>
              <a:tblPr firstRow="1" bandRow="1">
                <a:tableStyleId>{5940675A-B579-460E-94D1-54222C63F5DA}</a:tableStyleId>
              </a:tblPr>
              <a:tblGrid>
                <a:gridCol w="952500"/>
              </a:tblGrid>
              <a:tr h="467995">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行驶速度(km/h</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25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30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35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30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 name="文本框 16"/>
          <p:cNvSpPr txBox="1"/>
          <p:nvPr/>
        </p:nvSpPr>
        <p:spPr>
          <a:xfrm>
            <a:off x="1791970" y="4980940"/>
            <a:ext cx="4362450" cy="1938020"/>
          </a:xfrm>
          <a:prstGeom prst="rect">
            <a:avLst/>
          </a:prstGeom>
          <a:noFill/>
        </p:spPr>
        <p:txBody>
          <a:bodyPr wrap="square" rtlCol="0">
            <a:spAutoFit/>
          </a:bodyPr>
          <a:p>
            <a:pPr algn="l">
              <a:buClrTx/>
              <a:buSzTx/>
              <a:buFontTx/>
            </a:pPr>
            <a:r>
              <a:rPr sz="2000">
                <a:latin typeface="+mn-ea"/>
                <a:cs typeface="+mn-ea"/>
                <a:sym typeface="+mn-ea"/>
              </a:rPr>
              <a:t>当交通侧发生变化时，会引起</a:t>
            </a:r>
            <a:r>
              <a:rPr sz="2000" b="1">
                <a:latin typeface="+mn-ea"/>
                <a:cs typeface="+mn-ea"/>
                <a:sym typeface="+mn-ea"/>
              </a:rPr>
              <a:t>电动汽车行驶速度</a:t>
            </a:r>
            <a:r>
              <a:rPr sz="2000">
                <a:latin typeface="+mn-ea"/>
                <a:cs typeface="+mn-ea"/>
                <a:sym typeface="+mn-ea"/>
              </a:rPr>
              <a:t>的变化，势必引起</a:t>
            </a:r>
            <a:r>
              <a:rPr sz="2000" b="1">
                <a:latin typeface="+mn-ea"/>
                <a:cs typeface="+mn-ea"/>
                <a:sym typeface="+mn-ea"/>
              </a:rPr>
              <a:t>总充电时间</a:t>
            </a:r>
            <a:r>
              <a:rPr sz="2000">
                <a:latin typeface="+mn-ea"/>
                <a:cs typeface="+mn-ea"/>
                <a:sym typeface="+mn-ea"/>
              </a:rPr>
              <a:t>的变化。NSGA-II算法求得有</a:t>
            </a:r>
            <a:r>
              <a:rPr lang="en-US" sz="2000">
                <a:latin typeface="+mn-ea"/>
                <a:cs typeface="+mn-ea"/>
                <a:sym typeface="+mn-ea"/>
              </a:rPr>
              <a:t>65</a:t>
            </a:r>
            <a:r>
              <a:rPr sz="2000">
                <a:latin typeface="+mn-ea"/>
                <a:cs typeface="+mn-ea"/>
                <a:sym typeface="+mn-ea"/>
              </a:rPr>
              <a:t>种非支配解</a:t>
            </a:r>
            <a:r>
              <a:rPr lang="zh-CN" sz="2000">
                <a:latin typeface="+mn-ea"/>
                <a:cs typeface="+mn-ea"/>
                <a:sym typeface="+mn-ea"/>
              </a:rPr>
              <a:t>，</a:t>
            </a:r>
            <a:r>
              <a:rPr sz="2000">
                <a:latin typeface="+mn-ea"/>
                <a:cs typeface="+mn-ea"/>
                <a:sym typeface="+mn-ea"/>
              </a:rPr>
              <a:t>仿真结果证明了交通侧发生变化时充电调度模型依旧有效。</a:t>
            </a:r>
            <a:endParaRPr lang="zh-CN" altLang="en-US" sz="2000">
              <a:latin typeface="+mn-ea"/>
              <a:cs typeface="+mn-ea"/>
            </a:endParaRPr>
          </a:p>
          <a:p>
            <a:pPr algn="l">
              <a:buClrTx/>
              <a:buSzTx/>
              <a:buFontTx/>
            </a:pPr>
            <a:endParaRPr lang="zh-CN" altLang="en-US" sz="2000">
              <a:solidFill>
                <a:schemeClr val="tx1">
                  <a:lumMod val="95000"/>
                  <a:lumOff val="5000"/>
                </a:schemeClr>
              </a:solidFill>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13623" y="1710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22"/>
          <p:cNvSpPr txBox="1"/>
          <p:nvPr/>
        </p:nvSpPr>
        <p:spPr>
          <a:xfrm>
            <a:off x="5607118" y="352104"/>
            <a:ext cx="1200150" cy="501650"/>
          </a:xfrm>
          <a:prstGeom prst="rect">
            <a:avLst/>
          </a:prstGeom>
          <a:noFill/>
        </p:spPr>
        <p:txBody>
          <a:bodyPr wrap="none" rtlCol="0">
            <a:spAutoFit/>
          </a:bodyPr>
          <a:p>
            <a:r>
              <a:rPr lang="zh-CN" altLang="en-US" sz="2665" dirty="0" smtClean="0">
                <a:solidFill>
                  <a:schemeClr val="tx1">
                    <a:lumMod val="75000"/>
                    <a:lumOff val="25000"/>
                  </a:schemeClr>
                </a:solidFill>
                <a:latin typeface="微软雅黑" panose="020B0503020204020204" pitchFamily="34" charset="-122"/>
                <a:ea typeface="微软雅黑" panose="020B0503020204020204" pitchFamily="34" charset="-122"/>
              </a:rPr>
              <a:t>创新点</a:t>
            </a:r>
            <a:endParaRPr lang="zh-CN" altLang="en-US" sz="26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22"/>
          <p:cNvSpPr txBox="1"/>
          <p:nvPr/>
        </p:nvSpPr>
        <p:spPr>
          <a:xfrm flipH="1">
            <a:off x="1652905" y="1774825"/>
            <a:ext cx="10977880" cy="2861310"/>
          </a:xfrm>
          <a:prstGeom prst="rect">
            <a:avLst/>
          </a:prstGeom>
          <a:noFill/>
          <a:ln w="9525">
            <a:noFill/>
            <a:miter/>
          </a:ln>
          <a:effectLst>
            <a:outerShdw sx="999" sy="999" algn="ctr" rotWithShape="0">
              <a:srgbClr val="000000"/>
            </a:outerShdw>
          </a:effectLst>
        </p:spPr>
        <p:txBody>
          <a:bodyPr wrap="square" anchor="t">
            <a:spAutoFit/>
          </a:bodyPr>
          <a:p>
            <a:pPr indent="0">
              <a:buNone/>
            </a:pPr>
            <a:r>
              <a:rPr lang="en-US" sz="2000">
                <a:latin typeface="+mn-ea"/>
                <a:cs typeface="+mn-ea"/>
                <a:sym typeface="+mn-ea"/>
              </a:rPr>
              <a:t>1、把车辆充电调度问题转化成多目标优化问题；</a:t>
            </a:r>
            <a:endParaRPr lang="en-US" sz="2000">
              <a:latin typeface="+mn-ea"/>
              <a:cs typeface="+mn-ea"/>
              <a:sym typeface="+mn-ea"/>
            </a:endParaRPr>
          </a:p>
          <a:p>
            <a:pPr indent="0">
              <a:buNone/>
            </a:pPr>
            <a:endParaRPr lang="en-US" sz="2000" b="0">
              <a:latin typeface="+mn-ea"/>
              <a:cs typeface="+mn-ea"/>
            </a:endParaRPr>
          </a:p>
          <a:p>
            <a:pPr indent="0">
              <a:buNone/>
            </a:pPr>
            <a:r>
              <a:rPr lang="en-US" sz="2000">
                <a:latin typeface="+mn-ea"/>
                <a:cs typeface="+mn-ea"/>
                <a:sym typeface="+mn-ea"/>
              </a:rPr>
              <a:t>2、把车辆充电调度问题与遗传算法结合</a:t>
            </a:r>
            <a:r>
              <a:rPr lang="zh-CN" altLang="en-US" sz="2000">
                <a:latin typeface="+mn-ea"/>
                <a:cs typeface="+mn-ea"/>
                <a:sym typeface="+mn-ea"/>
              </a:rPr>
              <a:t>；</a:t>
            </a:r>
            <a:endParaRPr lang="en-US" sz="2000">
              <a:latin typeface="+mn-ea"/>
              <a:cs typeface="+mn-ea"/>
              <a:sym typeface="+mn-ea"/>
            </a:endParaRPr>
          </a:p>
          <a:p>
            <a:pPr indent="0">
              <a:buNone/>
            </a:pPr>
            <a:endParaRPr lang="en-US" sz="2000" b="0">
              <a:latin typeface="+mn-ea"/>
              <a:cs typeface="+mn-ea"/>
            </a:endParaRPr>
          </a:p>
          <a:p>
            <a:pPr indent="0">
              <a:buNone/>
            </a:pPr>
            <a:r>
              <a:rPr lang="en-US" sz="2000">
                <a:latin typeface="+mn-ea"/>
                <a:cs typeface="+mn-ea"/>
                <a:sym typeface="+mn-ea"/>
              </a:rPr>
              <a:t>3、</a:t>
            </a:r>
            <a:r>
              <a:rPr lang="zh-CN" altLang="en-US" sz="2000">
                <a:latin typeface="+mn-ea"/>
                <a:cs typeface="+mn-ea"/>
                <a:sym typeface="+mn-ea"/>
              </a:rPr>
              <a:t>用细胞矩阵来编码，</a:t>
            </a:r>
            <a:r>
              <a:rPr lang="zh-CN" sz="2000">
                <a:latin typeface="+mn-ea"/>
                <a:cs typeface="+mn-ea"/>
                <a:sym typeface="+mn-ea"/>
              </a:rPr>
              <a:t>解决智能体的构建问题</a:t>
            </a:r>
            <a:r>
              <a:rPr lang="zh-CN" altLang="en-US" sz="2000">
                <a:latin typeface="+mn-ea"/>
                <a:cs typeface="+mn-ea"/>
                <a:sym typeface="+mn-ea"/>
              </a:rPr>
              <a:t>。</a:t>
            </a:r>
            <a:endParaRPr lang="en-US" sz="2000">
              <a:latin typeface="+mn-ea"/>
              <a:cs typeface="+mn-ea"/>
              <a:sym typeface="+mn-ea"/>
            </a:endParaRPr>
          </a:p>
          <a:p>
            <a:pPr indent="0">
              <a:buNone/>
            </a:pPr>
            <a:endParaRPr lang="en-US" sz="2000">
              <a:latin typeface="+mn-ea"/>
              <a:cs typeface="+mn-ea"/>
              <a:sym typeface="+mn-ea"/>
            </a:endParaRPr>
          </a:p>
          <a:p>
            <a:pPr indent="0">
              <a:buNone/>
            </a:pPr>
            <a:r>
              <a:rPr lang="en-US" sz="2000">
                <a:latin typeface="+mn-ea"/>
                <a:cs typeface="+mn-ea"/>
                <a:sym typeface="+mn-ea"/>
              </a:rPr>
              <a:t>4</a:t>
            </a:r>
            <a:r>
              <a:rPr lang="zh-CN" altLang="en-US" sz="2000">
                <a:latin typeface="+mn-ea"/>
                <a:cs typeface="+mn-ea"/>
                <a:sym typeface="+mn-ea"/>
              </a:rPr>
              <a:t>、用颜色表示第四维，画出</a:t>
            </a:r>
            <a:r>
              <a:rPr lang="en-US" altLang="zh-CN" sz="2000">
                <a:latin typeface="+mn-ea"/>
                <a:cs typeface="+mn-ea"/>
                <a:sym typeface="+mn-ea"/>
              </a:rPr>
              <a:t>4</a:t>
            </a:r>
            <a:r>
              <a:rPr lang="zh-CN" altLang="en-US" sz="2000">
                <a:latin typeface="+mn-ea"/>
                <a:cs typeface="+mn-ea"/>
                <a:sym typeface="+mn-ea"/>
              </a:rPr>
              <a:t>个优化目标的</a:t>
            </a:r>
            <a:r>
              <a:rPr lang="en-US" altLang="zh-CN" sz="2000">
                <a:latin typeface="+mn-ea"/>
                <a:cs typeface="+mn-ea"/>
                <a:sym typeface="+mn-ea"/>
              </a:rPr>
              <a:t>Pareto</a:t>
            </a:r>
            <a:r>
              <a:rPr lang="zh-CN" altLang="en-US" sz="2000">
                <a:latin typeface="+mn-ea"/>
                <a:cs typeface="+mn-ea"/>
                <a:sym typeface="+mn-ea"/>
              </a:rPr>
              <a:t>前沿图。</a:t>
            </a:r>
            <a:endParaRPr lang="en-US" sz="2000">
              <a:latin typeface="+mn-ea"/>
              <a:cs typeface="+mn-ea"/>
              <a:sym typeface="+mn-ea"/>
            </a:endParaRPr>
          </a:p>
          <a:p>
            <a:pPr indent="0">
              <a:buNone/>
            </a:pPr>
            <a:endParaRPr lang="zh-CN" altLang="en-US" sz="2000" b="1">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indent="0">
              <a:buNone/>
            </a:pPr>
            <a:endParaRPr lang="en-US" altLang="zh-CN" sz="2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13623" y="1710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22"/>
          <p:cNvSpPr txBox="1"/>
          <p:nvPr/>
        </p:nvSpPr>
        <p:spPr>
          <a:xfrm>
            <a:off x="5607118" y="352104"/>
            <a:ext cx="1539240" cy="501650"/>
          </a:xfrm>
          <a:prstGeom prst="rect">
            <a:avLst/>
          </a:prstGeom>
          <a:noFill/>
        </p:spPr>
        <p:txBody>
          <a:bodyPr wrap="none" rtlCol="0">
            <a:spAutoFit/>
          </a:bodyPr>
          <a:p>
            <a:r>
              <a:rPr lang="zh-CN" altLang="en-US" sz="2665" dirty="0" smtClean="0">
                <a:solidFill>
                  <a:schemeClr val="tx1">
                    <a:lumMod val="75000"/>
                    <a:lumOff val="25000"/>
                  </a:schemeClr>
                </a:solidFill>
                <a:latin typeface="微软雅黑" panose="020B0503020204020204" pitchFamily="34" charset="-122"/>
                <a:ea typeface="微软雅黑" panose="020B0503020204020204" pitchFamily="34" charset="-122"/>
              </a:rPr>
              <a:t>发表论文</a:t>
            </a:r>
            <a:endParaRPr lang="zh-CN" altLang="en-US" sz="26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22"/>
          <p:cNvSpPr txBox="1"/>
          <p:nvPr/>
        </p:nvSpPr>
        <p:spPr>
          <a:xfrm flipH="1">
            <a:off x="1054735" y="1744345"/>
            <a:ext cx="10977880" cy="1630045"/>
          </a:xfrm>
          <a:prstGeom prst="rect">
            <a:avLst/>
          </a:prstGeom>
          <a:noFill/>
          <a:ln w="9525">
            <a:noFill/>
            <a:miter/>
          </a:ln>
          <a:effectLst>
            <a:outerShdw sx="999" sy="999" algn="ctr" rotWithShape="0">
              <a:srgbClr val="000000"/>
            </a:outerShdw>
          </a:effectLst>
        </p:spPr>
        <p:txBody>
          <a:bodyPr wrap="square" anchor="t">
            <a:spAutoFit/>
          </a:bodyPr>
          <a:p>
            <a:pPr indent="0">
              <a:buNone/>
            </a:pPr>
            <a:r>
              <a:rPr sz="2000">
                <a:latin typeface="+mn-ea"/>
                <a:cs typeface="+mn-ea"/>
                <a:sym typeface="宋体" panose="02010600030101010101" pitchFamily="2" charset="-122"/>
              </a:rPr>
              <a:t>论文标题：Electric Vehicle Charging Scheduling Strategy based on Genetic Algorithm；</a:t>
            </a:r>
            <a:endParaRPr sz="2000">
              <a:latin typeface="+mn-ea"/>
              <a:cs typeface="+mn-ea"/>
              <a:sym typeface="宋体" panose="02010600030101010101" pitchFamily="2" charset="-122"/>
            </a:endParaRPr>
          </a:p>
          <a:p>
            <a:pPr indent="0">
              <a:buNone/>
            </a:pPr>
            <a:r>
              <a:rPr sz="2000">
                <a:latin typeface="+mn-ea"/>
                <a:cs typeface="+mn-ea"/>
                <a:sym typeface="宋体" panose="02010600030101010101" pitchFamily="2" charset="-122"/>
              </a:rPr>
              <a:t>论文</a:t>
            </a:r>
            <a:r>
              <a:rPr lang="zh-CN" altLang="en-US" sz="2000">
                <a:latin typeface="+mn-ea"/>
                <a:cs typeface="+mn-ea"/>
                <a:sym typeface="宋体" panose="02010600030101010101" pitchFamily="2" charset="-122"/>
              </a:rPr>
              <a:t>作者</a:t>
            </a:r>
            <a:r>
              <a:rPr sz="2000">
                <a:latin typeface="+mn-ea"/>
                <a:cs typeface="+mn-ea"/>
                <a:sym typeface="宋体" panose="02010600030101010101" pitchFamily="2" charset="-122"/>
              </a:rPr>
              <a:t>：Shangwu Hou</a:t>
            </a:r>
            <a:r>
              <a:rPr lang="en-US" sz="2000">
                <a:latin typeface="+mn-ea"/>
                <a:cs typeface="+mn-ea"/>
                <a:sym typeface="宋体" panose="02010600030101010101" pitchFamily="2" charset="-122"/>
              </a:rPr>
              <a:t>, </a:t>
            </a:r>
            <a:r>
              <a:rPr sz="2000">
                <a:latin typeface="+mn-ea"/>
                <a:cs typeface="+mn-ea"/>
                <a:sym typeface="宋体" panose="02010600030101010101" pitchFamily="2" charset="-122"/>
              </a:rPr>
              <a:t>Chengpeng Jiang</a:t>
            </a:r>
            <a:r>
              <a:rPr lang="en-US" sz="2000">
                <a:latin typeface="+mn-ea"/>
                <a:cs typeface="+mn-ea"/>
                <a:sym typeface="宋体" panose="02010600030101010101" pitchFamily="2" charset="-122"/>
              </a:rPr>
              <a:t>, </a:t>
            </a:r>
            <a:r>
              <a:rPr sz="2000">
                <a:latin typeface="+mn-ea"/>
                <a:cs typeface="+mn-ea"/>
                <a:sym typeface="宋体" panose="02010600030101010101" pitchFamily="2" charset="-122"/>
              </a:rPr>
              <a:t>Yi Yang</a:t>
            </a:r>
            <a:r>
              <a:rPr lang="en-US" sz="2000">
                <a:latin typeface="+mn-ea"/>
                <a:cs typeface="+mn-ea"/>
                <a:sym typeface="宋体" panose="02010600030101010101" pitchFamily="2" charset="-122"/>
              </a:rPr>
              <a:t>, </a:t>
            </a:r>
            <a:r>
              <a:rPr sz="2000">
                <a:latin typeface="+mn-ea"/>
                <a:cs typeface="+mn-ea"/>
                <a:sym typeface="宋体" panose="02010600030101010101" pitchFamily="2" charset="-122"/>
              </a:rPr>
              <a:t>Wendong Xiao</a:t>
            </a:r>
            <a:r>
              <a:rPr lang="en-US" sz="2000">
                <a:latin typeface="+mn-ea"/>
                <a:cs typeface="+mn-ea"/>
                <a:sym typeface="宋体" panose="02010600030101010101" pitchFamily="2" charset="-122"/>
              </a:rPr>
              <a:t>.</a:t>
            </a:r>
            <a:endParaRPr sz="2000">
              <a:latin typeface="+mn-ea"/>
              <a:cs typeface="+mn-ea"/>
              <a:sym typeface="宋体" panose="02010600030101010101" pitchFamily="2" charset="-122"/>
            </a:endParaRPr>
          </a:p>
          <a:p>
            <a:pPr indent="0">
              <a:buNone/>
            </a:pPr>
            <a:r>
              <a:rPr sz="2000">
                <a:latin typeface="+mn-ea"/>
                <a:cs typeface="+mn-ea"/>
                <a:sym typeface="宋体" panose="02010600030101010101" pitchFamily="2" charset="-122"/>
              </a:rPr>
              <a:t>会议名称：第三届计算机信息科学与人工智能国际学术会议(CISAI 2020)；</a:t>
            </a:r>
            <a:endParaRPr sz="2000">
              <a:latin typeface="+mn-ea"/>
              <a:cs typeface="+mn-ea"/>
              <a:sym typeface="宋体" panose="02010600030101010101" pitchFamily="2" charset="-122"/>
            </a:endParaRPr>
          </a:p>
          <a:p>
            <a:pPr indent="0">
              <a:buNone/>
            </a:pPr>
            <a:r>
              <a:rPr sz="2000">
                <a:latin typeface="+mn-ea"/>
                <a:cs typeface="+mn-ea"/>
                <a:sym typeface="宋体" panose="02010600030101010101" pitchFamily="2" charset="-122"/>
              </a:rPr>
              <a:t>会议地点：呼伦贝尔；</a:t>
            </a:r>
            <a:endParaRPr sz="2000">
              <a:latin typeface="+mn-ea"/>
              <a:cs typeface="+mn-ea"/>
              <a:sym typeface="宋体" panose="02010600030101010101" pitchFamily="2" charset="-122"/>
            </a:endParaRPr>
          </a:p>
          <a:p>
            <a:pPr indent="0">
              <a:buNone/>
            </a:pPr>
            <a:r>
              <a:rPr sz="2000">
                <a:latin typeface="+mn-ea"/>
                <a:cs typeface="+mn-ea"/>
                <a:sym typeface="宋体" panose="02010600030101010101" pitchFamily="2" charset="-122"/>
              </a:rPr>
              <a:t>会议时间：2020-09-26。</a:t>
            </a:r>
            <a:endParaRPr sz="2000">
              <a:latin typeface="+mn-ea"/>
              <a:cs typeface="+mn-ea"/>
              <a:sym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102" name="TextBox 13"/>
          <p:cNvSpPr txBox="1"/>
          <p:nvPr/>
        </p:nvSpPr>
        <p:spPr>
          <a:xfrm>
            <a:off x="5631017" y="385481"/>
            <a:ext cx="867545" cy="502766"/>
          </a:xfrm>
          <a:prstGeom prst="rect">
            <a:avLst/>
          </a:prstGeom>
          <a:noFill/>
        </p:spPr>
        <p:txBody>
          <a:bodyPr wrap="none" rtlCol="0">
            <a:spAutoFit/>
          </a:bodyPr>
          <a:p>
            <a:r>
              <a:rPr lang="zh-CN" altLang="en-US" sz="2665" dirty="0" smtClean="0">
                <a:solidFill>
                  <a:srgbClr val="304860"/>
                </a:solidFill>
                <a:latin typeface="微软雅黑" panose="020B0503020204020204" pitchFamily="34" charset="-122"/>
                <a:ea typeface="微软雅黑" panose="020B0503020204020204" pitchFamily="34" charset="-122"/>
              </a:rPr>
              <a:t>展望</a:t>
            </a:r>
            <a:endParaRPr lang="zh-CN" altLang="en-US" sz="2665" dirty="0">
              <a:solidFill>
                <a:srgbClr val="304860"/>
              </a:solidFill>
              <a:latin typeface="微软雅黑" panose="020B0503020204020204" pitchFamily="34" charset="-122"/>
              <a:ea typeface="微软雅黑" panose="020B0503020204020204" pitchFamily="34" charset="-122"/>
            </a:endParaRPr>
          </a:p>
        </p:txBody>
      </p:sp>
      <p:sp>
        <p:nvSpPr>
          <p:cNvPr id="11" name="文本框 22"/>
          <p:cNvSpPr txBox="1"/>
          <p:nvPr/>
        </p:nvSpPr>
        <p:spPr>
          <a:xfrm flipH="1">
            <a:off x="1184275" y="1892300"/>
            <a:ext cx="9234170" cy="829945"/>
          </a:xfrm>
          <a:prstGeom prst="rect">
            <a:avLst/>
          </a:prstGeom>
          <a:noFill/>
          <a:ln w="9525">
            <a:noFill/>
            <a:miter/>
          </a:ln>
          <a:effectLst>
            <a:outerShdw sx="999" sy="999" algn="ctr" rotWithShape="0">
              <a:srgbClr val="000000"/>
            </a:outerShdw>
          </a:effectLst>
        </p:spPr>
        <p:txBody>
          <a:bodyPr wrap="square" anchor="t">
            <a:spAutoFit/>
          </a:bodyPr>
          <a:p>
            <a:pPr lvl="0" fontAlgn="auto">
              <a:lnSpc>
                <a:spcPct val="12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、该充电调度模型是在MATLAB上仿真实现，可以用主流开发软件进行开发，方便于移动端结合。</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22"/>
          <p:cNvSpPr txBox="1"/>
          <p:nvPr/>
        </p:nvSpPr>
        <p:spPr>
          <a:xfrm flipH="1">
            <a:off x="1194435" y="3393440"/>
            <a:ext cx="9223375" cy="829945"/>
          </a:xfrm>
          <a:prstGeom prst="rect">
            <a:avLst/>
          </a:prstGeom>
          <a:noFill/>
          <a:ln w="9525">
            <a:noFill/>
            <a:miter/>
          </a:ln>
          <a:effectLst>
            <a:outerShdw sx="999" sy="999" algn="ctr" rotWithShape="0">
              <a:srgbClr val="000000"/>
            </a:outerShdw>
          </a:effectLst>
        </p:spPr>
        <p:txBody>
          <a:bodyPr wrap="square" anchor="t">
            <a:spAutoFit/>
          </a:bodyPr>
          <a:p>
            <a:pPr lvl="0" fontAlgn="auto">
              <a:lnSpc>
                <a:spcPct val="12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、仿真过程需要提前输入电动汽车和周围充电桩的数据并读取加载服务需求数据，后期还可以设计应用程序直接输入电动汽车的基础数据进行调度方案求解。</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1939925" y="264160"/>
            <a:ext cx="344487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研究背景：</a:t>
            </a:r>
            <a:endParaRPr lang="zh-CN" altLang="en-US" sz="2800" dirty="0">
              <a:solidFill>
                <a:srgbClr val="3048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6840" y="992505"/>
            <a:ext cx="10317480" cy="2916555"/>
          </a:xfrm>
          <a:prstGeom prst="rect">
            <a:avLst/>
          </a:prstGeom>
          <a:noFill/>
        </p:spPr>
        <p:txBody>
          <a:bodyPr wrap="square" rtlCol="0" anchor="t">
            <a:spAutoFit/>
          </a:bodyPr>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为了减少污染，保护环境，国家大力支持新能源汽车发展。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然而，电动汽车用户找桩难、排队时间过长、设施利用率低、充电运营企业盈利难等问题难以解决。同时，电动汽车大规模无序接入电网充电会影响电网的安全稳定运行。在此背景下，电动汽车充电调度策略的研究受到广泛关注。</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endParaRPr lang="zh-CN" altLang="en-US" sz="2400"/>
          </a:p>
          <a:p>
            <a:pPr indent="0" fontAlgn="auto">
              <a:lnSpc>
                <a:spcPct val="120000"/>
              </a:lnSpc>
              <a:spcBef>
                <a:spcPts val="600"/>
              </a:spcBef>
              <a:spcAft>
                <a:spcPts val="600"/>
              </a:spcAft>
              <a:buFont typeface="Wingdings" panose="05000000000000000000" charset="0"/>
              <a:buNone/>
            </a:pPr>
            <a:endParaRPr lang="zh-CN" altLang="en-US" sz="2400"/>
          </a:p>
        </p:txBody>
      </p:sp>
      <p:sp>
        <p:nvSpPr>
          <p:cNvPr id="4" name="TextBox 59"/>
          <p:cNvSpPr txBox="1"/>
          <p:nvPr/>
        </p:nvSpPr>
        <p:spPr>
          <a:xfrm>
            <a:off x="1815465" y="3093720"/>
            <a:ext cx="344487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研究意义：</a:t>
            </a:r>
            <a:endParaRPr lang="zh-CN" altLang="en-US" sz="2800" dirty="0">
              <a:solidFill>
                <a:srgbClr val="30486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6840" y="3453765"/>
            <a:ext cx="8275955" cy="2614930"/>
          </a:xfrm>
          <a:prstGeom prst="rect">
            <a:avLst/>
          </a:prstGeom>
          <a:noFill/>
        </p:spPr>
        <p:txBody>
          <a:bodyPr wrap="square" rtlCol="0">
            <a:spAutoFit/>
          </a:bodyPr>
          <a:p>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、电动汽车用户可以减少出行成本，提高出行效率；</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2000"/>
          </a:p>
          <a:p>
            <a:r>
              <a:rPr lang="en-US" altLang="zh-CN" sz="2000"/>
              <a:t>2</a:t>
            </a:r>
            <a:r>
              <a:rPr lang="zh-CN" altLang="en-US" sz="2000"/>
              <a:t>、合理分配充电桩的资源，避免浪费；</a:t>
            </a:r>
            <a:endParaRPr lang="zh-CN" altLang="en-US" sz="2000"/>
          </a:p>
          <a:p>
            <a:endParaRPr lang="zh-CN" altLang="en-US" sz="2000"/>
          </a:p>
          <a:p>
            <a:r>
              <a:rPr lang="en-US" altLang="zh-CN" sz="2000"/>
              <a:t>3</a:t>
            </a:r>
            <a:r>
              <a:rPr lang="zh-CN" altLang="en-US" sz="2000"/>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减少汽车充电对电网负荷的不良影响；</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a:p>
          <a:p>
            <a:r>
              <a:rPr lang="en-US" altLang="zh-CN" sz="2000"/>
              <a:t>4</a:t>
            </a:r>
            <a:r>
              <a:rPr lang="zh-CN" altLang="en-US" sz="2000"/>
              <a:t>、</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促进电动汽车的使用和推广。</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5" name="矩形 4"/>
          <p:cNvSpPr/>
          <p:nvPr/>
        </p:nvSpPr>
        <p:spPr>
          <a:xfrm>
            <a:off x="3401695" y="2531110"/>
            <a:ext cx="6136005" cy="859155"/>
          </a:xfrm>
          <a:prstGeom prst="rect">
            <a:avLst/>
          </a:prstGeom>
        </p:spPr>
        <p:txBody>
          <a:bodyPr wrap="square" lIns="91428" tIns="45713" rIns="91428" bIns="45713">
            <a:spAutoFit/>
          </a:bodyPr>
          <a:p>
            <a:pPr algn="r"/>
            <a:r>
              <a:rPr lang="zh-CN" altLang="en-US" sz="5000" dirty="0">
                <a:solidFill>
                  <a:srgbClr val="4B6075"/>
                </a:solidFill>
                <a:latin typeface="微软雅黑" panose="020B0503020204020204" pitchFamily="34" charset="-122"/>
                <a:ea typeface="微软雅黑" panose="020B0503020204020204" pitchFamily="34" charset="-122"/>
              </a:rPr>
              <a:t>感谢各位老师的指导！</a:t>
            </a:r>
            <a:endParaRPr lang="zh-CN" altLang="en-US" sz="5000" dirty="0">
              <a:solidFill>
                <a:srgbClr val="4B607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par>
                          <p:cTn id="10" fill="hold">
                            <p:stCondLst>
                              <p:cond delay="844"/>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7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700" fill="hold"/>
                                        <p:tgtEl>
                                          <p:spTgt spid="5"/>
                                        </p:tgtEl>
                                        <p:attrNameLst>
                                          <p:attrName>ppt_y</p:attrName>
                                        </p:attrNameLst>
                                      </p:cBhvr>
                                      <p:tavLst>
                                        <p:tav tm="0">
                                          <p:val>
                                            <p:strVal val="#ppt_y"/>
                                          </p:val>
                                        </p:tav>
                                        <p:tav tm="100000">
                                          <p:val>
                                            <p:strVal val="#ppt_y"/>
                                          </p:val>
                                        </p:tav>
                                      </p:tavLst>
                                    </p:anim>
                                    <p:anim calcmode="lin" valueType="num">
                                      <p:cBhvr>
                                        <p:cTn id="15" dur="7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7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1939925" y="264160"/>
            <a:ext cx="344487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研究现状：</a:t>
            </a:r>
            <a:endParaRPr lang="zh-CN" altLang="en-US" sz="2800" dirty="0">
              <a:solidFill>
                <a:srgbClr val="3048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6840" y="992505"/>
            <a:ext cx="9668510" cy="6732905"/>
          </a:xfrm>
          <a:prstGeom prst="rect">
            <a:avLst/>
          </a:prstGeom>
          <a:noFill/>
        </p:spPr>
        <p:txBody>
          <a:bodyPr wrap="square" rtlCol="0" anchor="t">
            <a:spAutoFit/>
          </a:bodyPr>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由于国内外人民的生活方式和电动汽车主要购买人群的不同，国内外关于车辆充电调度问题研究的侧重点也不尽相同。</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我国地大物博，人口众多，交通复杂。主要从以下方面研究：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rPr>
              <a:t>1、通过经济手段或技术手段控制电动汽车的充电时间和充电功率，减小电网峰谷差；</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rPr>
              <a:t>2、考虑全天各时段电价的不同，建立分时电价充电调度系统，减少充电费用；</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rPr>
              <a:t>3、考虑充电桩数量较少且分步不均匀的现状，研究充电设施选址问题；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l" fontAlgn="auto">
              <a:lnSpc>
                <a:spcPct val="120000"/>
              </a:lnSpc>
              <a:spcBef>
                <a:spcPts val="600"/>
              </a:spcBef>
              <a:spcAft>
                <a:spcPts val="600"/>
              </a:spcAft>
              <a:buClrTx/>
              <a:buSzTx/>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rPr>
              <a:t>4、建立虚拟充电站控制中心；</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国外地广人稀，主要居住方式与中国也不相同，研究内容如下：</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、设计有多个充电端口的电动汽车充电器，可同时为N辆电动汽车充电；</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、研究混合动力汽车的网络化和供需规划问题；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endParaRPr lang="zh-CN" altLang="en-US" sz="2400"/>
          </a:p>
          <a:p>
            <a:pPr indent="0" fontAlgn="auto">
              <a:lnSpc>
                <a:spcPct val="120000"/>
              </a:lnSpc>
              <a:spcBef>
                <a:spcPts val="600"/>
              </a:spcBef>
              <a:spcAft>
                <a:spcPts val="600"/>
              </a:spcAft>
              <a:buFont typeface="Wingdings" panose="05000000000000000000" charset="0"/>
              <a:buNone/>
            </a:pP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5297170" y="200025"/>
            <a:ext cx="343471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问题描述</a:t>
            </a:r>
            <a:endParaRPr lang="zh-CN" altLang="en-US" sz="2800" dirty="0" smtClean="0">
              <a:solidFill>
                <a:srgbClr val="30486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4275" y="1130935"/>
            <a:ext cx="10398760" cy="5600700"/>
          </a:xfrm>
          <a:prstGeom prst="rect">
            <a:avLst/>
          </a:prstGeom>
          <a:noFill/>
        </p:spPr>
        <p:txBody>
          <a:bodyPr wrap="square" rtlCol="0" anchor="t">
            <a:spAutoFit/>
          </a:bodyPr>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本文研究多辆电动汽车的充电调度问题，考虑某时段区域范围内有</a:t>
            </a:r>
            <a:r>
              <a:rPr lang="en-US" altLang="zh-CN" sz="2000" b="1" i="1" dirty="0">
                <a:solidFill>
                  <a:schemeClr val="tx1">
                    <a:lumMod val="85000"/>
                    <a:lumOff val="15000"/>
                  </a:schemeClr>
                </a:solidFill>
                <a:latin typeface="+mn-ea"/>
                <a:cs typeface="+mn-ea"/>
                <a:sym typeface="宋体" panose="02010600030101010101" pitchFamily="2" charset="-122"/>
              </a:rPr>
              <a:t>M </a:t>
            </a:r>
            <a:r>
              <a:rPr lang="zh-CN" altLang="en-US" sz="2000" b="1" dirty="0">
                <a:solidFill>
                  <a:schemeClr val="tx1">
                    <a:lumMod val="85000"/>
                    <a:lumOff val="15000"/>
                  </a:schemeClr>
                </a:solidFill>
                <a:latin typeface="+mn-ea"/>
                <a:cs typeface="+mn-ea"/>
                <a:sym typeface="宋体" panose="02010600030101010101" pitchFamily="2" charset="-122"/>
              </a:rPr>
              <a:t>辆电动汽车</a:t>
            </a:r>
            <a:r>
              <a:rPr lang="zh-CN" altLang="en-US" sz="2000" dirty="0">
                <a:solidFill>
                  <a:schemeClr val="tx1">
                    <a:lumMod val="85000"/>
                    <a:lumOff val="15000"/>
                  </a:schemeClr>
                </a:solidFill>
                <a:latin typeface="+mn-ea"/>
                <a:cs typeface="+mn-ea"/>
                <a:sym typeface="宋体" panose="02010600030101010101" pitchFamily="2" charset="-122"/>
              </a:rPr>
              <a:t>发出充电请求时，周围有</a:t>
            </a:r>
            <a:r>
              <a:rPr lang="en-US" altLang="zh-CN" sz="2000" b="1" i="1" dirty="0">
                <a:solidFill>
                  <a:schemeClr val="tx1">
                    <a:lumMod val="85000"/>
                    <a:lumOff val="15000"/>
                  </a:schemeClr>
                </a:solidFill>
                <a:latin typeface="+mn-ea"/>
                <a:cs typeface="+mn-ea"/>
                <a:sym typeface="宋体" panose="02010600030101010101" pitchFamily="2" charset="-122"/>
              </a:rPr>
              <a:t>N </a:t>
            </a:r>
            <a:r>
              <a:rPr lang="zh-CN" altLang="en-US" sz="2000" b="1" dirty="0">
                <a:solidFill>
                  <a:schemeClr val="tx1">
                    <a:lumMod val="85000"/>
                    <a:lumOff val="15000"/>
                  </a:schemeClr>
                </a:solidFill>
                <a:latin typeface="+mn-ea"/>
                <a:cs typeface="+mn-ea"/>
                <a:sym typeface="宋体" panose="02010600030101010101" pitchFamily="2" charset="-122"/>
              </a:rPr>
              <a:t>个充电桩</a:t>
            </a:r>
            <a:r>
              <a:rPr lang="zh-CN" altLang="en-US" sz="2000" dirty="0">
                <a:solidFill>
                  <a:schemeClr val="tx1">
                    <a:lumMod val="85000"/>
                    <a:lumOff val="15000"/>
                  </a:schemeClr>
                </a:solidFill>
                <a:latin typeface="+mn-ea"/>
                <a:cs typeface="+mn-ea"/>
                <a:sym typeface="宋体" panose="02010600030101010101" pitchFamily="2" charset="-122"/>
              </a:rPr>
              <a:t>可以提供充电位的调度情况。把当前调度时段电动汽车和充电桩的基本数据加载到调度中心，调度中心根据电动汽车的当前位置、电量剩余情况和周围充电桩的充电情况进行调度，电动汽车按照最优调度方案到充电桩充电。</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充电调度模型考虑优化</a:t>
            </a:r>
            <a:r>
              <a:rPr lang="en-US" altLang="zh-CN" sz="2000" dirty="0">
                <a:solidFill>
                  <a:schemeClr val="tx1">
                    <a:lumMod val="85000"/>
                    <a:lumOff val="15000"/>
                  </a:schemeClr>
                </a:solidFill>
                <a:latin typeface="+mn-ea"/>
                <a:cs typeface="+mn-ea"/>
                <a:sym typeface="宋体" panose="02010600030101010101" pitchFamily="2" charset="-122"/>
              </a:rPr>
              <a:t>4</a:t>
            </a:r>
            <a:r>
              <a:rPr lang="zh-CN" altLang="en-US" sz="2000" dirty="0">
                <a:solidFill>
                  <a:schemeClr val="tx1">
                    <a:lumMod val="85000"/>
                    <a:lumOff val="15000"/>
                  </a:schemeClr>
                </a:solidFill>
                <a:latin typeface="+mn-ea"/>
                <a:cs typeface="+mn-ea"/>
                <a:sym typeface="宋体" panose="02010600030101010101" pitchFamily="2" charset="-122"/>
              </a:rPr>
              <a:t>个性能指标，分别为：</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电动汽车充电时长：包括</a:t>
            </a:r>
            <a:r>
              <a:rPr lang="zh-CN" altLang="en-US" sz="2000" b="1">
                <a:solidFill>
                  <a:schemeClr val="tx1">
                    <a:lumMod val="95000"/>
                    <a:lumOff val="5000"/>
                  </a:schemeClr>
                </a:solidFill>
                <a:latin typeface="+mn-ea"/>
                <a:cs typeface="+mn-ea"/>
                <a:sym typeface="宋体" panose="02010600030101010101" pitchFamily="2" charset="-122"/>
              </a:rPr>
              <a:t>驾驶时间</a:t>
            </a:r>
            <a:r>
              <a:rPr lang="zh-CN" altLang="en-US" sz="2000">
                <a:solidFill>
                  <a:schemeClr val="tx1">
                    <a:lumMod val="95000"/>
                    <a:lumOff val="5000"/>
                  </a:schemeClr>
                </a:solidFill>
                <a:latin typeface="+mn-ea"/>
                <a:cs typeface="+mn-ea"/>
                <a:sym typeface="宋体" panose="02010600030101010101" pitchFamily="2" charset="-122"/>
              </a:rPr>
              <a:t>、</a:t>
            </a:r>
            <a:r>
              <a:rPr lang="zh-CN" altLang="en-US" sz="2000" b="1">
                <a:solidFill>
                  <a:schemeClr val="tx1">
                    <a:lumMod val="95000"/>
                    <a:lumOff val="5000"/>
                  </a:schemeClr>
                </a:solidFill>
                <a:latin typeface="+mn-ea"/>
                <a:cs typeface="+mn-ea"/>
                <a:sym typeface="宋体" panose="02010600030101010101" pitchFamily="2" charset="-122"/>
              </a:rPr>
              <a:t>充电时间</a:t>
            </a:r>
            <a:r>
              <a:rPr lang="zh-CN" altLang="en-US" sz="2000">
                <a:solidFill>
                  <a:schemeClr val="tx1">
                    <a:lumMod val="95000"/>
                    <a:lumOff val="5000"/>
                  </a:schemeClr>
                </a:solidFill>
                <a:latin typeface="+mn-ea"/>
                <a:cs typeface="+mn-ea"/>
                <a:sym typeface="宋体" panose="02010600030101010101" pitchFamily="2" charset="-122"/>
              </a:rPr>
              <a:t>和</a:t>
            </a:r>
            <a:r>
              <a:rPr lang="zh-CN" altLang="en-US" sz="2000" b="1">
                <a:solidFill>
                  <a:schemeClr val="tx1">
                    <a:lumMod val="95000"/>
                    <a:lumOff val="5000"/>
                  </a:schemeClr>
                </a:solidFill>
                <a:latin typeface="+mn-ea"/>
                <a:cs typeface="+mn-ea"/>
                <a:sym typeface="宋体" panose="02010600030101010101" pitchFamily="2" charset="-122"/>
              </a:rPr>
              <a:t>等待时间；</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电动汽车充电费用：</a:t>
            </a:r>
            <a:r>
              <a:rPr lang="zh-CN" altLang="en-US" sz="2000">
                <a:solidFill>
                  <a:schemeClr val="tx1">
                    <a:lumMod val="95000"/>
                    <a:lumOff val="5000"/>
                  </a:schemeClr>
                </a:solidFill>
                <a:latin typeface="+mn-ea"/>
                <a:cs typeface="+mn-ea"/>
                <a:sym typeface="宋体" panose="02010600030101010101" pitchFamily="2" charset="-122"/>
              </a:rPr>
              <a:t>包括</a:t>
            </a:r>
            <a:r>
              <a:rPr lang="zh-CN" altLang="en-US" sz="2000" b="1">
                <a:solidFill>
                  <a:schemeClr val="tx1">
                    <a:lumMod val="95000"/>
                    <a:lumOff val="5000"/>
                  </a:schemeClr>
                </a:solidFill>
                <a:latin typeface="+mn-ea"/>
                <a:cs typeface="+mn-ea"/>
                <a:sym typeface="宋体" panose="02010600030101010101" pitchFamily="2" charset="-122"/>
              </a:rPr>
              <a:t>停车费用</a:t>
            </a:r>
            <a:r>
              <a:rPr lang="zh-CN" altLang="en-US" sz="2000">
                <a:solidFill>
                  <a:schemeClr val="tx1">
                    <a:lumMod val="95000"/>
                    <a:lumOff val="5000"/>
                  </a:schemeClr>
                </a:solidFill>
                <a:latin typeface="+mn-ea"/>
                <a:cs typeface="+mn-ea"/>
                <a:sym typeface="宋体" panose="02010600030101010101" pitchFamily="2" charset="-122"/>
              </a:rPr>
              <a:t>和</a:t>
            </a:r>
            <a:r>
              <a:rPr lang="zh-CN" altLang="en-US" sz="2000" b="1">
                <a:solidFill>
                  <a:schemeClr val="tx1">
                    <a:lumMod val="95000"/>
                    <a:lumOff val="5000"/>
                  </a:schemeClr>
                </a:solidFill>
                <a:latin typeface="+mn-ea"/>
                <a:cs typeface="+mn-ea"/>
                <a:sym typeface="宋体" panose="02010600030101010101" pitchFamily="2" charset="-122"/>
              </a:rPr>
              <a:t>充电费用。</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充电桩利用率偏差：</a:t>
            </a:r>
            <a:r>
              <a:rPr lang="zh-CN" altLang="en-US" sz="2000">
                <a:solidFill>
                  <a:schemeClr val="tx1">
                    <a:lumMod val="95000"/>
                    <a:lumOff val="5000"/>
                  </a:schemeClr>
                </a:solidFill>
                <a:latin typeface="+mn-ea"/>
                <a:cs typeface="+mn-ea"/>
                <a:sym typeface="宋体" panose="02010600030101010101" pitchFamily="2" charset="-122"/>
              </a:rPr>
              <a:t>避免多辆电动汽车挤占某些充电桩，使其余充电站空闲。造成</a:t>
            </a:r>
            <a:r>
              <a:rPr lang="zh-CN" altLang="en-US" sz="2000" b="1">
                <a:solidFill>
                  <a:schemeClr val="tx1">
                    <a:lumMod val="95000"/>
                    <a:lumOff val="5000"/>
                  </a:schemeClr>
                </a:solidFill>
                <a:latin typeface="+mn-ea"/>
                <a:cs typeface="+mn-ea"/>
                <a:sym typeface="宋体" panose="02010600030101010101" pitchFamily="2" charset="-122"/>
              </a:rPr>
              <a:t>资源浪费</a:t>
            </a:r>
            <a:r>
              <a:rPr lang="zh-CN" altLang="en-US" sz="2000">
                <a:solidFill>
                  <a:schemeClr val="tx1">
                    <a:lumMod val="95000"/>
                    <a:lumOff val="5000"/>
                  </a:schemeClr>
                </a:solidFill>
                <a:latin typeface="+mn-ea"/>
                <a:cs typeface="+mn-ea"/>
                <a:sym typeface="宋体" panose="02010600030101010101" pitchFamily="2" charset="-122"/>
              </a:rPr>
              <a:t>和</a:t>
            </a:r>
            <a:r>
              <a:rPr lang="zh-CN" altLang="en-US" sz="2000" b="1">
                <a:solidFill>
                  <a:schemeClr val="tx1">
                    <a:lumMod val="95000"/>
                    <a:lumOff val="5000"/>
                  </a:schemeClr>
                </a:solidFill>
                <a:latin typeface="+mn-ea"/>
                <a:cs typeface="+mn-ea"/>
                <a:sym typeface="宋体" panose="02010600030101010101" pitchFamily="2" charset="-122"/>
              </a:rPr>
              <a:t>过渡损耗。</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altLang="en-US" sz="2000" dirty="0">
                <a:solidFill>
                  <a:schemeClr val="tx1">
                    <a:lumMod val="85000"/>
                    <a:lumOff val="15000"/>
                  </a:schemeClr>
                </a:solidFill>
                <a:latin typeface="+mn-ea"/>
                <a:cs typeface="+mn-ea"/>
                <a:sym typeface="宋体" panose="02010600030101010101" pitchFamily="2" charset="-122"/>
              </a:rPr>
              <a:t>电网平均负载：      </a:t>
            </a:r>
            <a:r>
              <a:rPr lang="zh-CN" altLang="en-US" sz="2000">
                <a:solidFill>
                  <a:schemeClr val="tx1">
                    <a:lumMod val="95000"/>
                    <a:lumOff val="5000"/>
                  </a:schemeClr>
                </a:solidFill>
                <a:latin typeface="+mn-ea"/>
                <a:cs typeface="+mn-ea"/>
                <a:sym typeface="宋体" panose="02010600030101010101" pitchFamily="2" charset="-122"/>
              </a:rPr>
              <a:t>避免加重电网负载，维护电网安全</a:t>
            </a:r>
            <a:endParaRPr lang="zh-CN" altLang="en-US"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endParaRPr lang="zh-CN" altLang="en-US" sz="2000">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2" name="TextBox 59"/>
          <p:cNvSpPr txBox="1"/>
          <p:nvPr/>
        </p:nvSpPr>
        <p:spPr>
          <a:xfrm>
            <a:off x="742950" y="1228725"/>
            <a:ext cx="3434715" cy="706755"/>
          </a:xfrm>
          <a:prstGeom prst="rect">
            <a:avLst/>
          </a:prstGeom>
          <a:noFill/>
        </p:spPr>
        <p:txBody>
          <a:bodyPr wrap="square" rtlCol="0">
            <a:spAutoFit/>
          </a:bodyPr>
          <a:p>
            <a:r>
              <a:rPr lang="zh-CN" altLang="en-US" sz="2000" dirty="0" smtClean="0">
                <a:solidFill>
                  <a:srgbClr val="304860"/>
                </a:solidFill>
                <a:latin typeface="微软雅黑" panose="020B0503020204020204" pitchFamily="34" charset="-122"/>
                <a:ea typeface="微软雅黑" panose="020B0503020204020204" pitchFamily="34" charset="-122"/>
              </a:rPr>
              <a:t>数学模型：</a:t>
            </a:r>
            <a:endParaRPr lang="zh-CN" altLang="en-US" sz="2000" dirty="0" smtClean="0">
              <a:solidFill>
                <a:srgbClr val="304860"/>
              </a:solidFill>
              <a:latin typeface="微软雅黑" panose="020B0503020204020204" pitchFamily="34" charset="-122"/>
              <a:ea typeface="微软雅黑" panose="020B0503020204020204" pitchFamily="34" charset="-122"/>
            </a:endParaRPr>
          </a:p>
          <a:p>
            <a:endParaRPr lang="zh-CN" altLang="en-US" sz="2000" dirty="0" smtClean="0">
              <a:solidFill>
                <a:srgbClr val="304860"/>
              </a:solidFill>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2309495" y="1002665"/>
          <a:ext cx="4455795" cy="932815"/>
        </p:xfrm>
        <a:graphic>
          <a:graphicData uri="http://schemas.openxmlformats.org/presentationml/2006/ole">
            <mc:AlternateContent xmlns:mc="http://schemas.openxmlformats.org/markup-compatibility/2006">
              <mc:Choice xmlns:v="urn:schemas-microsoft-com:vml" Requires="v">
                <p:oleObj spid="_x0000_s5" name="" r:id="rId1" imgW="2552700" imgH="482600" progId="Equation.DSMT4">
                  <p:embed/>
                </p:oleObj>
              </mc:Choice>
              <mc:Fallback>
                <p:oleObj name="" r:id="rId1" imgW="2552700" imgH="482600" progId="Equation.DSMT4">
                  <p:embed/>
                  <p:pic>
                    <p:nvPicPr>
                      <p:cNvPr id="0" name="图片 4"/>
                      <p:cNvPicPr/>
                      <p:nvPr/>
                    </p:nvPicPr>
                    <p:blipFill>
                      <a:blip r:embed="rId2"/>
                      <a:stretch>
                        <a:fillRect/>
                      </a:stretch>
                    </p:blipFill>
                    <p:spPr>
                      <a:xfrm>
                        <a:off x="2309495" y="1002665"/>
                        <a:ext cx="4455795" cy="932815"/>
                      </a:xfrm>
                      <a:prstGeom prst="rect">
                        <a:avLst/>
                      </a:prstGeom>
                    </p:spPr>
                  </p:pic>
                </p:oleObj>
              </mc:Fallback>
            </mc:AlternateContent>
          </a:graphicData>
        </a:graphic>
      </p:graphicFrame>
      <p:sp>
        <p:nvSpPr>
          <p:cNvPr id="6" name="TextBox 59"/>
          <p:cNvSpPr txBox="1"/>
          <p:nvPr/>
        </p:nvSpPr>
        <p:spPr>
          <a:xfrm>
            <a:off x="684530" y="2764790"/>
            <a:ext cx="3434715" cy="706755"/>
          </a:xfrm>
          <a:prstGeom prst="rect">
            <a:avLst/>
          </a:prstGeom>
          <a:noFill/>
        </p:spPr>
        <p:txBody>
          <a:bodyPr wrap="square" rtlCol="0">
            <a:spAutoFit/>
          </a:bodyPr>
          <a:p>
            <a:r>
              <a:rPr lang="zh-CN" altLang="en-US" sz="2000" dirty="0" smtClean="0">
                <a:solidFill>
                  <a:srgbClr val="304860"/>
                </a:solidFill>
                <a:latin typeface="微软雅黑" panose="020B0503020204020204" pitchFamily="34" charset="-122"/>
                <a:ea typeface="微软雅黑" panose="020B0503020204020204" pitchFamily="34" charset="-122"/>
              </a:rPr>
              <a:t>目标函数：</a:t>
            </a:r>
            <a:endParaRPr lang="zh-CN" altLang="en-US" sz="2000" dirty="0" smtClean="0">
              <a:solidFill>
                <a:srgbClr val="304860"/>
              </a:solidFill>
              <a:latin typeface="微软雅黑" panose="020B0503020204020204" pitchFamily="34" charset="-122"/>
              <a:ea typeface="微软雅黑" panose="020B0503020204020204" pitchFamily="34" charset="-122"/>
            </a:endParaRPr>
          </a:p>
          <a:p>
            <a:endParaRPr lang="zh-CN" altLang="en-US" sz="2000" dirty="0" smtClean="0">
              <a:solidFill>
                <a:srgbClr val="3048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62420" y="1329690"/>
            <a:ext cx="1074420" cy="368300"/>
          </a:xfrm>
          <a:prstGeom prst="rect">
            <a:avLst/>
          </a:prstGeom>
          <a:noFill/>
        </p:spPr>
        <p:txBody>
          <a:bodyPr wrap="square" rtlCol="0">
            <a:spAutoFit/>
          </a:bodyPr>
          <a:p>
            <a:r>
              <a:rPr lang="zh-CN" altLang="en-US"/>
              <a:t>（</a:t>
            </a:r>
            <a:r>
              <a:rPr lang="en-US" altLang="zh-CN"/>
              <a:t>2-1</a:t>
            </a:r>
            <a:r>
              <a:rPr lang="zh-CN" altLang="en-US"/>
              <a:t>）</a:t>
            </a:r>
            <a:endParaRPr lang="zh-CN" altLang="en-US"/>
          </a:p>
        </p:txBody>
      </p:sp>
      <p:sp>
        <p:nvSpPr>
          <p:cNvPr id="12" name="文本框 11"/>
          <p:cNvSpPr txBox="1"/>
          <p:nvPr/>
        </p:nvSpPr>
        <p:spPr>
          <a:xfrm>
            <a:off x="6662420" y="2764790"/>
            <a:ext cx="1074420" cy="368300"/>
          </a:xfrm>
          <a:prstGeom prst="rect">
            <a:avLst/>
          </a:prstGeom>
          <a:noFill/>
        </p:spPr>
        <p:txBody>
          <a:bodyPr wrap="square" rtlCol="0">
            <a:spAutoFit/>
          </a:bodyPr>
          <a:p>
            <a:r>
              <a:rPr lang="zh-CN" altLang="en-US"/>
              <a:t>（</a:t>
            </a:r>
            <a:r>
              <a:rPr lang="en-US" altLang="zh-CN"/>
              <a:t>2-2</a:t>
            </a:r>
            <a:r>
              <a:rPr lang="zh-CN" altLang="en-US"/>
              <a:t>）</a:t>
            </a:r>
            <a:endParaRPr lang="zh-CN" altLang="en-US"/>
          </a:p>
        </p:txBody>
      </p:sp>
      <p:sp>
        <p:nvSpPr>
          <p:cNvPr id="14" name="文本框 13"/>
          <p:cNvSpPr txBox="1"/>
          <p:nvPr/>
        </p:nvSpPr>
        <p:spPr>
          <a:xfrm>
            <a:off x="6662420" y="3461385"/>
            <a:ext cx="1074420" cy="368300"/>
          </a:xfrm>
          <a:prstGeom prst="rect">
            <a:avLst/>
          </a:prstGeom>
          <a:noFill/>
        </p:spPr>
        <p:txBody>
          <a:bodyPr wrap="square" rtlCol="0">
            <a:spAutoFit/>
          </a:bodyPr>
          <a:p>
            <a:r>
              <a:rPr lang="zh-CN" altLang="en-US"/>
              <a:t>（</a:t>
            </a:r>
            <a:r>
              <a:rPr lang="en-US" altLang="zh-CN"/>
              <a:t>2-3</a:t>
            </a:r>
            <a:r>
              <a:rPr lang="zh-CN" altLang="en-US"/>
              <a:t>）</a:t>
            </a:r>
            <a:endParaRPr lang="zh-CN" altLang="en-US"/>
          </a:p>
        </p:txBody>
      </p:sp>
      <p:sp>
        <p:nvSpPr>
          <p:cNvPr id="16" name="文本框 15"/>
          <p:cNvSpPr txBox="1"/>
          <p:nvPr/>
        </p:nvSpPr>
        <p:spPr>
          <a:xfrm>
            <a:off x="6662420" y="4246245"/>
            <a:ext cx="1074420" cy="368300"/>
          </a:xfrm>
          <a:prstGeom prst="rect">
            <a:avLst/>
          </a:prstGeom>
          <a:noFill/>
        </p:spPr>
        <p:txBody>
          <a:bodyPr wrap="square" rtlCol="0">
            <a:spAutoFit/>
          </a:bodyPr>
          <a:p>
            <a:r>
              <a:rPr lang="zh-CN" altLang="en-US"/>
              <a:t>（</a:t>
            </a:r>
            <a:r>
              <a:rPr lang="en-US" altLang="zh-CN"/>
              <a:t>2-4</a:t>
            </a:r>
            <a:r>
              <a:rPr lang="zh-CN" altLang="en-US"/>
              <a:t>）</a:t>
            </a:r>
            <a:endParaRPr lang="zh-CN" altLang="en-US"/>
          </a:p>
        </p:txBody>
      </p:sp>
      <p:sp>
        <p:nvSpPr>
          <p:cNvPr id="18" name="文本框 17"/>
          <p:cNvSpPr txBox="1"/>
          <p:nvPr/>
        </p:nvSpPr>
        <p:spPr>
          <a:xfrm>
            <a:off x="6662420" y="5214620"/>
            <a:ext cx="1157605" cy="368300"/>
          </a:xfrm>
          <a:prstGeom prst="rect">
            <a:avLst/>
          </a:prstGeom>
          <a:noFill/>
        </p:spPr>
        <p:txBody>
          <a:bodyPr wrap="square" rtlCol="0">
            <a:spAutoFit/>
          </a:bodyPr>
          <a:p>
            <a:r>
              <a:rPr lang="zh-CN" altLang="en-US"/>
              <a:t>（</a:t>
            </a:r>
            <a:r>
              <a:rPr lang="en-US" altLang="zh-CN"/>
              <a:t>2-5</a:t>
            </a:r>
            <a:r>
              <a:rPr lang="zh-CN" altLang="en-US"/>
              <a:t>）</a:t>
            </a:r>
            <a:endParaRPr lang="zh-CN" altLang="en-US"/>
          </a:p>
        </p:txBody>
      </p:sp>
      <p:sp>
        <p:nvSpPr>
          <p:cNvPr id="19" name="TextBox 59"/>
          <p:cNvSpPr txBox="1"/>
          <p:nvPr/>
        </p:nvSpPr>
        <p:spPr>
          <a:xfrm>
            <a:off x="4848860" y="172085"/>
            <a:ext cx="343471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充电调度模型</a:t>
            </a:r>
            <a:endParaRPr lang="zh-CN" altLang="en-US" sz="2800" dirty="0" smtClean="0">
              <a:solidFill>
                <a:srgbClr val="304860"/>
              </a:solidFill>
              <a:latin typeface="微软雅黑" panose="020B0503020204020204" pitchFamily="34" charset="-122"/>
              <a:ea typeface="微软雅黑" panose="020B0503020204020204" pitchFamily="34" charset="-122"/>
            </a:endParaRPr>
          </a:p>
        </p:txBody>
      </p:sp>
      <p:graphicFrame>
        <p:nvGraphicFramePr>
          <p:cNvPr id="20" name="对象 -2147482586"/>
          <p:cNvGraphicFramePr>
            <a:graphicFrameLocks noChangeAspect="1"/>
          </p:cNvGraphicFramePr>
          <p:nvPr/>
        </p:nvGraphicFramePr>
        <p:xfrm>
          <a:off x="2309495" y="2524125"/>
          <a:ext cx="4455795" cy="788035"/>
        </p:xfrm>
        <a:graphic>
          <a:graphicData uri="http://schemas.openxmlformats.org/presentationml/2006/ole">
            <mc:AlternateContent xmlns:mc="http://schemas.openxmlformats.org/markup-compatibility/2006">
              <mc:Choice xmlns:v="urn:schemas-microsoft-com:vml" Requires="v">
                <p:oleObj spid="_x0000_s3076" name="" r:id="rId3" imgW="2755900" imgH="444500" progId="Equation.DSMT4">
                  <p:embed/>
                </p:oleObj>
              </mc:Choice>
              <mc:Fallback>
                <p:oleObj name="" r:id="rId3" imgW="2755900" imgH="444500" progId="Equation.DSMT4">
                  <p:embed/>
                  <p:pic>
                    <p:nvPicPr>
                      <p:cNvPr id="0" name="图片 3075"/>
                      <p:cNvPicPr/>
                      <p:nvPr/>
                    </p:nvPicPr>
                    <p:blipFill>
                      <a:blip r:embed="rId4"/>
                      <a:stretch>
                        <a:fillRect/>
                      </a:stretch>
                    </p:blipFill>
                    <p:spPr>
                      <a:xfrm>
                        <a:off x="2309495" y="2524125"/>
                        <a:ext cx="4455795" cy="788035"/>
                      </a:xfrm>
                      <a:prstGeom prst="rect">
                        <a:avLst/>
                      </a:prstGeom>
                      <a:noFill/>
                      <a:ln w="38100">
                        <a:noFill/>
                        <a:miter/>
                      </a:ln>
                    </p:spPr>
                  </p:pic>
                </p:oleObj>
              </mc:Fallback>
            </mc:AlternateContent>
          </a:graphicData>
        </a:graphic>
      </p:graphicFrame>
      <p:graphicFrame>
        <p:nvGraphicFramePr>
          <p:cNvPr id="21" name="对象 -2147482247"/>
          <p:cNvGraphicFramePr/>
          <p:nvPr/>
        </p:nvGraphicFramePr>
        <p:xfrm>
          <a:off x="2334260" y="3429635"/>
          <a:ext cx="2627630" cy="432435"/>
        </p:xfrm>
        <a:graphic>
          <a:graphicData uri="http://schemas.openxmlformats.org/presentationml/2006/ole">
            <mc:AlternateContent xmlns:mc="http://schemas.openxmlformats.org/markup-compatibility/2006">
              <mc:Choice xmlns:v="urn:schemas-microsoft-com:vml" Requires="v">
                <p:oleObj spid="_x0000_s86" name="" r:id="rId5" imgW="1231265" imgH="228600" progId="Equation.DSMT4">
                  <p:embed/>
                </p:oleObj>
              </mc:Choice>
              <mc:Fallback>
                <p:oleObj name="" r:id="rId5" imgW="1231265" imgH="228600" progId="Equation.DSMT4">
                  <p:embed/>
                  <p:pic>
                    <p:nvPicPr>
                      <p:cNvPr id="0" name="图片 24"/>
                      <p:cNvPicPr/>
                      <p:nvPr/>
                    </p:nvPicPr>
                    <p:blipFill>
                      <a:blip r:embed="rId6"/>
                      <a:stretch>
                        <a:fillRect/>
                      </a:stretch>
                    </p:blipFill>
                    <p:spPr>
                      <a:xfrm>
                        <a:off x="2334260" y="3429635"/>
                        <a:ext cx="2627630" cy="432435"/>
                      </a:xfrm>
                      <a:prstGeom prst="rect">
                        <a:avLst/>
                      </a:prstGeom>
                      <a:noFill/>
                      <a:ln w="38100">
                        <a:noFill/>
                        <a:miter/>
                      </a:ln>
                    </p:spPr>
                  </p:pic>
                </p:oleObj>
              </mc:Fallback>
            </mc:AlternateContent>
          </a:graphicData>
        </a:graphic>
      </p:graphicFrame>
      <p:graphicFrame>
        <p:nvGraphicFramePr>
          <p:cNvPr id="87" name="对象 -2147482236"/>
          <p:cNvGraphicFramePr/>
          <p:nvPr/>
        </p:nvGraphicFramePr>
        <p:xfrm>
          <a:off x="2309495" y="4044950"/>
          <a:ext cx="3129915" cy="770255"/>
        </p:xfrm>
        <a:graphic>
          <a:graphicData uri="http://schemas.openxmlformats.org/presentationml/2006/ole">
            <mc:AlternateContent xmlns:mc="http://schemas.openxmlformats.org/markup-compatibility/2006">
              <mc:Choice xmlns:v="urn:schemas-microsoft-com:vml" Requires="v">
                <p:oleObj spid="_x0000_s88" name="" r:id="rId7" imgW="1638300" imgH="508000" progId="Equation.DSMT4">
                  <p:embed/>
                </p:oleObj>
              </mc:Choice>
              <mc:Fallback>
                <p:oleObj name="" r:id="rId7" imgW="1638300" imgH="508000" progId="Equation.DSMT4">
                  <p:embed/>
                  <p:pic>
                    <p:nvPicPr>
                      <p:cNvPr id="0" name="图片 3075"/>
                      <p:cNvPicPr/>
                      <p:nvPr/>
                    </p:nvPicPr>
                    <p:blipFill>
                      <a:blip r:embed="rId8"/>
                      <a:stretch>
                        <a:fillRect/>
                      </a:stretch>
                    </p:blipFill>
                    <p:spPr>
                      <a:xfrm>
                        <a:off x="2309495" y="4044950"/>
                        <a:ext cx="3129915" cy="770255"/>
                      </a:xfrm>
                      <a:prstGeom prst="rect">
                        <a:avLst/>
                      </a:prstGeom>
                      <a:noFill/>
                      <a:ln w="38100">
                        <a:noFill/>
                        <a:miter/>
                      </a:ln>
                    </p:spPr>
                  </p:pic>
                </p:oleObj>
              </mc:Fallback>
            </mc:AlternateContent>
          </a:graphicData>
        </a:graphic>
      </p:graphicFrame>
      <p:graphicFrame>
        <p:nvGraphicFramePr>
          <p:cNvPr id="89" name="对象 -2147482534"/>
          <p:cNvGraphicFramePr/>
          <p:nvPr/>
        </p:nvGraphicFramePr>
        <p:xfrm>
          <a:off x="2334260" y="5053330"/>
          <a:ext cx="1479550" cy="672465"/>
        </p:xfrm>
        <a:graphic>
          <a:graphicData uri="http://schemas.openxmlformats.org/presentationml/2006/ole">
            <mc:AlternateContent xmlns:mc="http://schemas.openxmlformats.org/markup-compatibility/2006">
              <mc:Choice xmlns:v="urn:schemas-microsoft-com:vml" Requires="v">
                <p:oleObj spid="_x0000_s90" name="" r:id="rId9" imgW="901700" imgH="431800" progId="Equation.DSMT4">
                  <p:embed/>
                </p:oleObj>
              </mc:Choice>
              <mc:Fallback>
                <p:oleObj name="" r:id="rId9" imgW="901700" imgH="431800" progId="Equation.DSMT4">
                  <p:embed/>
                  <p:pic>
                    <p:nvPicPr>
                      <p:cNvPr id="0" name="图片 29"/>
                      <p:cNvPicPr/>
                      <p:nvPr/>
                    </p:nvPicPr>
                    <p:blipFill>
                      <a:blip r:embed="rId10"/>
                      <a:stretch>
                        <a:fillRect/>
                      </a:stretch>
                    </p:blipFill>
                    <p:spPr>
                      <a:xfrm>
                        <a:off x="2334260" y="5053330"/>
                        <a:ext cx="1479550" cy="672465"/>
                      </a:xfrm>
                      <a:prstGeom prst="rect">
                        <a:avLst/>
                      </a:prstGeom>
                      <a:noFill/>
                      <a:ln w="38100">
                        <a:noFill/>
                        <a:miter/>
                      </a:ln>
                    </p:spPr>
                  </p:pic>
                </p:oleObj>
              </mc:Fallback>
            </mc:AlternateContent>
          </a:graphicData>
        </a:graphic>
      </p:graphicFrame>
      <p:sp>
        <p:nvSpPr>
          <p:cNvPr id="4" name="文本框 3"/>
          <p:cNvSpPr txBox="1"/>
          <p:nvPr/>
        </p:nvSpPr>
        <p:spPr>
          <a:xfrm>
            <a:off x="7634605" y="1115695"/>
            <a:ext cx="4180205" cy="706755"/>
          </a:xfrm>
          <a:prstGeom prst="rect">
            <a:avLst/>
          </a:prstGeom>
          <a:noFill/>
        </p:spPr>
        <p:txBody>
          <a:bodyPr wrap="none" rtlCol="0" anchor="t">
            <a:spAutoFit/>
          </a:bodyPr>
          <a:p>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决策条件，表示</a:t>
            </a:r>
            <a:r>
              <a:rPr 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电动汽车</a:t>
            </a:r>
            <a:r>
              <a:rPr lang="en-US" altLang="zh-CN" sz="2000" i="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到充电</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桩</a:t>
            </a:r>
            <a:r>
              <a:rPr lang="en-US" altLang="zh-CN" sz="2000" i="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j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充电</a:t>
            </a:r>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，若是则为1，不是则为0；</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7646035" y="2687955"/>
            <a:ext cx="3727450" cy="460375"/>
          </a:xfrm>
          <a:prstGeom prst="rect">
            <a:avLst/>
          </a:prstGeom>
          <a:noFill/>
        </p:spPr>
        <p:txBody>
          <a:bodyPr wrap="square" rtlCol="0" anchor="t">
            <a:spAutoFit/>
          </a:bodyPr>
          <a:p>
            <a:pPr indent="0" fontAlgn="auto">
              <a:lnSpc>
                <a:spcPct val="120000"/>
              </a:lnSpc>
              <a:spcBef>
                <a:spcPts val="600"/>
              </a:spcBef>
              <a:spcAft>
                <a:spcPts val="600"/>
              </a:spcAft>
              <a:buFont typeface="Wingdings" panose="05000000000000000000" charset="0"/>
              <a:buNone/>
            </a:pPr>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表示</a:t>
            </a:r>
            <a:r>
              <a:rPr 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电动汽车的充电时间最小</a:t>
            </a:r>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7634605" y="3400425"/>
            <a:ext cx="3738880" cy="398780"/>
          </a:xfrm>
          <a:prstGeom prst="rect">
            <a:avLst/>
          </a:prstGeom>
          <a:noFill/>
        </p:spPr>
        <p:txBody>
          <a:bodyPr wrap="none" rtlCol="0" anchor="t">
            <a:spAutoFit/>
          </a:bodyPr>
          <a:p>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表示</a:t>
            </a:r>
            <a:r>
              <a:rPr 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电动汽车的充电费用最小</a:t>
            </a:r>
            <a:r>
              <a:rPr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Light" panose="020B0502040204020203" pitchFamily="34" charset="-122"/>
                <a:sym typeface="宋体" panose="02010600030101010101" pitchFamily="2" charset="-122"/>
              </a:rPr>
              <a:t>；</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7634605" y="4246245"/>
            <a:ext cx="3331845" cy="398780"/>
          </a:xfrm>
          <a:prstGeom prst="rect">
            <a:avLst/>
          </a:prstGeom>
          <a:noFill/>
        </p:spPr>
        <p:txBody>
          <a:bodyPr wrap="square" rtlCol="0" anchor="t">
            <a:spAutoFit/>
          </a:bodyPr>
          <a:p>
            <a:r>
              <a:rPr lang="zh-CN" sz="2000" dirty="0">
                <a:solidFill>
                  <a:schemeClr val="tx1">
                    <a:lumMod val="85000"/>
                    <a:lumOff val="15000"/>
                  </a:schemeClr>
                </a:solidFill>
                <a:latin typeface="+mn-ea"/>
                <a:cs typeface="微软雅黑 Light" panose="020B0502040204020203" pitchFamily="34" charset="-122"/>
                <a:sym typeface="宋体" panose="02010600030101010101" pitchFamily="2" charset="-122"/>
              </a:rPr>
              <a:t>充电桩的利用率偏差最小</a:t>
            </a:r>
            <a:r>
              <a:rPr sz="2000" dirty="0">
                <a:solidFill>
                  <a:schemeClr val="tx1">
                    <a:lumMod val="85000"/>
                    <a:lumOff val="15000"/>
                  </a:schemeClr>
                </a:solidFill>
                <a:latin typeface="+mn-ea"/>
                <a:cs typeface="微软雅黑 Light" panose="020B0502040204020203" pitchFamily="34" charset="-122"/>
                <a:sym typeface="宋体" panose="02010600030101010101" pitchFamily="2" charset="-122"/>
              </a:rPr>
              <a:t>；</a:t>
            </a:r>
            <a:endParaRPr lang="zh-CN" altLang="en-US" sz="2000">
              <a:latin typeface="+mn-ea"/>
            </a:endParaRPr>
          </a:p>
        </p:txBody>
      </p:sp>
      <p:sp>
        <p:nvSpPr>
          <p:cNvPr id="10" name="文本框 9"/>
          <p:cNvSpPr txBox="1"/>
          <p:nvPr/>
        </p:nvSpPr>
        <p:spPr>
          <a:xfrm>
            <a:off x="7634605" y="5159375"/>
            <a:ext cx="2468880" cy="460375"/>
          </a:xfrm>
          <a:prstGeom prst="rect">
            <a:avLst/>
          </a:prstGeom>
          <a:noFill/>
        </p:spPr>
        <p:txBody>
          <a:bodyPr wrap="none" rtlCol="0" anchor="t">
            <a:spAutoFit/>
          </a:bodyPr>
          <a:p>
            <a:pPr indent="0" fontAlgn="auto">
              <a:lnSpc>
                <a:spcPct val="120000"/>
              </a:lnSpc>
              <a:spcBef>
                <a:spcPts val="600"/>
              </a:spcBef>
              <a:spcAft>
                <a:spcPts val="600"/>
              </a:spcAft>
              <a:buFont typeface="Wingdings" panose="05000000000000000000" charset="0"/>
              <a:buNone/>
            </a:pPr>
            <a:r>
              <a:rPr lang="zh-CN" sz="2000" dirty="0">
                <a:solidFill>
                  <a:schemeClr val="tx1">
                    <a:lumMod val="85000"/>
                    <a:lumOff val="15000"/>
                  </a:schemeClr>
                </a:solidFill>
                <a:latin typeface="+mn-ea"/>
                <a:cs typeface="微软雅黑 Light" panose="020B0502040204020203" pitchFamily="34" charset="-122"/>
                <a:sym typeface="宋体" panose="02010600030101010101" pitchFamily="2" charset="-122"/>
              </a:rPr>
              <a:t>电网平均负载最小</a:t>
            </a:r>
            <a:r>
              <a:rPr sz="2000" dirty="0">
                <a:solidFill>
                  <a:schemeClr val="tx1">
                    <a:lumMod val="85000"/>
                    <a:lumOff val="15000"/>
                  </a:schemeClr>
                </a:solidFill>
                <a:latin typeface="+mn-ea"/>
                <a:cs typeface="微软雅黑 Light" panose="020B0502040204020203" pitchFamily="34" charset="-122"/>
                <a:sym typeface="宋体" panose="02010600030101010101" pitchFamily="2" charset="-122"/>
              </a:rPr>
              <a:t>；</a:t>
            </a:r>
            <a:endParaRPr lang="zh-CN" altLang="en-US" sz="20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7" name="TextBox 59"/>
          <p:cNvSpPr txBox="1"/>
          <p:nvPr/>
        </p:nvSpPr>
        <p:spPr>
          <a:xfrm>
            <a:off x="1173480" y="1859280"/>
            <a:ext cx="3434715" cy="460375"/>
          </a:xfrm>
          <a:prstGeom prst="rect">
            <a:avLst/>
          </a:prstGeom>
          <a:noFill/>
        </p:spPr>
        <p:txBody>
          <a:bodyPr wrap="square" rtlCol="0">
            <a:spAutoFit/>
          </a:bodyPr>
          <a:p>
            <a:r>
              <a:rPr lang="zh-CN" altLang="en-US" sz="2400" dirty="0" smtClean="0">
                <a:solidFill>
                  <a:srgbClr val="304860"/>
                </a:solidFill>
                <a:latin typeface="微软雅黑" panose="020B0503020204020204" pitchFamily="34" charset="-122"/>
                <a:ea typeface="微软雅黑" panose="020B0503020204020204" pitchFamily="34" charset="-122"/>
              </a:rPr>
              <a:t>约束条件：</a:t>
            </a:r>
            <a:endParaRPr lang="zh-CN" altLang="en-US" sz="2400" dirty="0" smtClean="0">
              <a:solidFill>
                <a:srgbClr val="304860"/>
              </a:solidFill>
              <a:latin typeface="微软雅黑" panose="020B0503020204020204" pitchFamily="34" charset="-122"/>
              <a:ea typeface="微软雅黑" panose="020B0503020204020204" pitchFamily="34" charset="-122"/>
            </a:endParaRPr>
          </a:p>
        </p:txBody>
      </p:sp>
      <p:graphicFrame>
        <p:nvGraphicFramePr>
          <p:cNvPr id="2" name="对象 -2147482518"/>
          <p:cNvGraphicFramePr/>
          <p:nvPr/>
        </p:nvGraphicFramePr>
        <p:xfrm>
          <a:off x="3148965" y="1778635"/>
          <a:ext cx="1459230" cy="622300"/>
        </p:xfrm>
        <a:graphic>
          <a:graphicData uri="http://schemas.openxmlformats.org/presentationml/2006/ole">
            <mc:AlternateContent xmlns:mc="http://schemas.openxmlformats.org/markup-compatibility/2006">
              <mc:Choice xmlns:v="urn:schemas-microsoft-com:vml" Requires="v">
                <p:oleObj spid="_x0000_s8" name="" r:id="rId1" imgW="571500" imgH="444500" progId="Equation.DSMT4">
                  <p:embed/>
                </p:oleObj>
              </mc:Choice>
              <mc:Fallback>
                <p:oleObj name="" r:id="rId1" imgW="571500" imgH="444500" progId="Equation.DSMT4">
                  <p:embed/>
                  <p:pic>
                    <p:nvPicPr>
                      <p:cNvPr id="0" name="图片 7"/>
                      <p:cNvPicPr/>
                      <p:nvPr/>
                    </p:nvPicPr>
                    <p:blipFill>
                      <a:blip r:embed="rId2"/>
                      <a:stretch>
                        <a:fillRect/>
                      </a:stretch>
                    </p:blipFill>
                    <p:spPr>
                      <a:xfrm>
                        <a:off x="3148965" y="1778635"/>
                        <a:ext cx="1459230" cy="622300"/>
                      </a:xfrm>
                      <a:prstGeom prst="rect">
                        <a:avLst/>
                      </a:prstGeom>
                      <a:noFill/>
                      <a:ln w="38100">
                        <a:noFill/>
                        <a:miter/>
                      </a:ln>
                    </p:spPr>
                  </p:pic>
                </p:oleObj>
              </mc:Fallback>
            </mc:AlternateContent>
          </a:graphicData>
        </a:graphic>
      </p:graphicFrame>
      <p:sp>
        <p:nvSpPr>
          <p:cNvPr id="14" name="文本框 13"/>
          <p:cNvSpPr txBox="1"/>
          <p:nvPr/>
        </p:nvSpPr>
        <p:spPr>
          <a:xfrm>
            <a:off x="8283575" y="1905635"/>
            <a:ext cx="1074420" cy="368300"/>
          </a:xfrm>
          <a:prstGeom prst="rect">
            <a:avLst/>
          </a:prstGeom>
          <a:noFill/>
        </p:spPr>
        <p:txBody>
          <a:bodyPr wrap="square" rtlCol="0">
            <a:spAutoFit/>
          </a:bodyPr>
          <a:p>
            <a:r>
              <a:rPr lang="zh-CN" altLang="en-US"/>
              <a:t>（</a:t>
            </a:r>
            <a:r>
              <a:rPr lang="en-US" altLang="zh-CN"/>
              <a:t>2-6</a:t>
            </a:r>
            <a:r>
              <a:rPr lang="zh-CN" altLang="en-US"/>
              <a:t>）</a:t>
            </a:r>
            <a:endParaRPr lang="zh-CN" altLang="en-US"/>
          </a:p>
        </p:txBody>
      </p:sp>
      <p:graphicFrame>
        <p:nvGraphicFramePr>
          <p:cNvPr id="3" name="对象 -2147482512"/>
          <p:cNvGraphicFramePr/>
          <p:nvPr/>
        </p:nvGraphicFramePr>
        <p:xfrm>
          <a:off x="3148965" y="3154680"/>
          <a:ext cx="1988185" cy="502920"/>
        </p:xfrm>
        <a:graphic>
          <a:graphicData uri="http://schemas.openxmlformats.org/presentationml/2006/ole">
            <mc:AlternateContent xmlns:mc="http://schemas.openxmlformats.org/markup-compatibility/2006">
              <mc:Choice xmlns:v="urn:schemas-microsoft-com:vml" Requires="v">
                <p:oleObj spid="_x0000_s15" name="" r:id="rId3" imgW="1219200" imgH="241300" progId="Equation.DSMT4">
                  <p:embed/>
                </p:oleObj>
              </mc:Choice>
              <mc:Fallback>
                <p:oleObj name="" r:id="rId3" imgW="1219200" imgH="241300" progId="Equation.DSMT4">
                  <p:embed/>
                  <p:pic>
                    <p:nvPicPr>
                      <p:cNvPr id="0" name="图片 14"/>
                      <p:cNvPicPr/>
                      <p:nvPr/>
                    </p:nvPicPr>
                    <p:blipFill>
                      <a:blip r:embed="rId4"/>
                      <a:stretch>
                        <a:fillRect/>
                      </a:stretch>
                    </p:blipFill>
                    <p:spPr>
                      <a:xfrm>
                        <a:off x="3148965" y="3154680"/>
                        <a:ext cx="1988185" cy="502920"/>
                      </a:xfrm>
                      <a:prstGeom prst="rect">
                        <a:avLst/>
                      </a:prstGeom>
                      <a:noFill/>
                      <a:ln w="38100">
                        <a:noFill/>
                        <a:miter/>
                      </a:ln>
                    </p:spPr>
                  </p:pic>
                </p:oleObj>
              </mc:Fallback>
            </mc:AlternateContent>
          </a:graphicData>
        </a:graphic>
      </p:graphicFrame>
      <p:sp>
        <p:nvSpPr>
          <p:cNvPr id="16" name="文本框 15"/>
          <p:cNvSpPr txBox="1"/>
          <p:nvPr/>
        </p:nvSpPr>
        <p:spPr>
          <a:xfrm>
            <a:off x="8283575" y="3154680"/>
            <a:ext cx="1074420" cy="368300"/>
          </a:xfrm>
          <a:prstGeom prst="rect">
            <a:avLst/>
          </a:prstGeom>
          <a:noFill/>
        </p:spPr>
        <p:txBody>
          <a:bodyPr wrap="square" rtlCol="0">
            <a:spAutoFit/>
          </a:bodyPr>
          <a:p>
            <a:r>
              <a:rPr lang="zh-CN" altLang="en-US"/>
              <a:t>（</a:t>
            </a:r>
            <a:r>
              <a:rPr lang="en-US" altLang="zh-CN"/>
              <a:t>2-7</a:t>
            </a:r>
            <a:r>
              <a:rPr lang="zh-CN" altLang="en-US"/>
              <a:t>）</a:t>
            </a:r>
            <a:endParaRPr lang="zh-CN" altLang="en-US"/>
          </a:p>
        </p:txBody>
      </p:sp>
      <p:graphicFrame>
        <p:nvGraphicFramePr>
          <p:cNvPr id="4" name="对象 -2147482505"/>
          <p:cNvGraphicFramePr/>
          <p:nvPr/>
        </p:nvGraphicFramePr>
        <p:xfrm>
          <a:off x="3079115" y="4425315"/>
          <a:ext cx="1401445" cy="564515"/>
        </p:xfrm>
        <a:graphic>
          <a:graphicData uri="http://schemas.openxmlformats.org/presentationml/2006/ole">
            <mc:AlternateContent xmlns:mc="http://schemas.openxmlformats.org/markup-compatibility/2006">
              <mc:Choice xmlns:v="urn:schemas-microsoft-com:vml" Requires="v">
                <p:oleObj spid="_x0000_s17" name="" r:id="rId5" imgW="762000" imgH="241300" progId="Equation.DSMT4">
                  <p:embed/>
                </p:oleObj>
              </mc:Choice>
              <mc:Fallback>
                <p:oleObj name="" r:id="rId5" imgW="762000" imgH="241300" progId="Equation.DSMT4">
                  <p:embed/>
                  <p:pic>
                    <p:nvPicPr>
                      <p:cNvPr id="0" name="图片 16"/>
                      <p:cNvPicPr/>
                      <p:nvPr/>
                    </p:nvPicPr>
                    <p:blipFill>
                      <a:blip r:embed="rId6"/>
                      <a:stretch>
                        <a:fillRect/>
                      </a:stretch>
                    </p:blipFill>
                    <p:spPr>
                      <a:xfrm>
                        <a:off x="3079115" y="4425315"/>
                        <a:ext cx="1401445" cy="564515"/>
                      </a:xfrm>
                      <a:prstGeom prst="rect">
                        <a:avLst/>
                      </a:prstGeom>
                      <a:noFill/>
                      <a:ln w="38100">
                        <a:noFill/>
                        <a:miter/>
                      </a:ln>
                    </p:spPr>
                  </p:pic>
                </p:oleObj>
              </mc:Fallback>
            </mc:AlternateContent>
          </a:graphicData>
        </a:graphic>
      </p:graphicFrame>
      <p:sp>
        <p:nvSpPr>
          <p:cNvPr id="18" name="文本框 17"/>
          <p:cNvSpPr txBox="1"/>
          <p:nvPr/>
        </p:nvSpPr>
        <p:spPr>
          <a:xfrm>
            <a:off x="8445500" y="4466590"/>
            <a:ext cx="1157605" cy="368300"/>
          </a:xfrm>
          <a:prstGeom prst="rect">
            <a:avLst/>
          </a:prstGeom>
          <a:noFill/>
        </p:spPr>
        <p:txBody>
          <a:bodyPr wrap="square" rtlCol="0">
            <a:spAutoFit/>
          </a:bodyPr>
          <a:p>
            <a:r>
              <a:rPr lang="zh-CN" altLang="en-US"/>
              <a:t>（</a:t>
            </a:r>
            <a:r>
              <a:rPr lang="en-US" altLang="zh-CN"/>
              <a:t>2-8</a:t>
            </a:r>
            <a:r>
              <a:rPr lang="zh-CN" altLang="en-US"/>
              <a:t>）</a:t>
            </a:r>
            <a:endParaRPr lang="zh-CN" altLang="en-US"/>
          </a:p>
        </p:txBody>
      </p:sp>
      <p:sp>
        <p:nvSpPr>
          <p:cNvPr id="19" name="TextBox 59"/>
          <p:cNvSpPr txBox="1"/>
          <p:nvPr/>
        </p:nvSpPr>
        <p:spPr>
          <a:xfrm>
            <a:off x="4848860" y="172085"/>
            <a:ext cx="343471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充电调度模型</a:t>
            </a:r>
            <a:endParaRPr lang="zh-CN" altLang="en-US" sz="2800" dirty="0" smtClean="0">
              <a:solidFill>
                <a:srgbClr val="30486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26815" y="2616200"/>
            <a:ext cx="6142355" cy="398780"/>
          </a:xfrm>
          <a:prstGeom prst="rect">
            <a:avLst/>
          </a:prstGeom>
          <a:noFill/>
        </p:spPr>
        <p:txBody>
          <a:bodyPr wrap="none" rtlCol="0" anchor="t">
            <a:spAutoFit/>
          </a:bodyPr>
          <a:p>
            <a:pPr algn="l"/>
            <a:r>
              <a:rPr sz="2000" dirty="0">
                <a:solidFill>
                  <a:schemeClr val="tx1">
                    <a:lumMod val="85000"/>
                    <a:lumOff val="15000"/>
                  </a:schemeClr>
                </a:solidFill>
                <a:latin typeface="+mn-ea"/>
                <a:cs typeface="+mn-ea"/>
                <a:sym typeface="宋体" panose="02010600030101010101" pitchFamily="2" charset="-122"/>
              </a:rPr>
              <a:t>式（2-</a:t>
            </a:r>
            <a:r>
              <a:rPr lang="en-US" sz="2000" dirty="0">
                <a:solidFill>
                  <a:schemeClr val="tx1">
                    <a:lumMod val="85000"/>
                    <a:lumOff val="15000"/>
                  </a:schemeClr>
                </a:solidFill>
                <a:latin typeface="+mn-ea"/>
                <a:cs typeface="+mn-ea"/>
                <a:sym typeface="宋体" panose="02010600030101010101" pitchFamily="2" charset="-122"/>
              </a:rPr>
              <a:t>6</a:t>
            </a:r>
            <a:r>
              <a:rPr sz="2000" dirty="0">
                <a:solidFill>
                  <a:schemeClr val="tx1">
                    <a:lumMod val="85000"/>
                    <a:lumOff val="15000"/>
                  </a:schemeClr>
                </a:solidFill>
                <a:latin typeface="+mn-ea"/>
                <a:cs typeface="+mn-ea"/>
                <a:sym typeface="宋体" panose="02010600030101010101" pitchFamily="2" charset="-122"/>
              </a:rPr>
              <a:t>）</a:t>
            </a:r>
            <a:r>
              <a:rPr lang="zh-CN" sz="2000" dirty="0">
                <a:solidFill>
                  <a:schemeClr val="tx1">
                    <a:lumMod val="85000"/>
                    <a:lumOff val="15000"/>
                  </a:schemeClr>
                </a:solidFill>
                <a:latin typeface="+mn-ea"/>
                <a:cs typeface="+mn-ea"/>
                <a:sym typeface="宋体" panose="02010600030101010101" pitchFamily="2" charset="-122"/>
              </a:rPr>
              <a:t>电动汽车 </a:t>
            </a:r>
            <a:r>
              <a:rPr lang="en-US" altLang="zh-CN" sz="2000" i="1" dirty="0">
                <a:solidFill>
                  <a:schemeClr val="tx1">
                    <a:lumMod val="85000"/>
                    <a:lumOff val="15000"/>
                  </a:schemeClr>
                </a:solidFill>
                <a:latin typeface="+mn-ea"/>
                <a:cs typeface="+mn-ea"/>
                <a:sym typeface="宋体" panose="02010600030101010101" pitchFamily="2" charset="-122"/>
              </a:rPr>
              <a:t>i </a:t>
            </a:r>
            <a:r>
              <a:rPr lang="zh-CN" sz="2000" dirty="0">
                <a:solidFill>
                  <a:schemeClr val="tx1">
                    <a:lumMod val="85000"/>
                    <a:lumOff val="15000"/>
                  </a:schemeClr>
                </a:solidFill>
                <a:latin typeface="+mn-ea"/>
                <a:cs typeface="+mn-ea"/>
                <a:sym typeface="宋体" panose="02010600030101010101" pitchFamily="2" charset="-122"/>
              </a:rPr>
              <a:t>只能选择一个充电桩进行充电</a:t>
            </a:r>
            <a:r>
              <a:rPr sz="2000" dirty="0">
                <a:solidFill>
                  <a:schemeClr val="tx1">
                    <a:lumMod val="85000"/>
                    <a:lumOff val="15000"/>
                  </a:schemeClr>
                </a:solidFill>
                <a:latin typeface="+mn-ea"/>
                <a:cs typeface="+mn-ea"/>
                <a:sym typeface="宋体" panose="02010600030101010101" pitchFamily="2" charset="-122"/>
              </a:rPr>
              <a:t>；</a:t>
            </a:r>
            <a:endParaRPr lang="zh-CN" altLang="en-US" sz="2000">
              <a:latin typeface="+mn-ea"/>
              <a:cs typeface="+mn-ea"/>
            </a:endParaRPr>
          </a:p>
        </p:txBody>
      </p:sp>
      <p:sp>
        <p:nvSpPr>
          <p:cNvPr id="6" name="文本框 5"/>
          <p:cNvSpPr txBox="1"/>
          <p:nvPr/>
        </p:nvSpPr>
        <p:spPr>
          <a:xfrm>
            <a:off x="3655695" y="3818890"/>
            <a:ext cx="7779385" cy="398780"/>
          </a:xfrm>
          <a:prstGeom prst="rect">
            <a:avLst/>
          </a:prstGeom>
          <a:noFill/>
        </p:spPr>
        <p:txBody>
          <a:bodyPr wrap="square" rtlCol="0" anchor="t">
            <a:spAutoFit/>
          </a:bodyPr>
          <a:p>
            <a:r>
              <a:rPr sz="2000" dirty="0">
                <a:solidFill>
                  <a:schemeClr val="tx1">
                    <a:lumMod val="85000"/>
                    <a:lumOff val="15000"/>
                  </a:schemeClr>
                </a:solidFill>
                <a:latin typeface="+mn-ea"/>
                <a:cs typeface="+mn-ea"/>
                <a:sym typeface="宋体" panose="02010600030101010101" pitchFamily="2" charset="-122"/>
              </a:rPr>
              <a:t>式（2-</a:t>
            </a:r>
            <a:r>
              <a:rPr lang="en-US" sz="2000" dirty="0">
                <a:solidFill>
                  <a:schemeClr val="tx1">
                    <a:lumMod val="85000"/>
                    <a:lumOff val="15000"/>
                  </a:schemeClr>
                </a:solidFill>
                <a:latin typeface="+mn-ea"/>
                <a:cs typeface="+mn-ea"/>
                <a:sym typeface="宋体" panose="02010600030101010101" pitchFamily="2" charset="-122"/>
              </a:rPr>
              <a:t>7</a:t>
            </a:r>
            <a:r>
              <a:rPr sz="2000" dirty="0">
                <a:solidFill>
                  <a:schemeClr val="tx1">
                    <a:lumMod val="85000"/>
                    <a:lumOff val="15000"/>
                  </a:schemeClr>
                </a:solidFill>
                <a:latin typeface="+mn-ea"/>
                <a:cs typeface="+mn-ea"/>
                <a:sym typeface="宋体" panose="02010600030101010101" pitchFamily="2" charset="-122"/>
              </a:rPr>
              <a:t>）表示</a:t>
            </a:r>
            <a:r>
              <a:rPr lang="zh-CN" sz="2000" dirty="0">
                <a:solidFill>
                  <a:schemeClr val="tx1">
                    <a:lumMod val="85000"/>
                    <a:lumOff val="15000"/>
                  </a:schemeClr>
                </a:solidFill>
                <a:latin typeface="+mn-ea"/>
                <a:cs typeface="+mn-ea"/>
                <a:sym typeface="宋体" panose="02010600030101010101" pitchFamily="2" charset="-122"/>
              </a:rPr>
              <a:t>电动汽车的充电功率需要在充电桩的正常运行范围内</a:t>
            </a:r>
            <a:r>
              <a:rPr sz="2000" dirty="0">
                <a:solidFill>
                  <a:schemeClr val="tx1">
                    <a:lumMod val="85000"/>
                    <a:lumOff val="15000"/>
                  </a:schemeClr>
                </a:solidFill>
                <a:latin typeface="+mn-ea"/>
                <a:cs typeface="+mn-ea"/>
                <a:sym typeface="宋体" panose="02010600030101010101" pitchFamily="2" charset="-122"/>
              </a:rPr>
              <a:t>；</a:t>
            </a:r>
            <a:endParaRPr lang="zh-CN" altLang="en-US" sz="2000">
              <a:latin typeface="+mn-ea"/>
              <a:cs typeface="+mn-ea"/>
            </a:endParaRPr>
          </a:p>
        </p:txBody>
      </p:sp>
      <p:sp>
        <p:nvSpPr>
          <p:cNvPr id="9" name="文本框 8"/>
          <p:cNvSpPr txBox="1"/>
          <p:nvPr/>
        </p:nvSpPr>
        <p:spPr>
          <a:xfrm>
            <a:off x="3726815" y="5090795"/>
            <a:ext cx="7630160" cy="706755"/>
          </a:xfrm>
          <a:prstGeom prst="rect">
            <a:avLst/>
          </a:prstGeom>
          <a:noFill/>
        </p:spPr>
        <p:txBody>
          <a:bodyPr wrap="none" rtlCol="0" anchor="t">
            <a:spAutoFit/>
          </a:bodyPr>
          <a:p>
            <a:r>
              <a:rPr sz="2000" dirty="0">
                <a:solidFill>
                  <a:schemeClr val="tx1">
                    <a:lumMod val="85000"/>
                    <a:lumOff val="15000"/>
                  </a:schemeClr>
                </a:solidFill>
                <a:latin typeface="+mn-ea"/>
                <a:cs typeface="+mn-ea"/>
                <a:sym typeface="宋体" panose="02010600030101010101" pitchFamily="2" charset="-122"/>
              </a:rPr>
              <a:t>式（2-</a:t>
            </a:r>
            <a:r>
              <a:rPr lang="en-US" sz="2000" dirty="0">
                <a:solidFill>
                  <a:schemeClr val="tx1">
                    <a:lumMod val="85000"/>
                    <a:lumOff val="15000"/>
                  </a:schemeClr>
                </a:solidFill>
                <a:latin typeface="+mn-ea"/>
                <a:cs typeface="+mn-ea"/>
                <a:sym typeface="宋体" panose="02010600030101010101" pitchFamily="2" charset="-122"/>
              </a:rPr>
              <a:t>8</a:t>
            </a:r>
            <a:r>
              <a:rPr sz="2000" dirty="0">
                <a:solidFill>
                  <a:schemeClr val="tx1">
                    <a:lumMod val="85000"/>
                    <a:lumOff val="15000"/>
                  </a:schemeClr>
                </a:solidFill>
                <a:latin typeface="+mn-ea"/>
                <a:cs typeface="+mn-ea"/>
                <a:sym typeface="宋体" panose="02010600030101010101" pitchFamily="2" charset="-122"/>
              </a:rPr>
              <a:t>）表</a:t>
            </a:r>
            <a:r>
              <a:rPr lang="zh-CN" sz="2000" dirty="0">
                <a:solidFill>
                  <a:schemeClr val="tx1">
                    <a:lumMod val="85000"/>
                    <a:lumOff val="15000"/>
                  </a:schemeClr>
                </a:solidFill>
                <a:latin typeface="+mn-ea"/>
                <a:cs typeface="+mn-ea"/>
                <a:sym typeface="宋体" panose="02010600030101010101" pitchFamily="2" charset="-122"/>
              </a:rPr>
              <a:t>示电动汽车 </a:t>
            </a:r>
            <a:r>
              <a:rPr lang="zh-CN" sz="2000" i="1" dirty="0">
                <a:solidFill>
                  <a:schemeClr val="tx1">
                    <a:lumMod val="85000"/>
                    <a:lumOff val="15000"/>
                  </a:schemeClr>
                </a:solidFill>
                <a:latin typeface="+mn-ea"/>
                <a:cs typeface="+mn-ea"/>
                <a:sym typeface="宋体" panose="02010600030101010101" pitchFamily="2" charset="-122"/>
              </a:rPr>
              <a:t>i </a:t>
            </a:r>
            <a:r>
              <a:rPr lang="zh-CN" sz="2000" dirty="0">
                <a:solidFill>
                  <a:schemeClr val="tx1">
                    <a:lumMod val="85000"/>
                    <a:lumOff val="15000"/>
                  </a:schemeClr>
                </a:solidFill>
                <a:latin typeface="+mn-ea"/>
                <a:cs typeface="+mn-ea"/>
                <a:sym typeface="宋体" panose="02010600030101010101" pitchFamily="2" charset="-122"/>
              </a:rPr>
              <a:t>到达充电桩 </a:t>
            </a:r>
            <a:r>
              <a:rPr lang="zh-CN" sz="2000" i="1" dirty="0">
                <a:solidFill>
                  <a:schemeClr val="tx1">
                    <a:lumMod val="85000"/>
                    <a:lumOff val="15000"/>
                  </a:schemeClr>
                </a:solidFill>
                <a:latin typeface="+mn-ea"/>
                <a:cs typeface="+mn-ea"/>
                <a:sym typeface="宋体" panose="02010600030101010101" pitchFamily="2" charset="-122"/>
              </a:rPr>
              <a:t>j</a:t>
            </a:r>
            <a:r>
              <a:rPr lang="zh-CN" sz="2000" dirty="0">
                <a:solidFill>
                  <a:schemeClr val="tx1">
                    <a:lumMod val="85000"/>
                    <a:lumOff val="15000"/>
                  </a:schemeClr>
                </a:solidFill>
                <a:latin typeface="+mn-ea"/>
                <a:cs typeface="+mn-ea"/>
                <a:sym typeface="宋体" panose="02010600030101010101" pitchFamily="2" charset="-122"/>
              </a:rPr>
              <a:t> 距离应该小于等于电动汽车</a:t>
            </a:r>
            <a:endParaRPr lang="zh-CN" sz="2000" dirty="0">
              <a:solidFill>
                <a:schemeClr val="tx1">
                  <a:lumMod val="85000"/>
                  <a:lumOff val="15000"/>
                </a:schemeClr>
              </a:solidFill>
              <a:latin typeface="+mn-ea"/>
              <a:cs typeface="+mn-ea"/>
              <a:sym typeface="宋体" panose="02010600030101010101" pitchFamily="2" charset="-122"/>
            </a:endParaRPr>
          </a:p>
          <a:p>
            <a:r>
              <a:rPr lang="zh-CN" sz="2000" dirty="0">
                <a:solidFill>
                  <a:schemeClr val="tx1">
                    <a:lumMod val="85000"/>
                    <a:lumOff val="15000"/>
                  </a:schemeClr>
                </a:solidFill>
                <a:latin typeface="+mn-ea"/>
                <a:cs typeface="+mn-ea"/>
                <a:sym typeface="宋体" panose="02010600030101010101" pitchFamily="2" charset="-122"/>
              </a:rPr>
              <a:t>在剩余电量的状态下所能行驶的最远距离；</a:t>
            </a:r>
            <a:endParaRPr lang="zh-CN" altLang="en-US" sz="2000">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184275" y="1130935"/>
            <a:ext cx="10398760" cy="2830195"/>
          </a:xfrm>
          <a:prstGeom prst="rect">
            <a:avLst/>
          </a:prstGeom>
          <a:noFill/>
        </p:spPr>
        <p:txBody>
          <a:bodyPr wrap="square" rtlCol="0" anchor="t">
            <a:spAutoFit/>
          </a:bodyPr>
          <a:p>
            <a:pPr indent="0" fontAlgn="auto">
              <a:lnSpc>
                <a:spcPct val="120000"/>
              </a:lnSpc>
              <a:spcBef>
                <a:spcPts val="600"/>
              </a:spcBef>
              <a:spcAft>
                <a:spcPts val="600"/>
              </a:spcAft>
              <a:buFont typeface="Wingdings" panose="05000000000000000000" charset="0"/>
              <a:buNone/>
            </a:pPr>
            <a:r>
              <a:rPr sz="2000" dirty="0">
                <a:solidFill>
                  <a:schemeClr val="tx1">
                    <a:lumMod val="85000"/>
                    <a:lumOff val="15000"/>
                  </a:schemeClr>
                </a:solidFill>
                <a:latin typeface="+mn-ea"/>
                <a:cs typeface="+mn-ea"/>
                <a:sym typeface="宋体" panose="02010600030101010101" pitchFamily="2" charset="-122"/>
              </a:rPr>
              <a:t>群智能优化算法是指建立在</a:t>
            </a:r>
            <a:r>
              <a:rPr sz="2000" b="1" dirty="0">
                <a:solidFill>
                  <a:schemeClr val="tx1">
                    <a:lumMod val="85000"/>
                    <a:lumOff val="15000"/>
                  </a:schemeClr>
                </a:solidFill>
                <a:latin typeface="+mn-ea"/>
                <a:cs typeface="+mn-ea"/>
                <a:sym typeface="宋体" panose="02010600030101010101" pitchFamily="2" charset="-122"/>
              </a:rPr>
              <a:t>生物智能</a:t>
            </a:r>
            <a:r>
              <a:rPr sz="2000" dirty="0">
                <a:solidFill>
                  <a:schemeClr val="tx1">
                    <a:lumMod val="85000"/>
                    <a:lumOff val="15000"/>
                  </a:schemeClr>
                </a:solidFill>
                <a:latin typeface="+mn-ea"/>
                <a:cs typeface="+mn-ea"/>
                <a:sym typeface="宋体" panose="02010600030101010101" pitchFamily="2" charset="-122"/>
              </a:rPr>
              <a:t>或</a:t>
            </a:r>
            <a:r>
              <a:rPr sz="2000" b="1" dirty="0">
                <a:solidFill>
                  <a:schemeClr val="tx1">
                    <a:lumMod val="85000"/>
                    <a:lumOff val="15000"/>
                  </a:schemeClr>
                </a:solidFill>
                <a:latin typeface="+mn-ea"/>
                <a:cs typeface="+mn-ea"/>
                <a:sym typeface="宋体" panose="02010600030101010101" pitchFamily="2" charset="-122"/>
              </a:rPr>
              <a:t>物理现象</a:t>
            </a:r>
            <a:r>
              <a:rPr sz="2000" dirty="0">
                <a:solidFill>
                  <a:schemeClr val="tx1">
                    <a:lumMod val="85000"/>
                    <a:lumOff val="15000"/>
                  </a:schemeClr>
                </a:solidFill>
                <a:latin typeface="+mn-ea"/>
                <a:cs typeface="+mn-ea"/>
                <a:sym typeface="宋体" panose="02010600030101010101" pitchFamily="2" charset="-122"/>
              </a:rPr>
              <a:t>基础上的随机搜索算法，虽然在理论上不如传统优化算法完善，不能确保解的最优性。但是实际应用过程中，因</a:t>
            </a:r>
            <a:r>
              <a:rPr lang="zh-CN" sz="2000" dirty="0">
                <a:solidFill>
                  <a:schemeClr val="tx1">
                    <a:lumMod val="85000"/>
                    <a:lumOff val="15000"/>
                  </a:schemeClr>
                </a:solidFill>
                <a:latin typeface="+mn-ea"/>
                <a:cs typeface="+mn-ea"/>
                <a:sym typeface="宋体" panose="02010600030101010101" pitchFamily="2" charset="-122"/>
              </a:rPr>
              <a:t>为</a:t>
            </a:r>
            <a:r>
              <a:rPr sz="2000" dirty="0">
                <a:solidFill>
                  <a:schemeClr val="tx1">
                    <a:lumMod val="85000"/>
                    <a:lumOff val="15000"/>
                  </a:schemeClr>
                </a:solidFill>
                <a:latin typeface="+mn-ea"/>
                <a:cs typeface="+mn-ea"/>
                <a:sym typeface="宋体" panose="02010600030101010101" pitchFamily="2" charset="-122"/>
              </a:rPr>
              <a:t>对计算中数据的不确定性有很强的适应能力</a:t>
            </a:r>
            <a:r>
              <a:rPr lang="zh-CN" sz="2000" dirty="0">
                <a:solidFill>
                  <a:schemeClr val="tx1">
                    <a:lumMod val="85000"/>
                    <a:lumOff val="15000"/>
                  </a:schemeClr>
                </a:solidFill>
                <a:latin typeface="+mn-ea"/>
                <a:cs typeface="+mn-ea"/>
                <a:sym typeface="宋体" panose="02010600030101010101" pitchFamily="2" charset="-122"/>
              </a:rPr>
              <a:t>，可以用来求解一些非线性问题</a:t>
            </a:r>
            <a:r>
              <a:rPr sz="2000" dirty="0">
                <a:solidFill>
                  <a:schemeClr val="tx1">
                    <a:lumMod val="85000"/>
                    <a:lumOff val="15000"/>
                  </a:schemeClr>
                </a:solidFill>
                <a:latin typeface="+mn-ea"/>
                <a:cs typeface="+mn-ea"/>
                <a:sym typeface="宋体" panose="02010600030101010101" pitchFamily="2" charset="-122"/>
              </a:rPr>
              <a:t>，甚至</a:t>
            </a:r>
            <a:r>
              <a:rPr lang="zh-CN" sz="2000" dirty="0">
                <a:solidFill>
                  <a:schemeClr val="tx1">
                    <a:lumMod val="85000"/>
                    <a:lumOff val="15000"/>
                  </a:schemeClr>
                </a:solidFill>
                <a:latin typeface="+mn-ea"/>
                <a:cs typeface="+mn-ea"/>
                <a:sym typeface="宋体" panose="02010600030101010101" pitchFamily="2" charset="-122"/>
              </a:rPr>
              <a:t>没有确切</a:t>
            </a:r>
            <a:r>
              <a:rPr sz="2000" dirty="0">
                <a:solidFill>
                  <a:schemeClr val="tx1">
                    <a:lumMod val="85000"/>
                    <a:lumOff val="15000"/>
                  </a:schemeClr>
                </a:solidFill>
                <a:latin typeface="+mn-ea"/>
                <a:cs typeface="+mn-ea"/>
                <a:sym typeface="宋体" panose="02010600030101010101" pitchFamily="2" charset="-122"/>
              </a:rPr>
              <a:t>解析表达式</a:t>
            </a:r>
            <a:r>
              <a:rPr lang="zh-CN" sz="2000" dirty="0">
                <a:solidFill>
                  <a:schemeClr val="tx1">
                    <a:lumMod val="85000"/>
                    <a:lumOff val="15000"/>
                  </a:schemeClr>
                </a:solidFill>
                <a:latin typeface="+mn-ea"/>
                <a:cs typeface="+mn-ea"/>
                <a:sym typeface="宋体" panose="02010600030101010101" pitchFamily="2" charset="-122"/>
              </a:rPr>
              <a:t>的问题</a:t>
            </a:r>
            <a:r>
              <a:rPr sz="2000" dirty="0">
                <a:solidFill>
                  <a:schemeClr val="tx1">
                    <a:lumMod val="85000"/>
                    <a:lumOff val="15000"/>
                  </a:schemeClr>
                </a:solidFill>
                <a:latin typeface="+mn-ea"/>
                <a:cs typeface="+mn-ea"/>
                <a:sym typeface="宋体" panose="02010600030101010101" pitchFamily="2" charset="-122"/>
              </a:rPr>
              <a:t>。</a:t>
            </a:r>
            <a:endParaRPr sz="2000" dirty="0">
              <a:solidFill>
                <a:schemeClr val="tx1">
                  <a:lumMod val="85000"/>
                  <a:lumOff val="15000"/>
                </a:schemeClr>
              </a:solidFill>
              <a:latin typeface="+mn-ea"/>
              <a:cs typeface="+mn-ea"/>
              <a:sym typeface="宋体" panose="02010600030101010101" pitchFamily="2" charset="-122"/>
            </a:endParaRPr>
          </a:p>
          <a:p>
            <a:pPr indent="0" fontAlgn="auto">
              <a:lnSpc>
                <a:spcPct val="120000"/>
              </a:lnSpc>
              <a:spcBef>
                <a:spcPts val="600"/>
              </a:spcBef>
              <a:spcAft>
                <a:spcPts val="600"/>
              </a:spcAft>
              <a:buFont typeface="Wingdings" panose="05000000000000000000" charset="0"/>
              <a:buNone/>
            </a:pPr>
            <a:r>
              <a:rPr lang="zh-CN" sz="2000" dirty="0">
                <a:solidFill>
                  <a:schemeClr val="tx1">
                    <a:lumMod val="85000"/>
                    <a:lumOff val="15000"/>
                  </a:schemeClr>
                </a:solidFill>
                <a:latin typeface="+mn-ea"/>
                <a:cs typeface="+mn-ea"/>
                <a:sym typeface="宋体" panose="02010600030101010101" pitchFamily="2" charset="-122"/>
              </a:rPr>
              <a:t>本文的车辆充电调度问题是一个</a:t>
            </a:r>
            <a:r>
              <a:rPr lang="zh-CN" sz="2000" b="1" dirty="0">
                <a:solidFill>
                  <a:schemeClr val="tx1">
                    <a:lumMod val="85000"/>
                    <a:lumOff val="15000"/>
                  </a:schemeClr>
                </a:solidFill>
                <a:latin typeface="+mn-ea"/>
                <a:cs typeface="+mn-ea"/>
                <a:sym typeface="宋体" panose="02010600030101010101" pitchFamily="2" charset="-122"/>
              </a:rPr>
              <a:t>多目标优化非线性问题</a:t>
            </a:r>
            <a:r>
              <a:rPr lang="zh-CN" sz="2000" dirty="0">
                <a:solidFill>
                  <a:schemeClr val="tx1">
                    <a:lumMod val="85000"/>
                    <a:lumOff val="15000"/>
                  </a:schemeClr>
                </a:solidFill>
                <a:latin typeface="+mn-ea"/>
                <a:cs typeface="+mn-ea"/>
                <a:sym typeface="宋体" panose="02010600030101010101" pitchFamily="2" charset="-122"/>
              </a:rPr>
              <a:t>，可以用群智能优化算法来解决。因为每种调度方案都是一个</a:t>
            </a:r>
            <a:r>
              <a:rPr lang="en-US" altLang="zh-CN" sz="2000" i="1" dirty="0">
                <a:solidFill>
                  <a:schemeClr val="tx1">
                    <a:lumMod val="85000"/>
                    <a:lumOff val="15000"/>
                  </a:schemeClr>
                </a:solidFill>
                <a:latin typeface="+mn-ea"/>
                <a:cs typeface="+mn-ea"/>
                <a:sym typeface="宋体" panose="02010600030101010101" pitchFamily="2" charset="-122"/>
              </a:rPr>
              <a:t>M </a:t>
            </a:r>
            <a:r>
              <a:rPr lang="zh-CN" altLang="en-US" sz="2000" dirty="0">
                <a:solidFill>
                  <a:schemeClr val="tx1">
                    <a:lumMod val="85000"/>
                    <a:lumOff val="15000"/>
                  </a:schemeClr>
                </a:solidFill>
                <a:latin typeface="+mn-ea"/>
                <a:cs typeface="+mn-ea"/>
                <a:sym typeface="宋体" panose="02010600030101010101" pitchFamily="2" charset="-122"/>
              </a:rPr>
              <a:t>行</a:t>
            </a:r>
            <a:r>
              <a:rPr lang="en-US" altLang="zh-CN" sz="2000" i="1" dirty="0">
                <a:solidFill>
                  <a:schemeClr val="tx1">
                    <a:lumMod val="85000"/>
                    <a:lumOff val="15000"/>
                  </a:schemeClr>
                </a:solidFill>
                <a:latin typeface="+mn-ea"/>
                <a:cs typeface="+mn-ea"/>
                <a:sym typeface="宋体" panose="02010600030101010101" pitchFamily="2" charset="-122"/>
              </a:rPr>
              <a:t>N </a:t>
            </a:r>
            <a:r>
              <a:rPr lang="zh-CN" altLang="en-US" sz="2000" dirty="0">
                <a:solidFill>
                  <a:schemeClr val="tx1">
                    <a:lumMod val="85000"/>
                    <a:lumOff val="15000"/>
                  </a:schemeClr>
                </a:solidFill>
                <a:latin typeface="+mn-ea"/>
                <a:cs typeface="+mn-ea"/>
                <a:sym typeface="宋体" panose="02010600030101010101" pitchFamily="2" charset="-122"/>
              </a:rPr>
              <a:t>列的矩阵，</a:t>
            </a:r>
            <a:r>
              <a:rPr lang="zh-CN" sz="2000" dirty="0">
                <a:solidFill>
                  <a:schemeClr val="tx1">
                    <a:lumMod val="85000"/>
                    <a:lumOff val="15000"/>
                  </a:schemeClr>
                </a:solidFill>
                <a:latin typeface="+mn-ea"/>
                <a:cs typeface="+mn-ea"/>
                <a:sym typeface="宋体" panose="02010600030101010101" pitchFamily="2" charset="-122"/>
              </a:rPr>
              <a:t>为了解决智能体的构造问题，本文采用基于精英选择的遗传算法和非支配排序遗传算法求解问题，相比其他群智能优化算法，可以更方便的结合问题。</a:t>
            </a:r>
            <a:endParaRPr lang="zh-CN" sz="2000" dirty="0">
              <a:solidFill>
                <a:schemeClr val="tx1">
                  <a:lumMod val="85000"/>
                  <a:lumOff val="15000"/>
                </a:schemeClr>
              </a:solidFill>
              <a:latin typeface="+mn-ea"/>
              <a:cs typeface="+mn-ea"/>
              <a:sym typeface="宋体" panose="02010600030101010101" pitchFamily="2" charset="-122"/>
            </a:endParaRPr>
          </a:p>
        </p:txBody>
      </p:sp>
      <p:sp>
        <p:nvSpPr>
          <p:cNvPr id="19" name="TextBox 59"/>
          <p:cNvSpPr txBox="1"/>
          <p:nvPr/>
        </p:nvSpPr>
        <p:spPr>
          <a:xfrm>
            <a:off x="4758690" y="294005"/>
            <a:ext cx="3507105" cy="521970"/>
          </a:xfrm>
          <a:prstGeom prst="rect">
            <a:avLst/>
          </a:prstGeom>
          <a:noFill/>
        </p:spPr>
        <p:txBody>
          <a:bodyPr wrap="square" rtlCol="0">
            <a:spAutoFit/>
          </a:bodyPr>
          <a:p>
            <a:r>
              <a:rPr lang="zh-CN" altLang="en-US" sz="2800" dirty="0" smtClean="0">
                <a:solidFill>
                  <a:srgbClr val="304860"/>
                </a:solidFill>
                <a:latin typeface="微软雅黑" panose="020B0503020204020204" pitchFamily="34" charset="-122"/>
                <a:ea typeface="微软雅黑" panose="020B0503020204020204" pitchFamily="34" charset="-122"/>
              </a:rPr>
              <a:t>群智能优化算法</a:t>
            </a:r>
            <a:endParaRPr lang="zh-CN" altLang="en-US" sz="2800" dirty="0" smtClean="0">
              <a:solidFill>
                <a:srgbClr val="3048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93303" y="145658"/>
            <a:ext cx="2935151" cy="705322"/>
            <a:chOff x="3443316" y="1676026"/>
            <a:chExt cx="5058427" cy="1152000"/>
          </a:xfrm>
        </p:grpSpPr>
        <p:sp>
          <p:nvSpPr>
            <p:cNvPr id="23" name="íṥ1ídè"/>
            <p:cNvSpPr/>
            <p:nvPr/>
          </p:nvSpPr>
          <p:spPr bwMode="auto">
            <a:xfrm>
              <a:off x="5150945" y="2450077"/>
              <a:ext cx="16971" cy="20154"/>
            </a:xfrm>
            <a:prstGeom prst="rect">
              <a:avLst/>
            </a:prstGeom>
            <a:solidFill>
              <a:schemeClr val="bg1"/>
            </a:solidFill>
            <a:ln>
              <a:noFill/>
            </a:ln>
          </p:spPr>
          <p:txBody>
            <a:bodyPr anchor="ctr"/>
            <a:lstStyle/>
            <a:p>
              <a:pPr algn="ctr"/>
            </a:p>
          </p:txBody>
        </p:sp>
        <p:sp>
          <p:nvSpPr>
            <p:cNvPr id="24" name="îṥ1iḋe"/>
            <p:cNvSpPr/>
            <p:nvPr/>
          </p:nvSpPr>
          <p:spPr bwMode="auto">
            <a:xfrm>
              <a:off x="8398854" y="2450077"/>
              <a:ext cx="16971" cy="20154"/>
            </a:xfrm>
            <a:prstGeom prst="rect">
              <a:avLst/>
            </a:prstGeom>
            <a:solidFill>
              <a:schemeClr val="bg1"/>
            </a:solidFill>
            <a:ln>
              <a:noFill/>
            </a:ln>
          </p:spPr>
          <p:txBody>
            <a:bodyPr anchor="ctr"/>
            <a:lstStyle/>
            <a:p>
              <a:pPr algn="ctr"/>
            </a:p>
          </p:txBody>
        </p:sp>
        <p:sp>
          <p:nvSpPr>
            <p:cNvPr id="25" name="îṥ1ïḍé"/>
            <p:cNvSpPr/>
            <p:nvPr/>
          </p:nvSpPr>
          <p:spPr bwMode="auto">
            <a:xfrm>
              <a:off x="8484772" y="2450077"/>
              <a:ext cx="16971" cy="20154"/>
            </a:xfrm>
            <a:prstGeom prst="rect">
              <a:avLst/>
            </a:prstGeom>
            <a:solidFill>
              <a:schemeClr val="bg1"/>
            </a:solidFill>
            <a:ln>
              <a:noFill/>
            </a:ln>
          </p:spPr>
          <p:txBody>
            <a:bodyPr anchor="ctr"/>
            <a:lstStyle/>
            <a:p>
              <a:pPr algn="ctr"/>
            </a:p>
          </p:txBody>
        </p:sp>
        <p:grpSp>
          <p:nvGrpSpPr>
            <p:cNvPr id="26" name="组合 25"/>
            <p:cNvGrpSpPr>
              <a:grpSpLocks noChangeAspect="1"/>
            </p:cNvGrpSpPr>
            <p:nvPr/>
          </p:nvGrpSpPr>
          <p:grpSpPr>
            <a:xfrm>
              <a:off x="3443316" y="1676026"/>
              <a:ext cx="1150975" cy="1152000"/>
              <a:chOff x="2193130" y="2538414"/>
              <a:chExt cx="1776413" cy="1778000"/>
            </a:xfrm>
          </p:grpSpPr>
          <p:sp>
            <p:nvSpPr>
              <p:cNvPr id="27" name="îṩľîḑe"/>
              <p:cNvSpPr/>
              <p:nvPr/>
            </p:nvSpPr>
            <p:spPr bwMode="auto">
              <a:xfrm>
                <a:off x="2193130" y="2538414"/>
                <a:ext cx="1776413" cy="1778000"/>
              </a:xfrm>
              <a:prstGeom prst="ellipse">
                <a:avLst/>
              </a:prstGeom>
              <a:solidFill>
                <a:srgbClr val="FFFFFF"/>
              </a:solidFill>
              <a:ln w="44450" cap="flat">
                <a:solidFill>
                  <a:srgbClr val="025A92"/>
                </a:solidFill>
                <a:prstDash val="solid"/>
                <a:miter lim="800000"/>
              </a:ln>
            </p:spPr>
            <p:txBody>
              <a:bodyPr anchor="ctr"/>
              <a:lstStyle/>
              <a:p>
                <a:pPr algn="ctr"/>
              </a:p>
            </p:txBody>
          </p:sp>
          <p:sp>
            <p:nvSpPr>
              <p:cNvPr id="28" name="íş1ïḑé"/>
              <p:cNvSpPr/>
              <p:nvPr/>
            </p:nvSpPr>
            <p:spPr bwMode="auto">
              <a:xfrm>
                <a:off x="3521869" y="2787651"/>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ŝḷíḍê"/>
              <p:cNvSpPr/>
              <p:nvPr/>
            </p:nvSpPr>
            <p:spPr bwMode="auto">
              <a:xfrm>
                <a:off x="3361531" y="2668588"/>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ṥļiḍè"/>
              <p:cNvSpPr/>
              <p:nvPr/>
            </p:nvSpPr>
            <p:spPr bwMode="auto">
              <a:xfrm>
                <a:off x="3123406" y="2597151"/>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ṧḷïḑè"/>
              <p:cNvSpPr/>
              <p:nvPr/>
            </p:nvSpPr>
            <p:spPr bwMode="auto">
              <a:xfrm>
                <a:off x="2888456" y="2578101"/>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ṣḷîḍè"/>
              <p:cNvSpPr/>
              <p:nvPr/>
            </p:nvSpPr>
            <p:spPr bwMode="auto">
              <a:xfrm>
                <a:off x="2688431" y="2652713"/>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ļiḍè"/>
              <p:cNvSpPr/>
              <p:nvPr/>
            </p:nvSpPr>
            <p:spPr bwMode="auto">
              <a:xfrm>
                <a:off x="2515394" y="2755901"/>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lïḍé"/>
              <p:cNvSpPr/>
              <p:nvPr/>
            </p:nvSpPr>
            <p:spPr bwMode="auto">
              <a:xfrm>
                <a:off x="2412206" y="2757488"/>
                <a:ext cx="1336674" cy="1338263"/>
              </a:xfrm>
              <a:prstGeom prst="ellipse">
                <a:avLst/>
              </a:prstGeom>
              <a:noFill/>
              <a:ln w="19050" cap="flat">
                <a:solidFill>
                  <a:srgbClr val="025A9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ïṡḻiḋe"/>
              <p:cNvSpPr/>
              <p:nvPr/>
            </p:nvSpPr>
            <p:spPr bwMode="auto">
              <a:xfrm>
                <a:off x="2875756" y="4152901"/>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ṡlïḓê"/>
              <p:cNvSpPr/>
              <p:nvPr/>
            </p:nvSpPr>
            <p:spPr bwMode="auto">
              <a:xfrm>
                <a:off x="2924969" y="4129088"/>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líďê"/>
              <p:cNvSpPr/>
              <p:nvPr/>
            </p:nvSpPr>
            <p:spPr bwMode="auto">
              <a:xfrm>
                <a:off x="2996406" y="4138613"/>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ş1iḑe"/>
              <p:cNvSpPr/>
              <p:nvPr/>
            </p:nvSpPr>
            <p:spPr bwMode="auto">
              <a:xfrm>
                <a:off x="3078956" y="4140201"/>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ṡlîḓê"/>
              <p:cNvSpPr/>
              <p:nvPr/>
            </p:nvSpPr>
            <p:spPr bwMode="auto">
              <a:xfrm>
                <a:off x="3155156" y="4132263"/>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ṡliďe"/>
              <p:cNvSpPr/>
              <p:nvPr/>
            </p:nvSpPr>
            <p:spPr bwMode="auto">
              <a:xfrm>
                <a:off x="3244056" y="4159251"/>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íślíḓe"/>
              <p:cNvSpPr/>
              <p:nvPr/>
            </p:nvSpPr>
            <p:spPr bwMode="auto">
              <a:xfrm>
                <a:off x="2740819" y="3348038"/>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ṧḷíḑè"/>
              <p:cNvSpPr/>
              <p:nvPr/>
            </p:nvSpPr>
            <p:spPr bwMode="auto">
              <a:xfrm>
                <a:off x="2905919" y="3341688"/>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ŝḻíḑè"/>
              <p:cNvSpPr/>
              <p:nvPr/>
            </p:nvSpPr>
            <p:spPr bwMode="auto">
              <a:xfrm>
                <a:off x="3082131" y="3343276"/>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ŝḷïdê"/>
              <p:cNvSpPr/>
              <p:nvPr/>
            </p:nvSpPr>
            <p:spPr bwMode="auto">
              <a:xfrm>
                <a:off x="3237706" y="3346451"/>
                <a:ext cx="177800" cy="255587"/>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ṣḷíḓè"/>
              <p:cNvSpPr/>
              <p:nvPr/>
            </p:nvSpPr>
            <p:spPr bwMode="auto">
              <a:xfrm>
                <a:off x="2383631" y="2992438"/>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ṧlidé"/>
              <p:cNvSpPr/>
              <p:nvPr/>
            </p:nvSpPr>
            <p:spPr bwMode="auto">
              <a:xfrm>
                <a:off x="2337594" y="3057526"/>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ṧliďé"/>
              <p:cNvSpPr/>
              <p:nvPr/>
            </p:nvSpPr>
            <p:spPr bwMode="auto">
              <a:xfrm>
                <a:off x="2323306" y="3132138"/>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ṩḷiḓe"/>
              <p:cNvSpPr/>
              <p:nvPr/>
            </p:nvSpPr>
            <p:spPr bwMode="auto">
              <a:xfrm>
                <a:off x="2307431" y="3178176"/>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ṣḷîḓe"/>
              <p:cNvSpPr/>
              <p:nvPr/>
            </p:nvSpPr>
            <p:spPr bwMode="auto">
              <a:xfrm>
                <a:off x="2285206" y="3240088"/>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líḑe"/>
              <p:cNvSpPr/>
              <p:nvPr/>
            </p:nvSpPr>
            <p:spPr bwMode="auto">
              <a:xfrm>
                <a:off x="2274094" y="3317876"/>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ṧ1íḓê"/>
              <p:cNvSpPr/>
              <p:nvPr/>
            </p:nvSpPr>
            <p:spPr bwMode="auto">
              <a:xfrm>
                <a:off x="2274094" y="3398838"/>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ḷiḓê"/>
              <p:cNvSpPr/>
              <p:nvPr/>
            </p:nvSpPr>
            <p:spPr bwMode="auto">
              <a:xfrm>
                <a:off x="2275681" y="3471863"/>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ṩḷiḑé"/>
              <p:cNvSpPr/>
              <p:nvPr/>
            </p:nvSpPr>
            <p:spPr bwMode="auto">
              <a:xfrm>
                <a:off x="2282031" y="3494088"/>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ḷîḋe"/>
              <p:cNvSpPr/>
              <p:nvPr/>
            </p:nvSpPr>
            <p:spPr bwMode="auto">
              <a:xfrm>
                <a:off x="2294731" y="3557588"/>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ş1iďé"/>
              <p:cNvSpPr/>
              <p:nvPr/>
            </p:nvSpPr>
            <p:spPr bwMode="auto">
              <a:xfrm>
                <a:off x="2337594" y="3695701"/>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liḑe"/>
              <p:cNvSpPr/>
              <p:nvPr/>
            </p:nvSpPr>
            <p:spPr bwMode="auto">
              <a:xfrm>
                <a:off x="2366169" y="3762376"/>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îşḷïde"/>
              <p:cNvSpPr/>
              <p:nvPr/>
            </p:nvSpPr>
            <p:spPr bwMode="auto">
              <a:xfrm>
                <a:off x="2445544" y="3871913"/>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ṧḻïḍe"/>
              <p:cNvSpPr/>
              <p:nvPr/>
            </p:nvSpPr>
            <p:spPr bwMode="auto">
              <a:xfrm>
                <a:off x="2501106" y="3930651"/>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ḻîḍé"/>
              <p:cNvSpPr/>
              <p:nvPr/>
            </p:nvSpPr>
            <p:spPr bwMode="auto">
              <a:xfrm>
                <a:off x="2548731" y="3973513"/>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ŝļïḑê"/>
              <p:cNvSpPr/>
              <p:nvPr/>
            </p:nvSpPr>
            <p:spPr bwMode="auto">
              <a:xfrm>
                <a:off x="2574131" y="3990976"/>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šḻiďé"/>
              <p:cNvSpPr/>
              <p:nvPr/>
            </p:nvSpPr>
            <p:spPr bwMode="auto">
              <a:xfrm>
                <a:off x="2637631" y="4033838"/>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ḻîḋé"/>
              <p:cNvSpPr/>
              <p:nvPr/>
            </p:nvSpPr>
            <p:spPr bwMode="auto">
              <a:xfrm>
                <a:off x="2720181" y="4079876"/>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Sḷïḍè"/>
              <p:cNvSpPr/>
              <p:nvPr/>
            </p:nvSpPr>
            <p:spPr bwMode="auto">
              <a:xfrm>
                <a:off x="2790031" y="4103688"/>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šļïḑé"/>
              <p:cNvSpPr/>
              <p:nvPr/>
            </p:nvSpPr>
            <p:spPr bwMode="auto">
              <a:xfrm>
                <a:off x="3296444" y="4113213"/>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ŝḷîḓê"/>
              <p:cNvSpPr/>
              <p:nvPr/>
            </p:nvSpPr>
            <p:spPr bwMode="auto">
              <a:xfrm>
                <a:off x="3347244" y="4076701"/>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šľïḋe"/>
              <p:cNvSpPr/>
              <p:nvPr/>
            </p:nvSpPr>
            <p:spPr bwMode="auto">
              <a:xfrm>
                <a:off x="3413919" y="4049713"/>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i$ḻíḋè"/>
              <p:cNvSpPr/>
              <p:nvPr/>
            </p:nvSpPr>
            <p:spPr bwMode="auto">
              <a:xfrm>
                <a:off x="3509169" y="3975101"/>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şḻíḓè"/>
              <p:cNvSpPr/>
              <p:nvPr/>
            </p:nvSpPr>
            <p:spPr bwMode="auto">
              <a:xfrm>
                <a:off x="3558381" y="3932238"/>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ṥľiḓé"/>
              <p:cNvSpPr/>
              <p:nvPr/>
            </p:nvSpPr>
            <p:spPr bwMode="auto">
              <a:xfrm>
                <a:off x="3618706" y="3887788"/>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šlíḍe"/>
              <p:cNvSpPr/>
              <p:nvPr/>
            </p:nvSpPr>
            <p:spPr bwMode="auto">
              <a:xfrm>
                <a:off x="3655219" y="3819526"/>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şľïďè"/>
              <p:cNvSpPr/>
              <p:nvPr/>
            </p:nvSpPr>
            <p:spPr bwMode="auto">
              <a:xfrm>
                <a:off x="3694906" y="3759201"/>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şḷîḓe"/>
              <p:cNvSpPr/>
              <p:nvPr/>
            </p:nvSpPr>
            <p:spPr bwMode="auto">
              <a:xfrm>
                <a:off x="3739356" y="3692526"/>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ŝļíḍé"/>
              <p:cNvSpPr/>
              <p:nvPr/>
            </p:nvSpPr>
            <p:spPr bwMode="auto">
              <a:xfrm>
                <a:off x="3761581" y="3646488"/>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ṡḻîḑè"/>
              <p:cNvSpPr/>
              <p:nvPr/>
            </p:nvSpPr>
            <p:spPr bwMode="auto">
              <a:xfrm>
                <a:off x="3785394" y="3556001"/>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ṣlîḓè"/>
              <p:cNvSpPr/>
              <p:nvPr/>
            </p:nvSpPr>
            <p:spPr bwMode="auto">
              <a:xfrm>
                <a:off x="3798094" y="3476626"/>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šḷïḓè"/>
              <p:cNvSpPr/>
              <p:nvPr/>
            </p:nvSpPr>
            <p:spPr bwMode="auto">
              <a:xfrm>
                <a:off x="3806031" y="3400426"/>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ṩḻídê"/>
              <p:cNvSpPr/>
              <p:nvPr/>
            </p:nvSpPr>
            <p:spPr bwMode="auto">
              <a:xfrm>
                <a:off x="3796506" y="3279776"/>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íṡḻiḍê"/>
              <p:cNvSpPr/>
              <p:nvPr/>
            </p:nvSpPr>
            <p:spPr bwMode="auto">
              <a:xfrm>
                <a:off x="3779044" y="3206751"/>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işľîḑe"/>
              <p:cNvSpPr/>
              <p:nvPr/>
            </p:nvSpPr>
            <p:spPr bwMode="auto">
              <a:xfrm>
                <a:off x="3771106" y="3182938"/>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i$liḍè"/>
              <p:cNvSpPr/>
              <p:nvPr/>
            </p:nvSpPr>
            <p:spPr bwMode="auto">
              <a:xfrm>
                <a:off x="3753644" y="3133726"/>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ṥlíḑê"/>
              <p:cNvSpPr/>
              <p:nvPr/>
            </p:nvSpPr>
            <p:spPr bwMode="auto">
              <a:xfrm>
                <a:off x="3745706" y="3103563"/>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ṣḻiḍe"/>
              <p:cNvSpPr/>
              <p:nvPr/>
            </p:nvSpPr>
            <p:spPr bwMode="auto">
              <a:xfrm>
                <a:off x="3713956" y="3035301"/>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ľidè"/>
              <p:cNvSpPr/>
              <p:nvPr/>
            </p:nvSpPr>
            <p:spPr bwMode="auto">
              <a:xfrm>
                <a:off x="3680619" y="2963863"/>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ś1iḍé"/>
              <p:cNvSpPr/>
              <p:nvPr/>
            </p:nvSpPr>
            <p:spPr bwMode="auto">
              <a:xfrm>
                <a:off x="2613820" y="2994025"/>
                <a:ext cx="931862" cy="969962"/>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solidFill>
                <a:srgbClr val="025A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ślîḓé"/>
              <p:cNvSpPr/>
              <p:nvPr/>
            </p:nvSpPr>
            <p:spPr bwMode="auto">
              <a:xfrm>
                <a:off x="2777331" y="3228976"/>
                <a:ext cx="604838" cy="31750"/>
              </a:xfrm>
              <a:prstGeom prst="rect">
                <a:avLst/>
              </a:prstGeom>
              <a:solidFill>
                <a:srgbClr val="025A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sp>
        <p:nvSpPr>
          <p:cNvPr id="4" name="文本框 3"/>
          <p:cNvSpPr txBox="1"/>
          <p:nvPr/>
        </p:nvSpPr>
        <p:spPr>
          <a:xfrm>
            <a:off x="1325245" y="309880"/>
            <a:ext cx="3596005" cy="460375"/>
          </a:xfrm>
          <a:prstGeom prst="rect">
            <a:avLst/>
          </a:prstGeom>
          <a:noFill/>
        </p:spPr>
        <p:txBody>
          <a:bodyPr wrap="square" lIns="0" rtlCol="0">
            <a:spAutoFit/>
          </a:bodyPr>
          <a:p>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基于精英选择的遗传算法：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98905" y="989330"/>
            <a:ext cx="4116705" cy="5323205"/>
          </a:xfrm>
          <a:prstGeom prst="rect">
            <a:avLst/>
          </a:prstGeom>
          <a:noFill/>
        </p:spPr>
        <p:txBody>
          <a:bodyPr wrap="square" rtlCol="0">
            <a:spAutoFit/>
          </a:bodyPr>
          <a:p>
            <a:r>
              <a:rPr lang="en-US" sz="2000">
                <a:latin typeface="+mn-ea"/>
                <a:cs typeface="+mn-ea"/>
                <a:sym typeface="+mn-ea"/>
              </a:rPr>
              <a:t>1</a:t>
            </a:r>
            <a:r>
              <a:rPr lang="zh-CN" sz="2000">
                <a:latin typeface="+mn-ea"/>
                <a:cs typeface="+mn-ea"/>
                <a:sym typeface="+mn-ea"/>
              </a:rPr>
              <a:t>）设置种群参数：包括种群数量，电动汽车数量，充电桩数量，迭代次数，交叉率和变异率等；</a:t>
            </a:r>
            <a:r>
              <a:rPr lang="en-US" sz="2000">
                <a:latin typeface="+mn-ea"/>
                <a:cs typeface="+mn-ea"/>
                <a:sym typeface="+mn-ea"/>
              </a:rPr>
              <a:t>2</a:t>
            </a:r>
            <a:r>
              <a:rPr lang="zh-CN" sz="2000">
                <a:latin typeface="+mn-ea"/>
                <a:cs typeface="+mn-ea"/>
                <a:sym typeface="+mn-ea"/>
              </a:rPr>
              <a:t>）加载基础数据：加载电动汽车和充电桩的基础数据；</a:t>
            </a:r>
            <a:r>
              <a:rPr lang="en-US" sz="2000">
                <a:latin typeface="+mn-ea"/>
                <a:cs typeface="+mn-ea"/>
                <a:sym typeface="+mn-ea"/>
              </a:rPr>
              <a:t>3</a:t>
            </a:r>
            <a:r>
              <a:rPr lang="zh-CN" sz="2000">
                <a:latin typeface="+mn-ea"/>
                <a:cs typeface="+mn-ea"/>
                <a:sym typeface="+mn-ea"/>
              </a:rPr>
              <a:t>）初始化种群：初始化种群之后生成种群个体，即初始矩阵；</a:t>
            </a:r>
            <a:r>
              <a:rPr lang="en-US" sz="2000">
                <a:latin typeface="+mn-ea"/>
                <a:cs typeface="+mn-ea"/>
                <a:sym typeface="+mn-ea"/>
              </a:rPr>
              <a:t>4</a:t>
            </a:r>
            <a:r>
              <a:rPr lang="zh-CN" sz="2000">
                <a:latin typeface="+mn-ea"/>
                <a:cs typeface="+mn-ea"/>
                <a:sym typeface="+mn-ea"/>
              </a:rPr>
              <a:t>）计算适应值并排序：计算种群个体的总适应值然后进行排序操作。</a:t>
            </a:r>
            <a:r>
              <a:rPr lang="en-US" sz="2000">
                <a:latin typeface="+mn-ea"/>
                <a:cs typeface="+mn-ea"/>
                <a:sym typeface="+mn-ea"/>
              </a:rPr>
              <a:t>5</a:t>
            </a:r>
            <a:r>
              <a:rPr lang="zh-CN" sz="2000">
                <a:latin typeface="+mn-ea"/>
                <a:cs typeface="+mn-ea"/>
                <a:sym typeface="+mn-ea"/>
              </a:rPr>
              <a:t>）选择操作：进行含精英策略的选择操作，种群中总适应值最优的</a:t>
            </a:r>
            <a:r>
              <a:rPr lang="en-US" sz="2000">
                <a:latin typeface="+mn-ea"/>
                <a:cs typeface="+mn-ea"/>
                <a:sym typeface="+mn-ea"/>
              </a:rPr>
              <a:t>10%</a:t>
            </a:r>
            <a:r>
              <a:rPr lang="zh-CN" sz="2000">
                <a:latin typeface="+mn-ea"/>
                <a:cs typeface="+mn-ea"/>
                <a:sym typeface="+mn-ea"/>
              </a:rPr>
              <a:t>个体不变，直接进入下一代的迭代过程；</a:t>
            </a:r>
            <a:r>
              <a:rPr lang="en-US" sz="2000">
                <a:latin typeface="+mn-ea"/>
                <a:cs typeface="+mn-ea"/>
                <a:sym typeface="+mn-ea"/>
              </a:rPr>
              <a:t>6</a:t>
            </a:r>
            <a:r>
              <a:rPr lang="zh-CN" sz="2000">
                <a:latin typeface="+mn-ea"/>
                <a:cs typeface="+mn-ea"/>
                <a:sym typeface="+mn-ea"/>
              </a:rPr>
              <a:t>）交叉、变异操作：进行交叉和变异操作；</a:t>
            </a:r>
            <a:r>
              <a:rPr lang="en-US" sz="2000">
                <a:latin typeface="+mn-ea"/>
                <a:cs typeface="+mn-ea"/>
                <a:sym typeface="+mn-ea"/>
              </a:rPr>
              <a:t>7</a:t>
            </a:r>
            <a:r>
              <a:rPr lang="zh-CN" sz="2000">
                <a:latin typeface="+mn-ea"/>
                <a:cs typeface="+mn-ea"/>
                <a:sym typeface="+mn-ea"/>
              </a:rPr>
              <a:t>）终止条件：</a:t>
            </a:r>
            <a:endParaRPr lang="zh-CN" altLang="en-US" sz="2000">
              <a:latin typeface="+mn-ea"/>
              <a:cs typeface="+mn-ea"/>
            </a:endParaRPr>
          </a:p>
          <a:p>
            <a:endParaRPr lang="zh-CN" altLang="en-US" sz="2000">
              <a:latin typeface="+mn-ea"/>
              <a:cs typeface="+mn-ea"/>
            </a:endParaRPr>
          </a:p>
        </p:txBody>
      </p:sp>
      <p:pic>
        <p:nvPicPr>
          <p:cNvPr id="6" name="图片 408"/>
          <p:cNvPicPr>
            <a:picLocks noChangeAspect="1"/>
          </p:cNvPicPr>
          <p:nvPr/>
        </p:nvPicPr>
        <p:blipFill>
          <a:blip r:embed="rId1"/>
          <a:stretch>
            <a:fillRect/>
          </a:stretch>
        </p:blipFill>
        <p:spPr>
          <a:xfrm>
            <a:off x="6685280" y="694055"/>
            <a:ext cx="3516630" cy="561784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650" fill="hold"/>
                                        <p:tgtEl>
                                          <p:spTgt spid="22"/>
                                        </p:tgtEl>
                                        <p:attrNameLst>
                                          <p:attrName>ppt_w</p:attrName>
                                        </p:attrNameLst>
                                      </p:cBhvr>
                                      <p:tavLst>
                                        <p:tav tm="0">
                                          <p:val>
                                            <p:fltVal val="0"/>
                                          </p:val>
                                        </p:tav>
                                        <p:tav tm="100000">
                                          <p:val>
                                            <p:strVal val="#ppt_w"/>
                                          </p:val>
                                        </p:tav>
                                      </p:tavLst>
                                    </p:anim>
                                    <p:anim calcmode="lin" valueType="num">
                                      <p:cBhvr>
                                        <p:cTn id="8" dur="650" fill="hold"/>
                                        <p:tgtEl>
                                          <p:spTgt spid="22"/>
                                        </p:tgtEl>
                                        <p:attrNameLst>
                                          <p:attrName>ppt_h</p:attrName>
                                        </p:attrNameLst>
                                      </p:cBhvr>
                                      <p:tavLst>
                                        <p:tav tm="0">
                                          <p:val>
                                            <p:fltVal val="0"/>
                                          </p:val>
                                        </p:tav>
                                        <p:tav tm="100000">
                                          <p:val>
                                            <p:strVal val="#ppt_h"/>
                                          </p:val>
                                        </p:tav>
                                      </p:tavLst>
                                    </p:anim>
                                    <p:animEffect transition="in" filter="fade">
                                      <p:cBhvr>
                                        <p:cTn id="9" dur="6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514a07d0-2467-4948-8377-979a819e2ce6}"/>
  <p:tag name="TABLE_ENDDRAG_ORIGIN_RECT" val="464*162"/>
  <p:tag name="TABLE_ENDDRAG_RECT" val="438*365*464*162"/>
</p:tagLst>
</file>

<file path=ppt/tags/tag64.xml><?xml version="1.0" encoding="utf-8"?>
<p:tagLst xmlns:p="http://schemas.openxmlformats.org/presentationml/2006/main">
  <p:tag name="KSO_WM_UNIT_TABLE_BEAUTIFY" val="smartTable{b8301688-9bba-4c13-a5cd-ac8968a1bf15}"/>
  <p:tag name="TABLE_ENDDRAG_ORIGIN_RECT" val="190*252"/>
  <p:tag name="TABLE_ENDDRAG_RECT" val="136*111*190*252"/>
</p:tagLst>
</file>

<file path=ppt/tags/tag65.xml><?xml version="1.0" encoding="utf-8"?>
<p:tagLst xmlns:p="http://schemas.openxmlformats.org/presentationml/2006/main">
  <p:tag name="KSO_WM_UNIT_TABLE_BEAUTIFY" val="smartTable{39cd4931-fc36-4729-b5a4-3ee9dc7a5946}"/>
  <p:tag name="TABLE_ENDDRAG_ORIGIN_RECT" val="159*274"/>
  <p:tag name="TABLE_ENDDRAG_RECT" val="160*103*159*27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演示</Application>
  <PresentationFormat>宽屏</PresentationFormat>
  <Paragraphs>606</Paragraphs>
  <Slides>30</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28</vt:i4>
      </vt:variant>
      <vt:variant>
        <vt:lpstr>幻灯片标题</vt:lpstr>
      </vt:variant>
      <vt:variant>
        <vt:i4>30</vt:i4>
      </vt:variant>
    </vt:vector>
  </HeadingPairs>
  <TitlesOfParts>
    <vt:vector size="69" baseType="lpstr">
      <vt:lpstr>Arial</vt:lpstr>
      <vt:lpstr>宋体</vt:lpstr>
      <vt:lpstr>Wingdings</vt:lpstr>
      <vt:lpstr>微软雅黑</vt:lpstr>
      <vt:lpstr>Wingdings</vt:lpstr>
      <vt:lpstr>微软雅黑 Light</vt:lpstr>
      <vt:lpstr>Times New Roman</vt:lpstr>
      <vt:lpstr>Arial Unicode MS</vt:lpstr>
      <vt:lpstr>Calibri</vt:lpstr>
      <vt:lpstr>黑体</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h上5</cp:lastModifiedBy>
  <cp:revision>204</cp:revision>
  <dcterms:created xsi:type="dcterms:W3CDTF">2019-06-19T02:08:00Z</dcterms:created>
  <dcterms:modified xsi:type="dcterms:W3CDTF">2020-12-17T07:09:04Z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