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9"/>
    <p:restoredTop sz="94718"/>
  </p:normalViewPr>
  <p:slideViewPr>
    <p:cSldViewPr snapToGrid="0" snapToObjects="1">
      <p:cViewPr>
        <p:scale>
          <a:sx n="100" d="100"/>
          <a:sy n="100" d="100"/>
        </p:scale>
        <p:origin x="45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A487-E150-7E42-950C-A465E4D381D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B92-F250-A149-8F9C-6CFED85309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A487-E150-7E42-950C-A465E4D381D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B92-F250-A149-8F9C-6CFED85309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A487-E150-7E42-950C-A465E4D381D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B92-F250-A149-8F9C-6CFED85309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A487-E150-7E42-950C-A465E4D381D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B92-F250-A149-8F9C-6CFED85309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A487-E150-7E42-950C-A465E4D381D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B92-F250-A149-8F9C-6CFED85309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A487-E150-7E42-950C-A465E4D381D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B92-F250-A149-8F9C-6CFED85309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A487-E150-7E42-950C-A465E4D381D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B92-F250-A149-8F9C-6CFED85309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A487-E150-7E42-950C-A465E4D381D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B92-F250-A149-8F9C-6CFED85309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A487-E150-7E42-950C-A465E4D381D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B92-F250-A149-8F9C-6CFED85309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56A487-E150-7E42-950C-A465E4D381D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01CB92-F250-A149-8F9C-6CFED85309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A487-E150-7E42-950C-A465E4D381D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B92-F250-A149-8F9C-6CFED85309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56A487-E150-7E42-950C-A465E4D381D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01CB92-F250-A149-8F9C-6CFED8530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7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Samuel Robbins</a:t>
            </a:r>
            <a:endParaRPr lang="en-US" dirty="0"/>
          </a:p>
        </p:txBody>
      </p:sp>
      <p:pic>
        <p:nvPicPr>
          <p:cNvPr id="1026" name="Picture 2" descr="020 House Election Interactive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635" y="497304"/>
            <a:ext cx="5706920" cy="364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Targeted Ad </a:t>
            </a:r>
            <a:br>
              <a:rPr lang="en-US" dirty="0" smtClean="0"/>
            </a:br>
            <a:r>
              <a:rPr lang="en-US" dirty="0" smtClean="0"/>
              <a:t>Spending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6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33620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Advertising Data has features for:</a:t>
            </a:r>
          </a:p>
          <a:p>
            <a:pPr marL="342900" indent="-177800">
              <a:lnSpc>
                <a:spcPct val="100000"/>
              </a:lnSpc>
              <a:buFont typeface="Wingdings" charset="2"/>
              <a:buChar char="Ø"/>
            </a:pPr>
            <a:r>
              <a:rPr lang="en-US" sz="1400" dirty="0"/>
              <a:t> </a:t>
            </a:r>
            <a:r>
              <a:rPr lang="en-US" sz="1400" i="1" dirty="0"/>
              <a:t>Content</a:t>
            </a:r>
          </a:p>
          <a:p>
            <a:pPr marL="342900" indent="-177800">
              <a:lnSpc>
                <a:spcPct val="100000"/>
              </a:lnSpc>
              <a:buFont typeface="Wingdings" charset="2"/>
              <a:buChar char="Ø"/>
            </a:pPr>
            <a:r>
              <a:rPr lang="en-US" sz="1400" i="1" dirty="0"/>
              <a:t> Tone</a:t>
            </a:r>
          </a:p>
          <a:p>
            <a:pPr marL="342900" indent="-177800">
              <a:lnSpc>
                <a:spcPct val="100000"/>
              </a:lnSpc>
              <a:buFont typeface="Wingdings" charset="2"/>
              <a:buChar char="Ø"/>
            </a:pPr>
            <a:r>
              <a:rPr lang="en-US" sz="1400" i="1" dirty="0"/>
              <a:t> Issues mentioned</a:t>
            </a:r>
          </a:p>
          <a:p>
            <a:pPr marL="342900" indent="-177800">
              <a:lnSpc>
                <a:spcPct val="100000"/>
              </a:lnSpc>
              <a:buFont typeface="Wingdings" charset="2"/>
              <a:buChar char="Ø"/>
            </a:pPr>
            <a:r>
              <a:rPr lang="en-US" sz="1400" i="1" dirty="0"/>
              <a:t> Politicians mention</a:t>
            </a:r>
          </a:p>
          <a:p>
            <a:pPr marL="342900" indent="-177800">
              <a:lnSpc>
                <a:spcPct val="100000"/>
              </a:lnSpc>
              <a:buFont typeface="Wingdings" charset="2"/>
              <a:buChar char="Ø"/>
            </a:pPr>
            <a:r>
              <a:rPr lang="en-US" sz="1400" i="1" dirty="0"/>
              <a:t> And much more</a:t>
            </a:r>
            <a:r>
              <a:rPr lang="en-US" sz="1400" i="1" dirty="0" smtClean="0"/>
              <a:t>!</a:t>
            </a:r>
            <a:endParaRPr lang="en-US" sz="1400" dirty="0" smtClean="0"/>
          </a:p>
          <a:p>
            <a:r>
              <a:rPr lang="en-US" dirty="0" smtClean="0"/>
              <a:t>that could be used for a robust regression model to </a:t>
            </a:r>
            <a:r>
              <a:rPr lang="en-US" i="1" u="sng" dirty="0" smtClean="0"/>
              <a:t>make</a:t>
            </a:r>
            <a:r>
              <a:rPr lang="en-US" dirty="0" smtClean="0"/>
              <a:t> the best ad for that district. </a:t>
            </a:r>
          </a:p>
          <a:p>
            <a:r>
              <a:rPr lang="en-US" dirty="0" smtClean="0"/>
              <a:t>More specific voter/location data could also be used to more precisely target potential voters.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75" y="3314700"/>
            <a:ext cx="5544714" cy="2935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453" y="269250"/>
            <a:ext cx="5587936" cy="29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6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3999022"/>
            <a:ext cx="10058400" cy="20588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Thank You!</a:t>
            </a:r>
          </a:p>
          <a:p>
            <a:pPr algn="ctr"/>
            <a:r>
              <a:rPr lang="en-US" dirty="0" smtClean="0"/>
              <a:t>Happy to take any Questions</a:t>
            </a:r>
            <a:endParaRPr lang="en-US" dirty="0"/>
          </a:p>
        </p:txBody>
      </p:sp>
      <p:pic>
        <p:nvPicPr>
          <p:cNvPr id="9218" name="Picture 2" descr="nited States Congres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306" y="382697"/>
            <a:ext cx="3625388" cy="36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21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spending is on the rise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2333860"/>
            <a:ext cx="2367815" cy="30471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The 2019-2020 election cycle saw </a:t>
            </a:r>
            <a:r>
              <a:rPr lang="en-US" b="1" u="sng" dirty="0" smtClean="0">
                <a:solidFill>
                  <a:srgbClr val="FF0000"/>
                </a:solidFill>
              </a:rPr>
              <a:t>$8.5 billion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/>
              <a:t>in advertising spending across TV, radio, and digital media.</a:t>
            </a:r>
            <a:endParaRPr lang="en-US" b="1" dirty="0"/>
          </a:p>
        </p:txBody>
      </p:sp>
      <p:pic>
        <p:nvPicPr>
          <p:cNvPr id="2052" name="Picture 4" descr="ocal TV stations counting on political ads worry about Donald Trump&amp;#39;s 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585" y="1920502"/>
            <a:ext cx="6894095" cy="387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41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998720" cy="1450757"/>
          </a:xfrm>
        </p:spPr>
        <p:txBody>
          <a:bodyPr/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988067" cy="40233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/>
              <a:t>Ad volume is increasing along with price.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/>
              <a:t>More targeted advertising is crucial to overcoming the deluge of ads that potential voters are faced with everyday.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/>
              <a:t>Need to decide which races are the most winnable and the most cost-effective to finance. </a:t>
            </a:r>
            <a:endParaRPr lang="en-US" dirty="0"/>
          </a:p>
        </p:txBody>
      </p:sp>
      <p:pic>
        <p:nvPicPr>
          <p:cNvPr id="3074" name="Picture 2" descr="e&amp;#39;ve Already Seen Twice As Many Presidential TV Ads Than At This Point In  The 2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081" y="286603"/>
            <a:ext cx="5207522" cy="58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3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63234"/>
            <a:ext cx="4100362" cy="356446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Goal: </a:t>
            </a:r>
            <a:r>
              <a:rPr lang="en-US" dirty="0" smtClean="0"/>
              <a:t>Determine best house districts to direct limited campaign dollars towards using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Election results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2018 cycle advertising data</a:t>
            </a:r>
          </a:p>
          <a:p>
            <a:r>
              <a:rPr lang="en-US" b="1" u="sng" dirty="0" smtClean="0"/>
              <a:t>Solution Path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Identify competitive house districts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Calculate average ad spend for each house district</a:t>
            </a:r>
          </a:p>
        </p:txBody>
      </p:sp>
      <p:pic>
        <p:nvPicPr>
          <p:cNvPr id="8196" name="Picture 4" descr="allot-clipart-ballot-box-graphic - DeGrazia for Ariz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2163234"/>
            <a:ext cx="41148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12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 rot="10800000">
            <a:off x="1265722" y="3625515"/>
            <a:ext cx="5680510" cy="2081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7280" y="2211487"/>
            <a:ext cx="168442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Election Results</a:t>
            </a:r>
          </a:p>
          <a:p>
            <a:pPr algn="ctr"/>
            <a:r>
              <a:rPr lang="en-US" sz="2000" b="1" dirty="0" smtClean="0"/>
              <a:t>(2012-2020)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14588" y="4237118"/>
            <a:ext cx="168442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Election </a:t>
            </a:r>
            <a:r>
              <a:rPr lang="en-US" sz="2000" b="1" smtClean="0"/>
              <a:t>Ad Spending Data</a:t>
            </a:r>
            <a:endParaRPr lang="en-US" sz="2000" b="1" dirty="0"/>
          </a:p>
        </p:txBody>
      </p:sp>
      <p:sp>
        <p:nvSpPr>
          <p:cNvPr id="10" name="Left Arrow 9"/>
          <p:cNvSpPr/>
          <p:nvPr/>
        </p:nvSpPr>
        <p:spPr>
          <a:xfrm rot="10800000">
            <a:off x="7106651" y="3625514"/>
            <a:ext cx="3313499" cy="208184"/>
          </a:xfrm>
          <a:prstGeom prst="lef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896" y="2211487"/>
            <a:ext cx="192344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Exploratory Data</a:t>
            </a:r>
          </a:p>
          <a:p>
            <a:pPr algn="ctr"/>
            <a:r>
              <a:rPr lang="en-US" sz="2000" b="1" dirty="0" smtClean="0"/>
              <a:t>Analysis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47546" y="4229744"/>
            <a:ext cx="192344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Regression Analysis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23620" y="3375664"/>
            <a:ext cx="14518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Build the Perfect Ad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1899384" y="3261769"/>
            <a:ext cx="80211" cy="3983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453514" y="3261246"/>
            <a:ext cx="80211" cy="3983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flipV="1">
            <a:off x="3616692" y="3809257"/>
            <a:ext cx="80211" cy="3983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flipV="1">
            <a:off x="8369164" y="3814669"/>
            <a:ext cx="80211" cy="3983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8402" y="4083550"/>
            <a:ext cx="2071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Determine partisan lean of each congressional district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Average cost of ads in each district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6651" y="2298446"/>
            <a:ext cx="3027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Add data about ad content to build regression model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Micro-targeting with smaller geographic divides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022432" y="2061680"/>
            <a:ext cx="0" cy="403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69980" y="1833237"/>
            <a:ext cx="24536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smtClean="0"/>
              <a:t>FUTURE WORK</a:t>
            </a:r>
            <a:endParaRPr lang="en-US" b="1" u="sng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631352" y="4080980"/>
            <a:ext cx="2071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Calculate partisan trajectory of each district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Determine number of potential swing voters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2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9388"/>
            <a:ext cx="7386320" cy="7979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23 swing districts based on 10-yr average partisan lean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76" y="3185180"/>
            <a:ext cx="6268224" cy="26339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8" y="2819400"/>
            <a:ext cx="5399869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3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737360"/>
            <a:ext cx="8173720" cy="8682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 dirty="0" smtClean="0"/>
              <a:t>Generally between 15 and 45 swing districts each election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88" y="2425700"/>
            <a:ext cx="5924583" cy="347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01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35560"/>
            <a:ext cx="9913620" cy="751006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/>
              <a:t>Hypothesis correct in that larger media markets are more expensive.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280" y="2684766"/>
            <a:ext cx="5199876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2684766"/>
            <a:ext cx="5103967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690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37312"/>
              </p:ext>
            </p:extLst>
          </p:nvPr>
        </p:nvGraphicFramePr>
        <p:xfrm>
          <a:off x="4570151" y="2232238"/>
          <a:ext cx="591819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8107"/>
                <a:gridCol w="1782131"/>
                <a:gridCol w="1715420"/>
                <a:gridCol w="962541"/>
              </a:tblGrid>
              <a:tr h="2032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Districts to Flip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House District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Avg</a:t>
                      </a:r>
                      <a:r>
                        <a:rPr lang="en-US" sz="1200" b="1" u="none" strike="noStrike" dirty="0">
                          <a:effectLst/>
                        </a:rPr>
                        <a:t> Ad Spend ($1000 USD)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Avg</a:t>
                      </a:r>
                      <a:r>
                        <a:rPr lang="en-US" sz="1200" b="1" u="none" strike="noStrike" dirty="0">
                          <a:effectLst/>
                        </a:rPr>
                        <a:t> Cost/sec ($1000 USD)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R</a:t>
                      </a:r>
                      <a:r>
                        <a:rPr lang="en-US" sz="1200" b="1" u="none" strike="noStrike" baseline="0" dirty="0" smtClean="0">
                          <a:effectLst/>
                        </a:rPr>
                        <a:t> Advantage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>
                    <a:solidFill>
                      <a:srgbClr val="EEB5B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NY1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$161.27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$5.38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-3.766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NY24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$209.06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$6.94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-2.382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CA21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$251.57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$8.39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-0.894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IA1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$256.67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$8.77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-2.533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IA2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$293.53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$9.78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-0.001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EEB5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59894"/>
              </p:ext>
            </p:extLst>
          </p:nvPr>
        </p:nvGraphicFramePr>
        <p:xfrm>
          <a:off x="4576158" y="4065271"/>
          <a:ext cx="58928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6540"/>
                <a:gridCol w="1780216"/>
                <a:gridCol w="1713577"/>
                <a:gridCol w="942467"/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Districts to Keep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House District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Avg</a:t>
                      </a:r>
                      <a:r>
                        <a:rPr lang="en-US" sz="1200" b="1" u="none" strike="noStrike" dirty="0">
                          <a:effectLst/>
                        </a:rPr>
                        <a:t> Ad Spend ($1000 USD)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Avg</a:t>
                      </a:r>
                      <a:r>
                        <a:rPr lang="en-US" sz="1200" b="1" u="none" strike="noStrike" dirty="0">
                          <a:effectLst/>
                        </a:rPr>
                        <a:t> Cost/sec ($1000 USD)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D Advantage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$199.57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$6.65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u="none" strike="noStrike">
                          <a:effectLst/>
                        </a:rPr>
                        <a:t>3.555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NY19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$272.86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$9.35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u="none" strike="noStrike">
                          <a:effectLst/>
                        </a:rPr>
                        <a:t>4.537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>
                          <a:effectLst/>
                        </a:rPr>
                        <a:t>IL17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$363.38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$12.11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u="none" strike="noStrike">
                          <a:effectLst/>
                        </a:rPr>
                        <a:t>4.051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IA3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$421.46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$14.05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u="none" strike="noStrike">
                          <a:effectLst/>
                        </a:rPr>
                        <a:t>1.347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effectLst/>
                        </a:rPr>
                        <a:t>AZ1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$734.13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$24.47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 dirty="0">
                          <a:effectLst/>
                        </a:rPr>
                        <a:t>3.220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2678219"/>
            <a:ext cx="3208020" cy="236368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 dirty="0" smtClean="0"/>
              <a:t>I recommend focusing on these specific districts first, and then potentially expanding </a:t>
            </a:r>
            <a:r>
              <a:rPr lang="en-US" sz="2400" smtClean="0"/>
              <a:t>out from there.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26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</TotalTime>
  <Words>412</Words>
  <Application>Microsoft Macintosh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Arial</vt:lpstr>
      <vt:lpstr>Retrospect</vt:lpstr>
      <vt:lpstr>Targeted Ad  Spending</vt:lpstr>
      <vt:lpstr>Election spending is on the rise</vt:lpstr>
      <vt:lpstr>Opportunity</vt:lpstr>
      <vt:lpstr>Project Goals</vt:lpstr>
      <vt:lpstr>Methodology</vt:lpstr>
      <vt:lpstr>Insights</vt:lpstr>
      <vt:lpstr>Insights</vt:lpstr>
      <vt:lpstr>Insights</vt:lpstr>
      <vt:lpstr>Action Items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Targeted Ad  Spending</dc:title>
  <dc:creator>Sam Robbins</dc:creator>
  <cp:lastModifiedBy>Sam Robbins</cp:lastModifiedBy>
  <cp:revision>9</cp:revision>
  <cp:lastPrinted>2021-10-13T03:49:34Z</cp:lastPrinted>
  <dcterms:created xsi:type="dcterms:W3CDTF">2021-10-13T03:22:37Z</dcterms:created>
  <dcterms:modified xsi:type="dcterms:W3CDTF">2021-10-13T05:11:57Z</dcterms:modified>
</cp:coreProperties>
</file>