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8"/>
  </p:notesMasterIdLst>
  <p:sldIdLst>
    <p:sldId id="256" r:id="rId2"/>
    <p:sldId id="270" r:id="rId3"/>
    <p:sldId id="258" r:id="rId4"/>
    <p:sldId id="285" r:id="rId5"/>
    <p:sldId id="284" r:id="rId6"/>
    <p:sldId id="274" r:id="rId7"/>
    <p:sldId id="287" r:id="rId8"/>
    <p:sldId id="283" r:id="rId9"/>
    <p:sldId id="277" r:id="rId10"/>
    <p:sldId id="279" r:id="rId11"/>
    <p:sldId id="264" r:id="rId12"/>
    <p:sldId id="278" r:id="rId13"/>
    <p:sldId id="271" r:id="rId14"/>
    <p:sldId id="280"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5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6"/>
    <p:restoredTop sz="86851"/>
  </p:normalViewPr>
  <p:slideViewPr>
    <p:cSldViewPr snapToGrid="0" snapToObjects="1">
      <p:cViewPr>
        <p:scale>
          <a:sx n="78" d="100"/>
          <a:sy n="78" d="100"/>
        </p:scale>
        <p:origin x="65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3D38F-DFE6-8243-A26F-91224F8836D8}"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D419D-9304-874E-8957-B8DC89C884FF}" type="slidenum">
              <a:rPr lang="en-US" smtClean="0"/>
              <a:t>‹#›</a:t>
            </a:fld>
            <a:endParaRPr lang="en-US"/>
          </a:p>
        </p:txBody>
      </p:sp>
    </p:spTree>
    <p:extLst>
      <p:ext uri="{BB962C8B-B14F-4D97-AF65-F5344CB8AC3E}">
        <p14:creationId xmlns:p14="http://schemas.microsoft.com/office/powerpoint/2010/main" val="207574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a:t>
            </a:r>
            <a:r>
              <a:rPr lang="en-US" baseline="0" dirty="0" smtClean="0"/>
              <a:t> hiya my name is </a:t>
            </a:r>
            <a:r>
              <a:rPr lang="en-US" baseline="0" dirty="0" err="1" smtClean="0"/>
              <a:t>sam</a:t>
            </a:r>
            <a:r>
              <a:rPr lang="en-US" baseline="0" dirty="0" smtClean="0"/>
              <a:t>, background in the earth sciences so I chose to perform a regression analysis on GHG emissions across various industry sectors.</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a:t>
            </a:fld>
            <a:endParaRPr lang="en-US"/>
          </a:p>
        </p:txBody>
      </p:sp>
    </p:spTree>
    <p:extLst>
      <p:ext uri="{BB962C8B-B14F-4D97-AF65-F5344CB8AC3E}">
        <p14:creationId xmlns:p14="http://schemas.microsoft.com/office/powerpoint/2010/main" val="1979697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moving onto</a:t>
            </a:r>
            <a:r>
              <a:rPr lang="en-US" baseline="0" dirty="0" smtClean="0"/>
              <a:t> the data sets I used, the first was a detailed look GHG emitters organized by facility and unit/fuel type – good for grouping of categorical variables down the line. And as this talk continues the total GHG </a:t>
            </a:r>
            <a:r>
              <a:rPr lang="en-US" baseline="0" dirty="0" err="1" smtClean="0"/>
              <a:t>im</a:t>
            </a:r>
            <a:r>
              <a:rPr lang="en-US" baseline="0" dirty="0" smtClean="0"/>
              <a:t> referring to is the sum of CO2, methane, nitrous oxide, and biogenic CO2 emitted by a unit at these facilities.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13</a:t>
            </a:fld>
            <a:endParaRPr lang="en-US"/>
          </a:p>
        </p:txBody>
      </p:sp>
    </p:spTree>
    <p:extLst>
      <p:ext uri="{BB962C8B-B14F-4D97-AF65-F5344CB8AC3E}">
        <p14:creationId xmlns:p14="http://schemas.microsoft.com/office/powerpoint/2010/main" val="101502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data set linked each facility to its</a:t>
            </a:r>
            <a:r>
              <a:rPr lang="en-US" baseline="0" dirty="0" smtClean="0"/>
              <a:t> parent company</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14</a:t>
            </a:fld>
            <a:endParaRPr lang="en-US"/>
          </a:p>
        </p:txBody>
      </p:sp>
    </p:spTree>
    <p:extLst>
      <p:ext uri="{BB962C8B-B14F-4D97-AF65-F5344CB8AC3E}">
        <p14:creationId xmlns:p14="http://schemas.microsoft.com/office/powerpoint/2010/main" val="118119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allowed me</a:t>
            </a:r>
            <a:r>
              <a:rPr lang="en-US" baseline="0" dirty="0" smtClean="0"/>
              <a:t> to build a web scraping pipeline to extract financial information – like revenue, operating income, assets, and number of employees – for each parent company of a GHG emitting facility. To make the dataset more manageable I limited the data to only those facilities that are owned by the top 100 parent companies – defined by the number of facilities under their control. This brought the dataset from a size of &gt;20,000 entries to around 5,000, so still a very thorough dataset.</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15</a:t>
            </a:fld>
            <a:endParaRPr lang="en-US"/>
          </a:p>
        </p:txBody>
      </p:sp>
    </p:spTree>
    <p:extLst>
      <p:ext uri="{BB962C8B-B14F-4D97-AF65-F5344CB8AC3E}">
        <p14:creationId xmlns:p14="http://schemas.microsoft.com/office/powerpoint/2010/main" val="171692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final data</a:t>
            </a:r>
            <a:r>
              <a:rPr lang="en-US" baseline="0" dirty="0" smtClean="0"/>
              <a:t> set I extracted, also via web scraping, was the election swing from every election since 2000. The purpose of this is to map onto the state of the facilities, with the idea being that states that swing more democratic are likely to have more restrictive emission regulations. So each state will be mapped to its average swing toward the democratic party, taking a 50 category variable and turning it into a continuous numeric value for modeling. </a:t>
            </a:r>
          </a:p>
        </p:txBody>
      </p:sp>
      <p:sp>
        <p:nvSpPr>
          <p:cNvPr id="4" name="Slide Number Placeholder 3"/>
          <p:cNvSpPr>
            <a:spLocks noGrp="1"/>
          </p:cNvSpPr>
          <p:nvPr>
            <p:ph type="sldNum" sz="quarter" idx="10"/>
          </p:nvPr>
        </p:nvSpPr>
        <p:spPr/>
        <p:txBody>
          <a:bodyPr/>
          <a:lstStyle/>
          <a:p>
            <a:fld id="{72DD419D-9304-874E-8957-B8DC89C884FF}" type="slidenum">
              <a:rPr lang="en-US" smtClean="0"/>
              <a:t>16</a:t>
            </a:fld>
            <a:endParaRPr lang="en-US"/>
          </a:p>
        </p:txBody>
      </p:sp>
    </p:spTree>
    <p:extLst>
      <p:ext uri="{BB962C8B-B14F-4D97-AF65-F5344CB8AC3E}">
        <p14:creationId xmlns:p14="http://schemas.microsoft.com/office/powerpoint/2010/main" val="180767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overriding premise</a:t>
            </a:r>
            <a:r>
              <a:rPr lang="en-US" baseline="0" dirty="0" smtClean="0"/>
              <a:t> motivating my project is the fact that increasing – or not decreasing – GHG emissions are a significant driver of continued and worsening climate change. While technology works to develop new techniques to decrease overall emissions in the future and capture what’s already out there, the goal of this analysis is to predict which facilities are likely to be heavy emitters, based on their industry, size, location, etc. with the intention of focusing regulatory action on those emerging heavy emitters.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2</a:t>
            </a:fld>
            <a:endParaRPr lang="en-US"/>
          </a:p>
        </p:txBody>
      </p:sp>
    </p:spTree>
    <p:extLst>
      <p:ext uri="{BB962C8B-B14F-4D97-AF65-F5344CB8AC3E}">
        <p14:creationId xmlns:p14="http://schemas.microsoft.com/office/powerpoint/2010/main" val="27018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GHG’s have been in the zeitgeist lately</a:t>
            </a:r>
            <a:r>
              <a:rPr lang="en-US" baseline="0" dirty="0" smtClean="0"/>
              <a:t> so this is clearly a very deep drive to understand emission levels and what/who the largest contributors. This last article I didn't stumble across until I was putting this </a:t>
            </a:r>
            <a:r>
              <a:rPr lang="en-US" baseline="0" dirty="0" err="1" smtClean="0"/>
              <a:t>ppt</a:t>
            </a:r>
            <a:r>
              <a:rPr lang="en-US" baseline="0" dirty="0" smtClean="0"/>
              <a:t> together, and </a:t>
            </a:r>
            <a:r>
              <a:rPr lang="en-US" baseline="0" dirty="0" err="1" smtClean="0"/>
              <a:t>im</a:t>
            </a:r>
            <a:r>
              <a:rPr lang="en-US" baseline="0" dirty="0" smtClean="0"/>
              <a:t> not sure I’m quite to AI level yet but this will hopefully be an interesting first look.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3</a:t>
            </a:fld>
            <a:endParaRPr lang="en-US"/>
          </a:p>
        </p:txBody>
      </p:sp>
    </p:spTree>
    <p:extLst>
      <p:ext uri="{BB962C8B-B14F-4D97-AF65-F5344CB8AC3E}">
        <p14:creationId xmlns:p14="http://schemas.microsoft.com/office/powerpoint/2010/main" val="2237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is the final dataset, with </a:t>
            </a:r>
            <a:r>
              <a:rPr lang="en-US" baseline="0" dirty="0" err="1" smtClean="0"/>
              <a:t>GHG_total</a:t>
            </a:r>
            <a:r>
              <a:rPr lang="en-US" baseline="0" dirty="0" smtClean="0"/>
              <a:t> being the target of the analysis, 3 categorical variables culled down to distinct groups from very large variety categorical feature.</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5</a:t>
            </a:fld>
            <a:endParaRPr lang="en-US"/>
          </a:p>
        </p:txBody>
      </p:sp>
    </p:spTree>
    <p:extLst>
      <p:ext uri="{BB962C8B-B14F-4D97-AF65-F5344CB8AC3E}">
        <p14:creationId xmlns:p14="http://schemas.microsoft.com/office/powerpoint/2010/main" val="207653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get into modeling, after</a:t>
            </a:r>
            <a:r>
              <a:rPr lang="en-US" baseline="0" dirty="0" smtClean="0"/>
              <a:t> making dummy variables I was left with about a 30 feature model, and a baseline model with an r2 of .209 and we some clearly non-normal behavior in the residuals. Also from the correlation matrix we see strong correlations between all of the company financial values so that tells us we’re going to have to drop some of those to deal with multicollinearity. Interestingly, when I ran the models with only categorical or numerical values the categorical variables actually had a better r2 value.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6</a:t>
            </a:fld>
            <a:endParaRPr lang="en-US"/>
          </a:p>
        </p:txBody>
      </p:sp>
    </p:spTree>
    <p:extLst>
      <p:ext uri="{BB962C8B-B14F-4D97-AF65-F5344CB8AC3E}">
        <p14:creationId xmlns:p14="http://schemas.microsoft.com/office/powerpoint/2010/main" val="83812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get into modeling, after</a:t>
            </a:r>
            <a:r>
              <a:rPr lang="en-US" baseline="0" dirty="0" smtClean="0"/>
              <a:t> making dummy variables I was left with about a 30 feature model, and a baseline model with an r2 of .209 and we some clearly non-normal behavior in the residuals. Also from the correlation matrix we see strong correlations between all of the company financial values so that tells us we’re going to have to drop some of those to deal with multicollinearity. Interestingly, when I ran the models with only categorical or numerical values the categorical variables actually had a better r2 value.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7</a:t>
            </a:fld>
            <a:endParaRPr lang="en-US"/>
          </a:p>
        </p:txBody>
      </p:sp>
    </p:spTree>
    <p:extLst>
      <p:ext uri="{BB962C8B-B14F-4D97-AF65-F5344CB8AC3E}">
        <p14:creationId xmlns:p14="http://schemas.microsoft.com/office/powerpoint/2010/main" val="126726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fix some of the</a:t>
            </a:r>
            <a:r>
              <a:rPr lang="en-US" baseline="0" dirty="0" smtClean="0"/>
              <a:t> issues and low r2 of our baseline model, I did some transformations on both the target and features and the best for the target ended up being a box-cox transformation which clearly gives us a much better target </a:t>
            </a:r>
            <a:r>
              <a:rPr lang="en-US" baseline="0" dirty="0" err="1" smtClean="0"/>
              <a:t>distrubution</a:t>
            </a:r>
            <a:r>
              <a:rPr lang="en-US" baseline="0" dirty="0" smtClean="0"/>
              <a:t> moving forward. I also tried log and </a:t>
            </a:r>
            <a:r>
              <a:rPr lang="en-US" baseline="0" dirty="0" err="1" smtClean="0"/>
              <a:t>sqrt</a:t>
            </a:r>
            <a:r>
              <a:rPr lang="en-US" baseline="0" dirty="0" smtClean="0"/>
              <a:t> on some of the features but those largely didn’t perform as well</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8</a:t>
            </a:fld>
            <a:endParaRPr lang="en-US"/>
          </a:p>
        </p:txBody>
      </p:sp>
    </p:spTree>
    <p:extLst>
      <p:ext uri="{BB962C8B-B14F-4D97-AF65-F5344CB8AC3E}">
        <p14:creationId xmlns:p14="http://schemas.microsoft.com/office/powerpoint/2010/main" val="63103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final model I arrived at, was</a:t>
            </a:r>
            <a:r>
              <a:rPr lang="en-US" baseline="0" dirty="0" smtClean="0"/>
              <a:t> transforming the target via a box-cox transformation, dropping Operating Income, Net income, and total equity, and performing a ridge regression. It dramatically improves the distribution of the residuals and the only deviation we see in the normal Q-Q plot is on the tails and a much smaller magnitude than the original model.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9</a:t>
            </a:fld>
            <a:endParaRPr lang="en-US"/>
          </a:p>
        </p:txBody>
      </p:sp>
    </p:spTree>
    <p:extLst>
      <p:ext uri="{BB962C8B-B14F-4D97-AF65-F5344CB8AC3E}">
        <p14:creationId xmlns:p14="http://schemas.microsoft.com/office/powerpoint/2010/main" val="1561979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data sets – get subsidiaries of</a:t>
            </a:r>
            <a:r>
              <a:rPr lang="en-US" baseline="0" dirty="0" smtClean="0"/>
              <a:t> parent companies, more facility by facility information.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10</a:t>
            </a:fld>
            <a:endParaRPr lang="en-US"/>
          </a:p>
        </p:txBody>
      </p:sp>
    </p:spTree>
    <p:extLst>
      <p:ext uri="{BB962C8B-B14F-4D97-AF65-F5344CB8AC3E}">
        <p14:creationId xmlns:p14="http://schemas.microsoft.com/office/powerpoint/2010/main" val="180207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1D4CD3F6-D90B-BC43-8B55-94F98B0F7797}" type="datetimeFigureOut">
              <a:rPr lang="en-US" smtClean="0"/>
              <a:t>1/18/22</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22233D99-0D96-FD48-92D2-20439DF20EE0}"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CD3F6-D90B-BC43-8B55-94F98B0F7797}"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1D4CD3F6-D90B-BC43-8B55-94F98B0F7797}" type="datetimeFigureOut">
              <a:rPr lang="en-US" smtClean="0"/>
              <a:t>1/18/22</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22233D99-0D96-FD48-92D2-20439DF20EE0}"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CD3F6-D90B-BC43-8B55-94F98B0F7797}"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1D4CD3F6-D90B-BC43-8B55-94F98B0F7797}" type="datetimeFigureOut">
              <a:rPr lang="en-US" smtClean="0"/>
              <a:t>1/18/22</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2233D99-0D96-FD48-92D2-20439DF20EE0}"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4CD3F6-D90B-BC43-8B55-94F98B0F7797}"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4CD3F6-D90B-BC43-8B55-94F98B0F7797}" type="datetimeFigureOut">
              <a:rPr lang="en-US" smtClean="0"/>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4CD3F6-D90B-BC43-8B55-94F98B0F7797}"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CD3F6-D90B-BC43-8B55-94F98B0F7797}" type="datetimeFigureOut">
              <a:rPr lang="en-US" smtClean="0"/>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CD3F6-D90B-BC43-8B55-94F98B0F7797}"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CD3F6-D90B-BC43-8B55-94F98B0F7797}"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1D4CD3F6-D90B-BC43-8B55-94F98B0F7797}" type="datetimeFigureOut">
              <a:rPr lang="en-US" smtClean="0"/>
              <a:t>1/18/22</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2233D99-0D96-FD48-92D2-20439DF20EE0}"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4496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t>Greenhouse Gas Emissions Regression Analysis</a:t>
            </a:r>
            <a:endParaRPr lang="en-US" sz="6000" dirty="0"/>
          </a:p>
        </p:txBody>
      </p:sp>
      <p:sp>
        <p:nvSpPr>
          <p:cNvPr id="3" name="Subtitle 2"/>
          <p:cNvSpPr>
            <a:spLocks noGrp="1"/>
          </p:cNvSpPr>
          <p:nvPr>
            <p:ph type="subTitle" idx="1"/>
          </p:nvPr>
        </p:nvSpPr>
        <p:spPr/>
        <p:txBody>
          <a:bodyPr>
            <a:normAutofit lnSpcReduction="10000"/>
          </a:bodyPr>
          <a:lstStyle/>
          <a:p>
            <a:r>
              <a:rPr lang="en-US" dirty="0" smtClean="0"/>
              <a:t>Presented by Samuel Robbins</a:t>
            </a:r>
          </a:p>
          <a:p>
            <a:r>
              <a:rPr lang="en-US" sz="1700" dirty="0" smtClean="0">
                <a:solidFill>
                  <a:schemeClr val="tx2">
                    <a:lumMod val="75000"/>
                  </a:schemeClr>
                </a:solidFill>
              </a:rPr>
              <a:t>METIS | September 2021</a:t>
            </a:r>
            <a:endParaRPr lang="en-US" sz="1700" dirty="0">
              <a:solidFill>
                <a:schemeClr val="tx2">
                  <a:lumMod val="75000"/>
                </a:schemeClr>
              </a:solidFill>
            </a:endParaRPr>
          </a:p>
        </p:txBody>
      </p:sp>
      <p:pic>
        <p:nvPicPr>
          <p:cNvPr id="1026" name="Picture 2" descr="copes of GHG Emissions - Industry T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542" y="3713855"/>
            <a:ext cx="5698671" cy="282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33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enhouse gases&amp;#39; effect on climate - U.S. Energy Information  Adm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796" y="2992281"/>
            <a:ext cx="5509581" cy="37051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climateactiontracker.org/media/images/CAT_2021.05_2100WarmingProjectionsGraph.width-11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102" y="257552"/>
            <a:ext cx="5466275" cy="25410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83660" y="559676"/>
            <a:ext cx="4597939" cy="795595"/>
          </a:xfrm>
        </p:spPr>
        <p:txBody>
          <a:bodyPr>
            <a:noAutofit/>
          </a:bodyPr>
          <a:lstStyle/>
          <a:p>
            <a:pPr algn="l"/>
            <a:r>
              <a:rPr lang="en-US" sz="4000" dirty="0" smtClean="0"/>
              <a:t>Closing Thoughts</a:t>
            </a:r>
            <a:endParaRPr lang="en-US" sz="4000" dirty="0"/>
          </a:p>
        </p:txBody>
      </p:sp>
      <p:sp>
        <p:nvSpPr>
          <p:cNvPr id="8" name="Content Placeholder 3"/>
          <p:cNvSpPr txBox="1">
            <a:spLocks/>
          </p:cNvSpPr>
          <p:nvPr/>
        </p:nvSpPr>
        <p:spPr>
          <a:xfrm>
            <a:off x="583660" y="1569260"/>
            <a:ext cx="4565011" cy="4178397"/>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ct val="150000"/>
              </a:lnSpc>
            </a:pPr>
            <a:r>
              <a:rPr lang="en-US" dirty="0" smtClean="0"/>
              <a:t>Difficult </a:t>
            </a:r>
            <a:r>
              <a:rPr lang="en-US" dirty="0" smtClean="0"/>
              <a:t>problem </a:t>
            </a:r>
            <a:r>
              <a:rPr lang="en-US" dirty="0" smtClean="0"/>
              <a:t>to </a:t>
            </a:r>
            <a:r>
              <a:rPr lang="en-US" dirty="0" smtClean="0"/>
              <a:t>model given inherent messiness of real world data</a:t>
            </a:r>
            <a:endParaRPr lang="en-US" dirty="0" smtClean="0"/>
          </a:p>
          <a:p>
            <a:pPr>
              <a:lnSpc>
                <a:spcPct val="150000"/>
              </a:lnSpc>
            </a:pPr>
            <a:r>
              <a:rPr lang="en-US" dirty="0" smtClean="0"/>
              <a:t>Possible future work: narrow parent companies down to subsidiaries</a:t>
            </a:r>
          </a:p>
          <a:p>
            <a:pPr marL="685800" lvl="1" indent="-685800">
              <a:lnSpc>
                <a:spcPct val="150000"/>
              </a:lnSpc>
            </a:pPr>
            <a:r>
              <a:rPr lang="en-US" dirty="0" smtClean="0"/>
              <a:t>EX. Berkshire Hathaway (Warren Buffets company) is a giant multinational corporation so that financial data is being trickled down to even their smallest facility </a:t>
            </a:r>
            <a:endParaRPr lang="en-US" dirty="0"/>
          </a:p>
        </p:txBody>
      </p:sp>
      <p:sp>
        <p:nvSpPr>
          <p:cNvPr id="3" name="Oval 2"/>
          <p:cNvSpPr/>
          <p:nvPr/>
        </p:nvSpPr>
        <p:spPr>
          <a:xfrm>
            <a:off x="9926862" y="3379581"/>
            <a:ext cx="2117555" cy="20345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279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Autofit/>
          </a:bodyPr>
          <a:lstStyle/>
          <a:p>
            <a:pPr algn="ctr"/>
            <a:r>
              <a:rPr lang="en-US" sz="6000" dirty="0" smtClean="0"/>
              <a:t>Appendix</a:t>
            </a:r>
            <a:endParaRPr lang="en-US" sz="4000" dirty="0"/>
          </a:p>
        </p:txBody>
      </p:sp>
    </p:spTree>
    <p:extLst>
      <p:ext uri="{BB962C8B-B14F-4D97-AF65-F5344CB8AC3E}">
        <p14:creationId xmlns:p14="http://schemas.microsoft.com/office/powerpoint/2010/main" val="1545627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61" y="559676"/>
            <a:ext cx="4143982" cy="1930605"/>
          </a:xfrm>
        </p:spPr>
        <p:txBody>
          <a:bodyPr>
            <a:noAutofit/>
          </a:bodyPr>
          <a:lstStyle/>
          <a:p>
            <a:pPr algn="l"/>
            <a:r>
              <a:rPr lang="en-US" sz="4000" dirty="0" smtClean="0"/>
              <a:t>References</a:t>
            </a:r>
            <a:endParaRPr lang="en-US" sz="4000" dirty="0"/>
          </a:p>
        </p:txBody>
      </p:sp>
      <p:sp>
        <p:nvSpPr>
          <p:cNvPr id="8" name="Content Placeholder 3"/>
          <p:cNvSpPr txBox="1">
            <a:spLocks/>
          </p:cNvSpPr>
          <p:nvPr/>
        </p:nvSpPr>
        <p:spPr>
          <a:xfrm>
            <a:off x="5181600" y="569066"/>
            <a:ext cx="6248398" cy="5655156"/>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u="sng" dirty="0">
                <a:solidFill>
                  <a:srgbClr val="00B0F0"/>
                </a:solidFill>
              </a:rPr>
              <a:t>https://</a:t>
            </a:r>
            <a:r>
              <a:rPr lang="en-US" u="sng" dirty="0" smtClean="0">
                <a:solidFill>
                  <a:srgbClr val="00B0F0"/>
                </a:solidFill>
              </a:rPr>
              <a:t>www.epa.gov/ghgreporting/ghg-reporting-program-data-sets</a:t>
            </a:r>
          </a:p>
          <a:p>
            <a:pPr marL="519113" lvl="3" indent="-519113"/>
            <a:r>
              <a:rPr lang="en-US" sz="1600" dirty="0" smtClean="0"/>
              <a:t>Reported Parent Companies (</a:t>
            </a:r>
            <a:r>
              <a:rPr lang="en-US" sz="1600" dirty="0" err="1" smtClean="0"/>
              <a:t>xls</a:t>
            </a:r>
            <a:r>
              <a:rPr lang="en-US" sz="1600" dirty="0" smtClean="0"/>
              <a:t>)</a:t>
            </a:r>
          </a:p>
          <a:p>
            <a:pPr marL="519113" lvl="3" indent="-519113"/>
            <a:r>
              <a:rPr lang="en-US" sz="1600" dirty="0" smtClean="0"/>
              <a:t>Emissions by Unit and Fuel Type (zip)</a:t>
            </a:r>
          </a:p>
          <a:p>
            <a:pPr lvl="2"/>
            <a:r>
              <a:rPr lang="en-US" sz="1800" u="sng" dirty="0">
                <a:solidFill>
                  <a:srgbClr val="00B0F0"/>
                </a:solidFill>
              </a:rPr>
              <a:t>https://</a:t>
            </a:r>
            <a:r>
              <a:rPr lang="en-US" sz="1800" u="sng" dirty="0" err="1">
                <a:solidFill>
                  <a:srgbClr val="00B0F0"/>
                </a:solidFill>
              </a:rPr>
              <a:t>en.wikipedia.org</a:t>
            </a:r>
            <a:r>
              <a:rPr lang="en-US" sz="1800" u="sng" dirty="0">
                <a:solidFill>
                  <a:srgbClr val="00B0F0"/>
                </a:solidFill>
              </a:rPr>
              <a:t>/wiki</a:t>
            </a:r>
            <a:r>
              <a:rPr lang="en-US" sz="1800" u="sng" dirty="0" smtClean="0">
                <a:solidFill>
                  <a:srgbClr val="00B0F0"/>
                </a:solidFill>
              </a:rPr>
              <a:t>/</a:t>
            </a:r>
            <a:r>
              <a:rPr lang="en-US" sz="1800" u="sng" dirty="0" smtClean="0">
                <a:solidFill>
                  <a:srgbClr val="FF0000"/>
                </a:solidFill>
              </a:rPr>
              <a:t>{ExxonMobil}</a:t>
            </a:r>
          </a:p>
          <a:p>
            <a:pPr marL="519113" lvl="3" indent="-519113"/>
            <a:r>
              <a:rPr lang="en-US" sz="1600" dirty="0" smtClean="0"/>
              <a:t>Parent Company Financial Data</a:t>
            </a:r>
          </a:p>
          <a:p>
            <a:pPr marL="287338" lvl="2" indent="-287338"/>
            <a:r>
              <a:rPr lang="en-US" sz="1800" u="sng" dirty="0">
                <a:solidFill>
                  <a:srgbClr val="00B0F0"/>
                </a:solidFill>
              </a:rPr>
              <a:t>https://</a:t>
            </a:r>
            <a:r>
              <a:rPr lang="en-US" sz="1800" u="sng" dirty="0" err="1">
                <a:solidFill>
                  <a:srgbClr val="00B0F0"/>
                </a:solidFill>
              </a:rPr>
              <a:t>en.wikipedia.org</a:t>
            </a:r>
            <a:r>
              <a:rPr lang="en-US" sz="1800" u="sng" dirty="0">
                <a:solidFill>
                  <a:srgbClr val="00B0F0"/>
                </a:solidFill>
              </a:rPr>
              <a:t>/wiki</a:t>
            </a:r>
            <a:r>
              <a:rPr lang="en-US" sz="1800" u="sng" dirty="0" smtClean="0">
                <a:solidFill>
                  <a:srgbClr val="00B0F0"/>
                </a:solidFill>
              </a:rPr>
              <a:t>/</a:t>
            </a:r>
            <a:r>
              <a:rPr lang="en-US" sz="1800" u="sng" dirty="0" smtClean="0">
                <a:solidFill>
                  <a:srgbClr val="FF0000"/>
                </a:solidFill>
              </a:rPr>
              <a:t>{2000}</a:t>
            </a:r>
            <a:r>
              <a:rPr lang="en-US" sz="1800" u="sng" dirty="0" smtClean="0">
                <a:solidFill>
                  <a:srgbClr val="00B0F0"/>
                </a:solidFill>
              </a:rPr>
              <a:t>_United_States_presidential_election#Results</a:t>
            </a:r>
          </a:p>
          <a:p>
            <a:pPr marL="519113" lvl="3" indent="-519113"/>
            <a:r>
              <a:rPr lang="en-US" sz="1600" dirty="0" smtClean="0"/>
              <a:t>Election Results since 2000</a:t>
            </a:r>
          </a:p>
          <a:p>
            <a:pPr marL="519113" lvl="3" indent="-519113"/>
            <a:endParaRPr lang="en-US" dirty="0" smtClean="0"/>
          </a:p>
          <a:p>
            <a:pPr lvl="2"/>
            <a:endParaRPr lang="en-US" sz="1800" dirty="0"/>
          </a:p>
        </p:txBody>
      </p:sp>
      <p:pic>
        <p:nvPicPr>
          <p:cNvPr id="6" name="Picture 2" descr="nited States Environmental Protection Agenc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61" y="1524978"/>
            <a:ext cx="2450655" cy="24506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nglish Wikipedia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153" y="3143456"/>
            <a:ext cx="2562447" cy="294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34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004" y="1173518"/>
            <a:ext cx="9755993" cy="5389025"/>
          </a:xfrm>
          <a:prstGeom prst="rect">
            <a:avLst/>
          </a:prstGeom>
        </p:spPr>
      </p:pic>
    </p:spTree>
    <p:extLst>
      <p:ext uri="{BB962C8B-B14F-4D97-AF65-F5344CB8AC3E}">
        <p14:creationId xmlns:p14="http://schemas.microsoft.com/office/powerpoint/2010/main" val="237080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76" y="2502612"/>
            <a:ext cx="9756648" cy="1852777"/>
          </a:xfrm>
          <a:prstGeom prst="rect">
            <a:avLst/>
          </a:prstGeom>
        </p:spPr>
      </p:pic>
    </p:spTree>
    <p:extLst>
      <p:ext uri="{BB962C8B-B14F-4D97-AF65-F5344CB8AC3E}">
        <p14:creationId xmlns:p14="http://schemas.microsoft.com/office/powerpoint/2010/main" val="2037981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76" y="2263953"/>
            <a:ext cx="9756648" cy="2330094"/>
          </a:xfrm>
          <a:prstGeom prst="rect">
            <a:avLst/>
          </a:prstGeom>
        </p:spPr>
      </p:pic>
    </p:spTree>
    <p:extLst>
      <p:ext uri="{BB962C8B-B14F-4D97-AF65-F5344CB8AC3E}">
        <p14:creationId xmlns:p14="http://schemas.microsoft.com/office/powerpoint/2010/main" val="1704136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76" y="2601289"/>
            <a:ext cx="9756648" cy="1655423"/>
          </a:xfrm>
          <a:prstGeom prst="rect">
            <a:avLst/>
          </a:prstGeom>
        </p:spPr>
      </p:pic>
    </p:spTree>
    <p:extLst>
      <p:ext uri="{BB962C8B-B14F-4D97-AF65-F5344CB8AC3E}">
        <p14:creationId xmlns:p14="http://schemas.microsoft.com/office/powerpoint/2010/main" val="1693248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pPr algn="l"/>
            <a:r>
              <a:rPr lang="en-US" sz="4000" dirty="0" smtClean="0"/>
              <a:t>Project Premise</a:t>
            </a:r>
            <a:endParaRPr lang="en-US" sz="4000" dirty="0"/>
          </a:p>
        </p:txBody>
      </p:sp>
      <p:sp>
        <p:nvSpPr>
          <p:cNvPr id="8" name="Content Placeholder 3"/>
          <p:cNvSpPr txBox="1">
            <a:spLocks/>
          </p:cNvSpPr>
          <p:nvPr/>
        </p:nvSpPr>
        <p:spPr>
          <a:xfrm>
            <a:off x="5181600" y="569066"/>
            <a:ext cx="6248398" cy="5655156"/>
          </a:xfrm>
          <a:prstGeom prst="rect">
            <a:avLst/>
          </a:prstGeom>
        </p:spPr>
        <p:txBody>
          <a:bodyPr anchor="ct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ct val="150000"/>
              </a:lnSpc>
            </a:pPr>
            <a:r>
              <a:rPr lang="en-US" dirty="0" smtClean="0"/>
              <a:t>Greenhouse Gases (GHG) contribute significantly to ongoing climate change and are key factors when considering the magnitude of future warning</a:t>
            </a:r>
          </a:p>
          <a:p>
            <a:pPr>
              <a:lnSpc>
                <a:spcPct val="150000"/>
              </a:lnSpc>
            </a:pPr>
            <a:r>
              <a:rPr lang="en-US" dirty="0" smtClean="0"/>
              <a:t>The premise behind this regression analysis is to model GHG emissions as a function of company size, industry, location, and other key features</a:t>
            </a:r>
          </a:p>
          <a:p>
            <a:pPr>
              <a:lnSpc>
                <a:spcPct val="150000"/>
              </a:lnSpc>
            </a:pPr>
            <a:r>
              <a:rPr lang="en-US" dirty="0" smtClean="0"/>
              <a:t>Societal Goal: predict the largest emitters based on the given criteria to target legislative, activist, and social lobbying campaigns</a:t>
            </a:r>
            <a:endParaRPr lang="en-US" dirty="0"/>
          </a:p>
        </p:txBody>
      </p:sp>
      <p:pic>
        <p:nvPicPr>
          <p:cNvPr id="6" name="Picture 2" descr="reenhouse gas emissions: Calculating costs in produ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765" y="1347281"/>
            <a:ext cx="3238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g industry contributes 10% of overall GHG emissions | Beef Magaz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795" y="4130794"/>
            <a:ext cx="352044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167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10201190" cy="1930605"/>
          </a:xfrm>
        </p:spPr>
        <p:txBody>
          <a:bodyPr>
            <a:noAutofit/>
          </a:bodyPr>
          <a:lstStyle/>
          <a:p>
            <a:pPr algn="l"/>
            <a:r>
              <a:rPr lang="en-US" sz="4000" dirty="0" smtClean="0"/>
              <a:t>Why Model Greenhouse Gas Emissions?</a:t>
            </a:r>
            <a:endParaRPr lang="en-US"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820" y="3424548"/>
            <a:ext cx="8648700" cy="2362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2289" y="2882597"/>
            <a:ext cx="8470900" cy="2349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0177" y="2204295"/>
            <a:ext cx="8470900" cy="23495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3755" y="2692789"/>
            <a:ext cx="8445500" cy="23368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431" y="2490281"/>
            <a:ext cx="11584148" cy="2896037"/>
          </a:xfrm>
          <a:prstGeom prst="rect">
            <a:avLst/>
          </a:prstGeom>
        </p:spPr>
      </p:pic>
    </p:spTree>
    <p:extLst>
      <p:ext uri="{BB962C8B-B14F-4D97-AF65-F5344CB8AC3E}">
        <p14:creationId xmlns:p14="http://schemas.microsoft.com/office/powerpoint/2010/main" val="77784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1999" y="559676"/>
            <a:ext cx="3965643" cy="193060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a:lstStyle>
          <a:p>
            <a:pPr algn="l"/>
            <a:r>
              <a:rPr lang="en-US" sz="4000" dirty="0" smtClean="0"/>
              <a:t>Data Model</a:t>
            </a:r>
            <a:endParaRPr lang="en-US" sz="4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891" t="9934" r="12077" b="25304"/>
          <a:stretch/>
        </p:blipFill>
        <p:spPr>
          <a:xfrm>
            <a:off x="2262420" y="1276842"/>
            <a:ext cx="7667160" cy="4794179"/>
          </a:xfrm>
          <a:prstGeom prst="rect">
            <a:avLst/>
          </a:prstGeom>
        </p:spPr>
      </p:pic>
    </p:spTree>
    <p:extLst>
      <p:ext uri="{BB962C8B-B14F-4D97-AF65-F5344CB8AC3E}">
        <p14:creationId xmlns:p14="http://schemas.microsoft.com/office/powerpoint/2010/main" val="51129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pPr algn="l"/>
            <a:r>
              <a:rPr lang="en-US" sz="4000" dirty="0" smtClean="0"/>
              <a:t>Final Dataset</a:t>
            </a:r>
            <a:endParaRPr lang="en-US" sz="4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231" t="5737" r="43853" b="60454"/>
          <a:stretch/>
        </p:blipFill>
        <p:spPr>
          <a:xfrm>
            <a:off x="3434442" y="1424618"/>
            <a:ext cx="5323116" cy="4665942"/>
          </a:xfrm>
          <a:prstGeom prst="rect">
            <a:avLst/>
          </a:prstGeom>
        </p:spPr>
      </p:pic>
    </p:spTree>
    <p:extLst>
      <p:ext uri="{BB962C8B-B14F-4D97-AF65-F5344CB8AC3E}">
        <p14:creationId xmlns:p14="http://schemas.microsoft.com/office/powerpoint/2010/main" val="1710066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559677"/>
            <a:ext cx="5601839" cy="1318110"/>
          </a:xfrm>
        </p:spPr>
        <p:txBody>
          <a:bodyPr>
            <a:noAutofit/>
          </a:bodyPr>
          <a:lstStyle/>
          <a:p>
            <a:pPr algn="l"/>
            <a:r>
              <a:rPr lang="en-US" sz="4000" dirty="0" smtClean="0"/>
              <a:t>Modeling and </a:t>
            </a:r>
            <a:r>
              <a:rPr lang="en-US" sz="4000" smtClean="0"/>
              <a:t>Feature Transformations</a:t>
            </a:r>
            <a:endParaRPr lang="en-US" sz="4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238" y="1877787"/>
            <a:ext cx="9719525" cy="4148815"/>
          </a:xfrm>
          <a:prstGeom prst="rect">
            <a:avLst/>
          </a:prstGeom>
        </p:spPr>
      </p:pic>
      <p:sp>
        <p:nvSpPr>
          <p:cNvPr id="3" name="TextBox 2"/>
          <p:cNvSpPr txBox="1"/>
          <p:nvPr/>
        </p:nvSpPr>
        <p:spPr>
          <a:xfrm>
            <a:off x="4877269" y="6172199"/>
            <a:ext cx="2437462" cy="461665"/>
          </a:xfrm>
          <a:prstGeom prst="rect">
            <a:avLst/>
          </a:prstGeom>
          <a:noFill/>
        </p:spPr>
        <p:txBody>
          <a:bodyPr wrap="none" rtlCol="0">
            <a:spAutoFit/>
          </a:bodyPr>
          <a:lstStyle/>
          <a:p>
            <a:pPr algn="ctr"/>
            <a:r>
              <a:rPr lang="en-US" sz="2400" dirty="0" smtClean="0"/>
              <a:t>Baseline R</a:t>
            </a:r>
            <a:r>
              <a:rPr lang="en-US" sz="2400" baseline="30000" dirty="0" smtClean="0"/>
              <a:t>2</a:t>
            </a:r>
            <a:r>
              <a:rPr lang="en-US" sz="2400" dirty="0" smtClean="0"/>
              <a:t> = .209</a:t>
            </a:r>
            <a:endParaRPr lang="en-US" sz="2400" dirty="0"/>
          </a:p>
        </p:txBody>
      </p:sp>
    </p:spTree>
    <p:extLst>
      <p:ext uri="{BB962C8B-B14F-4D97-AF65-F5344CB8AC3E}">
        <p14:creationId xmlns:p14="http://schemas.microsoft.com/office/powerpoint/2010/main" val="2026589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559677"/>
            <a:ext cx="5601839" cy="1318110"/>
          </a:xfrm>
        </p:spPr>
        <p:txBody>
          <a:bodyPr>
            <a:noAutofit/>
          </a:bodyPr>
          <a:lstStyle/>
          <a:p>
            <a:pPr algn="l"/>
            <a:r>
              <a:rPr lang="en-US" sz="4000" dirty="0" smtClean="0"/>
              <a:t>Modeling and </a:t>
            </a:r>
            <a:r>
              <a:rPr lang="en-US" sz="4000" smtClean="0"/>
              <a:t>Feature Transformations</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245" y="1880018"/>
            <a:ext cx="5494367" cy="3951986"/>
          </a:xfrm>
          <a:prstGeom prst="rect">
            <a:avLst/>
          </a:prstGeom>
        </p:spPr>
      </p:pic>
      <p:sp>
        <p:nvSpPr>
          <p:cNvPr id="7" name="TextBox 6"/>
          <p:cNvSpPr txBox="1"/>
          <p:nvPr/>
        </p:nvSpPr>
        <p:spPr>
          <a:xfrm>
            <a:off x="7536897" y="2724932"/>
            <a:ext cx="4453552" cy="2308324"/>
          </a:xfrm>
          <a:prstGeom prst="rect">
            <a:avLst/>
          </a:prstGeom>
          <a:noFill/>
        </p:spPr>
        <p:txBody>
          <a:bodyPr wrap="square" rtlCol="0">
            <a:spAutoFit/>
          </a:bodyPr>
          <a:lstStyle/>
          <a:p>
            <a:pPr marL="342900" indent="-342900">
              <a:lnSpc>
                <a:spcPct val="150000"/>
              </a:lnSpc>
              <a:buFont typeface="Arial" charset="0"/>
              <a:buChar char="•"/>
            </a:pPr>
            <a:r>
              <a:rPr lang="en-US" sz="2400" dirty="0" smtClean="0"/>
              <a:t>Strong correlations within company financials</a:t>
            </a:r>
          </a:p>
          <a:p>
            <a:pPr marL="342900" indent="-342900">
              <a:lnSpc>
                <a:spcPct val="150000"/>
              </a:lnSpc>
              <a:buFont typeface="Arial" charset="0"/>
              <a:buChar char="•"/>
            </a:pPr>
            <a:r>
              <a:rPr lang="en-US" sz="2400" dirty="0" smtClean="0"/>
              <a:t>Need to deal with multicollinearity issues</a:t>
            </a:r>
            <a:endParaRPr lang="en-US" sz="2400" dirty="0"/>
          </a:p>
        </p:txBody>
      </p:sp>
    </p:spTree>
    <p:extLst>
      <p:ext uri="{BB962C8B-B14F-4D97-AF65-F5344CB8AC3E}">
        <p14:creationId xmlns:p14="http://schemas.microsoft.com/office/powerpoint/2010/main" val="1774205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40" y="2890099"/>
            <a:ext cx="4181302" cy="279459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564" y="2795508"/>
            <a:ext cx="4197096" cy="2798064"/>
          </a:xfrm>
          <a:prstGeom prst="rect">
            <a:avLst/>
          </a:prstGeom>
        </p:spPr>
      </p:pic>
      <p:sp>
        <p:nvSpPr>
          <p:cNvPr id="2" name="Title 1"/>
          <p:cNvSpPr>
            <a:spLocks noGrp="1"/>
          </p:cNvSpPr>
          <p:nvPr>
            <p:ph type="title"/>
          </p:nvPr>
        </p:nvSpPr>
        <p:spPr>
          <a:xfrm>
            <a:off x="276447" y="559676"/>
            <a:ext cx="5781453" cy="1428501"/>
          </a:xfrm>
        </p:spPr>
        <p:txBody>
          <a:bodyPr>
            <a:noAutofit/>
          </a:bodyPr>
          <a:lstStyle/>
          <a:p>
            <a:pPr algn="l"/>
            <a:r>
              <a:rPr lang="en-US" sz="4000" dirty="0" smtClean="0"/>
              <a:t>Modeling and </a:t>
            </a:r>
            <a:r>
              <a:rPr lang="en-US" sz="4000" smtClean="0"/>
              <a:t>Feature Transformations</a:t>
            </a:r>
            <a:endParaRPr lang="en-US" sz="4000" dirty="0"/>
          </a:p>
        </p:txBody>
      </p:sp>
      <p:sp>
        <p:nvSpPr>
          <p:cNvPr id="11" name="Right Arrow 10"/>
          <p:cNvSpPr/>
          <p:nvPr/>
        </p:nvSpPr>
        <p:spPr>
          <a:xfrm>
            <a:off x="4525117" y="3992521"/>
            <a:ext cx="3125972"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86224" y="3276310"/>
            <a:ext cx="2934586" cy="369332"/>
          </a:xfrm>
          <a:prstGeom prst="rect">
            <a:avLst/>
          </a:prstGeom>
          <a:noFill/>
        </p:spPr>
        <p:txBody>
          <a:bodyPr wrap="square" rtlCol="0">
            <a:spAutoFit/>
          </a:bodyPr>
          <a:lstStyle/>
          <a:p>
            <a:r>
              <a:rPr lang="en-US" dirty="0" smtClean="0"/>
              <a:t>Original Target Distribution</a:t>
            </a:r>
            <a:endParaRPr lang="en-US" dirty="0"/>
          </a:p>
        </p:txBody>
      </p:sp>
      <p:sp>
        <p:nvSpPr>
          <p:cNvPr id="13" name="TextBox 12"/>
          <p:cNvSpPr txBox="1"/>
          <p:nvPr/>
        </p:nvSpPr>
        <p:spPr>
          <a:xfrm>
            <a:off x="4892484" y="3739527"/>
            <a:ext cx="2934586" cy="369332"/>
          </a:xfrm>
          <a:prstGeom prst="rect">
            <a:avLst/>
          </a:prstGeom>
          <a:noFill/>
        </p:spPr>
        <p:txBody>
          <a:bodyPr wrap="square" rtlCol="0">
            <a:spAutoFit/>
          </a:bodyPr>
          <a:lstStyle/>
          <a:p>
            <a:r>
              <a:rPr lang="en-US" dirty="0" smtClean="0"/>
              <a:t>Box-Cox Transformation</a:t>
            </a:r>
            <a:endParaRPr lang="en-US" dirty="0"/>
          </a:p>
        </p:txBody>
      </p:sp>
      <p:sp>
        <p:nvSpPr>
          <p:cNvPr id="14" name="TextBox 13"/>
          <p:cNvSpPr txBox="1"/>
          <p:nvPr/>
        </p:nvSpPr>
        <p:spPr>
          <a:xfrm>
            <a:off x="8205575" y="3137811"/>
            <a:ext cx="2934586" cy="646331"/>
          </a:xfrm>
          <a:prstGeom prst="rect">
            <a:avLst/>
          </a:prstGeom>
          <a:noFill/>
        </p:spPr>
        <p:txBody>
          <a:bodyPr wrap="square" rtlCol="0">
            <a:spAutoFit/>
          </a:bodyPr>
          <a:lstStyle/>
          <a:p>
            <a:pPr algn="r"/>
            <a:r>
              <a:rPr lang="en-US" dirty="0" smtClean="0"/>
              <a:t>New Target </a:t>
            </a:r>
          </a:p>
          <a:p>
            <a:pPr algn="r"/>
            <a:r>
              <a:rPr lang="en-US" dirty="0" smtClean="0"/>
              <a:t>Distribution</a:t>
            </a:r>
            <a:endParaRPr lang="en-US" dirty="0"/>
          </a:p>
        </p:txBody>
      </p:sp>
    </p:spTree>
    <p:extLst>
      <p:ext uri="{BB962C8B-B14F-4D97-AF65-F5344CB8AC3E}">
        <p14:creationId xmlns:p14="http://schemas.microsoft.com/office/powerpoint/2010/main" val="89933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61" y="559677"/>
            <a:ext cx="4143982" cy="798246"/>
          </a:xfrm>
        </p:spPr>
        <p:txBody>
          <a:bodyPr>
            <a:noAutofit/>
          </a:bodyPr>
          <a:lstStyle/>
          <a:p>
            <a:pPr algn="l"/>
            <a:r>
              <a:rPr lang="en-US" sz="4000" dirty="0" smtClean="0"/>
              <a:t>Final Model</a:t>
            </a:r>
            <a:endParaRPr lang="en-US" sz="4000" dirty="0"/>
          </a:p>
        </p:txBody>
      </p:sp>
      <p:sp>
        <p:nvSpPr>
          <p:cNvPr id="8" name="Content Placeholder 3"/>
          <p:cNvSpPr txBox="1">
            <a:spLocks/>
          </p:cNvSpPr>
          <p:nvPr/>
        </p:nvSpPr>
        <p:spPr>
          <a:xfrm>
            <a:off x="583662" y="1357922"/>
            <a:ext cx="3669362" cy="4702636"/>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Raised R</a:t>
            </a:r>
            <a:r>
              <a:rPr lang="en-US" baseline="30000" dirty="0" smtClean="0"/>
              <a:t>2</a:t>
            </a:r>
            <a:r>
              <a:rPr lang="en-US" dirty="0" smtClean="0"/>
              <a:t> from baseline of 0.2099 to 0.4815 (LR) or 0.458 (RR) </a:t>
            </a:r>
          </a:p>
          <a:p>
            <a:pPr marL="685800" lvl="1" indent="-685800"/>
            <a:r>
              <a:rPr lang="en-US" dirty="0"/>
              <a:t>Model parameters: </a:t>
            </a:r>
          </a:p>
          <a:p>
            <a:pPr marL="1039813" lvl="2" indent="-1039813"/>
            <a:r>
              <a:rPr lang="en-US" dirty="0"/>
              <a:t>dropped columns for Operating Income, Total Equity, and Net Income due to their multicollinearity </a:t>
            </a:r>
          </a:p>
          <a:p>
            <a:pPr marL="1039813" lvl="2" indent="-1039813"/>
            <a:r>
              <a:rPr lang="en-US" dirty="0"/>
              <a:t>Transformed y via box-cox </a:t>
            </a:r>
            <a:r>
              <a:rPr lang="en-US" dirty="0" smtClean="0"/>
              <a:t>transformation</a:t>
            </a:r>
          </a:p>
          <a:p>
            <a:r>
              <a:rPr lang="en-US" dirty="0" smtClean="0"/>
              <a:t>Another good model was the log of financial with a box-cox transformation on 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24" y="1652644"/>
            <a:ext cx="7681308" cy="3271765"/>
          </a:xfrm>
          <a:prstGeom prst="rect">
            <a:avLst/>
          </a:prstGeom>
        </p:spPr>
      </p:pic>
    </p:spTree>
    <p:extLst>
      <p:ext uri="{BB962C8B-B14F-4D97-AF65-F5344CB8AC3E}">
        <p14:creationId xmlns:p14="http://schemas.microsoft.com/office/powerpoint/2010/main" val="294554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1436</TotalTime>
  <Words>1110</Words>
  <Application>Microsoft Macintosh PowerPoint</Application>
  <PresentationFormat>Widescreen</PresentationFormat>
  <Paragraphs>69</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Schoolbook</vt:lpstr>
      <vt:lpstr>Corbel</vt:lpstr>
      <vt:lpstr>Arial</vt:lpstr>
      <vt:lpstr>Headlines</vt:lpstr>
      <vt:lpstr>Greenhouse Gas Emissions Regression Analysis</vt:lpstr>
      <vt:lpstr>Project Premise</vt:lpstr>
      <vt:lpstr>Why Model Greenhouse Gas Emissions?</vt:lpstr>
      <vt:lpstr>PowerPoint Presentation</vt:lpstr>
      <vt:lpstr>Final Dataset</vt:lpstr>
      <vt:lpstr>Modeling and Feature Transformations</vt:lpstr>
      <vt:lpstr>Modeling and Feature Transformations</vt:lpstr>
      <vt:lpstr>Modeling and Feature Transformations</vt:lpstr>
      <vt:lpstr>Final Model</vt:lpstr>
      <vt:lpstr>Closing Thoughts</vt:lpstr>
      <vt:lpstr>Appendix</vt:lpstr>
      <vt:lpstr>References</vt:lpstr>
      <vt:lpstr>Datasets</vt:lpstr>
      <vt:lpstr>Datasets</vt:lpstr>
      <vt:lpstr>Datasets</vt:lpstr>
      <vt:lpstr>Datasets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Gas Emissions Regression Analysis</dc:title>
  <dc:creator>Sam Robbins</dc:creator>
  <cp:lastModifiedBy>Sam Robbins</cp:lastModifiedBy>
  <cp:revision>28</cp:revision>
  <dcterms:created xsi:type="dcterms:W3CDTF">2021-09-14T03:21:03Z</dcterms:created>
  <dcterms:modified xsi:type="dcterms:W3CDTF">2022-01-18T18:01:36Z</dcterms:modified>
</cp:coreProperties>
</file>