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70" r:id="rId3"/>
    <p:sldId id="258" r:id="rId4"/>
    <p:sldId id="271" r:id="rId5"/>
    <p:sldId id="280" r:id="rId6"/>
    <p:sldId id="281" r:id="rId7"/>
    <p:sldId id="282" r:id="rId8"/>
    <p:sldId id="274" r:id="rId9"/>
    <p:sldId id="283" r:id="rId10"/>
    <p:sldId id="277" r:id="rId11"/>
    <p:sldId id="279" r:id="rId12"/>
    <p:sldId id="27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4718"/>
  </p:normalViewPr>
  <p:slideViewPr>
    <p:cSldViewPr snapToGrid="0" snapToObjects="1">
      <p:cViewPr>
        <p:scale>
          <a:sx n="61" d="100"/>
          <a:sy n="61" d="100"/>
        </p:scale>
        <p:origin x="3072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D38F-DFE6-8243-A26F-91224F8836D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D419D-9304-874E-8957-B8DC89C8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1D4CD3F6-D90B-BC43-8B55-94F98B0F779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2233D99-0D96-FD48-92D2-20439DF20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4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Greenhouse Gas Emissions Regression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Samuel Robbins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661" y="559676"/>
            <a:ext cx="4143982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Final Model</a:t>
            </a:r>
            <a:endParaRPr lang="en-US" sz="40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83662" y="1357922"/>
            <a:ext cx="3669362" cy="4702636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Raised R2 from baseline of 0.2099 to 0.4815 </a:t>
            </a:r>
          </a:p>
          <a:p>
            <a:pPr marL="685800" lvl="1" indent="-685800"/>
            <a:r>
              <a:rPr lang="en-US" dirty="0"/>
              <a:t>Model parameters: </a:t>
            </a:r>
          </a:p>
          <a:p>
            <a:pPr marL="1039813" lvl="2" indent="-1039813"/>
            <a:r>
              <a:rPr lang="en-US" dirty="0"/>
              <a:t>dropped columns for Operating Income, Total Equity, and Net Income due to their multicollinearity </a:t>
            </a:r>
          </a:p>
          <a:p>
            <a:pPr marL="1039813" lvl="2" indent="-1039813"/>
            <a:r>
              <a:rPr lang="en-US" dirty="0"/>
              <a:t>Transformed y via box-cox </a:t>
            </a:r>
            <a:r>
              <a:rPr lang="en-US" dirty="0" smtClean="0"/>
              <a:t>transformation</a:t>
            </a:r>
            <a:endParaRPr lang="en-US" dirty="0" smtClean="0"/>
          </a:p>
          <a:p>
            <a:r>
              <a:rPr lang="en-US" dirty="0" smtClean="0"/>
              <a:t>Another good model was the log of financial with a box-cox transformation on y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4" y="1652644"/>
            <a:ext cx="7681308" cy="32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661" y="559676"/>
            <a:ext cx="4143982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Closing Thoughts</a:t>
            </a:r>
            <a:endParaRPr lang="en-US" sz="40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difficult problem to model</a:t>
            </a:r>
          </a:p>
          <a:p>
            <a:r>
              <a:rPr lang="en-US" dirty="0" smtClean="0"/>
              <a:t>Possible future work: narrow parent companies down to subsidiaries</a:t>
            </a:r>
          </a:p>
          <a:p>
            <a:pPr marL="685800" lvl="1" indent="-685800"/>
            <a:r>
              <a:rPr lang="en-US" dirty="0" smtClean="0"/>
              <a:t>EX. Berkshire Hathaway (Warren Buffets company) is a giant multinational corporation so that financial data is being trickled down to even their smallest facility </a:t>
            </a:r>
            <a:endParaRPr lang="en-US" dirty="0"/>
          </a:p>
        </p:txBody>
      </p:sp>
      <p:pic>
        <p:nvPicPr>
          <p:cNvPr id="2050" name="Picture 2" descr="reenhouse gases&amp;#39; effect on climate - U.S. Energy Information  Ad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4" y="2913321"/>
            <a:ext cx="5509581" cy="37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146547" y="3281765"/>
            <a:ext cx="2117555" cy="2034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climateactiontracker.org/media/images/CAT_2021.05_2100WarmingProjectionsGraph.width-11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80" y="3495377"/>
            <a:ext cx="5466275" cy="25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661" y="559676"/>
            <a:ext cx="4143982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B0F0"/>
                </a:solidFill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</a:rPr>
              <a:t>www.epa.gov/ghgreporting/ghg-reporting-program-data-sets</a:t>
            </a:r>
          </a:p>
          <a:p>
            <a:pPr marL="519113" lvl="3" indent="-519113"/>
            <a:r>
              <a:rPr lang="en-US" sz="1600" dirty="0" smtClean="0"/>
              <a:t>Reported Parent Companies (</a:t>
            </a:r>
            <a:r>
              <a:rPr lang="en-US" sz="1600" dirty="0" err="1" smtClean="0"/>
              <a:t>xls</a:t>
            </a:r>
            <a:r>
              <a:rPr lang="en-US" sz="1600" dirty="0" smtClean="0"/>
              <a:t>)</a:t>
            </a:r>
          </a:p>
          <a:p>
            <a:pPr marL="519113" lvl="3" indent="-519113"/>
            <a:r>
              <a:rPr lang="en-US" sz="1600" dirty="0" smtClean="0"/>
              <a:t>Emissions by Unit and Fuel Type (zip)</a:t>
            </a:r>
          </a:p>
          <a:p>
            <a:pPr lvl="2"/>
            <a:r>
              <a:rPr lang="en-US" sz="1800" u="sng" dirty="0">
                <a:solidFill>
                  <a:srgbClr val="00B0F0"/>
                </a:solidFill>
              </a:rPr>
              <a:t>https://</a:t>
            </a:r>
            <a:r>
              <a:rPr lang="en-US" sz="1800" u="sng" dirty="0" err="1">
                <a:solidFill>
                  <a:srgbClr val="00B0F0"/>
                </a:solidFill>
              </a:rPr>
              <a:t>en.wikipedia.org</a:t>
            </a:r>
            <a:r>
              <a:rPr lang="en-US" sz="1800" u="sng" dirty="0">
                <a:solidFill>
                  <a:srgbClr val="00B0F0"/>
                </a:solidFill>
              </a:rPr>
              <a:t>/wiki</a:t>
            </a:r>
            <a:r>
              <a:rPr lang="en-US" sz="1800" u="sng" dirty="0" smtClean="0">
                <a:solidFill>
                  <a:srgbClr val="00B0F0"/>
                </a:solidFill>
              </a:rPr>
              <a:t>/</a:t>
            </a:r>
            <a:r>
              <a:rPr lang="en-US" sz="1800" u="sng" dirty="0" smtClean="0">
                <a:solidFill>
                  <a:srgbClr val="FF0000"/>
                </a:solidFill>
              </a:rPr>
              <a:t>{ExxonMobil}</a:t>
            </a:r>
          </a:p>
          <a:p>
            <a:pPr marL="519113" lvl="3" indent="-519113"/>
            <a:r>
              <a:rPr lang="en-US" sz="1600" dirty="0" smtClean="0"/>
              <a:t>Parent Company Financial Data</a:t>
            </a:r>
          </a:p>
          <a:p>
            <a:pPr marL="287338" lvl="2" indent="-287338"/>
            <a:r>
              <a:rPr lang="en-US" sz="1800" u="sng" dirty="0">
                <a:solidFill>
                  <a:srgbClr val="00B0F0"/>
                </a:solidFill>
              </a:rPr>
              <a:t>https://</a:t>
            </a:r>
            <a:r>
              <a:rPr lang="en-US" sz="1800" u="sng" dirty="0" err="1">
                <a:solidFill>
                  <a:srgbClr val="00B0F0"/>
                </a:solidFill>
              </a:rPr>
              <a:t>en.wikipedia.org</a:t>
            </a:r>
            <a:r>
              <a:rPr lang="en-US" sz="1800" u="sng" dirty="0">
                <a:solidFill>
                  <a:srgbClr val="00B0F0"/>
                </a:solidFill>
              </a:rPr>
              <a:t>/wiki</a:t>
            </a:r>
            <a:r>
              <a:rPr lang="en-US" sz="1800" u="sng" dirty="0" smtClean="0">
                <a:solidFill>
                  <a:srgbClr val="00B0F0"/>
                </a:solidFill>
              </a:rPr>
              <a:t>/</a:t>
            </a:r>
            <a:r>
              <a:rPr lang="en-US" sz="1800" u="sng" dirty="0" smtClean="0">
                <a:solidFill>
                  <a:srgbClr val="FF0000"/>
                </a:solidFill>
              </a:rPr>
              <a:t>{2000}</a:t>
            </a:r>
            <a:r>
              <a:rPr lang="en-US" sz="1800" u="sng" dirty="0" smtClean="0">
                <a:solidFill>
                  <a:srgbClr val="00B0F0"/>
                </a:solidFill>
              </a:rPr>
              <a:t>_United_States_presidential_election#Results</a:t>
            </a:r>
          </a:p>
          <a:p>
            <a:pPr marL="519113" lvl="3" indent="-519113"/>
            <a:r>
              <a:rPr lang="en-US" sz="1600" dirty="0" smtClean="0"/>
              <a:t>Election Results since 2000</a:t>
            </a:r>
          </a:p>
          <a:p>
            <a:pPr marL="519113" lvl="3" indent="-519113"/>
            <a:endParaRPr lang="en-US" dirty="0" smtClean="0"/>
          </a:p>
          <a:p>
            <a:pPr lvl="2"/>
            <a:endParaRPr lang="en-US" sz="1800" dirty="0"/>
          </a:p>
        </p:txBody>
      </p:sp>
      <p:pic>
        <p:nvPicPr>
          <p:cNvPr id="3074" name="Picture 2" descr="nited States Environmental Protection Agenc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1" y="1524978"/>
            <a:ext cx="2450655" cy="245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lish Wikipedia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53" y="3143456"/>
            <a:ext cx="2562447" cy="29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Appendix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56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6"/>
            <a:ext cx="3965643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Project Premise</a:t>
            </a:r>
            <a:endParaRPr lang="en-US" sz="40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anchor="ctr"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Greenhouse Gases (GHG) contribute significantly to ongoing climate change and are key factors when considering the magnitude of future warning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premise behind this regression analysis is to model GHG emissions as a function of company size, industry, location, and other key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Societal Goal: predict the largest emitters based on the given criteria to target legislative, activist, and social lobbying campaigns</a:t>
            </a:r>
            <a:endParaRPr lang="en-US" dirty="0"/>
          </a:p>
        </p:txBody>
      </p:sp>
      <p:pic>
        <p:nvPicPr>
          <p:cNvPr id="1026" name="Picture 2" descr="reenhouse gas emissions: Calculating costs in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65" y="1347281"/>
            <a:ext cx="3238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 industry contributes 10% of overall GHG emissions | Beef Maga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95" y="4130794"/>
            <a:ext cx="35204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6"/>
            <a:ext cx="3965643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Why Model Greenhouse Gas Emissions?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20" y="3424548"/>
            <a:ext cx="86487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89" y="2882597"/>
            <a:ext cx="8470900" cy="234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77" y="2204295"/>
            <a:ext cx="8470900" cy="234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55" y="2692789"/>
            <a:ext cx="8445500" cy="233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" y="2490281"/>
            <a:ext cx="11584148" cy="28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6"/>
            <a:ext cx="3965643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4" y="1173518"/>
            <a:ext cx="9755993" cy="53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6"/>
            <a:ext cx="3965643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76" y="2502612"/>
            <a:ext cx="9756648" cy="18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6"/>
            <a:ext cx="3965643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76" y="2263953"/>
            <a:ext cx="9756648" cy="23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6"/>
            <a:ext cx="3965643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76" y="2601289"/>
            <a:ext cx="9756648" cy="1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559676"/>
            <a:ext cx="4451195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Modeling and </a:t>
            </a:r>
            <a:r>
              <a:rPr lang="en-US" sz="4000" smtClean="0"/>
              <a:t>Feature Transformations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18" y="213826"/>
            <a:ext cx="2926962" cy="21053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74" y="2490281"/>
            <a:ext cx="9228252" cy="3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47" y="559676"/>
            <a:ext cx="4451195" cy="1930605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Modeling and </a:t>
            </a:r>
            <a:r>
              <a:rPr lang="en-US" sz="4000" smtClean="0"/>
              <a:t>Feature Transformations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40" y="2890099"/>
            <a:ext cx="4181302" cy="2794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64" y="2795508"/>
            <a:ext cx="4197096" cy="279806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25117" y="3992521"/>
            <a:ext cx="3125972" cy="40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6224" y="3276310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Target Distribution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5117" y="3700801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Box-Cox Transformation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5575" y="3137811"/>
            <a:ext cx="293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New Target </a:t>
            </a:r>
          </a:p>
          <a:p>
            <a:pPr algn="r"/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385</TotalTime>
  <Words>239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Corbel</vt:lpstr>
      <vt:lpstr>Arial</vt:lpstr>
      <vt:lpstr>Headlines</vt:lpstr>
      <vt:lpstr>Greenhouse Gas Emissions Regression Analysis</vt:lpstr>
      <vt:lpstr>Project Premise</vt:lpstr>
      <vt:lpstr>Why Model Greenhouse Gas Emissions?</vt:lpstr>
      <vt:lpstr>Datasets</vt:lpstr>
      <vt:lpstr>Datasets</vt:lpstr>
      <vt:lpstr>Datasets</vt:lpstr>
      <vt:lpstr>Datasets</vt:lpstr>
      <vt:lpstr>Modeling and Feature Transformations</vt:lpstr>
      <vt:lpstr>Modeling and Feature Transformations</vt:lpstr>
      <vt:lpstr>Final Model</vt:lpstr>
      <vt:lpstr>Closing Thoughts</vt:lpstr>
      <vt:lpstr>References</vt:lpstr>
      <vt:lpstr>Appendix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 Gas Emissions Regression Analysis</dc:title>
  <dc:creator>Sam Robbins</dc:creator>
  <cp:lastModifiedBy>Sam Robbins</cp:lastModifiedBy>
  <cp:revision>12</cp:revision>
  <dcterms:created xsi:type="dcterms:W3CDTF">2021-09-14T03:21:03Z</dcterms:created>
  <dcterms:modified xsi:type="dcterms:W3CDTF">2021-09-15T04:29:00Z</dcterms:modified>
</cp:coreProperties>
</file>