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17"/>
  </p:notesMasterIdLst>
  <p:sldIdLst>
    <p:sldId id="256" r:id="rId2"/>
    <p:sldId id="270" r:id="rId3"/>
    <p:sldId id="258" r:id="rId4"/>
    <p:sldId id="285" r:id="rId5"/>
    <p:sldId id="271" r:id="rId6"/>
    <p:sldId id="280" r:id="rId7"/>
    <p:sldId id="281" r:id="rId8"/>
    <p:sldId id="282" r:id="rId9"/>
    <p:sldId id="284" r:id="rId10"/>
    <p:sldId id="274" r:id="rId11"/>
    <p:sldId id="283" r:id="rId12"/>
    <p:sldId id="277" r:id="rId13"/>
    <p:sldId id="279" r:id="rId14"/>
    <p:sldId id="278" r:id="rId15"/>
    <p:sldId id="264"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C5C7C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070"/>
    <p:restoredTop sz="86851"/>
  </p:normalViewPr>
  <p:slideViewPr>
    <p:cSldViewPr snapToGrid="0" snapToObjects="1">
      <p:cViewPr>
        <p:scale>
          <a:sx n="78" d="100"/>
          <a:sy n="78" d="100"/>
        </p:scale>
        <p:origin x="656" y="2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heme" Target="theme/theme1.xml"/><Relationship Id="rId2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notesMaster" Target="notesMasters/notesMaster1.xml"/><Relationship Id="rId18" Type="http://schemas.openxmlformats.org/officeDocument/2006/relationships/presProps" Target="presProps.xml"/><Relationship Id="rId19" Type="http://schemas.openxmlformats.org/officeDocument/2006/relationships/viewProps" Target="view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D3D38F-DFE6-8243-A26F-91224F8836D8}" type="datetimeFigureOut">
              <a:rPr lang="en-US" smtClean="0"/>
              <a:t>1/17/22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2DD419D-9304-874E-8957-B8DC89C884FF}" type="slidenum">
              <a:rPr lang="en-US" smtClean="0"/>
              <a:t>‹#›</a:t>
            </a:fld>
            <a:endParaRPr lang="en-US"/>
          </a:p>
        </p:txBody>
      </p:sp>
    </p:spTree>
    <p:extLst>
      <p:ext uri="{BB962C8B-B14F-4D97-AF65-F5344CB8AC3E}">
        <p14:creationId xmlns:p14="http://schemas.microsoft.com/office/powerpoint/2010/main" val="20757432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(intro) -</a:t>
            </a:r>
            <a:r>
              <a:rPr lang="en-US" baseline="0" dirty="0" smtClean="0"/>
              <a:t> hiya my name is </a:t>
            </a:r>
            <a:r>
              <a:rPr lang="en-US" baseline="0" dirty="0" err="1" smtClean="0"/>
              <a:t>sam</a:t>
            </a:r>
            <a:r>
              <a:rPr lang="en-US" baseline="0" dirty="0" smtClean="0"/>
              <a:t>, background in the earth sciences so I chose to perform a regression analysis on GHG emissions across various industry sectors.</a:t>
            </a:r>
            <a:endParaRPr lang="en-US" dirty="0"/>
          </a:p>
        </p:txBody>
      </p:sp>
      <p:sp>
        <p:nvSpPr>
          <p:cNvPr id="4" name="Slide Number Placeholder 3"/>
          <p:cNvSpPr>
            <a:spLocks noGrp="1"/>
          </p:cNvSpPr>
          <p:nvPr>
            <p:ph type="sldNum" sz="quarter" idx="10"/>
          </p:nvPr>
        </p:nvSpPr>
        <p:spPr/>
        <p:txBody>
          <a:bodyPr/>
          <a:lstStyle/>
          <a:p>
            <a:fld id="{72DD419D-9304-874E-8957-B8DC89C884FF}" type="slidenum">
              <a:rPr lang="en-US" smtClean="0"/>
              <a:t>1</a:t>
            </a:fld>
            <a:endParaRPr lang="en-US"/>
          </a:p>
        </p:txBody>
      </p:sp>
    </p:spTree>
    <p:extLst>
      <p:ext uri="{BB962C8B-B14F-4D97-AF65-F5344CB8AC3E}">
        <p14:creationId xmlns:p14="http://schemas.microsoft.com/office/powerpoint/2010/main" val="19796976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to fix some of the</a:t>
            </a:r>
            <a:r>
              <a:rPr lang="en-US" baseline="0" dirty="0" smtClean="0"/>
              <a:t> issues and low r2 of our baseline model, I did some transformations on both the target and features and the best for the target ended up being a box-cox transformation which clearly gives us a much better target </a:t>
            </a:r>
            <a:r>
              <a:rPr lang="en-US" baseline="0" dirty="0" err="1" smtClean="0"/>
              <a:t>distrubution</a:t>
            </a:r>
            <a:r>
              <a:rPr lang="en-US" baseline="0" dirty="0" smtClean="0"/>
              <a:t> moving forward. I also tried log and </a:t>
            </a:r>
            <a:r>
              <a:rPr lang="en-US" baseline="0" dirty="0" err="1" smtClean="0"/>
              <a:t>sqrt</a:t>
            </a:r>
            <a:r>
              <a:rPr lang="en-US" baseline="0" dirty="0" smtClean="0"/>
              <a:t> on some of the features but those largely didn’t perform as well</a:t>
            </a:r>
            <a:endParaRPr lang="en-US" dirty="0"/>
          </a:p>
        </p:txBody>
      </p:sp>
      <p:sp>
        <p:nvSpPr>
          <p:cNvPr id="4" name="Slide Number Placeholder 3"/>
          <p:cNvSpPr>
            <a:spLocks noGrp="1"/>
          </p:cNvSpPr>
          <p:nvPr>
            <p:ph type="sldNum" sz="quarter" idx="10"/>
          </p:nvPr>
        </p:nvSpPr>
        <p:spPr/>
        <p:txBody>
          <a:bodyPr/>
          <a:lstStyle/>
          <a:p>
            <a:fld id="{72DD419D-9304-874E-8957-B8DC89C884FF}" type="slidenum">
              <a:rPr lang="en-US" smtClean="0"/>
              <a:t>11</a:t>
            </a:fld>
            <a:endParaRPr lang="en-US"/>
          </a:p>
        </p:txBody>
      </p:sp>
    </p:spTree>
    <p:extLst>
      <p:ext uri="{BB962C8B-B14F-4D97-AF65-F5344CB8AC3E}">
        <p14:creationId xmlns:p14="http://schemas.microsoft.com/office/powerpoint/2010/main" val="6310303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the final model I arrived at, was</a:t>
            </a:r>
            <a:r>
              <a:rPr lang="en-US" baseline="0" dirty="0" smtClean="0"/>
              <a:t> transforming the target via a box-cox transformation, dropping Operating Income, Net income, and total equity, and performing a ridge regression. It dramatically improves the distribution of the residuals and the only deviation we see in the normal Q-Q plot is on the tails and a much smaller magnitude than the original model. </a:t>
            </a:r>
            <a:endParaRPr lang="en-US" dirty="0"/>
          </a:p>
        </p:txBody>
      </p:sp>
      <p:sp>
        <p:nvSpPr>
          <p:cNvPr id="4" name="Slide Number Placeholder 3"/>
          <p:cNvSpPr>
            <a:spLocks noGrp="1"/>
          </p:cNvSpPr>
          <p:nvPr>
            <p:ph type="sldNum" sz="quarter" idx="10"/>
          </p:nvPr>
        </p:nvSpPr>
        <p:spPr/>
        <p:txBody>
          <a:bodyPr/>
          <a:lstStyle/>
          <a:p>
            <a:fld id="{72DD419D-9304-874E-8957-B8DC89C884FF}" type="slidenum">
              <a:rPr lang="en-US" smtClean="0"/>
              <a:t>12</a:t>
            </a:fld>
            <a:endParaRPr lang="en-US"/>
          </a:p>
        </p:txBody>
      </p:sp>
    </p:spTree>
    <p:extLst>
      <p:ext uri="{BB962C8B-B14F-4D97-AF65-F5344CB8AC3E}">
        <p14:creationId xmlns:p14="http://schemas.microsoft.com/office/powerpoint/2010/main" val="15619799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More data sets – get subsidiaries of</a:t>
            </a:r>
            <a:r>
              <a:rPr lang="en-US" baseline="0" dirty="0" smtClean="0"/>
              <a:t> parent companies, more facility by facility information. </a:t>
            </a:r>
            <a:endParaRPr lang="en-US" dirty="0"/>
          </a:p>
        </p:txBody>
      </p:sp>
      <p:sp>
        <p:nvSpPr>
          <p:cNvPr id="4" name="Slide Number Placeholder 3"/>
          <p:cNvSpPr>
            <a:spLocks noGrp="1"/>
          </p:cNvSpPr>
          <p:nvPr>
            <p:ph type="sldNum" sz="quarter" idx="10"/>
          </p:nvPr>
        </p:nvSpPr>
        <p:spPr/>
        <p:txBody>
          <a:bodyPr/>
          <a:lstStyle/>
          <a:p>
            <a:fld id="{72DD419D-9304-874E-8957-B8DC89C884FF}" type="slidenum">
              <a:rPr lang="en-US" smtClean="0"/>
              <a:t>13</a:t>
            </a:fld>
            <a:endParaRPr lang="en-US"/>
          </a:p>
        </p:txBody>
      </p:sp>
    </p:spTree>
    <p:extLst>
      <p:ext uri="{BB962C8B-B14F-4D97-AF65-F5344CB8AC3E}">
        <p14:creationId xmlns:p14="http://schemas.microsoft.com/office/powerpoint/2010/main" val="18020759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overriding premise</a:t>
            </a:r>
            <a:r>
              <a:rPr lang="en-US" baseline="0" dirty="0" smtClean="0"/>
              <a:t> motivating my project is the fact that increasing – or not decreasing – GHG emissions are a significant driver of continued and worsening climate change. While technology works to develop new techniques to decrease overall emissions in the future and capture what’s already out there, the goal of this analysis is to predict which facilities are likely to be heavy emitters, based on their industry, size, location, etc. with the intention of focusing regulatory action on those emerging heavy emitters. </a:t>
            </a:r>
            <a:endParaRPr lang="en-US" dirty="0"/>
          </a:p>
        </p:txBody>
      </p:sp>
      <p:sp>
        <p:nvSpPr>
          <p:cNvPr id="4" name="Slide Number Placeholder 3"/>
          <p:cNvSpPr>
            <a:spLocks noGrp="1"/>
          </p:cNvSpPr>
          <p:nvPr>
            <p:ph type="sldNum" sz="quarter" idx="10"/>
          </p:nvPr>
        </p:nvSpPr>
        <p:spPr/>
        <p:txBody>
          <a:bodyPr/>
          <a:lstStyle/>
          <a:p>
            <a:fld id="{72DD419D-9304-874E-8957-B8DC89C884FF}" type="slidenum">
              <a:rPr lang="en-US" smtClean="0"/>
              <a:t>2</a:t>
            </a:fld>
            <a:endParaRPr lang="en-US"/>
          </a:p>
        </p:txBody>
      </p:sp>
    </p:spTree>
    <p:extLst>
      <p:ext uri="{BB962C8B-B14F-4D97-AF65-F5344CB8AC3E}">
        <p14:creationId xmlns:p14="http://schemas.microsoft.com/office/powerpoint/2010/main" val="2701817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GHG’s have been in the zeitgeist lately</a:t>
            </a:r>
            <a:r>
              <a:rPr lang="en-US" baseline="0" dirty="0" smtClean="0"/>
              <a:t> so this is clearly a very deep drive to understand emission levels and what/who the largest contributors. This last article I didn't stumble across until I was putting this </a:t>
            </a:r>
            <a:r>
              <a:rPr lang="en-US" baseline="0" dirty="0" err="1" smtClean="0"/>
              <a:t>ppt</a:t>
            </a:r>
            <a:r>
              <a:rPr lang="en-US" baseline="0" dirty="0" smtClean="0"/>
              <a:t> together, and </a:t>
            </a:r>
            <a:r>
              <a:rPr lang="en-US" baseline="0" dirty="0" err="1" smtClean="0"/>
              <a:t>im</a:t>
            </a:r>
            <a:r>
              <a:rPr lang="en-US" baseline="0" dirty="0" smtClean="0"/>
              <a:t> not sure I’m quite to AI level yet but this will hopefully be an interesting first look. </a:t>
            </a:r>
            <a:endParaRPr lang="en-US" dirty="0"/>
          </a:p>
        </p:txBody>
      </p:sp>
      <p:sp>
        <p:nvSpPr>
          <p:cNvPr id="4" name="Slide Number Placeholder 3"/>
          <p:cNvSpPr>
            <a:spLocks noGrp="1"/>
          </p:cNvSpPr>
          <p:nvPr>
            <p:ph type="sldNum" sz="quarter" idx="10"/>
          </p:nvPr>
        </p:nvSpPr>
        <p:spPr/>
        <p:txBody>
          <a:bodyPr/>
          <a:lstStyle/>
          <a:p>
            <a:fld id="{72DD419D-9304-874E-8957-B8DC89C884FF}" type="slidenum">
              <a:rPr lang="en-US" smtClean="0"/>
              <a:t>3</a:t>
            </a:fld>
            <a:endParaRPr lang="en-US"/>
          </a:p>
        </p:txBody>
      </p:sp>
    </p:spTree>
    <p:extLst>
      <p:ext uri="{BB962C8B-B14F-4D97-AF65-F5344CB8AC3E}">
        <p14:creationId xmlns:p14="http://schemas.microsoft.com/office/powerpoint/2010/main" val="223709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moving onto</a:t>
            </a:r>
            <a:r>
              <a:rPr lang="en-US" baseline="0" dirty="0" smtClean="0"/>
              <a:t> the data sets I used, the first was a detailed look GHG emitters organized by facility and unit/fuel type – good for grouping of categorical variables down the line. And as this talk continues the total GHG </a:t>
            </a:r>
            <a:r>
              <a:rPr lang="en-US" baseline="0" dirty="0" err="1" smtClean="0"/>
              <a:t>im</a:t>
            </a:r>
            <a:r>
              <a:rPr lang="en-US" baseline="0" dirty="0" smtClean="0"/>
              <a:t> referring to is the sum of CO2, methane, nitrous oxide, and biogenic CO2 emitted by a unit at these facilities. </a:t>
            </a:r>
            <a:endParaRPr lang="en-US" dirty="0"/>
          </a:p>
        </p:txBody>
      </p:sp>
      <p:sp>
        <p:nvSpPr>
          <p:cNvPr id="4" name="Slide Number Placeholder 3"/>
          <p:cNvSpPr>
            <a:spLocks noGrp="1"/>
          </p:cNvSpPr>
          <p:nvPr>
            <p:ph type="sldNum" sz="quarter" idx="10"/>
          </p:nvPr>
        </p:nvSpPr>
        <p:spPr/>
        <p:txBody>
          <a:bodyPr/>
          <a:lstStyle/>
          <a:p>
            <a:fld id="{72DD419D-9304-874E-8957-B8DC89C884FF}" type="slidenum">
              <a:rPr lang="en-US" smtClean="0"/>
              <a:t>5</a:t>
            </a:fld>
            <a:endParaRPr lang="en-US"/>
          </a:p>
        </p:txBody>
      </p:sp>
    </p:spTree>
    <p:extLst>
      <p:ext uri="{BB962C8B-B14F-4D97-AF65-F5344CB8AC3E}">
        <p14:creationId xmlns:p14="http://schemas.microsoft.com/office/powerpoint/2010/main" val="10150208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next data set linked each facility to its</a:t>
            </a:r>
            <a:r>
              <a:rPr lang="en-US" baseline="0" dirty="0" smtClean="0"/>
              <a:t> parent company</a:t>
            </a:r>
            <a:endParaRPr lang="en-US" dirty="0"/>
          </a:p>
        </p:txBody>
      </p:sp>
      <p:sp>
        <p:nvSpPr>
          <p:cNvPr id="4" name="Slide Number Placeholder 3"/>
          <p:cNvSpPr>
            <a:spLocks noGrp="1"/>
          </p:cNvSpPr>
          <p:nvPr>
            <p:ph type="sldNum" sz="quarter" idx="10"/>
          </p:nvPr>
        </p:nvSpPr>
        <p:spPr/>
        <p:txBody>
          <a:bodyPr/>
          <a:lstStyle/>
          <a:p>
            <a:fld id="{72DD419D-9304-874E-8957-B8DC89C884FF}" type="slidenum">
              <a:rPr lang="en-US" smtClean="0"/>
              <a:t>6</a:t>
            </a:fld>
            <a:endParaRPr lang="en-US"/>
          </a:p>
        </p:txBody>
      </p:sp>
    </p:spTree>
    <p:extLst>
      <p:ext uri="{BB962C8B-B14F-4D97-AF65-F5344CB8AC3E}">
        <p14:creationId xmlns:p14="http://schemas.microsoft.com/office/powerpoint/2010/main" val="11811906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Which allowed me</a:t>
            </a:r>
            <a:r>
              <a:rPr lang="en-US" baseline="0" dirty="0" smtClean="0"/>
              <a:t> to build a web scraping pipeline to extract financial information – like revenue, operating income, assets, and number of employees – for each parent company of a GHG emitting facility. To make the dataset more manageable I limited the data to only those facilities that are owned by the top 100 parent companies – defined by the number of facilities under their control. This brought the dataset from a size of &gt;20,000 entries to around 5,000, so still a very thorough dataset.</a:t>
            </a:r>
            <a:endParaRPr lang="en-US" dirty="0"/>
          </a:p>
        </p:txBody>
      </p:sp>
      <p:sp>
        <p:nvSpPr>
          <p:cNvPr id="4" name="Slide Number Placeholder 3"/>
          <p:cNvSpPr>
            <a:spLocks noGrp="1"/>
          </p:cNvSpPr>
          <p:nvPr>
            <p:ph type="sldNum" sz="quarter" idx="10"/>
          </p:nvPr>
        </p:nvSpPr>
        <p:spPr/>
        <p:txBody>
          <a:bodyPr/>
          <a:lstStyle/>
          <a:p>
            <a:fld id="{72DD419D-9304-874E-8957-B8DC89C884FF}" type="slidenum">
              <a:rPr lang="en-US" smtClean="0"/>
              <a:t>7</a:t>
            </a:fld>
            <a:endParaRPr lang="en-US"/>
          </a:p>
        </p:txBody>
      </p:sp>
    </p:spTree>
    <p:extLst>
      <p:ext uri="{BB962C8B-B14F-4D97-AF65-F5344CB8AC3E}">
        <p14:creationId xmlns:p14="http://schemas.microsoft.com/office/powerpoint/2010/main" val="17169252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 the final data</a:t>
            </a:r>
            <a:r>
              <a:rPr lang="en-US" baseline="0" dirty="0" smtClean="0"/>
              <a:t> set I extracted, also via web scraping, was the election swing from every election since 2000. The purpose of this is to map onto the state of the facilities, with the idea being that states that swing more democratic are likely to have more restrictive emission regulations. So each state will be mapped to its average swing toward the democratic party, taking a 50 category variable and turning it into a continuous numeric value for modeling. </a:t>
            </a:r>
          </a:p>
        </p:txBody>
      </p:sp>
      <p:sp>
        <p:nvSpPr>
          <p:cNvPr id="4" name="Slide Number Placeholder 3"/>
          <p:cNvSpPr>
            <a:spLocks noGrp="1"/>
          </p:cNvSpPr>
          <p:nvPr>
            <p:ph type="sldNum" sz="quarter" idx="10"/>
          </p:nvPr>
        </p:nvSpPr>
        <p:spPr/>
        <p:txBody>
          <a:bodyPr/>
          <a:lstStyle/>
          <a:p>
            <a:fld id="{72DD419D-9304-874E-8957-B8DC89C884FF}" type="slidenum">
              <a:rPr lang="en-US" smtClean="0"/>
              <a:t>8</a:t>
            </a:fld>
            <a:endParaRPr lang="en-US"/>
          </a:p>
        </p:txBody>
      </p:sp>
    </p:spTree>
    <p:extLst>
      <p:ext uri="{BB962C8B-B14F-4D97-AF65-F5344CB8AC3E}">
        <p14:creationId xmlns:p14="http://schemas.microsoft.com/office/powerpoint/2010/main" val="18076725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a:t>
            </a:r>
            <a:r>
              <a:rPr lang="en-US" baseline="0" dirty="0" smtClean="0"/>
              <a:t> this is the final dataset, with </a:t>
            </a:r>
            <a:r>
              <a:rPr lang="en-US" baseline="0" dirty="0" err="1" smtClean="0"/>
              <a:t>GHG_total</a:t>
            </a:r>
            <a:r>
              <a:rPr lang="en-US" baseline="0" dirty="0" smtClean="0"/>
              <a:t> being the target of the analysis, 3 categorical variables culled down to distinct groups from very large variety categorical feature.</a:t>
            </a:r>
            <a:endParaRPr lang="en-US" dirty="0"/>
          </a:p>
        </p:txBody>
      </p:sp>
      <p:sp>
        <p:nvSpPr>
          <p:cNvPr id="4" name="Slide Number Placeholder 3"/>
          <p:cNvSpPr>
            <a:spLocks noGrp="1"/>
          </p:cNvSpPr>
          <p:nvPr>
            <p:ph type="sldNum" sz="quarter" idx="10"/>
          </p:nvPr>
        </p:nvSpPr>
        <p:spPr/>
        <p:txBody>
          <a:bodyPr/>
          <a:lstStyle/>
          <a:p>
            <a:fld id="{72DD419D-9304-874E-8957-B8DC89C884FF}" type="slidenum">
              <a:rPr lang="en-US" smtClean="0"/>
              <a:t>9</a:t>
            </a:fld>
            <a:endParaRPr lang="en-US"/>
          </a:p>
        </p:txBody>
      </p:sp>
    </p:spTree>
    <p:extLst>
      <p:ext uri="{BB962C8B-B14F-4D97-AF65-F5344CB8AC3E}">
        <p14:creationId xmlns:p14="http://schemas.microsoft.com/office/powerpoint/2010/main" val="20765321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to get into modeling, after</a:t>
            </a:r>
            <a:r>
              <a:rPr lang="en-US" baseline="0" dirty="0" smtClean="0"/>
              <a:t> making dummy variables I was left with about a 30 feature model, and a baseline model with an r2 of .209 and we some clearly non-normal behavior in the residuals. Also from the correlation matrix we see strong correlations between all of the company financial values so that tells us we’re going to have to drop some of those to deal with multicollinearity. Interestingly, when I ran the models with only categorical or numerical values the categorical variables actually had a better r2 value. </a:t>
            </a:r>
            <a:endParaRPr lang="en-US" dirty="0"/>
          </a:p>
        </p:txBody>
      </p:sp>
      <p:sp>
        <p:nvSpPr>
          <p:cNvPr id="4" name="Slide Number Placeholder 3"/>
          <p:cNvSpPr>
            <a:spLocks noGrp="1"/>
          </p:cNvSpPr>
          <p:nvPr>
            <p:ph type="sldNum" sz="quarter" idx="10"/>
          </p:nvPr>
        </p:nvSpPr>
        <p:spPr/>
        <p:txBody>
          <a:bodyPr/>
          <a:lstStyle/>
          <a:p>
            <a:fld id="{72DD419D-9304-874E-8957-B8DC89C884FF}" type="slidenum">
              <a:rPr lang="en-US" smtClean="0"/>
              <a:t>10</a:t>
            </a:fld>
            <a:endParaRPr lang="en-US"/>
          </a:p>
        </p:txBody>
      </p:sp>
    </p:spTree>
    <p:extLst>
      <p:ext uri="{BB962C8B-B14F-4D97-AF65-F5344CB8AC3E}">
        <p14:creationId xmlns:p14="http://schemas.microsoft.com/office/powerpoint/2010/main" val="8381229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2" name="Freeform 6" title="Page Number Shape"/>
          <p:cNvSpPr/>
          <p:nvPr/>
        </p:nvSpPr>
        <p:spPr bwMode="auto">
          <a:xfrm>
            <a:off x="11784011" y="118920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2"/>
          </a:solidFill>
          <a:ln w="0">
            <a:noFill/>
            <a:prstDash val="solid"/>
            <a:round/>
            <a:headEnd/>
            <a:tailEnd/>
          </a:ln>
        </p:spPr>
      </p:sp>
      <p:sp>
        <p:nvSpPr>
          <p:cNvPr id="2" name="Title 1"/>
          <p:cNvSpPr>
            <a:spLocks noGrp="1"/>
          </p:cNvSpPr>
          <p:nvPr>
            <p:ph type="ctrTitle"/>
          </p:nvPr>
        </p:nvSpPr>
        <p:spPr>
          <a:xfrm>
            <a:off x="1088913" y="1143293"/>
            <a:ext cx="7034362" cy="4268965"/>
          </a:xfrm>
        </p:spPr>
        <p:txBody>
          <a:bodyPr anchor="t">
            <a:normAutofit/>
          </a:bodyPr>
          <a:lstStyle>
            <a:lvl1pPr algn="l">
              <a:lnSpc>
                <a:spcPct val="85000"/>
              </a:lnSpc>
              <a:defRPr sz="7700" cap="all" baseline="0">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088914" y="5537925"/>
            <a:ext cx="7034362" cy="706355"/>
          </a:xfrm>
        </p:spPr>
        <p:txBody>
          <a:bodyPr>
            <a:normAutofit/>
          </a:bodyPr>
          <a:lstStyle>
            <a:lvl1pPr marL="0" indent="0" algn="l">
              <a:lnSpc>
                <a:spcPct val="114000"/>
              </a:lnSpc>
              <a:spcBef>
                <a:spcPts val="0"/>
              </a:spcBef>
              <a:buNone/>
              <a:defRPr sz="2000" b="0" i="1"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1088913" y="6314440"/>
            <a:ext cx="1596622" cy="365125"/>
          </a:xfrm>
        </p:spPr>
        <p:txBody>
          <a:bodyPr/>
          <a:lstStyle>
            <a:lvl1pPr algn="l">
              <a:defRPr sz="1200">
                <a:solidFill>
                  <a:schemeClr val="tx2"/>
                </a:solidFill>
              </a:defRPr>
            </a:lvl1pPr>
          </a:lstStyle>
          <a:p>
            <a:fld id="{1D4CD3F6-D90B-BC43-8B55-94F98B0F7797}" type="datetimeFigureOut">
              <a:rPr lang="en-US" smtClean="0"/>
              <a:t>1/17/22</a:t>
            </a:fld>
            <a:endParaRPr lang="en-US"/>
          </a:p>
        </p:txBody>
      </p:sp>
      <p:sp>
        <p:nvSpPr>
          <p:cNvPr id="5" name="Footer Placeholder 4"/>
          <p:cNvSpPr>
            <a:spLocks noGrp="1"/>
          </p:cNvSpPr>
          <p:nvPr>
            <p:ph type="ftr" sz="quarter" idx="11"/>
          </p:nvPr>
        </p:nvSpPr>
        <p:spPr>
          <a:xfrm>
            <a:off x="3000591" y="6314440"/>
            <a:ext cx="5122683" cy="365125"/>
          </a:xfrm>
        </p:spPr>
        <p:txBody>
          <a:bodyPr/>
          <a:lstStyle>
            <a:lvl1pPr algn="l">
              <a:defRPr b="0">
                <a:solidFill>
                  <a:schemeClr val="tx2"/>
                </a:solidFill>
              </a:defRPr>
            </a:lvl1pPr>
          </a:lstStyle>
          <a:p>
            <a:endParaRPr lang="en-US"/>
          </a:p>
        </p:txBody>
      </p:sp>
      <p:sp>
        <p:nvSpPr>
          <p:cNvPr id="6" name="Slide Number Placeholder 5"/>
          <p:cNvSpPr>
            <a:spLocks noGrp="1"/>
          </p:cNvSpPr>
          <p:nvPr>
            <p:ph type="sldNum" sz="quarter" idx="12"/>
          </p:nvPr>
        </p:nvSpPr>
        <p:spPr>
          <a:xfrm>
            <a:off x="11784011" y="1416216"/>
            <a:ext cx="407988" cy="365125"/>
          </a:xfrm>
        </p:spPr>
        <p:txBody>
          <a:bodyPr/>
          <a:lstStyle>
            <a:lvl1pPr algn="r">
              <a:defRPr>
                <a:solidFill>
                  <a:schemeClr val="accent1"/>
                </a:solidFill>
              </a:defRPr>
            </a:lvl1pPr>
          </a:lstStyle>
          <a:p>
            <a:fld id="{22233D99-0D96-FD48-92D2-20439DF20EE0}" type="slidenum">
              <a:rPr lang="en-US" smtClean="0"/>
              <a:t>‹#›</a:t>
            </a:fld>
            <a:endParaRPr lang="en-US"/>
          </a:p>
        </p:txBody>
      </p:sp>
      <p:cxnSp>
        <p:nvCxnSpPr>
          <p:cNvPr id="9" name="Straight Connector 8" title="Verticle Rule Line"/>
          <p:cNvCxnSpPr/>
          <p:nvPr/>
        </p:nvCxnSpPr>
        <p:spPr>
          <a:xfrm>
            <a:off x="773855" y="1257300"/>
            <a:ext cx="0" cy="560070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extLst mod="1">
    <p:ext uri="{DCECCB84-F9BA-43D5-87BE-67443E8EF086}">
      <p15:sldGuideLst xmlns:p15="http://schemas.microsoft.com/office/powerpoint/2012/main">
        <p15:guide id="1" orient="horz" pos="792">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5181600" y="640080"/>
            <a:ext cx="6248398" cy="558414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4CD3F6-D90B-BC43-8B55-94F98B0F7797}" type="datetimeFigureOut">
              <a:rPr lang="en-US" smtClean="0"/>
              <a:t>1/17/22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233D99-0D96-FD48-92D2-20439DF20EE0}"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2" name="Freeform 6" title="Page Number Shape"/>
          <p:cNvSpPr/>
          <p:nvPr/>
        </p:nvSpPr>
        <p:spPr bwMode="auto">
          <a:xfrm>
            <a:off x="11784011" y="5380580"/>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accent1"/>
          </a:solidFill>
          <a:ln w="0">
            <a:noFill/>
            <a:prstDash val="solid"/>
            <a:round/>
            <a:headEnd/>
            <a:tailEnd/>
          </a:ln>
        </p:spPr>
      </p:sp>
      <p:sp>
        <p:nvSpPr>
          <p:cNvPr id="2" name="Vertical Title 1"/>
          <p:cNvSpPr>
            <a:spLocks noGrp="1"/>
          </p:cNvSpPr>
          <p:nvPr>
            <p:ph type="title" orient="vert"/>
          </p:nvPr>
        </p:nvSpPr>
        <p:spPr>
          <a:xfrm>
            <a:off x="7990765" y="642931"/>
            <a:ext cx="2446670" cy="4678106"/>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642932"/>
            <a:ext cx="7070678" cy="467810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6536187" y="5927131"/>
            <a:ext cx="3814856" cy="365125"/>
          </a:xfrm>
        </p:spPr>
        <p:txBody>
          <a:bodyPr/>
          <a:lstStyle/>
          <a:p>
            <a:fld id="{1D4CD3F6-D90B-BC43-8B55-94F98B0F7797}" type="datetimeFigureOut">
              <a:rPr lang="en-US" smtClean="0"/>
              <a:t>1/17/22</a:t>
            </a:fld>
            <a:endParaRPr lang="en-US"/>
          </a:p>
        </p:txBody>
      </p:sp>
      <p:sp>
        <p:nvSpPr>
          <p:cNvPr id="5" name="Footer Placeholder 4"/>
          <p:cNvSpPr>
            <a:spLocks noGrp="1"/>
          </p:cNvSpPr>
          <p:nvPr>
            <p:ph type="ftr" sz="quarter" idx="11"/>
          </p:nvPr>
        </p:nvSpPr>
        <p:spPr>
          <a:xfrm>
            <a:off x="6536187" y="6315949"/>
            <a:ext cx="3814856" cy="365125"/>
          </a:xfrm>
        </p:spPr>
        <p:txBody>
          <a:bodyPr/>
          <a:lstStyle/>
          <a:p>
            <a:endParaRPr lang="en-US"/>
          </a:p>
        </p:txBody>
      </p:sp>
      <p:sp>
        <p:nvSpPr>
          <p:cNvPr id="6" name="Slide Number Placeholder 5"/>
          <p:cNvSpPr>
            <a:spLocks noGrp="1"/>
          </p:cNvSpPr>
          <p:nvPr>
            <p:ph type="sldNum" sz="quarter" idx="12"/>
          </p:nvPr>
        </p:nvSpPr>
        <p:spPr>
          <a:xfrm>
            <a:off x="11784011" y="5607592"/>
            <a:ext cx="407988" cy="365125"/>
          </a:xfrm>
        </p:spPr>
        <p:txBody>
          <a:bodyPr/>
          <a:lstStyle/>
          <a:p>
            <a:fld id="{22233D99-0D96-FD48-92D2-20439DF20EE0}" type="slidenum">
              <a:rPr lang="en-US" smtClean="0"/>
              <a:t>‹#›</a:t>
            </a:fld>
            <a:endParaRPr lang="en-US"/>
          </a:p>
        </p:txBody>
      </p:sp>
      <p:cxnSp>
        <p:nvCxnSpPr>
          <p:cNvPr id="13" name="Straight Connector 12" title="Horizontal Rule Line"/>
          <p:cNvCxnSpPr/>
          <p:nvPr/>
        </p:nvCxnSpPr>
        <p:spPr>
          <a:xfrm>
            <a:off x="0" y="6199730"/>
            <a:ext cx="10260011"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extLst mod="1">
    <p:ext uri="{DCECCB84-F9BA-43D5-87BE-67443E8EF086}">
      <p15:sldGuideLst xmlns:p15="http://schemas.microsoft.com/office/powerpoint/2012/main">
        <p15:guide id="1" pos="6456">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4CD3F6-D90B-BC43-8B55-94F98B0F7797}" type="datetimeFigureOut">
              <a:rPr lang="en-US" smtClean="0"/>
              <a:t>1/17/22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233D99-0D96-FD48-92D2-20439DF20EE0}"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7" name="Freeform 6" title="Page Number Shape"/>
          <p:cNvSpPr/>
          <p:nvPr/>
        </p:nvSpPr>
        <p:spPr bwMode="auto">
          <a:xfrm>
            <a:off x="11784011" y="1393748"/>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accent1"/>
          </a:solidFill>
          <a:ln w="0">
            <a:noFill/>
            <a:prstDash val="solid"/>
            <a:round/>
            <a:headEnd/>
            <a:tailEnd/>
          </a:ln>
        </p:spPr>
      </p:sp>
      <p:sp>
        <p:nvSpPr>
          <p:cNvPr id="2" name="Title 1"/>
          <p:cNvSpPr>
            <a:spLocks noGrp="1"/>
          </p:cNvSpPr>
          <p:nvPr>
            <p:ph type="title"/>
          </p:nvPr>
        </p:nvSpPr>
        <p:spPr>
          <a:xfrm>
            <a:off x="1947673" y="2571722"/>
            <a:ext cx="8296654" cy="3286153"/>
          </a:xfrm>
        </p:spPr>
        <p:txBody>
          <a:bodyPr anchor="t">
            <a:normAutofit/>
          </a:bodyPr>
          <a:lstStyle>
            <a:lvl1pPr>
              <a:lnSpc>
                <a:spcPct val="85000"/>
              </a:lnSpc>
              <a:defRPr sz="7700" cap="all" baseline="0">
                <a:solidFill>
                  <a:schemeClr val="accent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947673" y="1393748"/>
            <a:ext cx="8401429" cy="819150"/>
          </a:xfrm>
        </p:spPr>
        <p:txBody>
          <a:bodyPr anchor="ctr">
            <a:normAutofit/>
          </a:bodyPr>
          <a:lstStyle>
            <a:lvl1pPr marL="0" indent="0" algn="r">
              <a:lnSpc>
                <a:spcPct val="113000"/>
              </a:lnSpc>
              <a:spcBef>
                <a:spcPts val="0"/>
              </a:spcBef>
              <a:buNone/>
              <a:defRPr sz="2000" b="0" i="1"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8742955" y="6314439"/>
            <a:ext cx="1596622" cy="365125"/>
          </a:xfrm>
        </p:spPr>
        <p:txBody>
          <a:bodyPr/>
          <a:lstStyle>
            <a:lvl1pPr>
              <a:defRPr sz="1200">
                <a:solidFill>
                  <a:schemeClr val="accent1"/>
                </a:solidFill>
              </a:defRPr>
            </a:lvl1pPr>
          </a:lstStyle>
          <a:p>
            <a:fld id="{1D4CD3F6-D90B-BC43-8B55-94F98B0F7797}" type="datetimeFigureOut">
              <a:rPr lang="en-US" smtClean="0"/>
              <a:t>1/17/22</a:t>
            </a:fld>
            <a:endParaRPr lang="en-US"/>
          </a:p>
        </p:txBody>
      </p:sp>
      <p:sp>
        <p:nvSpPr>
          <p:cNvPr id="5" name="Footer Placeholder 4"/>
          <p:cNvSpPr>
            <a:spLocks noGrp="1"/>
          </p:cNvSpPr>
          <p:nvPr>
            <p:ph type="ftr" sz="quarter" idx="11"/>
          </p:nvPr>
        </p:nvSpPr>
        <p:spPr>
          <a:xfrm>
            <a:off x="1947673" y="6314440"/>
            <a:ext cx="6480226" cy="365125"/>
          </a:xfrm>
        </p:spPr>
        <p:txBody>
          <a:bodyPr/>
          <a:lstStyle>
            <a:lvl1pPr>
              <a:defRPr b="0">
                <a:solidFill>
                  <a:schemeClr val="accent1"/>
                </a:solidFill>
              </a:defRPr>
            </a:lvl1pPr>
          </a:lstStyle>
          <a:p>
            <a:endParaRPr lang="en-US"/>
          </a:p>
        </p:txBody>
      </p:sp>
      <p:sp>
        <p:nvSpPr>
          <p:cNvPr id="6" name="Slide Number Placeholder 5"/>
          <p:cNvSpPr>
            <a:spLocks noGrp="1"/>
          </p:cNvSpPr>
          <p:nvPr>
            <p:ph type="sldNum" sz="quarter" idx="12"/>
          </p:nvPr>
        </p:nvSpPr>
        <p:spPr>
          <a:xfrm>
            <a:off x="11784011" y="1620760"/>
            <a:ext cx="407988" cy="365125"/>
          </a:xfrm>
        </p:spPr>
        <p:txBody>
          <a:bodyPr/>
          <a:lstStyle>
            <a:lvl1pPr>
              <a:defRPr>
                <a:solidFill>
                  <a:schemeClr val="bg2"/>
                </a:solidFill>
              </a:defRPr>
            </a:lvl1pPr>
          </a:lstStyle>
          <a:p>
            <a:fld id="{22233D99-0D96-FD48-92D2-20439DF20EE0}" type="slidenum">
              <a:rPr lang="en-US" smtClean="0"/>
              <a:t>‹#›</a:t>
            </a:fld>
            <a:endParaRPr lang="en-US"/>
          </a:p>
        </p:txBody>
      </p:sp>
      <p:cxnSp>
        <p:nvCxnSpPr>
          <p:cNvPr id="10" name="Straight Connector 9" title="Horizontal Rule Line"/>
          <p:cNvCxnSpPr/>
          <p:nvPr/>
        </p:nvCxnSpPr>
        <p:spPr>
          <a:xfrm flipH="1">
            <a:off x="1" y="6178167"/>
            <a:ext cx="10244326"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extLst mod="1">
    <p:ext uri="{DCECCB84-F9BA-43D5-87BE-67443E8EF086}">
      <p15:sldGuideLst xmlns:p15="http://schemas.microsoft.com/office/powerpoint/2012/main">
        <p15:guide id="1" pos="6456">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5181600" y="540628"/>
            <a:ext cx="6248400" cy="248894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181600" y="3712467"/>
            <a:ext cx="6248400" cy="248222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D4CD3F6-D90B-BC43-8B55-94F98B0F7797}" type="datetimeFigureOut">
              <a:rPr lang="en-US" smtClean="0"/>
              <a:t>1/17/22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2233D99-0D96-FD48-92D2-20439DF20EE0}"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62000" y="557784"/>
            <a:ext cx="3831336" cy="4956048"/>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5181600" y="558065"/>
            <a:ext cx="6245352" cy="914400"/>
          </a:xfrm>
        </p:spPr>
        <p:txBody>
          <a:bodyPr anchor="b">
            <a:normAutofit/>
          </a:bodyPr>
          <a:lstStyle>
            <a:lvl1pPr marL="0" indent="0">
              <a:lnSpc>
                <a:spcPct val="113000"/>
              </a:lnSpc>
              <a:spcBef>
                <a:spcPts val="0"/>
              </a:spcBef>
              <a:buNone/>
              <a:defRPr sz="2400" b="0" i="1" baseline="0">
                <a:solidFill>
                  <a:schemeClr val="tx1">
                    <a:lumMod val="85000"/>
                    <a:lumOff val="1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181600" y="1526671"/>
            <a:ext cx="6245352" cy="175564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181600" y="3700826"/>
            <a:ext cx="6248400" cy="914400"/>
          </a:xfrm>
        </p:spPr>
        <p:txBody>
          <a:bodyPr anchor="b">
            <a:normAutofit/>
          </a:bodyPr>
          <a:lstStyle>
            <a:lvl1pPr marL="0" indent="0">
              <a:buNone/>
              <a:defRPr sz="2400" b="0" i="1" baseline="0">
                <a:solidFill>
                  <a:schemeClr val="tx1">
                    <a:lumMod val="85000"/>
                    <a:lumOff val="1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181600" y="4669432"/>
            <a:ext cx="6245352" cy="175564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D4CD3F6-D90B-BC43-8B55-94F98B0F7797}" type="datetimeFigureOut">
              <a:rPr lang="en-US" smtClean="0"/>
              <a:t>1/17/22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2233D99-0D96-FD48-92D2-20439DF20EE0}"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D4CD3F6-D90B-BC43-8B55-94F98B0F7797}" type="datetimeFigureOut">
              <a:rPr lang="en-US" smtClean="0"/>
              <a:t>1/17/22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2233D99-0D96-FD48-92D2-20439DF20EE0}"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4CD3F6-D90B-BC43-8B55-94F98B0F7797}" type="datetimeFigureOut">
              <a:rPr lang="en-US" smtClean="0"/>
              <a:t>1/17/22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2233D99-0D96-FD48-92D2-20439DF20EE0}"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62000" y="555479"/>
            <a:ext cx="3838776" cy="1921022"/>
          </a:xfrm>
        </p:spPr>
        <p:txBody>
          <a:bodyPr anchor="t">
            <a:noAutofit/>
          </a:bodyPr>
          <a:lstStyle>
            <a:lvl1pPr>
              <a:lnSpc>
                <a:spcPct val="93000"/>
              </a:lnSpc>
              <a:defRPr sz="4000"/>
            </a:lvl1pPr>
          </a:lstStyle>
          <a:p>
            <a:r>
              <a:rPr lang="en-US" smtClean="0"/>
              <a:t>Click to edit Master title style</a:t>
            </a:r>
            <a:endParaRPr lang="en-US" dirty="0"/>
          </a:p>
        </p:txBody>
      </p:sp>
      <p:sp>
        <p:nvSpPr>
          <p:cNvPr id="3" name="Content Placeholder 2"/>
          <p:cNvSpPr>
            <a:spLocks noGrp="1"/>
          </p:cNvSpPr>
          <p:nvPr>
            <p:ph idx="1"/>
          </p:nvPr>
        </p:nvSpPr>
        <p:spPr>
          <a:xfrm>
            <a:off x="5181600" y="564147"/>
            <a:ext cx="6248400" cy="5622644"/>
          </a:xfrm>
        </p:spPr>
        <p:txBody>
          <a:bodyPr/>
          <a:lstStyle>
            <a:lvl1pPr>
              <a:lnSpc>
                <a:spcPct val="112000"/>
              </a:lnSpc>
              <a:defRPr sz="2000"/>
            </a:lvl1pPr>
            <a:lvl2pPr>
              <a:lnSpc>
                <a:spcPct val="112000"/>
              </a:lnSpc>
              <a:defRPr sz="1800"/>
            </a:lvl2pPr>
            <a:lvl3pPr>
              <a:lnSpc>
                <a:spcPct val="112000"/>
              </a:lnSpc>
              <a:defRPr sz="1600"/>
            </a:lvl3pPr>
            <a:lvl4pPr>
              <a:lnSpc>
                <a:spcPct val="112000"/>
              </a:lnSpc>
              <a:defRPr sz="1400"/>
            </a:lvl4pPr>
            <a:lvl5pPr>
              <a:lnSpc>
                <a:spcPct val="112000"/>
              </a:lnSpc>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62000" y="2621512"/>
            <a:ext cx="3838776" cy="3239537"/>
          </a:xfrm>
        </p:spPr>
        <p:txBody>
          <a:bodyPr/>
          <a:lstStyle>
            <a:lvl1pPr marL="0" indent="0" algn="r">
              <a:lnSpc>
                <a:spcPct val="125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4CD3F6-D90B-BC43-8B55-94F98B0F7797}" type="datetimeFigureOut">
              <a:rPr lang="en-US" smtClean="0"/>
              <a:t>1/17/22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2233D99-0D96-FD48-92D2-20439DF20EE0}"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8952" y="557261"/>
            <a:ext cx="3840480" cy="1919239"/>
          </a:xfrm>
        </p:spPr>
        <p:txBody>
          <a:bodyPr anchor="t">
            <a:noAutofit/>
          </a:bodyPr>
          <a:lstStyle>
            <a:lvl1pPr>
              <a:lnSpc>
                <a:spcPct val="93000"/>
              </a:lnSpc>
              <a:defRPr sz="40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257800" y="0"/>
            <a:ext cx="6172200"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758952" y="2621512"/>
            <a:ext cx="3840480" cy="3236976"/>
          </a:xfrm>
        </p:spPr>
        <p:txBody>
          <a:bodyPr/>
          <a:lstStyle>
            <a:lvl1pPr marL="0" indent="0" algn="r">
              <a:lnSpc>
                <a:spcPct val="125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4CD3F6-D90B-BC43-8B55-94F98B0F7797}" type="datetimeFigureOut">
              <a:rPr lang="en-US" smtClean="0"/>
              <a:t>1/17/22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2233D99-0D96-FD48-92D2-20439DF20EE0}"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0" name="Freeform 6" title="Page Number Shape"/>
          <p:cNvSpPr/>
          <p:nvPr/>
        </p:nvSpPr>
        <p:spPr bwMode="auto">
          <a:xfrm>
            <a:off x="11784011" y="5380580"/>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accent1"/>
          </a:solidFill>
          <a:ln w="0">
            <a:noFill/>
            <a:prstDash val="solid"/>
            <a:round/>
            <a:headEnd/>
            <a:tailEnd/>
          </a:ln>
        </p:spPr>
      </p:sp>
      <p:sp>
        <p:nvSpPr>
          <p:cNvPr id="2" name="Title Placeholder 1"/>
          <p:cNvSpPr>
            <a:spLocks noGrp="1"/>
          </p:cNvSpPr>
          <p:nvPr>
            <p:ph type="title"/>
          </p:nvPr>
        </p:nvSpPr>
        <p:spPr>
          <a:xfrm>
            <a:off x="762000" y="559678"/>
            <a:ext cx="3833906" cy="4952492"/>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181600" y="569066"/>
            <a:ext cx="6248398" cy="565515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2001" y="5930060"/>
            <a:ext cx="3814856" cy="365125"/>
          </a:xfrm>
          <a:prstGeom prst="rect">
            <a:avLst/>
          </a:prstGeom>
        </p:spPr>
        <p:txBody>
          <a:bodyPr vert="horz" lIns="91440" tIns="45720" rIns="91440" bIns="45720" rtlCol="0" anchor="t"/>
          <a:lstStyle>
            <a:lvl1pPr algn="r">
              <a:defRPr sz="1000" b="0" i="1" baseline="0">
                <a:solidFill>
                  <a:schemeClr val="accent1"/>
                </a:solidFill>
                <a:latin typeface="+mj-lt"/>
              </a:defRPr>
            </a:lvl1pPr>
          </a:lstStyle>
          <a:p>
            <a:fld id="{1D4CD3F6-D90B-BC43-8B55-94F98B0F7797}" type="datetimeFigureOut">
              <a:rPr lang="en-US" smtClean="0"/>
              <a:t>1/17/22</a:t>
            </a:fld>
            <a:endParaRPr lang="en-US"/>
          </a:p>
        </p:txBody>
      </p:sp>
      <p:sp>
        <p:nvSpPr>
          <p:cNvPr id="5" name="Footer Placeholder 4"/>
          <p:cNvSpPr>
            <a:spLocks noGrp="1"/>
          </p:cNvSpPr>
          <p:nvPr>
            <p:ph type="ftr" sz="quarter" idx="3"/>
          </p:nvPr>
        </p:nvSpPr>
        <p:spPr>
          <a:xfrm>
            <a:off x="762001" y="6314440"/>
            <a:ext cx="3814856" cy="365125"/>
          </a:xfrm>
          <a:prstGeom prst="rect">
            <a:avLst/>
          </a:prstGeom>
        </p:spPr>
        <p:txBody>
          <a:bodyPr vert="horz" lIns="91440" tIns="45720" rIns="91440" bIns="45720" rtlCol="0" anchor="t"/>
          <a:lstStyle>
            <a:lvl1pPr algn="r">
              <a:defRPr sz="1200" b="1" i="1" baseline="0">
                <a:solidFill>
                  <a:schemeClr val="accent1"/>
                </a:solidFill>
                <a:latin typeface="+mj-lt"/>
              </a:defRPr>
            </a:lvl1pPr>
          </a:lstStyle>
          <a:p>
            <a:endParaRPr lang="en-US"/>
          </a:p>
        </p:txBody>
      </p:sp>
      <p:sp>
        <p:nvSpPr>
          <p:cNvPr id="6" name="Slide Number Placeholder 5"/>
          <p:cNvSpPr>
            <a:spLocks noGrp="1"/>
          </p:cNvSpPr>
          <p:nvPr>
            <p:ph type="sldNum" sz="quarter" idx="4"/>
          </p:nvPr>
        </p:nvSpPr>
        <p:spPr>
          <a:xfrm>
            <a:off x="11784011" y="5607592"/>
            <a:ext cx="407988" cy="365125"/>
          </a:xfrm>
          <a:prstGeom prst="rect">
            <a:avLst/>
          </a:prstGeom>
        </p:spPr>
        <p:txBody>
          <a:bodyPr vert="horz" lIns="91440" tIns="45720" rIns="91440" bIns="45720" rtlCol="0" anchor="ctr"/>
          <a:lstStyle>
            <a:lvl1pPr algn="r">
              <a:defRPr sz="1200" b="0" i="1" baseline="0">
                <a:solidFill>
                  <a:schemeClr val="bg2"/>
                </a:solidFill>
                <a:latin typeface="+mj-lt"/>
              </a:defRPr>
            </a:lvl1pPr>
          </a:lstStyle>
          <a:p>
            <a:fld id="{22233D99-0D96-FD48-92D2-20439DF20EE0}" type="slidenum">
              <a:rPr lang="en-US" smtClean="0"/>
              <a:t>‹#›</a:t>
            </a:fld>
            <a:endParaRPr lang="en-US"/>
          </a:p>
        </p:txBody>
      </p:sp>
      <p:cxnSp>
        <p:nvCxnSpPr>
          <p:cNvPr id="10" name="Straight Connector 9" title="Horizontal Rule Line"/>
          <p:cNvCxnSpPr/>
          <p:nvPr/>
        </p:nvCxnSpPr>
        <p:spPr>
          <a:xfrm>
            <a:off x="0" y="6199730"/>
            <a:ext cx="4495800"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21449631"/>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r" defTabSz="914400" rtl="0" eaLnBrk="1" latinLnBrk="0" hangingPunct="1">
        <a:lnSpc>
          <a:spcPct val="90000"/>
        </a:lnSpc>
        <a:spcBef>
          <a:spcPct val="0"/>
        </a:spcBef>
        <a:buNone/>
        <a:defRPr sz="5000" b="0" i="1" kern="1200" baseline="0">
          <a:solidFill>
            <a:schemeClr val="accent1"/>
          </a:solidFill>
          <a:latin typeface="+mj-lt"/>
          <a:ea typeface="+mj-ea"/>
          <a:cs typeface="+mj-cs"/>
        </a:defRPr>
      </a:lvl1pPr>
    </p:titleStyle>
    <p:bodyStyle>
      <a:lvl1pPr marL="283464" indent="-283464" algn="l" defTabSz="914400" rtl="0" eaLnBrk="1" latinLnBrk="0" hangingPunct="1">
        <a:lnSpc>
          <a:spcPct val="112000"/>
        </a:lnSpc>
        <a:spcBef>
          <a:spcPts val="900"/>
        </a:spcBef>
        <a:buFont typeface="Arial" panose="020B0604020202020204" pitchFamily="34" charset="0"/>
        <a:buChar char="•"/>
        <a:defRPr sz="2000" kern="1200" baseline="0">
          <a:solidFill>
            <a:schemeClr val="tx1">
              <a:lumMod val="85000"/>
              <a:lumOff val="15000"/>
            </a:schemeClr>
          </a:solidFill>
          <a:latin typeface="+mn-lt"/>
          <a:ea typeface="+mn-ea"/>
          <a:cs typeface="+mn-cs"/>
        </a:defRPr>
      </a:lvl1pPr>
      <a:lvl2pPr marL="283464" indent="-283464" algn="l" defTabSz="914400" rtl="0" eaLnBrk="1" latinLnBrk="0" hangingPunct="1">
        <a:lnSpc>
          <a:spcPct val="112000"/>
        </a:lnSpc>
        <a:spcBef>
          <a:spcPts val="900"/>
        </a:spcBef>
        <a:buFont typeface="Corbel" panose="020B0503020204020204" pitchFamily="34" charset="0"/>
        <a:buChar char="–"/>
        <a:defRPr sz="1800" kern="1200" baseline="0">
          <a:solidFill>
            <a:schemeClr val="tx1">
              <a:lumMod val="85000"/>
              <a:lumOff val="15000"/>
            </a:schemeClr>
          </a:solidFill>
          <a:latin typeface="+mn-lt"/>
          <a:ea typeface="+mn-ea"/>
          <a:cs typeface="+mn-cs"/>
        </a:defRPr>
      </a:lvl2pPr>
      <a:lvl3pPr marL="283464" indent="-283464" algn="l" defTabSz="914400" rtl="0" eaLnBrk="1" latinLnBrk="0" hangingPunct="1">
        <a:lnSpc>
          <a:spcPct val="112000"/>
        </a:lnSpc>
        <a:spcBef>
          <a:spcPts val="900"/>
        </a:spcBef>
        <a:buFont typeface="Arial" panose="020B0604020202020204" pitchFamily="34" charset="0"/>
        <a:buChar char="•"/>
        <a:defRPr sz="1600" kern="1200" baseline="0">
          <a:solidFill>
            <a:schemeClr val="tx1">
              <a:lumMod val="85000"/>
              <a:lumOff val="15000"/>
            </a:schemeClr>
          </a:solidFill>
          <a:latin typeface="+mn-lt"/>
          <a:ea typeface="+mn-ea"/>
          <a:cs typeface="+mn-cs"/>
        </a:defRPr>
      </a:lvl3pPr>
      <a:lvl4pPr marL="283464" indent="-283464" algn="l" defTabSz="914400" rtl="0" eaLnBrk="1" latinLnBrk="0" hangingPunct="1">
        <a:lnSpc>
          <a:spcPct val="112000"/>
        </a:lnSpc>
        <a:spcBef>
          <a:spcPts val="900"/>
        </a:spcBef>
        <a:buFont typeface="Corbel" panose="020B0503020204020204" pitchFamily="34" charset="0"/>
        <a:buChar char="–"/>
        <a:defRPr sz="1400" kern="1200" baseline="0">
          <a:solidFill>
            <a:schemeClr val="tx1">
              <a:lumMod val="85000"/>
              <a:lumOff val="15000"/>
            </a:schemeClr>
          </a:solidFill>
          <a:latin typeface="+mn-lt"/>
          <a:ea typeface="+mn-ea"/>
          <a:cs typeface="+mn-cs"/>
        </a:defRPr>
      </a:lvl4pPr>
      <a:lvl5pPr marL="283464" indent="-283464" algn="l" defTabSz="914400" rtl="0" eaLnBrk="1" latinLnBrk="0" hangingPunct="1">
        <a:lnSpc>
          <a:spcPct val="112000"/>
        </a:lnSpc>
        <a:spcBef>
          <a:spcPts val="9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5pPr>
      <a:lvl6pPr marL="283464"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6pPr>
      <a:lvl7pPr marL="283464" indent="-283464" algn="l" defTabSz="914400" rtl="0" eaLnBrk="1" latinLnBrk="0" hangingPunct="1">
        <a:lnSpc>
          <a:spcPct val="112000"/>
        </a:lnSpc>
        <a:spcBef>
          <a:spcPts val="1300"/>
        </a:spcBef>
        <a:buFont typeface="Arial" panose="020B0604020202020204" pitchFamily="34" charset="0"/>
        <a:buChar char="•"/>
        <a:defRPr sz="1400" i="1" kern="1200">
          <a:solidFill>
            <a:schemeClr val="tx1">
              <a:lumMod val="85000"/>
              <a:lumOff val="15000"/>
            </a:schemeClr>
          </a:solidFill>
          <a:latin typeface="+mn-lt"/>
          <a:ea typeface="+mn-ea"/>
          <a:cs typeface="+mn-cs"/>
        </a:defRPr>
      </a:lvl7pPr>
      <a:lvl8pPr marL="283464"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8pPr>
      <a:lvl9pPr marL="283464" indent="-283464" algn="l" defTabSz="914400" rtl="0" eaLnBrk="1" latinLnBrk="0" hangingPunct="1">
        <a:lnSpc>
          <a:spcPct val="112000"/>
        </a:lnSpc>
        <a:spcBef>
          <a:spcPts val="13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2832">
          <p15:clr>
            <a:srgbClr val="F26B43"/>
          </p15:clr>
        </p15:guide>
        <p15:guide id="2" pos="480">
          <p15:clr>
            <a:srgbClr val="F26B43"/>
          </p15:clr>
        </p15:guide>
        <p15:guide id="3" orient="horz" pos="432">
          <p15:clr>
            <a:srgbClr val="F26B43"/>
          </p15:clr>
        </p15:guide>
        <p15:guide id="4" pos="7200">
          <p15:clr>
            <a:srgbClr val="F26B43"/>
          </p15:clr>
        </p15:guide>
        <p15:guide id="5" pos="32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4" Type="http://schemas.openxmlformats.org/officeDocument/2006/relationships/image" Target="../media/image15.png"/><Relationship Id="rId1" Type="http://schemas.openxmlformats.org/officeDocument/2006/relationships/slideLayout" Target="../slideLayouts/slideLayout6.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4" Type="http://schemas.openxmlformats.org/officeDocument/2006/relationships/image" Target="../media/image17.png"/><Relationship Id="rId1" Type="http://schemas.openxmlformats.org/officeDocument/2006/relationships/slideLayout" Target="../slideLayouts/slideLayout6.xml"/><Relationship Id="rId2"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 Id="rId3" Type="http://schemas.openxmlformats.org/officeDocument/2006/relationships/image" Target="../media/image18.png"/></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4" Type="http://schemas.openxmlformats.org/officeDocument/2006/relationships/image" Target="../media/image20.png"/><Relationship Id="rId1" Type="http://schemas.openxmlformats.org/officeDocument/2006/relationships/slideLayout" Target="../slideLayouts/slideLayout6.xml"/><Relationship Id="rId2"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1.png"/><Relationship Id="rId3" Type="http://schemas.openxmlformats.org/officeDocument/2006/relationships/image" Target="../media/image2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jpeg"/><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7.png"/><Relationship Id="rId7" Type="http://schemas.openxmlformats.org/officeDocument/2006/relationships/image" Target="../media/image8.png"/><Relationship Id="rId1" Type="http://schemas.openxmlformats.org/officeDocument/2006/relationships/slideLayout" Target="../slideLayouts/slideLayout6.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9.e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 Id="rId3"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6000" dirty="0" smtClean="0"/>
              <a:t>Greenhouse Gas Emissions Regression Analysis</a:t>
            </a:r>
            <a:endParaRPr lang="en-US" sz="6000" dirty="0"/>
          </a:p>
        </p:txBody>
      </p:sp>
      <p:sp>
        <p:nvSpPr>
          <p:cNvPr id="3" name="Subtitle 2"/>
          <p:cNvSpPr>
            <a:spLocks noGrp="1"/>
          </p:cNvSpPr>
          <p:nvPr>
            <p:ph type="subTitle" idx="1"/>
          </p:nvPr>
        </p:nvSpPr>
        <p:spPr/>
        <p:txBody>
          <a:bodyPr>
            <a:normAutofit lnSpcReduction="10000"/>
          </a:bodyPr>
          <a:lstStyle/>
          <a:p>
            <a:r>
              <a:rPr lang="en-US" smtClean="0"/>
              <a:t>Presented by </a:t>
            </a:r>
            <a:r>
              <a:rPr lang="en-US" dirty="0" smtClean="0"/>
              <a:t>Samuel </a:t>
            </a:r>
            <a:r>
              <a:rPr lang="en-US" dirty="0" smtClean="0"/>
              <a:t>Robbins</a:t>
            </a:r>
          </a:p>
          <a:p>
            <a:r>
              <a:rPr lang="en-US" sz="1700" dirty="0" smtClean="0">
                <a:solidFill>
                  <a:schemeClr val="tx2">
                    <a:lumMod val="75000"/>
                  </a:schemeClr>
                </a:solidFill>
              </a:rPr>
              <a:t>METIS | September 2021</a:t>
            </a:r>
            <a:endParaRPr lang="en-US" sz="1700" dirty="0">
              <a:solidFill>
                <a:schemeClr val="tx2">
                  <a:lumMod val="75000"/>
                </a:schemeClr>
              </a:solidFill>
            </a:endParaRPr>
          </a:p>
        </p:txBody>
      </p:sp>
      <p:pic>
        <p:nvPicPr>
          <p:cNvPr id="1026" name="Picture 2" descr="copes of GHG Emissions - Industry Ta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39542" y="3713855"/>
            <a:ext cx="5698671" cy="28298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73348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6447" y="559676"/>
            <a:ext cx="4451195" cy="1930605"/>
          </a:xfrm>
        </p:spPr>
        <p:txBody>
          <a:bodyPr>
            <a:noAutofit/>
          </a:bodyPr>
          <a:lstStyle/>
          <a:p>
            <a:r>
              <a:rPr lang="en-US" sz="4000" dirty="0" smtClean="0"/>
              <a:t>Modeling and </a:t>
            </a:r>
            <a:r>
              <a:rPr lang="en-US" sz="4000" smtClean="0"/>
              <a:t>Feature Transformations</a:t>
            </a:r>
            <a:endParaRPr lang="en-US" sz="4000"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88818" y="213826"/>
            <a:ext cx="2926962" cy="2105304"/>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81874" y="2490281"/>
            <a:ext cx="9228252" cy="3939113"/>
          </a:xfrm>
          <a:prstGeom prst="rect">
            <a:avLst/>
          </a:prstGeom>
        </p:spPr>
      </p:pic>
    </p:spTree>
    <p:extLst>
      <p:ext uri="{BB962C8B-B14F-4D97-AF65-F5344CB8AC3E}">
        <p14:creationId xmlns:p14="http://schemas.microsoft.com/office/powerpoint/2010/main" val="202658974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6340" y="2890099"/>
            <a:ext cx="4181302" cy="2794592"/>
          </a:xfrm>
          <a:prstGeom prst="rect">
            <a:avLst/>
          </a:prstGeom>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48564" y="2795508"/>
            <a:ext cx="4197096" cy="2798064"/>
          </a:xfrm>
          <a:prstGeom prst="rect">
            <a:avLst/>
          </a:prstGeom>
        </p:spPr>
      </p:pic>
      <p:sp>
        <p:nvSpPr>
          <p:cNvPr id="2" name="Title 1"/>
          <p:cNvSpPr>
            <a:spLocks noGrp="1"/>
          </p:cNvSpPr>
          <p:nvPr>
            <p:ph type="title"/>
          </p:nvPr>
        </p:nvSpPr>
        <p:spPr>
          <a:xfrm>
            <a:off x="276447" y="559676"/>
            <a:ext cx="4451195" cy="1930605"/>
          </a:xfrm>
        </p:spPr>
        <p:txBody>
          <a:bodyPr>
            <a:noAutofit/>
          </a:bodyPr>
          <a:lstStyle/>
          <a:p>
            <a:r>
              <a:rPr lang="en-US" sz="4000" dirty="0" smtClean="0"/>
              <a:t>Modeling and </a:t>
            </a:r>
            <a:r>
              <a:rPr lang="en-US" sz="4000" smtClean="0"/>
              <a:t>Feature Transformations</a:t>
            </a:r>
            <a:endParaRPr lang="en-US" sz="4000" dirty="0"/>
          </a:p>
        </p:txBody>
      </p:sp>
      <p:sp>
        <p:nvSpPr>
          <p:cNvPr id="11" name="Right Arrow 10"/>
          <p:cNvSpPr/>
          <p:nvPr/>
        </p:nvSpPr>
        <p:spPr>
          <a:xfrm>
            <a:off x="4525117" y="3992521"/>
            <a:ext cx="3125972" cy="40403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1686224" y="3276310"/>
            <a:ext cx="2934586" cy="369332"/>
          </a:xfrm>
          <a:prstGeom prst="rect">
            <a:avLst/>
          </a:prstGeom>
          <a:noFill/>
        </p:spPr>
        <p:txBody>
          <a:bodyPr wrap="square" rtlCol="0">
            <a:spAutoFit/>
          </a:bodyPr>
          <a:lstStyle/>
          <a:p>
            <a:r>
              <a:rPr lang="en-US" dirty="0" smtClean="0"/>
              <a:t>Original Target Distribution</a:t>
            </a:r>
            <a:endParaRPr lang="en-US" dirty="0"/>
          </a:p>
        </p:txBody>
      </p:sp>
      <p:sp>
        <p:nvSpPr>
          <p:cNvPr id="13" name="TextBox 12"/>
          <p:cNvSpPr txBox="1"/>
          <p:nvPr/>
        </p:nvSpPr>
        <p:spPr>
          <a:xfrm>
            <a:off x="4892484" y="3739527"/>
            <a:ext cx="2934586" cy="369332"/>
          </a:xfrm>
          <a:prstGeom prst="rect">
            <a:avLst/>
          </a:prstGeom>
          <a:noFill/>
        </p:spPr>
        <p:txBody>
          <a:bodyPr wrap="square" rtlCol="0">
            <a:spAutoFit/>
          </a:bodyPr>
          <a:lstStyle/>
          <a:p>
            <a:r>
              <a:rPr lang="en-US" dirty="0" smtClean="0"/>
              <a:t>Box-Cox Transformation</a:t>
            </a:r>
            <a:endParaRPr lang="en-US" dirty="0"/>
          </a:p>
        </p:txBody>
      </p:sp>
      <p:sp>
        <p:nvSpPr>
          <p:cNvPr id="14" name="TextBox 13"/>
          <p:cNvSpPr txBox="1"/>
          <p:nvPr/>
        </p:nvSpPr>
        <p:spPr>
          <a:xfrm>
            <a:off x="8205575" y="3137811"/>
            <a:ext cx="2934586" cy="646331"/>
          </a:xfrm>
          <a:prstGeom prst="rect">
            <a:avLst/>
          </a:prstGeom>
          <a:noFill/>
        </p:spPr>
        <p:txBody>
          <a:bodyPr wrap="square" rtlCol="0">
            <a:spAutoFit/>
          </a:bodyPr>
          <a:lstStyle/>
          <a:p>
            <a:pPr algn="r"/>
            <a:r>
              <a:rPr lang="en-US" dirty="0" smtClean="0"/>
              <a:t>New Target </a:t>
            </a:r>
          </a:p>
          <a:p>
            <a:pPr algn="r"/>
            <a:r>
              <a:rPr lang="en-US" dirty="0" smtClean="0"/>
              <a:t>Distribution</a:t>
            </a:r>
            <a:endParaRPr lang="en-US" dirty="0"/>
          </a:p>
        </p:txBody>
      </p:sp>
    </p:spTree>
    <p:extLst>
      <p:ext uri="{BB962C8B-B14F-4D97-AF65-F5344CB8AC3E}">
        <p14:creationId xmlns:p14="http://schemas.microsoft.com/office/powerpoint/2010/main" val="8993344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p:bldP spid="13" grpId="0"/>
      <p:bldP spid="1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3661" y="559676"/>
            <a:ext cx="4143982" cy="1930605"/>
          </a:xfrm>
        </p:spPr>
        <p:txBody>
          <a:bodyPr>
            <a:noAutofit/>
          </a:bodyPr>
          <a:lstStyle/>
          <a:p>
            <a:r>
              <a:rPr lang="en-US" sz="4000" dirty="0" smtClean="0"/>
              <a:t>Final Model</a:t>
            </a:r>
            <a:endParaRPr lang="en-US" sz="4000" dirty="0"/>
          </a:p>
        </p:txBody>
      </p:sp>
      <p:sp>
        <p:nvSpPr>
          <p:cNvPr id="8" name="Content Placeholder 3"/>
          <p:cNvSpPr txBox="1">
            <a:spLocks/>
          </p:cNvSpPr>
          <p:nvPr/>
        </p:nvSpPr>
        <p:spPr>
          <a:xfrm>
            <a:off x="583662" y="1357922"/>
            <a:ext cx="3669362" cy="4702636"/>
          </a:xfrm>
          <a:prstGeom prst="rect">
            <a:avLst/>
          </a:prstGeom>
        </p:spPr>
        <p:txBody>
          <a:bodyPr/>
          <a:lstStyle>
            <a:lvl1pPr marL="283464" indent="-283464" algn="l" defTabSz="914400" rtl="0" eaLnBrk="1" latinLnBrk="0" hangingPunct="1">
              <a:lnSpc>
                <a:spcPct val="112000"/>
              </a:lnSpc>
              <a:spcBef>
                <a:spcPts val="900"/>
              </a:spcBef>
              <a:buFont typeface="Arial" panose="020B0604020202020204" pitchFamily="34" charset="0"/>
              <a:buChar char="•"/>
              <a:defRPr sz="2000" kern="1200" baseline="0">
                <a:solidFill>
                  <a:schemeClr val="tx1">
                    <a:lumMod val="85000"/>
                    <a:lumOff val="15000"/>
                  </a:schemeClr>
                </a:solidFill>
                <a:latin typeface="+mn-lt"/>
                <a:ea typeface="+mn-ea"/>
                <a:cs typeface="+mn-cs"/>
              </a:defRPr>
            </a:lvl1pPr>
            <a:lvl2pPr marL="283464" indent="-283464" algn="l" defTabSz="914400" rtl="0" eaLnBrk="1" latinLnBrk="0" hangingPunct="1">
              <a:lnSpc>
                <a:spcPct val="112000"/>
              </a:lnSpc>
              <a:spcBef>
                <a:spcPts val="900"/>
              </a:spcBef>
              <a:buFont typeface="Corbel" panose="020B0503020204020204" pitchFamily="34" charset="0"/>
              <a:buChar char="–"/>
              <a:defRPr sz="1800" kern="1200" baseline="0">
                <a:solidFill>
                  <a:schemeClr val="tx1">
                    <a:lumMod val="85000"/>
                    <a:lumOff val="15000"/>
                  </a:schemeClr>
                </a:solidFill>
                <a:latin typeface="+mn-lt"/>
                <a:ea typeface="+mn-ea"/>
                <a:cs typeface="+mn-cs"/>
              </a:defRPr>
            </a:lvl2pPr>
            <a:lvl3pPr marL="283464" indent="-283464" algn="l" defTabSz="914400" rtl="0" eaLnBrk="1" latinLnBrk="0" hangingPunct="1">
              <a:lnSpc>
                <a:spcPct val="112000"/>
              </a:lnSpc>
              <a:spcBef>
                <a:spcPts val="900"/>
              </a:spcBef>
              <a:buFont typeface="Arial" panose="020B0604020202020204" pitchFamily="34" charset="0"/>
              <a:buChar char="•"/>
              <a:defRPr sz="1600" kern="1200" baseline="0">
                <a:solidFill>
                  <a:schemeClr val="tx1">
                    <a:lumMod val="85000"/>
                    <a:lumOff val="15000"/>
                  </a:schemeClr>
                </a:solidFill>
                <a:latin typeface="+mn-lt"/>
                <a:ea typeface="+mn-ea"/>
                <a:cs typeface="+mn-cs"/>
              </a:defRPr>
            </a:lvl3pPr>
            <a:lvl4pPr marL="283464" indent="-283464" algn="l" defTabSz="914400" rtl="0" eaLnBrk="1" latinLnBrk="0" hangingPunct="1">
              <a:lnSpc>
                <a:spcPct val="112000"/>
              </a:lnSpc>
              <a:spcBef>
                <a:spcPts val="900"/>
              </a:spcBef>
              <a:buFont typeface="Corbel" panose="020B0503020204020204" pitchFamily="34" charset="0"/>
              <a:buChar char="–"/>
              <a:defRPr sz="1400" kern="1200" baseline="0">
                <a:solidFill>
                  <a:schemeClr val="tx1">
                    <a:lumMod val="85000"/>
                    <a:lumOff val="15000"/>
                  </a:schemeClr>
                </a:solidFill>
                <a:latin typeface="+mn-lt"/>
                <a:ea typeface="+mn-ea"/>
                <a:cs typeface="+mn-cs"/>
              </a:defRPr>
            </a:lvl4pPr>
            <a:lvl5pPr marL="283464" indent="-283464" algn="l" defTabSz="914400" rtl="0" eaLnBrk="1" latinLnBrk="0" hangingPunct="1">
              <a:lnSpc>
                <a:spcPct val="112000"/>
              </a:lnSpc>
              <a:spcBef>
                <a:spcPts val="9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5pPr>
            <a:lvl6pPr marL="283464"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6pPr>
            <a:lvl7pPr marL="283464" indent="-283464" algn="l" defTabSz="914400" rtl="0" eaLnBrk="1" latinLnBrk="0" hangingPunct="1">
              <a:lnSpc>
                <a:spcPct val="112000"/>
              </a:lnSpc>
              <a:spcBef>
                <a:spcPts val="1300"/>
              </a:spcBef>
              <a:buFont typeface="Arial" panose="020B0604020202020204" pitchFamily="34" charset="0"/>
              <a:buChar char="•"/>
              <a:defRPr sz="1400" i="1" kern="1200">
                <a:solidFill>
                  <a:schemeClr val="tx1">
                    <a:lumMod val="85000"/>
                    <a:lumOff val="15000"/>
                  </a:schemeClr>
                </a:solidFill>
                <a:latin typeface="+mn-lt"/>
                <a:ea typeface="+mn-ea"/>
                <a:cs typeface="+mn-cs"/>
              </a:defRPr>
            </a:lvl7pPr>
            <a:lvl8pPr marL="283464"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8pPr>
            <a:lvl9pPr marL="283464" indent="-283464" algn="l" defTabSz="914400" rtl="0" eaLnBrk="1" latinLnBrk="0" hangingPunct="1">
              <a:lnSpc>
                <a:spcPct val="112000"/>
              </a:lnSpc>
              <a:spcBef>
                <a:spcPts val="13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9pPr>
          </a:lstStyle>
          <a:p>
            <a:r>
              <a:rPr lang="en-US" dirty="0" smtClean="0"/>
              <a:t>Raised R2 from baseline of 0.2099 to 0.4815 (LR) or 0.458 (RR) </a:t>
            </a:r>
          </a:p>
          <a:p>
            <a:pPr marL="685800" lvl="1" indent="-685800"/>
            <a:r>
              <a:rPr lang="en-US" dirty="0"/>
              <a:t>Model parameters: </a:t>
            </a:r>
          </a:p>
          <a:p>
            <a:pPr marL="1039813" lvl="2" indent="-1039813"/>
            <a:r>
              <a:rPr lang="en-US" dirty="0"/>
              <a:t>dropped columns for Operating Income, Total Equity, and Net Income due to their multicollinearity </a:t>
            </a:r>
          </a:p>
          <a:p>
            <a:pPr marL="1039813" lvl="2" indent="-1039813"/>
            <a:r>
              <a:rPr lang="en-US" dirty="0"/>
              <a:t>Transformed y via box-cox </a:t>
            </a:r>
            <a:r>
              <a:rPr lang="en-US" dirty="0" smtClean="0"/>
              <a:t>transformation</a:t>
            </a:r>
          </a:p>
          <a:p>
            <a:r>
              <a:rPr lang="en-US" dirty="0" smtClean="0"/>
              <a:t>Another good model was the log of financial with a box-cox transformation on y</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53024" y="1652644"/>
            <a:ext cx="7681308" cy="3271765"/>
          </a:xfrm>
          <a:prstGeom prst="rect">
            <a:avLst/>
          </a:prstGeom>
        </p:spPr>
      </p:pic>
    </p:spTree>
    <p:extLst>
      <p:ext uri="{BB962C8B-B14F-4D97-AF65-F5344CB8AC3E}">
        <p14:creationId xmlns:p14="http://schemas.microsoft.com/office/powerpoint/2010/main" val="29455468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descr="reenhouse gases&amp;#39; effect on climate - U.S. Energy Information  Admi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7214" y="2913321"/>
            <a:ext cx="5509581" cy="3705193"/>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https://climateactiontracker.org/media/images/CAT_2021.05_2100WarmingProjectionsGraph.width-1110.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17680" y="3495377"/>
            <a:ext cx="5466275" cy="2541079"/>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583661" y="559676"/>
            <a:ext cx="4143982" cy="1930605"/>
          </a:xfrm>
        </p:spPr>
        <p:txBody>
          <a:bodyPr>
            <a:noAutofit/>
          </a:bodyPr>
          <a:lstStyle/>
          <a:p>
            <a:r>
              <a:rPr lang="en-US" sz="4000" dirty="0" smtClean="0"/>
              <a:t>Closing Thoughts</a:t>
            </a:r>
            <a:endParaRPr lang="en-US" sz="4000" dirty="0"/>
          </a:p>
        </p:txBody>
      </p:sp>
      <p:sp>
        <p:nvSpPr>
          <p:cNvPr id="8" name="Content Placeholder 3"/>
          <p:cNvSpPr txBox="1">
            <a:spLocks/>
          </p:cNvSpPr>
          <p:nvPr/>
        </p:nvSpPr>
        <p:spPr>
          <a:xfrm>
            <a:off x="5181600" y="569066"/>
            <a:ext cx="6248398" cy="5655156"/>
          </a:xfrm>
          <a:prstGeom prst="rect">
            <a:avLst/>
          </a:prstGeom>
        </p:spPr>
        <p:txBody>
          <a:bodyPr/>
          <a:lstStyle>
            <a:lvl1pPr marL="283464" indent="-283464" algn="l" defTabSz="914400" rtl="0" eaLnBrk="1" latinLnBrk="0" hangingPunct="1">
              <a:lnSpc>
                <a:spcPct val="112000"/>
              </a:lnSpc>
              <a:spcBef>
                <a:spcPts val="900"/>
              </a:spcBef>
              <a:buFont typeface="Arial" panose="020B0604020202020204" pitchFamily="34" charset="0"/>
              <a:buChar char="•"/>
              <a:defRPr sz="2000" kern="1200" baseline="0">
                <a:solidFill>
                  <a:schemeClr val="tx1">
                    <a:lumMod val="85000"/>
                    <a:lumOff val="15000"/>
                  </a:schemeClr>
                </a:solidFill>
                <a:latin typeface="+mn-lt"/>
                <a:ea typeface="+mn-ea"/>
                <a:cs typeface="+mn-cs"/>
              </a:defRPr>
            </a:lvl1pPr>
            <a:lvl2pPr marL="283464" indent="-283464" algn="l" defTabSz="914400" rtl="0" eaLnBrk="1" latinLnBrk="0" hangingPunct="1">
              <a:lnSpc>
                <a:spcPct val="112000"/>
              </a:lnSpc>
              <a:spcBef>
                <a:spcPts val="900"/>
              </a:spcBef>
              <a:buFont typeface="Corbel" panose="020B0503020204020204" pitchFamily="34" charset="0"/>
              <a:buChar char="–"/>
              <a:defRPr sz="1800" kern="1200" baseline="0">
                <a:solidFill>
                  <a:schemeClr val="tx1">
                    <a:lumMod val="85000"/>
                    <a:lumOff val="15000"/>
                  </a:schemeClr>
                </a:solidFill>
                <a:latin typeface="+mn-lt"/>
                <a:ea typeface="+mn-ea"/>
                <a:cs typeface="+mn-cs"/>
              </a:defRPr>
            </a:lvl2pPr>
            <a:lvl3pPr marL="283464" indent="-283464" algn="l" defTabSz="914400" rtl="0" eaLnBrk="1" latinLnBrk="0" hangingPunct="1">
              <a:lnSpc>
                <a:spcPct val="112000"/>
              </a:lnSpc>
              <a:spcBef>
                <a:spcPts val="900"/>
              </a:spcBef>
              <a:buFont typeface="Arial" panose="020B0604020202020204" pitchFamily="34" charset="0"/>
              <a:buChar char="•"/>
              <a:defRPr sz="1600" kern="1200" baseline="0">
                <a:solidFill>
                  <a:schemeClr val="tx1">
                    <a:lumMod val="85000"/>
                    <a:lumOff val="15000"/>
                  </a:schemeClr>
                </a:solidFill>
                <a:latin typeface="+mn-lt"/>
                <a:ea typeface="+mn-ea"/>
                <a:cs typeface="+mn-cs"/>
              </a:defRPr>
            </a:lvl3pPr>
            <a:lvl4pPr marL="283464" indent="-283464" algn="l" defTabSz="914400" rtl="0" eaLnBrk="1" latinLnBrk="0" hangingPunct="1">
              <a:lnSpc>
                <a:spcPct val="112000"/>
              </a:lnSpc>
              <a:spcBef>
                <a:spcPts val="900"/>
              </a:spcBef>
              <a:buFont typeface="Corbel" panose="020B0503020204020204" pitchFamily="34" charset="0"/>
              <a:buChar char="–"/>
              <a:defRPr sz="1400" kern="1200" baseline="0">
                <a:solidFill>
                  <a:schemeClr val="tx1">
                    <a:lumMod val="85000"/>
                    <a:lumOff val="15000"/>
                  </a:schemeClr>
                </a:solidFill>
                <a:latin typeface="+mn-lt"/>
                <a:ea typeface="+mn-ea"/>
                <a:cs typeface="+mn-cs"/>
              </a:defRPr>
            </a:lvl4pPr>
            <a:lvl5pPr marL="283464" indent="-283464" algn="l" defTabSz="914400" rtl="0" eaLnBrk="1" latinLnBrk="0" hangingPunct="1">
              <a:lnSpc>
                <a:spcPct val="112000"/>
              </a:lnSpc>
              <a:spcBef>
                <a:spcPts val="9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5pPr>
            <a:lvl6pPr marL="283464"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6pPr>
            <a:lvl7pPr marL="283464" indent="-283464" algn="l" defTabSz="914400" rtl="0" eaLnBrk="1" latinLnBrk="0" hangingPunct="1">
              <a:lnSpc>
                <a:spcPct val="112000"/>
              </a:lnSpc>
              <a:spcBef>
                <a:spcPts val="1300"/>
              </a:spcBef>
              <a:buFont typeface="Arial" panose="020B0604020202020204" pitchFamily="34" charset="0"/>
              <a:buChar char="•"/>
              <a:defRPr sz="1400" i="1" kern="1200">
                <a:solidFill>
                  <a:schemeClr val="tx1">
                    <a:lumMod val="85000"/>
                    <a:lumOff val="15000"/>
                  </a:schemeClr>
                </a:solidFill>
                <a:latin typeface="+mn-lt"/>
                <a:ea typeface="+mn-ea"/>
                <a:cs typeface="+mn-cs"/>
              </a:defRPr>
            </a:lvl7pPr>
            <a:lvl8pPr marL="283464"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8pPr>
            <a:lvl9pPr marL="283464" indent="-283464" algn="l" defTabSz="914400" rtl="0" eaLnBrk="1" latinLnBrk="0" hangingPunct="1">
              <a:lnSpc>
                <a:spcPct val="112000"/>
              </a:lnSpc>
              <a:spcBef>
                <a:spcPts val="13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9pPr>
          </a:lstStyle>
          <a:p>
            <a:r>
              <a:rPr lang="en-US" dirty="0" smtClean="0"/>
              <a:t>Very difficult problem to model</a:t>
            </a:r>
          </a:p>
          <a:p>
            <a:r>
              <a:rPr lang="en-US" dirty="0" smtClean="0"/>
              <a:t>Possible future work: narrow parent companies down to subsidiaries</a:t>
            </a:r>
          </a:p>
          <a:p>
            <a:pPr marL="685800" lvl="1" indent="-685800"/>
            <a:r>
              <a:rPr lang="en-US" dirty="0" smtClean="0"/>
              <a:t>EX. Berkshire Hathaway (Warren Buffets company) is a giant multinational corporation so that financial data is being trickled down to even their smallest facility </a:t>
            </a:r>
            <a:endParaRPr lang="en-US" dirty="0"/>
          </a:p>
        </p:txBody>
      </p:sp>
      <p:sp>
        <p:nvSpPr>
          <p:cNvPr id="3" name="Oval 2"/>
          <p:cNvSpPr/>
          <p:nvPr/>
        </p:nvSpPr>
        <p:spPr>
          <a:xfrm>
            <a:off x="4146547" y="3281765"/>
            <a:ext cx="2117555" cy="2034513"/>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2827952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3661" y="559676"/>
            <a:ext cx="4143982" cy="1930605"/>
          </a:xfrm>
        </p:spPr>
        <p:txBody>
          <a:bodyPr>
            <a:noAutofit/>
          </a:bodyPr>
          <a:lstStyle/>
          <a:p>
            <a:r>
              <a:rPr lang="en-US" sz="4000" dirty="0" smtClean="0"/>
              <a:t>References</a:t>
            </a:r>
            <a:endParaRPr lang="en-US" sz="4000" dirty="0"/>
          </a:p>
        </p:txBody>
      </p:sp>
      <p:sp>
        <p:nvSpPr>
          <p:cNvPr id="8" name="Content Placeholder 3"/>
          <p:cNvSpPr txBox="1">
            <a:spLocks/>
          </p:cNvSpPr>
          <p:nvPr/>
        </p:nvSpPr>
        <p:spPr>
          <a:xfrm>
            <a:off x="5181600" y="569066"/>
            <a:ext cx="6248398" cy="5655156"/>
          </a:xfrm>
          <a:prstGeom prst="rect">
            <a:avLst/>
          </a:prstGeom>
        </p:spPr>
        <p:txBody>
          <a:bodyPr/>
          <a:lstStyle>
            <a:lvl1pPr marL="283464" indent="-283464" algn="l" defTabSz="914400" rtl="0" eaLnBrk="1" latinLnBrk="0" hangingPunct="1">
              <a:lnSpc>
                <a:spcPct val="112000"/>
              </a:lnSpc>
              <a:spcBef>
                <a:spcPts val="900"/>
              </a:spcBef>
              <a:buFont typeface="Arial" panose="020B0604020202020204" pitchFamily="34" charset="0"/>
              <a:buChar char="•"/>
              <a:defRPr sz="2000" kern="1200" baseline="0">
                <a:solidFill>
                  <a:schemeClr val="tx1">
                    <a:lumMod val="85000"/>
                    <a:lumOff val="15000"/>
                  </a:schemeClr>
                </a:solidFill>
                <a:latin typeface="+mn-lt"/>
                <a:ea typeface="+mn-ea"/>
                <a:cs typeface="+mn-cs"/>
              </a:defRPr>
            </a:lvl1pPr>
            <a:lvl2pPr marL="283464" indent="-283464" algn="l" defTabSz="914400" rtl="0" eaLnBrk="1" latinLnBrk="0" hangingPunct="1">
              <a:lnSpc>
                <a:spcPct val="112000"/>
              </a:lnSpc>
              <a:spcBef>
                <a:spcPts val="900"/>
              </a:spcBef>
              <a:buFont typeface="Corbel" panose="020B0503020204020204" pitchFamily="34" charset="0"/>
              <a:buChar char="–"/>
              <a:defRPr sz="1800" kern="1200" baseline="0">
                <a:solidFill>
                  <a:schemeClr val="tx1">
                    <a:lumMod val="85000"/>
                    <a:lumOff val="15000"/>
                  </a:schemeClr>
                </a:solidFill>
                <a:latin typeface="+mn-lt"/>
                <a:ea typeface="+mn-ea"/>
                <a:cs typeface="+mn-cs"/>
              </a:defRPr>
            </a:lvl2pPr>
            <a:lvl3pPr marL="283464" indent="-283464" algn="l" defTabSz="914400" rtl="0" eaLnBrk="1" latinLnBrk="0" hangingPunct="1">
              <a:lnSpc>
                <a:spcPct val="112000"/>
              </a:lnSpc>
              <a:spcBef>
                <a:spcPts val="900"/>
              </a:spcBef>
              <a:buFont typeface="Arial" panose="020B0604020202020204" pitchFamily="34" charset="0"/>
              <a:buChar char="•"/>
              <a:defRPr sz="1600" kern="1200" baseline="0">
                <a:solidFill>
                  <a:schemeClr val="tx1">
                    <a:lumMod val="85000"/>
                    <a:lumOff val="15000"/>
                  </a:schemeClr>
                </a:solidFill>
                <a:latin typeface="+mn-lt"/>
                <a:ea typeface="+mn-ea"/>
                <a:cs typeface="+mn-cs"/>
              </a:defRPr>
            </a:lvl3pPr>
            <a:lvl4pPr marL="283464" indent="-283464" algn="l" defTabSz="914400" rtl="0" eaLnBrk="1" latinLnBrk="0" hangingPunct="1">
              <a:lnSpc>
                <a:spcPct val="112000"/>
              </a:lnSpc>
              <a:spcBef>
                <a:spcPts val="900"/>
              </a:spcBef>
              <a:buFont typeface="Corbel" panose="020B0503020204020204" pitchFamily="34" charset="0"/>
              <a:buChar char="–"/>
              <a:defRPr sz="1400" kern="1200" baseline="0">
                <a:solidFill>
                  <a:schemeClr val="tx1">
                    <a:lumMod val="85000"/>
                    <a:lumOff val="15000"/>
                  </a:schemeClr>
                </a:solidFill>
                <a:latin typeface="+mn-lt"/>
                <a:ea typeface="+mn-ea"/>
                <a:cs typeface="+mn-cs"/>
              </a:defRPr>
            </a:lvl4pPr>
            <a:lvl5pPr marL="283464" indent="-283464" algn="l" defTabSz="914400" rtl="0" eaLnBrk="1" latinLnBrk="0" hangingPunct="1">
              <a:lnSpc>
                <a:spcPct val="112000"/>
              </a:lnSpc>
              <a:spcBef>
                <a:spcPts val="9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5pPr>
            <a:lvl6pPr marL="283464"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6pPr>
            <a:lvl7pPr marL="283464" indent="-283464" algn="l" defTabSz="914400" rtl="0" eaLnBrk="1" latinLnBrk="0" hangingPunct="1">
              <a:lnSpc>
                <a:spcPct val="112000"/>
              </a:lnSpc>
              <a:spcBef>
                <a:spcPts val="1300"/>
              </a:spcBef>
              <a:buFont typeface="Arial" panose="020B0604020202020204" pitchFamily="34" charset="0"/>
              <a:buChar char="•"/>
              <a:defRPr sz="1400" i="1" kern="1200">
                <a:solidFill>
                  <a:schemeClr val="tx1">
                    <a:lumMod val="85000"/>
                    <a:lumOff val="15000"/>
                  </a:schemeClr>
                </a:solidFill>
                <a:latin typeface="+mn-lt"/>
                <a:ea typeface="+mn-ea"/>
                <a:cs typeface="+mn-cs"/>
              </a:defRPr>
            </a:lvl7pPr>
            <a:lvl8pPr marL="283464"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8pPr>
            <a:lvl9pPr marL="283464" indent="-283464" algn="l" defTabSz="914400" rtl="0" eaLnBrk="1" latinLnBrk="0" hangingPunct="1">
              <a:lnSpc>
                <a:spcPct val="112000"/>
              </a:lnSpc>
              <a:spcBef>
                <a:spcPts val="13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9pPr>
          </a:lstStyle>
          <a:p>
            <a:r>
              <a:rPr lang="en-US" u="sng" dirty="0">
                <a:solidFill>
                  <a:srgbClr val="00B0F0"/>
                </a:solidFill>
              </a:rPr>
              <a:t>https://</a:t>
            </a:r>
            <a:r>
              <a:rPr lang="en-US" u="sng" dirty="0" smtClean="0">
                <a:solidFill>
                  <a:srgbClr val="00B0F0"/>
                </a:solidFill>
              </a:rPr>
              <a:t>www.epa.gov/ghgreporting/ghg-reporting-program-data-sets</a:t>
            </a:r>
          </a:p>
          <a:p>
            <a:pPr marL="519113" lvl="3" indent="-519113"/>
            <a:r>
              <a:rPr lang="en-US" sz="1600" dirty="0" smtClean="0"/>
              <a:t>Reported Parent Companies (</a:t>
            </a:r>
            <a:r>
              <a:rPr lang="en-US" sz="1600" dirty="0" err="1" smtClean="0"/>
              <a:t>xls</a:t>
            </a:r>
            <a:r>
              <a:rPr lang="en-US" sz="1600" dirty="0" smtClean="0"/>
              <a:t>)</a:t>
            </a:r>
          </a:p>
          <a:p>
            <a:pPr marL="519113" lvl="3" indent="-519113"/>
            <a:r>
              <a:rPr lang="en-US" sz="1600" dirty="0" smtClean="0"/>
              <a:t>Emissions by Unit and Fuel Type (zip)</a:t>
            </a:r>
          </a:p>
          <a:p>
            <a:pPr lvl="2"/>
            <a:r>
              <a:rPr lang="en-US" sz="1800" u="sng" dirty="0">
                <a:solidFill>
                  <a:srgbClr val="00B0F0"/>
                </a:solidFill>
              </a:rPr>
              <a:t>https://</a:t>
            </a:r>
            <a:r>
              <a:rPr lang="en-US" sz="1800" u="sng" dirty="0" err="1">
                <a:solidFill>
                  <a:srgbClr val="00B0F0"/>
                </a:solidFill>
              </a:rPr>
              <a:t>en.wikipedia.org</a:t>
            </a:r>
            <a:r>
              <a:rPr lang="en-US" sz="1800" u="sng" dirty="0">
                <a:solidFill>
                  <a:srgbClr val="00B0F0"/>
                </a:solidFill>
              </a:rPr>
              <a:t>/wiki</a:t>
            </a:r>
            <a:r>
              <a:rPr lang="en-US" sz="1800" u="sng" dirty="0" smtClean="0">
                <a:solidFill>
                  <a:srgbClr val="00B0F0"/>
                </a:solidFill>
              </a:rPr>
              <a:t>/</a:t>
            </a:r>
            <a:r>
              <a:rPr lang="en-US" sz="1800" u="sng" dirty="0" smtClean="0">
                <a:solidFill>
                  <a:srgbClr val="FF0000"/>
                </a:solidFill>
              </a:rPr>
              <a:t>{ExxonMobil}</a:t>
            </a:r>
          </a:p>
          <a:p>
            <a:pPr marL="519113" lvl="3" indent="-519113"/>
            <a:r>
              <a:rPr lang="en-US" sz="1600" dirty="0" smtClean="0"/>
              <a:t>Parent Company Financial Data</a:t>
            </a:r>
          </a:p>
          <a:p>
            <a:pPr marL="287338" lvl="2" indent="-287338"/>
            <a:r>
              <a:rPr lang="en-US" sz="1800" u="sng" dirty="0">
                <a:solidFill>
                  <a:srgbClr val="00B0F0"/>
                </a:solidFill>
              </a:rPr>
              <a:t>https://</a:t>
            </a:r>
            <a:r>
              <a:rPr lang="en-US" sz="1800" u="sng" dirty="0" err="1">
                <a:solidFill>
                  <a:srgbClr val="00B0F0"/>
                </a:solidFill>
              </a:rPr>
              <a:t>en.wikipedia.org</a:t>
            </a:r>
            <a:r>
              <a:rPr lang="en-US" sz="1800" u="sng" dirty="0">
                <a:solidFill>
                  <a:srgbClr val="00B0F0"/>
                </a:solidFill>
              </a:rPr>
              <a:t>/wiki</a:t>
            </a:r>
            <a:r>
              <a:rPr lang="en-US" sz="1800" u="sng" dirty="0" smtClean="0">
                <a:solidFill>
                  <a:srgbClr val="00B0F0"/>
                </a:solidFill>
              </a:rPr>
              <a:t>/</a:t>
            </a:r>
            <a:r>
              <a:rPr lang="en-US" sz="1800" u="sng" dirty="0" smtClean="0">
                <a:solidFill>
                  <a:srgbClr val="FF0000"/>
                </a:solidFill>
              </a:rPr>
              <a:t>{2000}</a:t>
            </a:r>
            <a:r>
              <a:rPr lang="en-US" sz="1800" u="sng" dirty="0" smtClean="0">
                <a:solidFill>
                  <a:srgbClr val="00B0F0"/>
                </a:solidFill>
              </a:rPr>
              <a:t>_United_States_presidential_election#Results</a:t>
            </a:r>
          </a:p>
          <a:p>
            <a:pPr marL="519113" lvl="3" indent="-519113"/>
            <a:r>
              <a:rPr lang="en-US" sz="1600" dirty="0" smtClean="0"/>
              <a:t>Election Results since 2000</a:t>
            </a:r>
          </a:p>
          <a:p>
            <a:pPr marL="519113" lvl="3" indent="-519113"/>
            <a:endParaRPr lang="en-US" dirty="0" smtClean="0"/>
          </a:p>
          <a:p>
            <a:pPr lvl="2"/>
            <a:endParaRPr lang="en-US" sz="1800" dirty="0"/>
          </a:p>
        </p:txBody>
      </p:sp>
      <p:pic>
        <p:nvPicPr>
          <p:cNvPr id="6" name="Picture 2" descr="nited States Environmental Protection Agency - Wikipedi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3661" y="1524978"/>
            <a:ext cx="2450655" cy="245065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descr="nglish Wikipedia - Wikipedi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19153" y="3143456"/>
            <a:ext cx="2562447" cy="29425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583402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p:txBody>
          <a:bodyPr>
            <a:noAutofit/>
          </a:bodyPr>
          <a:lstStyle/>
          <a:p>
            <a:pPr algn="ctr"/>
            <a:r>
              <a:rPr lang="en-US" sz="6000" dirty="0" smtClean="0"/>
              <a:t>Appendix</a:t>
            </a:r>
            <a:endParaRPr lang="en-US" sz="4000" dirty="0"/>
          </a:p>
        </p:txBody>
      </p:sp>
    </p:spTree>
    <p:extLst>
      <p:ext uri="{BB962C8B-B14F-4D97-AF65-F5344CB8AC3E}">
        <p14:creationId xmlns:p14="http://schemas.microsoft.com/office/powerpoint/2010/main" val="154562787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1999" y="559676"/>
            <a:ext cx="3965643" cy="1930605"/>
          </a:xfrm>
        </p:spPr>
        <p:txBody>
          <a:bodyPr>
            <a:noAutofit/>
          </a:bodyPr>
          <a:lstStyle/>
          <a:p>
            <a:r>
              <a:rPr lang="en-US" sz="4000" dirty="0" smtClean="0"/>
              <a:t>Project Premise</a:t>
            </a:r>
            <a:endParaRPr lang="en-US" sz="4000" dirty="0"/>
          </a:p>
        </p:txBody>
      </p:sp>
      <p:sp>
        <p:nvSpPr>
          <p:cNvPr id="8" name="Content Placeholder 3"/>
          <p:cNvSpPr txBox="1">
            <a:spLocks/>
          </p:cNvSpPr>
          <p:nvPr/>
        </p:nvSpPr>
        <p:spPr>
          <a:xfrm>
            <a:off x="5181600" y="569066"/>
            <a:ext cx="6248398" cy="5655156"/>
          </a:xfrm>
          <a:prstGeom prst="rect">
            <a:avLst/>
          </a:prstGeom>
        </p:spPr>
        <p:txBody>
          <a:bodyPr anchor="ctr"/>
          <a:lstStyle>
            <a:lvl1pPr marL="283464" indent="-283464" algn="l" defTabSz="914400" rtl="0" eaLnBrk="1" latinLnBrk="0" hangingPunct="1">
              <a:lnSpc>
                <a:spcPct val="112000"/>
              </a:lnSpc>
              <a:spcBef>
                <a:spcPts val="900"/>
              </a:spcBef>
              <a:buFont typeface="Arial" panose="020B0604020202020204" pitchFamily="34" charset="0"/>
              <a:buChar char="•"/>
              <a:defRPr sz="2000" kern="1200" baseline="0">
                <a:solidFill>
                  <a:schemeClr val="tx1">
                    <a:lumMod val="85000"/>
                    <a:lumOff val="15000"/>
                  </a:schemeClr>
                </a:solidFill>
                <a:latin typeface="+mn-lt"/>
                <a:ea typeface="+mn-ea"/>
                <a:cs typeface="+mn-cs"/>
              </a:defRPr>
            </a:lvl1pPr>
            <a:lvl2pPr marL="283464" indent="-283464" algn="l" defTabSz="914400" rtl="0" eaLnBrk="1" latinLnBrk="0" hangingPunct="1">
              <a:lnSpc>
                <a:spcPct val="112000"/>
              </a:lnSpc>
              <a:spcBef>
                <a:spcPts val="900"/>
              </a:spcBef>
              <a:buFont typeface="Corbel" panose="020B0503020204020204" pitchFamily="34" charset="0"/>
              <a:buChar char="–"/>
              <a:defRPr sz="1800" kern="1200" baseline="0">
                <a:solidFill>
                  <a:schemeClr val="tx1">
                    <a:lumMod val="85000"/>
                    <a:lumOff val="15000"/>
                  </a:schemeClr>
                </a:solidFill>
                <a:latin typeface="+mn-lt"/>
                <a:ea typeface="+mn-ea"/>
                <a:cs typeface="+mn-cs"/>
              </a:defRPr>
            </a:lvl2pPr>
            <a:lvl3pPr marL="283464" indent="-283464" algn="l" defTabSz="914400" rtl="0" eaLnBrk="1" latinLnBrk="0" hangingPunct="1">
              <a:lnSpc>
                <a:spcPct val="112000"/>
              </a:lnSpc>
              <a:spcBef>
                <a:spcPts val="900"/>
              </a:spcBef>
              <a:buFont typeface="Arial" panose="020B0604020202020204" pitchFamily="34" charset="0"/>
              <a:buChar char="•"/>
              <a:defRPr sz="1600" kern="1200" baseline="0">
                <a:solidFill>
                  <a:schemeClr val="tx1">
                    <a:lumMod val="85000"/>
                    <a:lumOff val="15000"/>
                  </a:schemeClr>
                </a:solidFill>
                <a:latin typeface="+mn-lt"/>
                <a:ea typeface="+mn-ea"/>
                <a:cs typeface="+mn-cs"/>
              </a:defRPr>
            </a:lvl3pPr>
            <a:lvl4pPr marL="283464" indent="-283464" algn="l" defTabSz="914400" rtl="0" eaLnBrk="1" latinLnBrk="0" hangingPunct="1">
              <a:lnSpc>
                <a:spcPct val="112000"/>
              </a:lnSpc>
              <a:spcBef>
                <a:spcPts val="900"/>
              </a:spcBef>
              <a:buFont typeface="Corbel" panose="020B0503020204020204" pitchFamily="34" charset="0"/>
              <a:buChar char="–"/>
              <a:defRPr sz="1400" kern="1200" baseline="0">
                <a:solidFill>
                  <a:schemeClr val="tx1">
                    <a:lumMod val="85000"/>
                    <a:lumOff val="15000"/>
                  </a:schemeClr>
                </a:solidFill>
                <a:latin typeface="+mn-lt"/>
                <a:ea typeface="+mn-ea"/>
                <a:cs typeface="+mn-cs"/>
              </a:defRPr>
            </a:lvl4pPr>
            <a:lvl5pPr marL="283464" indent="-283464" algn="l" defTabSz="914400" rtl="0" eaLnBrk="1" latinLnBrk="0" hangingPunct="1">
              <a:lnSpc>
                <a:spcPct val="112000"/>
              </a:lnSpc>
              <a:spcBef>
                <a:spcPts val="9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5pPr>
            <a:lvl6pPr marL="283464"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6pPr>
            <a:lvl7pPr marL="283464" indent="-283464" algn="l" defTabSz="914400" rtl="0" eaLnBrk="1" latinLnBrk="0" hangingPunct="1">
              <a:lnSpc>
                <a:spcPct val="112000"/>
              </a:lnSpc>
              <a:spcBef>
                <a:spcPts val="1300"/>
              </a:spcBef>
              <a:buFont typeface="Arial" panose="020B0604020202020204" pitchFamily="34" charset="0"/>
              <a:buChar char="•"/>
              <a:defRPr sz="1400" i="1" kern="1200">
                <a:solidFill>
                  <a:schemeClr val="tx1">
                    <a:lumMod val="85000"/>
                    <a:lumOff val="15000"/>
                  </a:schemeClr>
                </a:solidFill>
                <a:latin typeface="+mn-lt"/>
                <a:ea typeface="+mn-ea"/>
                <a:cs typeface="+mn-cs"/>
              </a:defRPr>
            </a:lvl7pPr>
            <a:lvl8pPr marL="283464"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8pPr>
            <a:lvl9pPr marL="283464" indent="-283464" algn="l" defTabSz="914400" rtl="0" eaLnBrk="1" latinLnBrk="0" hangingPunct="1">
              <a:lnSpc>
                <a:spcPct val="112000"/>
              </a:lnSpc>
              <a:spcBef>
                <a:spcPts val="13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9pPr>
          </a:lstStyle>
          <a:p>
            <a:pPr>
              <a:lnSpc>
                <a:spcPct val="150000"/>
              </a:lnSpc>
            </a:pPr>
            <a:r>
              <a:rPr lang="en-US" dirty="0" smtClean="0"/>
              <a:t>Greenhouse Gases (GHG) contribute significantly to ongoing climate change and are key factors when considering the magnitude of future warning</a:t>
            </a:r>
          </a:p>
          <a:p>
            <a:pPr>
              <a:lnSpc>
                <a:spcPct val="150000"/>
              </a:lnSpc>
            </a:pPr>
            <a:r>
              <a:rPr lang="en-US" dirty="0" smtClean="0"/>
              <a:t>The premise behind this regression analysis is to model GHG emissions as a function of company size, industry, location, and other key features</a:t>
            </a:r>
          </a:p>
          <a:p>
            <a:pPr>
              <a:lnSpc>
                <a:spcPct val="150000"/>
              </a:lnSpc>
            </a:pPr>
            <a:r>
              <a:rPr lang="en-US" dirty="0" smtClean="0"/>
              <a:t>Societal Goal: predict the largest emitters based on the given criteria to target legislative, activist, and social lobbying campaigns</a:t>
            </a:r>
            <a:endParaRPr lang="en-US" dirty="0"/>
          </a:p>
        </p:txBody>
      </p:sp>
      <p:pic>
        <p:nvPicPr>
          <p:cNvPr id="6" name="Picture 2" descr="reenhouse gas emissions: Calculating costs in produc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64765" y="1347281"/>
            <a:ext cx="3238500" cy="22860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descr="g industry contributes 10% of overall GHG emissions | Beef Magazi"/>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23795" y="4130794"/>
            <a:ext cx="3520440" cy="1828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1916754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1999" y="559676"/>
            <a:ext cx="3965643" cy="1930605"/>
          </a:xfrm>
        </p:spPr>
        <p:txBody>
          <a:bodyPr>
            <a:noAutofit/>
          </a:bodyPr>
          <a:lstStyle/>
          <a:p>
            <a:r>
              <a:rPr lang="en-US" sz="4000" dirty="0" smtClean="0"/>
              <a:t>Why Model Greenhouse Gas Emissions?</a:t>
            </a:r>
            <a:endParaRPr lang="en-US" sz="4000" dirty="0"/>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44820" y="3424548"/>
            <a:ext cx="8648700" cy="2362200"/>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92289" y="2882597"/>
            <a:ext cx="8470900" cy="2349500"/>
          </a:xfrm>
          <a:prstGeom prst="rect">
            <a:avLst/>
          </a:prstGeom>
        </p:spPr>
      </p:pic>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80177" y="2204295"/>
            <a:ext cx="8470900" cy="2349500"/>
          </a:xfrm>
          <a:prstGeom prst="rect">
            <a:avLst/>
          </a:prstGeom>
        </p:spPr>
      </p:pic>
      <p:pic>
        <p:nvPicPr>
          <p:cNvPr id="11" name="Picture 1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823755" y="2692789"/>
            <a:ext cx="8445500" cy="2336800"/>
          </a:xfrm>
          <a:prstGeom prst="rect">
            <a:avLst/>
          </a:prstGeom>
        </p:spPr>
      </p:pic>
      <p:pic>
        <p:nvPicPr>
          <p:cNvPr id="12" name="Picture 1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54431" y="2490281"/>
            <a:ext cx="11584148" cy="2896037"/>
          </a:xfrm>
          <a:prstGeom prst="rect">
            <a:avLst/>
          </a:prstGeom>
        </p:spPr>
      </p:pic>
    </p:spTree>
    <p:extLst>
      <p:ext uri="{BB962C8B-B14F-4D97-AF65-F5344CB8AC3E}">
        <p14:creationId xmlns:p14="http://schemas.microsoft.com/office/powerpoint/2010/main" val="7778448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761999" y="559676"/>
            <a:ext cx="3965643" cy="1930605"/>
          </a:xfrm>
          <a:prstGeom prst="rect">
            <a:avLst/>
          </a:prstGeom>
        </p:spPr>
        <p:txBody>
          <a:bodyPr vert="horz" lIns="91440" tIns="45720" rIns="91440" bIns="45720" rtlCol="0" anchor="t">
            <a:noAutofit/>
          </a:bodyPr>
          <a:lstStyle>
            <a:lvl1pPr algn="r" defTabSz="914400" rtl="0" eaLnBrk="1" latinLnBrk="0" hangingPunct="1">
              <a:lnSpc>
                <a:spcPct val="90000"/>
              </a:lnSpc>
              <a:spcBef>
                <a:spcPct val="0"/>
              </a:spcBef>
              <a:buNone/>
              <a:defRPr sz="5000" b="0" i="1" kern="1200" baseline="0">
                <a:solidFill>
                  <a:schemeClr val="accent1"/>
                </a:solidFill>
                <a:latin typeface="+mj-lt"/>
                <a:ea typeface="+mj-ea"/>
                <a:cs typeface="+mj-cs"/>
              </a:defRPr>
            </a:lvl1pPr>
          </a:lstStyle>
          <a:p>
            <a:r>
              <a:rPr lang="en-US" sz="4000" dirty="0" smtClean="0"/>
              <a:t>Data Model</a:t>
            </a:r>
            <a:endParaRPr lang="en-US" sz="4000" dirty="0"/>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7891" t="9934" r="12077" b="25304"/>
          <a:stretch/>
        </p:blipFill>
        <p:spPr>
          <a:xfrm>
            <a:off x="2262420" y="1276842"/>
            <a:ext cx="7667160" cy="4794179"/>
          </a:xfrm>
          <a:prstGeom prst="rect">
            <a:avLst/>
          </a:prstGeom>
        </p:spPr>
      </p:pic>
    </p:spTree>
    <p:extLst>
      <p:ext uri="{BB962C8B-B14F-4D97-AF65-F5344CB8AC3E}">
        <p14:creationId xmlns:p14="http://schemas.microsoft.com/office/powerpoint/2010/main" val="5112955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1999" y="559676"/>
            <a:ext cx="3965643" cy="1930605"/>
          </a:xfrm>
        </p:spPr>
        <p:txBody>
          <a:bodyPr>
            <a:noAutofit/>
          </a:bodyPr>
          <a:lstStyle/>
          <a:p>
            <a:r>
              <a:rPr lang="en-US" sz="4000" dirty="0" smtClean="0"/>
              <a:t>Datasets</a:t>
            </a:r>
            <a:endParaRPr lang="en-US" sz="40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18004" y="1173518"/>
            <a:ext cx="9755993" cy="5389025"/>
          </a:xfrm>
          <a:prstGeom prst="rect">
            <a:avLst/>
          </a:prstGeom>
        </p:spPr>
      </p:pic>
    </p:spTree>
    <p:extLst>
      <p:ext uri="{BB962C8B-B14F-4D97-AF65-F5344CB8AC3E}">
        <p14:creationId xmlns:p14="http://schemas.microsoft.com/office/powerpoint/2010/main" val="23708042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1999" y="559676"/>
            <a:ext cx="3965643" cy="1930605"/>
          </a:xfrm>
        </p:spPr>
        <p:txBody>
          <a:bodyPr>
            <a:noAutofit/>
          </a:bodyPr>
          <a:lstStyle/>
          <a:p>
            <a:r>
              <a:rPr lang="en-US" sz="4000" dirty="0" smtClean="0"/>
              <a:t>Datasets</a:t>
            </a:r>
            <a:endParaRPr lang="en-US" sz="40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17676" y="2502612"/>
            <a:ext cx="9756648" cy="1852777"/>
          </a:xfrm>
          <a:prstGeom prst="rect">
            <a:avLst/>
          </a:prstGeom>
        </p:spPr>
      </p:pic>
    </p:spTree>
    <p:extLst>
      <p:ext uri="{BB962C8B-B14F-4D97-AF65-F5344CB8AC3E}">
        <p14:creationId xmlns:p14="http://schemas.microsoft.com/office/powerpoint/2010/main" val="203798127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1999" y="559676"/>
            <a:ext cx="3965643" cy="1930605"/>
          </a:xfrm>
        </p:spPr>
        <p:txBody>
          <a:bodyPr>
            <a:noAutofit/>
          </a:bodyPr>
          <a:lstStyle/>
          <a:p>
            <a:r>
              <a:rPr lang="en-US" sz="4000" dirty="0" smtClean="0"/>
              <a:t>Datasets</a:t>
            </a:r>
            <a:endParaRPr lang="en-US" sz="4000"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17676" y="2263953"/>
            <a:ext cx="9756648" cy="2330094"/>
          </a:xfrm>
          <a:prstGeom prst="rect">
            <a:avLst/>
          </a:prstGeom>
        </p:spPr>
      </p:pic>
    </p:spTree>
    <p:extLst>
      <p:ext uri="{BB962C8B-B14F-4D97-AF65-F5344CB8AC3E}">
        <p14:creationId xmlns:p14="http://schemas.microsoft.com/office/powerpoint/2010/main" val="170413620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1999" y="559676"/>
            <a:ext cx="3965643" cy="1930605"/>
          </a:xfrm>
        </p:spPr>
        <p:txBody>
          <a:bodyPr>
            <a:noAutofit/>
          </a:bodyPr>
          <a:lstStyle/>
          <a:p>
            <a:r>
              <a:rPr lang="en-US" sz="4000" dirty="0" smtClean="0"/>
              <a:t>Datasets</a:t>
            </a:r>
            <a:endParaRPr lang="en-US" sz="40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17676" y="2601289"/>
            <a:ext cx="9756648" cy="1655423"/>
          </a:xfrm>
          <a:prstGeom prst="rect">
            <a:avLst/>
          </a:prstGeom>
        </p:spPr>
      </p:pic>
    </p:spTree>
    <p:extLst>
      <p:ext uri="{BB962C8B-B14F-4D97-AF65-F5344CB8AC3E}">
        <p14:creationId xmlns:p14="http://schemas.microsoft.com/office/powerpoint/2010/main" val="169324891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1999" y="559676"/>
            <a:ext cx="3965643" cy="1930605"/>
          </a:xfrm>
        </p:spPr>
        <p:txBody>
          <a:bodyPr>
            <a:noAutofit/>
          </a:bodyPr>
          <a:lstStyle/>
          <a:p>
            <a:r>
              <a:rPr lang="en-US" sz="4000" dirty="0" smtClean="0"/>
              <a:t>Final Dataset</a:t>
            </a:r>
            <a:endParaRPr lang="en-US" sz="4000" dirty="0"/>
          </a:p>
        </p:txBody>
      </p:sp>
      <p:sp>
        <p:nvSpPr>
          <p:cNvPr id="6" name="Right Arrow 5"/>
          <p:cNvSpPr/>
          <p:nvPr/>
        </p:nvSpPr>
        <p:spPr>
          <a:xfrm>
            <a:off x="4180801" y="3248246"/>
            <a:ext cx="603849" cy="20201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2788936" y="3181942"/>
            <a:ext cx="1242204" cy="369332"/>
          </a:xfrm>
          <a:prstGeom prst="rect">
            <a:avLst/>
          </a:prstGeom>
          <a:noFill/>
        </p:spPr>
        <p:txBody>
          <a:bodyPr wrap="square" rtlCol="0">
            <a:spAutoFit/>
          </a:bodyPr>
          <a:lstStyle/>
          <a:p>
            <a:pPr algn="r"/>
            <a:r>
              <a:rPr lang="en-US" b="1" dirty="0" smtClean="0">
                <a:solidFill>
                  <a:srgbClr val="FF0000"/>
                </a:solidFill>
              </a:rPr>
              <a:t>Target</a:t>
            </a:r>
            <a:endParaRPr lang="en-US" b="1" dirty="0">
              <a:solidFill>
                <a:srgbClr val="FF0000"/>
              </a:solidFill>
            </a:endParaRPr>
          </a:p>
        </p:txBody>
      </p:sp>
      <p:sp>
        <p:nvSpPr>
          <p:cNvPr id="9" name="Right Arrow 8"/>
          <p:cNvSpPr/>
          <p:nvPr/>
        </p:nvSpPr>
        <p:spPr>
          <a:xfrm>
            <a:off x="4194474" y="2461178"/>
            <a:ext cx="603849" cy="20201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2524528" y="2189780"/>
            <a:ext cx="1506612" cy="646331"/>
          </a:xfrm>
          <a:prstGeom prst="rect">
            <a:avLst/>
          </a:prstGeom>
          <a:noFill/>
        </p:spPr>
        <p:txBody>
          <a:bodyPr wrap="square" rtlCol="0">
            <a:spAutoFit/>
          </a:bodyPr>
          <a:lstStyle/>
          <a:p>
            <a:pPr algn="r"/>
            <a:r>
              <a:rPr lang="en-US" b="1" dirty="0" smtClean="0">
                <a:solidFill>
                  <a:schemeClr val="tx2">
                    <a:lumMod val="50000"/>
                    <a:lumOff val="50000"/>
                  </a:schemeClr>
                </a:solidFill>
              </a:rPr>
              <a:t>Categorical</a:t>
            </a:r>
          </a:p>
          <a:p>
            <a:pPr algn="r"/>
            <a:r>
              <a:rPr lang="en-US" b="1" dirty="0" smtClean="0">
                <a:solidFill>
                  <a:schemeClr val="tx2">
                    <a:lumMod val="50000"/>
                    <a:lumOff val="50000"/>
                  </a:schemeClr>
                </a:solidFill>
              </a:rPr>
              <a:t>Variables</a:t>
            </a:r>
            <a:endParaRPr lang="en-US" b="1" dirty="0">
              <a:solidFill>
                <a:schemeClr val="tx2">
                  <a:lumMod val="50000"/>
                  <a:lumOff val="50000"/>
                </a:schemeClr>
              </a:solidFill>
            </a:endParaRPr>
          </a:p>
        </p:txBody>
      </p:sp>
      <p:sp>
        <p:nvSpPr>
          <p:cNvPr id="11" name="Rectangle 10"/>
          <p:cNvSpPr/>
          <p:nvPr/>
        </p:nvSpPr>
        <p:spPr>
          <a:xfrm>
            <a:off x="5094010" y="3506135"/>
            <a:ext cx="6592186" cy="2066166"/>
          </a:xfrm>
          <a:prstGeom prst="rect">
            <a:avLst/>
          </a:prstGeom>
          <a:noFill/>
          <a:ln w="38100">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5"/>
              </a:solidFill>
            </a:endParaRPr>
          </a:p>
        </p:txBody>
      </p:sp>
      <p:sp>
        <p:nvSpPr>
          <p:cNvPr id="5" name="Rectangle 4"/>
          <p:cNvSpPr/>
          <p:nvPr/>
        </p:nvSpPr>
        <p:spPr>
          <a:xfrm>
            <a:off x="5103628" y="3147237"/>
            <a:ext cx="6592186" cy="40403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1"/>
          <p:cNvSpPr/>
          <p:nvPr/>
        </p:nvSpPr>
        <p:spPr>
          <a:xfrm>
            <a:off x="4180801" y="4306712"/>
            <a:ext cx="603849" cy="20201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2510855" y="4035314"/>
            <a:ext cx="1506612" cy="646331"/>
          </a:xfrm>
          <a:prstGeom prst="rect">
            <a:avLst/>
          </a:prstGeom>
          <a:noFill/>
        </p:spPr>
        <p:txBody>
          <a:bodyPr wrap="square" rtlCol="0">
            <a:spAutoFit/>
          </a:bodyPr>
          <a:lstStyle/>
          <a:p>
            <a:pPr algn="r"/>
            <a:r>
              <a:rPr lang="en-US" b="1" smtClean="0">
                <a:solidFill>
                  <a:schemeClr val="accent3">
                    <a:lumMod val="60000"/>
                    <a:lumOff val="40000"/>
                  </a:schemeClr>
                </a:solidFill>
              </a:rPr>
              <a:t>Numerical</a:t>
            </a:r>
            <a:endParaRPr lang="en-US" b="1" dirty="0" smtClean="0">
              <a:solidFill>
                <a:schemeClr val="accent3">
                  <a:lumMod val="60000"/>
                  <a:lumOff val="40000"/>
                </a:schemeClr>
              </a:solidFill>
            </a:endParaRPr>
          </a:p>
          <a:p>
            <a:pPr algn="r"/>
            <a:r>
              <a:rPr lang="en-US" b="1" dirty="0" smtClean="0">
                <a:solidFill>
                  <a:schemeClr val="accent3">
                    <a:lumMod val="60000"/>
                    <a:lumOff val="40000"/>
                  </a:schemeClr>
                </a:solidFill>
              </a:rPr>
              <a:t>Variables</a:t>
            </a:r>
            <a:endParaRPr lang="en-US" b="1" dirty="0">
              <a:solidFill>
                <a:schemeClr val="accent3">
                  <a:lumMod val="60000"/>
                  <a:lumOff val="40000"/>
                </a:schemeClr>
              </a:solidFill>
            </a:endParaRPr>
          </a:p>
        </p:txBody>
      </p:sp>
      <p:sp>
        <p:nvSpPr>
          <p:cNvPr id="14" name="TextBox 13"/>
          <p:cNvSpPr txBox="1"/>
          <p:nvPr/>
        </p:nvSpPr>
        <p:spPr>
          <a:xfrm>
            <a:off x="8441634" y="2663196"/>
            <a:ext cx="1842052" cy="276999"/>
          </a:xfrm>
          <a:prstGeom prst="rect">
            <a:avLst/>
          </a:prstGeom>
          <a:solidFill>
            <a:schemeClr val="bg1">
              <a:lumMod val="95000"/>
            </a:schemeClr>
          </a:solidFill>
        </p:spPr>
        <p:txBody>
          <a:bodyPr wrap="square" rtlCol="0">
            <a:spAutoFit/>
          </a:bodyPr>
          <a:lstStyle/>
          <a:p>
            <a:pPr algn="ctr"/>
            <a:r>
              <a:rPr lang="en-US" sz="1200" b="1" i="1" dirty="0" smtClean="0">
                <a:solidFill>
                  <a:schemeClr val="bg2">
                    <a:lumMod val="50000"/>
                  </a:schemeClr>
                </a:solidFill>
              </a:rPr>
              <a:t>(9 categories)</a:t>
            </a:r>
            <a:endParaRPr lang="en-US" sz="1200" b="1" i="1" dirty="0">
              <a:solidFill>
                <a:schemeClr val="bg2">
                  <a:lumMod val="50000"/>
                </a:schemeClr>
              </a:solidFill>
            </a:endParaRPr>
          </a:p>
        </p:txBody>
      </p:sp>
      <p:sp>
        <p:nvSpPr>
          <p:cNvPr id="16" name="TextBox 15"/>
          <p:cNvSpPr txBox="1"/>
          <p:nvPr/>
        </p:nvSpPr>
        <p:spPr>
          <a:xfrm>
            <a:off x="8441635" y="2423688"/>
            <a:ext cx="1842051" cy="276999"/>
          </a:xfrm>
          <a:prstGeom prst="rect">
            <a:avLst/>
          </a:prstGeom>
          <a:solidFill>
            <a:schemeClr val="bg1">
              <a:lumMod val="95000"/>
            </a:schemeClr>
          </a:solidFill>
        </p:spPr>
        <p:txBody>
          <a:bodyPr wrap="square" rtlCol="0">
            <a:spAutoFit/>
          </a:bodyPr>
          <a:lstStyle/>
          <a:p>
            <a:pPr algn="ctr"/>
            <a:r>
              <a:rPr lang="en-US" sz="1200" b="1" i="1" dirty="0" smtClean="0">
                <a:solidFill>
                  <a:schemeClr val="bg2">
                    <a:lumMod val="50000"/>
                  </a:schemeClr>
                </a:solidFill>
              </a:rPr>
              <a:t>(4 categories)</a:t>
            </a:r>
            <a:endParaRPr lang="en-US" sz="1200" b="1" i="1" dirty="0">
              <a:solidFill>
                <a:schemeClr val="bg2">
                  <a:lumMod val="50000"/>
                </a:schemeClr>
              </a:solidFill>
            </a:endParaRPr>
          </a:p>
        </p:txBody>
      </p:sp>
      <p:sp>
        <p:nvSpPr>
          <p:cNvPr id="15" name="TextBox 14"/>
          <p:cNvSpPr txBox="1"/>
          <p:nvPr/>
        </p:nvSpPr>
        <p:spPr>
          <a:xfrm>
            <a:off x="8441636" y="2184179"/>
            <a:ext cx="1842050" cy="276999"/>
          </a:xfrm>
          <a:prstGeom prst="rect">
            <a:avLst/>
          </a:prstGeom>
          <a:solidFill>
            <a:schemeClr val="bg1">
              <a:lumMod val="95000"/>
            </a:schemeClr>
          </a:solidFill>
        </p:spPr>
        <p:txBody>
          <a:bodyPr wrap="square" rtlCol="0">
            <a:spAutoFit/>
          </a:bodyPr>
          <a:lstStyle/>
          <a:p>
            <a:pPr algn="ctr"/>
            <a:r>
              <a:rPr lang="en-US" sz="1200" b="1" i="1" dirty="0">
                <a:solidFill>
                  <a:schemeClr val="bg2">
                    <a:lumMod val="50000"/>
                  </a:schemeClr>
                </a:solidFill>
              </a:rPr>
              <a:t>(</a:t>
            </a:r>
            <a:r>
              <a:rPr lang="en-US" sz="1200" b="1" i="1" dirty="0" smtClean="0">
                <a:solidFill>
                  <a:schemeClr val="bg2">
                    <a:lumMod val="50000"/>
                  </a:schemeClr>
                </a:solidFill>
              </a:rPr>
              <a:t>9 categories)</a:t>
            </a:r>
            <a:endParaRPr lang="en-US" sz="1200" b="1" i="1" dirty="0">
              <a:solidFill>
                <a:schemeClr val="bg2">
                  <a:lumMod val="50000"/>
                </a:schemeClr>
              </a:solidFill>
            </a:endParaRPr>
          </a:p>
        </p:txBody>
      </p:sp>
      <p:sp>
        <p:nvSpPr>
          <p:cNvPr id="8" name="Rectangle 7"/>
          <p:cNvSpPr/>
          <p:nvPr/>
        </p:nvSpPr>
        <p:spPr>
          <a:xfrm>
            <a:off x="5094010" y="2189780"/>
            <a:ext cx="6592186" cy="794960"/>
          </a:xfrm>
          <a:prstGeom prst="rect">
            <a:avLst/>
          </a:prstGeom>
          <a:noFill/>
          <a:ln w="38100">
            <a:solidFill>
              <a:schemeClr val="tx2">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100664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6" grpId="0" animBg="1"/>
      <p:bldP spid="15" grpId="0" animBg="1"/>
    </p:bldLst>
  </p:timing>
</p:sld>
</file>

<file path=ppt/theme/theme1.xml><?xml version="1.0" encoding="utf-8"?>
<a:theme xmlns:a="http://schemas.openxmlformats.org/drawingml/2006/main" name="Headlines">
  <a:themeElements>
    <a:clrScheme name="Headlines">
      <a:dk1>
        <a:sysClr val="windowText" lastClr="000000"/>
      </a:dk1>
      <a:lt1>
        <a:sysClr val="window" lastClr="FFFFFF"/>
      </a:lt1>
      <a:dk2>
        <a:srgbClr val="07151B"/>
      </a:dk2>
      <a:lt2>
        <a:srgbClr val="F2F3F3"/>
      </a:lt2>
      <a:accent1>
        <a:srgbClr val="1C546B"/>
      </a:accent1>
      <a:accent2>
        <a:srgbClr val="606968"/>
      </a:accent2>
      <a:accent3>
        <a:srgbClr val="8D8D35"/>
      </a:accent3>
      <a:accent4>
        <a:srgbClr val="D9A142"/>
      </a:accent4>
      <a:accent5>
        <a:srgbClr val="C47023"/>
      </a:accent5>
      <a:accent6>
        <a:srgbClr val="754D64"/>
      </a:accent6>
      <a:hlink>
        <a:srgbClr val="417E93"/>
      </a:hlink>
      <a:folHlink>
        <a:srgbClr val="A76D89"/>
      </a:folHlink>
    </a:clrScheme>
    <a:fontScheme name="Headlines">
      <a:majorFont>
        <a:latin typeface="Century Schoolbook" panose="02040604050505020304"/>
        <a:ea typeface=""/>
        <a:cs typeface=""/>
      </a:majorFont>
      <a:minorFont>
        <a:latin typeface="Corbel" panose="020B0503020204020204"/>
        <a:ea typeface=""/>
        <a:cs typeface=""/>
      </a:minorFont>
    </a:fontScheme>
    <a:fmtScheme name="Headlines">
      <a:fillStyleLst>
        <a:solidFill>
          <a:schemeClr val="phClr"/>
        </a:solidFill>
        <a:solidFill>
          <a:schemeClr val="phClr">
            <a:tint val="67000"/>
            <a:satMod val="105000"/>
          </a:schemeClr>
        </a:solidFill>
        <a:gradFill rotWithShape="1">
          <a:gsLst>
            <a:gs pos="0">
              <a:schemeClr val="phClr">
                <a:tint val="100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6350" cap="flat" cmpd="sng" algn="in">
          <a:solidFill>
            <a:schemeClr val="phClr"/>
          </a:solidFill>
          <a:prstDash val="solid"/>
        </a:ln>
        <a:ln w="12700" cap="flat" cmpd="sng" algn="in">
          <a:solidFill>
            <a:schemeClr val="phClr"/>
          </a:solidFill>
          <a:prstDash val="solid"/>
        </a:ln>
        <a:ln w="19050" cap="flat" cmpd="sng" algn="in">
          <a:solidFill>
            <a:schemeClr val="phClr">
              <a:satMod val="150000"/>
            </a:schemeClr>
          </a:solidFill>
          <a:prstDash val="solid"/>
        </a:ln>
      </a:lnStyleLst>
      <a:effectStyleLst>
        <a:effectStyle>
          <a:effectLst/>
        </a:effectStyle>
        <a:effectStyle>
          <a:effectLst/>
        </a:effectStyle>
        <a:effectStyle>
          <a:effectLst>
            <a:innerShdw blurRad="88900" dist="25400" dir="10800000">
              <a:srgbClr val="000000">
                <a:alpha val="25000"/>
              </a:srgbClr>
            </a:innerShdw>
            <a:outerShdw blurRad="25400" dist="25400" dir="5400000" rotWithShape="0">
              <a:srgbClr val="FFFFFF">
                <a:alpha val="1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Headlines" id="{3841520A-25F2-4EB8-BE4C-611DB5ABEED9}" vid="{12434FFF-CE4A-40FC-99FF-CA1400F2E62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Headlines</Template>
  <TotalTime>561</TotalTime>
  <Words>1003</Words>
  <Application>Microsoft Macintosh PowerPoint</Application>
  <PresentationFormat>Widescreen</PresentationFormat>
  <Paragraphs>71</Paragraphs>
  <Slides>15</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Calibri</vt:lpstr>
      <vt:lpstr>Century Schoolbook</vt:lpstr>
      <vt:lpstr>Corbel</vt:lpstr>
      <vt:lpstr>Arial</vt:lpstr>
      <vt:lpstr>Headlines</vt:lpstr>
      <vt:lpstr>Greenhouse Gas Emissions Regression Analysis</vt:lpstr>
      <vt:lpstr>Project Premise</vt:lpstr>
      <vt:lpstr>Why Model Greenhouse Gas Emissions?</vt:lpstr>
      <vt:lpstr>PowerPoint Presentation</vt:lpstr>
      <vt:lpstr>Datasets</vt:lpstr>
      <vt:lpstr>Datasets</vt:lpstr>
      <vt:lpstr>Datasets</vt:lpstr>
      <vt:lpstr>Datasets</vt:lpstr>
      <vt:lpstr>Final Dataset</vt:lpstr>
      <vt:lpstr>Modeling and Feature Transformations</vt:lpstr>
      <vt:lpstr>Modeling and Feature Transformations</vt:lpstr>
      <vt:lpstr>Final Model</vt:lpstr>
      <vt:lpstr>Closing Thoughts</vt:lpstr>
      <vt:lpstr>References</vt:lpstr>
      <vt:lpstr>Appendix</vt:lpstr>
    </vt:vector>
  </TitlesOfParts>
  <Company/>
  <LinksUpToDate>false</LinksUpToDate>
  <SharedDoc>false</SharedDoc>
  <HyperlinksChanged>false</HyperlinksChanged>
  <AppVersion>15.0033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Greenhouse Gas Emissions Regression Analysis</dc:title>
  <dc:creator>Sam Robbins</dc:creator>
  <cp:lastModifiedBy>Sam Robbins</cp:lastModifiedBy>
  <cp:revision>22</cp:revision>
  <dcterms:created xsi:type="dcterms:W3CDTF">2021-09-14T03:21:03Z</dcterms:created>
  <dcterms:modified xsi:type="dcterms:W3CDTF">2022-01-18T03:25:13Z</dcterms:modified>
</cp:coreProperties>
</file>