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3"/>
  </p:notesMasterIdLst>
  <p:sldIdLst>
    <p:sldId id="256" r:id="rId2"/>
    <p:sldId id="257" r:id="rId3"/>
    <p:sldId id="267" r:id="rId4"/>
    <p:sldId id="265" r:id="rId5"/>
    <p:sldId id="268" r:id="rId6"/>
    <p:sldId id="274" r:id="rId7"/>
    <p:sldId id="273" r:id="rId8"/>
    <p:sldId id="270" r:id="rId9"/>
    <p:sldId id="271" r:id="rId10"/>
    <p:sldId id="283" r:id="rId11"/>
    <p:sldId id="272" r:id="rId12"/>
    <p:sldId id="264" r:id="rId13"/>
    <p:sldId id="260" r:id="rId14"/>
    <p:sldId id="275" r:id="rId15"/>
    <p:sldId id="282" r:id="rId16"/>
    <p:sldId id="263" r:id="rId17"/>
    <p:sldId id="278" r:id="rId18"/>
    <p:sldId id="277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7"/>
    <p:restoredTop sz="94637"/>
  </p:normalViewPr>
  <p:slideViewPr>
    <p:cSldViewPr snapToGrid="0" snapToObjects="1">
      <p:cViewPr>
        <p:scale>
          <a:sx n="89" d="100"/>
          <a:sy n="89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F9E65-1948-204F-AD89-5F321E115A2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016F6-B735-F046-B575-23F03FA88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3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82C5B0-1A3D-CC46-B6F3-C2062F8AEE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82C5B0-1A3D-CC46-B6F3-C2062F8AEE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SDSS Classification:</a:t>
            </a:r>
            <a:br>
              <a:rPr lang="en-US" dirty="0" smtClean="0"/>
            </a:br>
            <a:r>
              <a:rPr lang="en-US" sz="2800" dirty="0" smtClean="0"/>
              <a:t>Predicting the Nature of Celestial Bodies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Samuel Robbins</a:t>
            </a:r>
            <a:endParaRPr lang="en-US" dirty="0"/>
          </a:p>
        </p:txBody>
      </p:sp>
      <p:pic>
        <p:nvPicPr>
          <p:cNvPr id="4" name="Picture 2" descr="DSS 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279" y="5196840"/>
            <a:ext cx="2798903" cy="89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www.sdss.org/wp-content/uploads/2016/07/sdss_gaulm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362711"/>
            <a:ext cx="4353257" cy="29021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563957" y="243840"/>
          <a:ext cx="187213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</a:tblGrid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Objid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ra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dec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u-band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g-band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z-band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run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rerun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camcol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specobjid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class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redshift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plate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mjd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fiberid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1732300"/>
            <a:ext cx="3296341" cy="408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Classification 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Image/Identification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Ex. run, rerun, and </a:t>
            </a:r>
            <a:r>
              <a:rPr lang="en-US" dirty="0" err="1" smtClean="0">
                <a:solidFill>
                  <a:schemeClr val="tx1"/>
                </a:solidFill>
              </a:rPr>
              <a:t>camcol</a:t>
            </a:r>
            <a:r>
              <a:rPr lang="en-US" dirty="0" smtClean="0">
                <a:solidFill>
                  <a:schemeClr val="tx1"/>
                </a:solidFill>
              </a:rPr>
              <a:t> describe a field within an image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 used in classification model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Spectral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specific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5-color photometric color </a:t>
            </a:r>
            <a:r>
              <a:rPr lang="en-US" dirty="0" smtClean="0">
                <a:solidFill>
                  <a:schemeClr val="tx1"/>
                </a:solidFill>
              </a:rPr>
              <a:t>system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Redshift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Used in classification model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47023" y="1732299"/>
            <a:ext cx="3907665" cy="408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Classification Target – Class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Galaxy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Star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Quasar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19351"/>
              </p:ext>
            </p:extLst>
          </p:nvPr>
        </p:nvGraphicFramePr>
        <p:xfrm>
          <a:off x="8563957" y="243840"/>
          <a:ext cx="187213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</a:tblGrid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ra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dec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u-band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g-band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z-band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camcol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field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specobjid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class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redshift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mjd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fiberid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1732300"/>
            <a:ext cx="3296341" cy="408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Classification Features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Image/Identification Data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Ex. run, rerun, and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camcol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describe a field within an image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NOT used in classification model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Spectral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specific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5-color photometric color </a:t>
            </a:r>
            <a:r>
              <a:rPr lang="en-US" dirty="0" smtClean="0">
                <a:solidFill>
                  <a:schemeClr val="tx1"/>
                </a:solidFill>
              </a:rPr>
              <a:t>system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Redshift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Used in classification model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7023" y="1732299"/>
            <a:ext cx="3907665" cy="408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Classification Target – Class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Galaxy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Star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Quasar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" y="1489587"/>
            <a:ext cx="5723799" cy="3379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4816483"/>
            <a:ext cx="6095999" cy="204151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84951" y="2808292"/>
            <a:ext cx="4002087" cy="689486"/>
          </a:xfrm>
        </p:spPr>
        <p:txBody>
          <a:bodyPr/>
          <a:lstStyle/>
          <a:p>
            <a:r>
              <a:rPr lang="en-US" dirty="0" smtClean="0"/>
              <a:t>Is position in the sky a distinct feature for the three </a:t>
            </a:r>
            <a:r>
              <a:rPr lang="en-US" smtClean="0"/>
              <a:t>class types?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49325" y="5518703"/>
            <a:ext cx="4002087" cy="6894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Redshift is the most characteristic feature for the different classes.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0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" y="1997470"/>
            <a:ext cx="9949129" cy="406322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20750" y="6060691"/>
            <a:ext cx="9194800" cy="689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mtClean="0"/>
              <a:t>Photometric </a:t>
            </a:r>
            <a:r>
              <a:rPr lang="en-US" smtClean="0"/>
              <a:t>color band </a:t>
            </a:r>
            <a:r>
              <a:rPr lang="en-US" dirty="0" smtClean="0"/>
              <a:t>data is the most correlated within the dataset.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Algorithms and 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0813"/>
            <a:ext cx="4002087" cy="28183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Logistic Regression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K-Nearest Neighbors</a:t>
            </a:r>
          </a:p>
          <a:p>
            <a:r>
              <a:rPr lang="en-US" dirty="0" smtClean="0"/>
              <a:t>Decision Trees – best model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Random Forests</a:t>
            </a:r>
          </a:p>
          <a:p>
            <a:pPr lvl="1"/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Computationally expensive to tune hyperparameters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Naïve Bayes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25" y="4033389"/>
            <a:ext cx="4617464" cy="1995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869" y="1710813"/>
            <a:ext cx="4617720" cy="199252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586787" y="4157663"/>
            <a:ext cx="742950" cy="2714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215312" y="1849380"/>
            <a:ext cx="742950" cy="2714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Algorithms and 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0813"/>
            <a:ext cx="4002087" cy="28183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Logistic Regression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K-Nearest Neighbors</a:t>
            </a:r>
          </a:p>
          <a:p>
            <a:r>
              <a:rPr lang="en-US" dirty="0" smtClean="0"/>
              <a:t>Decision Trees – best model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Random Forests</a:t>
            </a:r>
          </a:p>
          <a:p>
            <a:pPr lvl="1"/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Computationally expensive to tune hyperparameters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Naïve Bayes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1710813"/>
            <a:ext cx="5542955" cy="46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299" y="2912193"/>
            <a:ext cx="9905998" cy="1033615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 smtClean="0"/>
              <a:t>Appendix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057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2941637"/>
            <a:ext cx="4617720" cy="1796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64" y="2000250"/>
            <a:ext cx="5137186" cy="41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K-Nearest Neighbor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2" y="1800225"/>
            <a:ext cx="5448299" cy="4643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3" y="3997261"/>
            <a:ext cx="4445641" cy="2790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3" y="1739900"/>
            <a:ext cx="4617720" cy="20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456" y="1914524"/>
            <a:ext cx="5542955" cy="4645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4237100"/>
            <a:ext cx="4617464" cy="1995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4" y="1914524"/>
            <a:ext cx="4617720" cy="19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20436"/>
            <a:ext cx="5115373" cy="2461137"/>
          </a:xfrm>
        </p:spPr>
        <p:txBody>
          <a:bodyPr/>
          <a:lstStyle/>
          <a:p>
            <a:r>
              <a:rPr lang="en-US" dirty="0" smtClean="0"/>
              <a:t>Multi-class problem using spectral and imaging data from the Sloan Digital Sky Survey</a:t>
            </a:r>
          </a:p>
          <a:p>
            <a:r>
              <a:rPr lang="en-US" dirty="0" smtClean="0"/>
              <a:t>Predict the nature of celestial objects</a:t>
            </a:r>
          </a:p>
          <a:p>
            <a:r>
              <a:rPr lang="en-US" dirty="0" smtClean="0"/>
              <a:t>Evaluation metric = classification rate (accuracy)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786" y="2260135"/>
            <a:ext cx="479062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8" y="2414587"/>
            <a:ext cx="4617720" cy="1964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201" y="1871663"/>
            <a:ext cx="4972581" cy="41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46" y="1814512"/>
            <a:ext cx="5315465" cy="441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8" y="3034800"/>
            <a:ext cx="4617720" cy="19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Data - SDSS Survey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563957" y="243840"/>
          <a:ext cx="187213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</a:tblGrid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Objid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ra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dec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u-band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g-band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r-band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-band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z-band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run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rerun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camcol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field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specobjid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redshift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plate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mjd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fiberid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 descr="DSS 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2" y="5715001"/>
            <a:ext cx="2798903" cy="89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61872" y="1828801"/>
            <a:ext cx="6810566" cy="205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Sloan Digital Sky Survey – Data release 16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“The </a:t>
            </a:r>
            <a:r>
              <a:rPr lang="en-US" sz="1400" dirty="0"/>
              <a:t>Sloan Digital Sky Survey has created the </a:t>
            </a:r>
            <a:r>
              <a:rPr lang="en-US" sz="1400" b="1" dirty="0"/>
              <a:t>most detailed three-dimensional maps of the Universe ever made</a:t>
            </a:r>
            <a:r>
              <a:rPr lang="en-US" sz="1400" dirty="0"/>
              <a:t>, with deep multi-color images of one third of the sky, and spectra for more than three million astronomical objects</a:t>
            </a:r>
            <a:r>
              <a:rPr lang="en-US" sz="1400" dirty="0" smtClean="0"/>
              <a:t>.”</a:t>
            </a:r>
          </a:p>
        </p:txBody>
      </p:sp>
      <p:pic>
        <p:nvPicPr>
          <p:cNvPr id="8196" name="Picture 4" descr="https://sciencesprings.files.wordpress.com/2016/03/universe-map-2mass-extended-source-catalog-xsc.jpg?w=6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75" y="4081109"/>
            <a:ext cx="5017852" cy="253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52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3" y="1732300"/>
            <a:ext cx="3907665" cy="408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Classification Target – Class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Galaxy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Star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Quasar Object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55545"/>
              </p:ext>
            </p:extLst>
          </p:nvPr>
        </p:nvGraphicFramePr>
        <p:xfrm>
          <a:off x="8563957" y="243840"/>
          <a:ext cx="187213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</a:tblGrid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z-band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camcol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field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specobjid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class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redshift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mjd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fiberid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ile:NGC 4414 (NASA-med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283" y="2572025"/>
            <a:ext cx="4322258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b/b4/The_Sun_by_the_Atmospheric_Imaging_Assembly_of_NASA%27s_Solar_Dynamics_Observatory_-_20100819.jpg/1024px-The_Sun_by_the_Atmospheric_Imaging_Assembly_of_NASA%27s_Solar_Dynamics_Observatory_-_201008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81" y="2570675"/>
            <a:ext cx="3739131" cy="356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ronomers discover 'monster' quasar from early univer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71" y="3263988"/>
            <a:ext cx="4606081" cy="254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2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5344"/>
              </p:ext>
            </p:extLst>
          </p:nvPr>
        </p:nvGraphicFramePr>
        <p:xfrm>
          <a:off x="8563957" y="243840"/>
          <a:ext cx="187213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</a:tblGrid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Objid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z-band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run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rerun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camcol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specobjid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class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redshift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plate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mjd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fiberid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1732301"/>
            <a:ext cx="3296341" cy="216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Classification 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Image/Identification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Ex. run, rerun, and </a:t>
            </a:r>
            <a:r>
              <a:rPr lang="en-US" dirty="0" err="1" smtClean="0">
                <a:solidFill>
                  <a:schemeClr val="tx1"/>
                </a:solidFill>
              </a:rPr>
              <a:t>camcol</a:t>
            </a:r>
            <a:r>
              <a:rPr lang="en-US" dirty="0" smtClean="0">
                <a:solidFill>
                  <a:schemeClr val="tx1"/>
                </a:solidFill>
              </a:rPr>
              <a:t> describe a field within an image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 used in classification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27" y="3900354"/>
            <a:ext cx="5938384" cy="27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563957" y="243840"/>
          <a:ext cx="187213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</a:tblGrid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ra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dec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u-band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g-band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z-band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camcol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field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specobjid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class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redshift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mjd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fiberid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1732300"/>
            <a:ext cx="3296341" cy="408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Classification 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Image/Identification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Ex. run, rerun, and </a:t>
            </a:r>
            <a:r>
              <a:rPr lang="en-US" dirty="0" err="1" smtClean="0">
                <a:solidFill>
                  <a:schemeClr val="tx1"/>
                </a:solidFill>
              </a:rPr>
              <a:t>camcol</a:t>
            </a:r>
            <a:r>
              <a:rPr lang="en-US" dirty="0" smtClean="0">
                <a:solidFill>
                  <a:schemeClr val="tx1"/>
                </a:solidFill>
              </a:rPr>
              <a:t> describe a field within an image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 used in classification model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Spectral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specific data</a:t>
            </a:r>
          </a:p>
        </p:txBody>
      </p:sp>
    </p:spTree>
    <p:extLst>
      <p:ext uri="{BB962C8B-B14F-4D97-AF65-F5344CB8AC3E}">
        <p14:creationId xmlns:p14="http://schemas.microsoft.com/office/powerpoint/2010/main" val="3482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563957" y="243840"/>
          <a:ext cx="187213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</a:tblGrid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ra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dec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u-band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g-band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z-band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camcol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field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specobjid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class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redshift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mjd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fiberid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1732300"/>
            <a:ext cx="3296341" cy="408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Classification 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Image/Identification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Ex. run, rerun, and </a:t>
            </a:r>
            <a:r>
              <a:rPr lang="en-US" dirty="0" err="1" smtClean="0">
                <a:solidFill>
                  <a:schemeClr val="tx1"/>
                </a:solidFill>
              </a:rPr>
              <a:t>camcol</a:t>
            </a:r>
            <a:r>
              <a:rPr lang="en-US" dirty="0" smtClean="0">
                <a:solidFill>
                  <a:schemeClr val="tx1"/>
                </a:solidFill>
              </a:rPr>
              <a:t> describe a field within an image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 used in classification model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Spectral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specific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Right ascension/declination</a:t>
            </a:r>
          </a:p>
        </p:txBody>
      </p:sp>
      <p:pic>
        <p:nvPicPr>
          <p:cNvPr id="6146" name="Picture 2" descr="ight Ascension and Declin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54" y="3617844"/>
            <a:ext cx="3898127" cy="259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71322" y="963244"/>
            <a:ext cx="2057400" cy="6477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42094"/>
              </p:ext>
            </p:extLst>
          </p:nvPr>
        </p:nvGraphicFramePr>
        <p:xfrm>
          <a:off x="8563957" y="243840"/>
          <a:ext cx="187213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</a:tblGrid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ra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dec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u-band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g-band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z-band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camcol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field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specobjid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class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redshift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mjd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fiberid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1732300"/>
            <a:ext cx="3296341" cy="408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Classification 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Image/Identification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Ex. run, rerun, and </a:t>
            </a:r>
            <a:r>
              <a:rPr lang="en-US" dirty="0" err="1" smtClean="0">
                <a:solidFill>
                  <a:schemeClr val="tx1"/>
                </a:solidFill>
              </a:rPr>
              <a:t>camcol</a:t>
            </a:r>
            <a:r>
              <a:rPr lang="en-US" dirty="0" smtClean="0">
                <a:solidFill>
                  <a:schemeClr val="tx1"/>
                </a:solidFill>
              </a:rPr>
              <a:t> describe a field within an image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 used in classification model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Spectral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specific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Right </a:t>
            </a:r>
            <a:r>
              <a:rPr lang="en-US" dirty="0" smtClean="0">
                <a:solidFill>
                  <a:schemeClr val="tx1"/>
                </a:solidFill>
              </a:rPr>
              <a:t>ascension/declination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5-color photometric color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19" y="3429000"/>
            <a:ext cx="2818672" cy="30513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08" y="283871"/>
            <a:ext cx="3178294" cy="31451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71322" y="1489587"/>
            <a:ext cx="2057400" cy="179653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563957" y="243840"/>
          <a:ext cx="187213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</a:tblGrid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Objid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ra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dec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u-band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g-band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z-band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run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rerun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camcol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specobjid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class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redshift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plate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mjd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fiberid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1732300"/>
            <a:ext cx="3296341" cy="408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Classification 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Image/Identification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Ex. run, rerun, and </a:t>
            </a:r>
            <a:r>
              <a:rPr lang="en-US" dirty="0" err="1" smtClean="0">
                <a:solidFill>
                  <a:schemeClr val="tx1"/>
                </a:solidFill>
              </a:rPr>
              <a:t>camcol</a:t>
            </a:r>
            <a:r>
              <a:rPr lang="en-US" dirty="0" smtClean="0">
                <a:solidFill>
                  <a:schemeClr val="tx1"/>
                </a:solidFill>
              </a:rPr>
              <a:t> describe a field within an image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 used in classification model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Spectral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specific data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Right ascension/declination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5-color </a:t>
            </a:r>
            <a:r>
              <a:rPr lang="en-US" dirty="0">
                <a:solidFill>
                  <a:schemeClr val="tx1"/>
                </a:solidFill>
              </a:rPr>
              <a:t>photometric color </a:t>
            </a:r>
            <a:r>
              <a:rPr lang="en-US" dirty="0" smtClean="0">
                <a:solidFill>
                  <a:schemeClr val="tx1"/>
                </a:solidFill>
              </a:rPr>
              <a:t>system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Redshift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 descr=". Red Shift - ESS1-2 - Earth Systems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0"/>
          <a:stretch/>
        </p:blipFill>
        <p:spPr bwMode="auto">
          <a:xfrm>
            <a:off x="4283227" y="4055164"/>
            <a:ext cx="4097978" cy="255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71322" y="5300663"/>
            <a:ext cx="2057400" cy="3429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399</TotalTime>
  <Words>605</Words>
  <Application>Microsoft Macintosh PowerPoint</Application>
  <PresentationFormat>Widescreen</PresentationFormat>
  <Paragraphs>277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Century Schoolbook</vt:lpstr>
      <vt:lpstr>Wingdings 2</vt:lpstr>
      <vt:lpstr>Arial</vt:lpstr>
      <vt:lpstr>View</vt:lpstr>
      <vt:lpstr>SDSS Classification: Predicting the Nature of Celestial Bodies</vt:lpstr>
      <vt:lpstr>Project Objective</vt:lpstr>
      <vt:lpstr>Data - SDSS Survey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Exploratory Analysis</vt:lpstr>
      <vt:lpstr>Exploratory Analysis</vt:lpstr>
      <vt:lpstr>Algorithms and Final Model</vt:lpstr>
      <vt:lpstr>Algorithms and Final Model</vt:lpstr>
      <vt:lpstr>Appendix</vt:lpstr>
      <vt:lpstr>Logistic Regression</vt:lpstr>
      <vt:lpstr>K-Nearest Neighbor</vt:lpstr>
      <vt:lpstr>Decision Tree</vt:lpstr>
      <vt:lpstr>Random Forests</vt:lpstr>
      <vt:lpstr>Naïve Bayes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Robbins</dc:creator>
  <cp:lastModifiedBy>Sam Robbins</cp:lastModifiedBy>
  <cp:revision>23</cp:revision>
  <dcterms:created xsi:type="dcterms:W3CDTF">2021-11-09T23:27:15Z</dcterms:created>
  <dcterms:modified xsi:type="dcterms:W3CDTF">2021-11-10T22:19:30Z</dcterms:modified>
</cp:coreProperties>
</file>