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CF349-C0EE-420A-9D80-C55D75AEDD7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422A4-045D-4244-B0BC-3CCD6A4D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9283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A9C761D-3B55-4110-A8E7-5D8BCDB50ECD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012526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4EEBF3-6CC2-4AAA-B776-4E7D09668D5E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6810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4046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9866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2661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842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7383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3586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705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0862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5120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7246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5142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5629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44000" y="826264"/>
            <a:ext cx="9070200" cy="2469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Predictive Analysis</a:t>
            </a:r>
            <a:endParaRPr lang="en-IN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Based on </a:t>
            </a:r>
            <a:r>
              <a:rPr lang="en-IN" sz="4400" b="1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Binary </a:t>
            </a:r>
            <a:r>
              <a:rPr lang="en-IN" sz="4400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 Drug</a:t>
            </a:r>
            <a:endParaRPr lang="en-IN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53440" y="4439880"/>
            <a:ext cx="8583480" cy="17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0" strike="noStrike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Applied Cognitive Science Laboratory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Indian Institute of Technology </a:t>
            </a: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Mandi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Kamand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HP, India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249840" y="3297240"/>
            <a:ext cx="853236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Saurav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Saha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Winter Internship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3"/>
          <a:stretch/>
        </p:blipFill>
        <p:spPr>
          <a:xfrm>
            <a:off x="6296252" y="399344"/>
            <a:ext cx="2645215" cy="571786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4"/>
          <a:stretch/>
        </p:blipFill>
        <p:spPr>
          <a:xfrm>
            <a:off x="144000" y="72000"/>
            <a:ext cx="1696320" cy="115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SVM (Radial Kernel)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68461               62.0506 %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Classified Instances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41870               37.9494 %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77.8906 %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=== Confusion Matrix ===</a:t>
            </a:r>
          </a:p>
          <a:p>
            <a:pPr lvl="2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a              b   &lt;-- classified as</a:t>
            </a:r>
          </a:p>
          <a:p>
            <a:pPr lvl="2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44485   19502 |     a = </a:t>
            </a:r>
            <a:r>
              <a:rPr lang="en-I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opana</a:t>
            </a:r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22368   23976 |     b = </a:t>
            </a:r>
            <a:r>
              <a:rPr lang="en-I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butrans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40113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Random Forest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72110               65.3579 %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Classified Instances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38221               34.6421 %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82.2745 %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=== Confusion Matrix ===</a:t>
            </a:r>
          </a:p>
          <a:p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a             b   &lt;-- classified as</a:t>
            </a:r>
          </a:p>
          <a:p>
            <a:pPr lvl="4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45719    18268 |     a = </a:t>
            </a:r>
            <a:r>
              <a:rPr lang="en-I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opana</a:t>
            </a:r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19953    26391 |     b = </a:t>
            </a:r>
            <a:r>
              <a:rPr lang="en-I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butrans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6767503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Bagging on Decision Tree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71845               65.1177 %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Classified 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Instances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38486               34.8823 %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absolute error            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85.2243 %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=== Confusion Matrix ===</a:t>
            </a:r>
          </a:p>
          <a:p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a          b   &lt;-- classified as</a:t>
            </a:r>
          </a:p>
          <a:p>
            <a:pPr lvl="3"/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46392   17595 |     a =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opana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20891   25453 |     b =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butrans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450201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69325" y="2559465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 You</a:t>
            </a:r>
            <a:endParaRPr lang="en-IN" sz="2400" b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0440" y="232908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575411" y="1567084"/>
            <a:ext cx="6610122" cy="4376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879866" y="1337337"/>
            <a:ext cx="756858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u="sng" dirty="0" smtClean="0"/>
              <a:t>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u="sng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TOTAL INSTANCES : 110331</a:t>
            </a:r>
          </a:p>
          <a:p>
            <a:pPr lvl="1"/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OPANA ONLY : 63987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BUTRANS ONLY : 46344</a:t>
            </a:r>
          </a:p>
          <a:p>
            <a:endParaRPr lang="en-US" sz="2400" b="1" u="sng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u="sng" dirty="0" smtClean="0"/>
              <a:t>MACHINE LEARNING </a:t>
            </a:r>
          </a:p>
          <a:p>
            <a:endParaRPr lang="en-US" sz="2400" b="1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 SUPERVISED LEARNING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 TECHNIQUE : 10-FOLD CROSS-VALIDATION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 CLASSIFICATION OF 2 CLASSES : BUTRANS / OPANA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	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2960" y="208085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ATTRIBUTES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949940" y="2186822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AGEGRP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REGION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REFILL COUNT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ADMTYP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TOTAL </a:t>
            </a: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KNEE ANTRHOPLASTY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OSTEOARTHROSIS SECONDARY  LOWER LEG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REMOVAL OF FOREIGN BODY FROM EYE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TOTAL KNEE REPLACEMENT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OSTEOARTHROSIS PRIMARY LOWER LEG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OSTEOARTHROSIS GENERALIZED LOWER LEG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TextBox 3"/>
          <p:cNvSpPr txBox="1"/>
          <p:nvPr/>
        </p:nvSpPr>
        <p:spPr>
          <a:xfrm>
            <a:off x="1509265" y="1445659"/>
            <a:ext cx="4836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Total number of Attributes : 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4572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err="1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ZeroR</a:t>
            </a: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(Baseline)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63987               57.9955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46344               42.0045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100      %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</a:t>
            </a:r>
            <a:r>
              <a:rPr lang="en-IN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=== </a:t>
            </a: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Confusion Matrix ===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a    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 &lt;-- classified as</a:t>
            </a:r>
          </a:p>
          <a:p>
            <a:pPr lvl="3"/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63987     0 |     a =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opana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46344     0 |     b =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butrans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56258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Naïve Bayes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59092               53.5588 %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51239               46.4412 %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93.2019 %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b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&lt;-- classified as</a:t>
            </a: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17458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46529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opana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4710   41634 |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=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butrans</a:t>
            </a:r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24376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Decision Tree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71532               64.834  %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38799               35.166  %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85.7613 %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a          b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&lt;-- classified as</a:t>
            </a:r>
          </a:p>
          <a:p>
            <a:pPr lvl="3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45875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18112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opana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20687   25657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b =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butrans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456975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2960" y="-88135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ecision Tree Rules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205266" y="906733"/>
            <a:ext cx="7178527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OSTEOARTHROSIS primary lower leg &lt;= 0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OSTEOARTHROSIS generalized lower leg &lt;= 0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REFILL+AF8-COUNT &lt;= 10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SEX &lt;= 1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OSTEOARTHROSIS secondary lower leg &lt;= 0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REFILL+AF8-COUNT &lt;= 1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AGEGRP &lt;= 1: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butrans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(32.0/6.0)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AGEGRP &gt; 1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Total Knee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Arthrolplasty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&lt;= 0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ADMTYP &lt;= 2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ADMTYP &lt;= 1: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opana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(4596.0/1848.0)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ADMTYP &gt; 1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AGEGRP &lt;= 4: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opana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(5017.0/2151.0)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AGEGRP &gt; 4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|   REGION &lt;= 2: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opana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(812.0/364.0)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|   REGION &gt; 2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|   |   REGION &lt;= 3: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butrans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(867.0/406.0)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|   |   REGION &gt; 3: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opana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(338.0/165.0)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ADMTYP &gt; 2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REGION &lt;= 1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ADMTYP &lt;= 3: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butrans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(33.0/15.0)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ADMTYP &gt; 3: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opana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(542.0/213.0)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REGION &gt; 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REGION &lt;= 2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|   AGEGRP &lt;= 3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|   |   ADMTYP &lt;= 3: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butrans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(14.0/5.0)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|   |   ADMTYP &gt; 3: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opana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(73.0/26.0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290253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67666               61.33   %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42665               38.67   %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90.8875 %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===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Confusion Matrix ===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a        b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&lt;-- classified as</a:t>
            </a:r>
          </a:p>
          <a:p>
            <a:pPr lvl="2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47413    16574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opana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26091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20253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b =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butrans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285138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SVM (Linear Kernel)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65125               59.0269 %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45206               40.9731 %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84.0965 %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=== Confusion Matrix ===</a:t>
            </a:r>
          </a:p>
          <a:p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a          b   &lt;-- classified as</a:t>
            </a:r>
          </a:p>
          <a:p>
            <a:pPr lvl="3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63552    435 |     a = </a:t>
            </a:r>
            <a:r>
              <a:rPr lang="en-I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opana</a:t>
            </a:r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44771  1573 |     b = </a:t>
            </a:r>
            <a:r>
              <a:rPr lang="en-I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butrans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969485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3211</TotalTime>
  <Words>657</Words>
  <Application>Microsoft Office PowerPoint</Application>
  <PresentationFormat>On-screen Show (4:3)</PresentationFormat>
  <Paragraphs>211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</dc:title>
  <dc:subject/>
  <dc:creator>Kaushik, Shruti</dc:creator>
  <dc:description/>
  <cp:lastModifiedBy>acsthree</cp:lastModifiedBy>
  <cp:revision>116</cp:revision>
  <dcterms:created xsi:type="dcterms:W3CDTF">2006-08-16T00:00:00Z</dcterms:created>
  <dcterms:modified xsi:type="dcterms:W3CDTF">2017-01-06T01:26:33Z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