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81" r:id="rId5"/>
    <p:sldId id="282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CF349-C0EE-420A-9D80-C55D75AEDD7F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422A4-045D-4244-B0BC-3CCD6A4D6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9283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A9C761D-3B55-4110-A8E7-5D8BCDB50ECD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012526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4EEBF3-6CC2-4AAA-B776-4E7D09668D5E}" type="slidenum"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6810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5142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5629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4046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9866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2661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842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7383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186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7318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3586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7058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086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5120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9C761D-3B55-4110-A8E7-5D8BCDB50ECD}" type="slidenum"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724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44000" y="826264"/>
            <a:ext cx="9070200" cy="2469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Predictive Analysis</a:t>
            </a:r>
            <a:endParaRPr lang="en-IN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Based on </a:t>
            </a:r>
            <a:r>
              <a:rPr lang="en-IN" sz="4400" b="1" strike="noStrike" spc="-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 Patient Type</a:t>
            </a:r>
            <a:endParaRPr lang="en-IN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53440" y="4439880"/>
            <a:ext cx="8583480" cy="17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0" strike="noStrike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Applied Cognitive Science Laboratory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Indian Institute of Technology </a:t>
            </a: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Mandi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Kamand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HP, India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249840" y="3297240"/>
            <a:ext cx="853236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Saurav</a:t>
            </a: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IN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Saha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Winter Internship 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80"/>
          <p:cNvPicPr/>
          <p:nvPr/>
        </p:nvPicPr>
        <p:blipFill>
          <a:blip r:embed="rId3"/>
          <a:stretch/>
        </p:blipFill>
        <p:spPr>
          <a:xfrm>
            <a:off x="6296252" y="399344"/>
            <a:ext cx="2645215" cy="571786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4"/>
          <a:stretch/>
        </p:blipFill>
        <p:spPr>
          <a:xfrm>
            <a:off x="144000" y="72000"/>
            <a:ext cx="1696320" cy="115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Logistic Regression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63819               55.0562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52097               44.9438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   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98.2157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  <a:r>
              <a:rPr lang="en-IN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Confusion Matrix ===</a:t>
            </a:r>
          </a:p>
          <a:p>
            <a:pPr lvl="3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49267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14304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37793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14552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285138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SVM (Linear Kernel)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63571               54.8423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52345               45.1577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91.1705 %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b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63571     0 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52345     0 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969485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SVM (Radial Kernel)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64536               55.6748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51380               44.3252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89.4897 %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	===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47321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16250 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35130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17215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40113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Random Forest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66639               57.489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49277               42.511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96.021  %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3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2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pPr lvl="2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b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45317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18254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31023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21322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6767503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Bagging on Decision Tree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66504               57.3726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Classified </a:t>
            </a: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49412               42.6274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</a:t>
            </a: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96.8005 %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b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46011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17560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31852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20493 |     b = F</a:t>
            </a: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450201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48139" y="2570482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5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</a:t>
            </a:r>
            <a:endParaRPr lang="en-IN" sz="24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0440" y="232908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DESCRIPTION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575411" y="1567084"/>
            <a:ext cx="6610122" cy="4376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879865" y="1205134"/>
            <a:ext cx="766922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u="sng" dirty="0" smtClean="0"/>
              <a:t>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u="sng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TOTAL INSTANCES : 115916	</a:t>
            </a:r>
          </a:p>
          <a:p>
            <a:pPr lvl="1"/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OPANA ONLY : 63987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BUTRANS ONLY : 46344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BOTH OPANA AND BUTRANS : 5585</a:t>
            </a:r>
          </a:p>
          <a:p>
            <a:endParaRPr lang="en-US" sz="2400" b="1" u="sng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u="sng" dirty="0" smtClean="0"/>
              <a:t>MACHINE LEARNING </a:t>
            </a:r>
          </a:p>
          <a:p>
            <a:endParaRPr lang="en-US" sz="2400" b="1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SUPERVISED LEARNING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TECHNIQUE : 10-FOLD CROSS-VALIDATION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CLASSIFICATION OF 2 CLASSES : FREQUENT / INFREQUENT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r>
              <a:rPr lang="en-US" sz="2400" b="1" dirty="0" smtClean="0"/>
              <a:t>	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0440" y="232908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CRITERIA FOR FREQUENT BUYER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575411" y="1567084"/>
            <a:ext cx="6610122" cy="4376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461225" y="1755977"/>
            <a:ext cx="840587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MEDIAN OF REFILL COUNT IS USED TO DISTINGUISH BETWEEN FREQUENT AND INFREQUENT BUYER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u="sng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u="sng" dirty="0" smtClean="0"/>
              <a:t>CONDITION</a:t>
            </a:r>
            <a:r>
              <a:rPr lang="en-US" sz="2400" b="1" dirty="0" smtClean="0"/>
              <a:t> :</a:t>
            </a:r>
            <a:endParaRPr lang="en-US" sz="2400" b="1" dirty="0"/>
          </a:p>
          <a:p>
            <a:endParaRPr lang="en-US" sz="2400" b="1" dirty="0" smtClean="0"/>
          </a:p>
          <a:p>
            <a:pPr lvl="2"/>
            <a:r>
              <a:rPr lang="en-US" sz="2400" b="1" dirty="0" smtClean="0"/>
              <a:t>    	</a:t>
            </a:r>
            <a:r>
              <a:rPr lang="en-US" sz="2000" dirty="0" smtClean="0"/>
              <a:t>IF  REFILL_COUNT &gt; MEDIAN </a:t>
            </a:r>
          </a:p>
          <a:p>
            <a:pPr lvl="2"/>
            <a:r>
              <a:rPr lang="en-US" sz="2000" dirty="0" smtClean="0"/>
              <a:t>		=&gt; FREQUENT BUYER (F)</a:t>
            </a:r>
          </a:p>
          <a:p>
            <a:pPr lvl="2"/>
            <a:r>
              <a:rPr lang="en-US" sz="2000" dirty="0" smtClean="0"/>
              <a:t>	ELSE </a:t>
            </a:r>
          </a:p>
          <a:p>
            <a:pPr lvl="2"/>
            <a:r>
              <a:rPr lang="en-US" sz="2000" dirty="0" smtClean="0"/>
              <a:t>		=&gt; INFREQUENT </a:t>
            </a:r>
            <a:r>
              <a:rPr lang="en-US" sz="2000" smtClean="0"/>
              <a:t>BUYER </a:t>
            </a:r>
            <a:r>
              <a:rPr lang="en-US" sz="2000" smtClean="0"/>
              <a:t>(NF</a:t>
            </a:r>
            <a:r>
              <a:rPr lang="en-US" sz="2000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60012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2960" y="0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DATASET ANALYSIS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575411" y="1567084"/>
            <a:ext cx="6610122" cy="43765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823190" y="1010245"/>
            <a:ext cx="840587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 </a:t>
            </a:r>
            <a:r>
              <a:rPr lang="en-US" sz="2400" b="1" u="sng" dirty="0" smtClean="0"/>
              <a:t>OPANA ONLY</a:t>
            </a:r>
            <a:r>
              <a:rPr lang="en-US" sz="2400" b="1" dirty="0" smtClean="0"/>
              <a:t>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/>
              <a:t>MEDIAN : 3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F </a:t>
            </a:r>
            <a:r>
              <a:rPr lang="en-US" dirty="0"/>
              <a:t>: 31651/63987 (49.46%)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NF </a:t>
            </a:r>
            <a:r>
              <a:rPr lang="en-US" dirty="0"/>
              <a:t>: 32366/63987 (50.54%)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b="1" u="sng" dirty="0" smtClean="0"/>
              <a:t>BUTRANS ONLY</a:t>
            </a:r>
            <a:r>
              <a:rPr lang="en-US" sz="2400" b="1" dirty="0" smtClean="0"/>
              <a:t>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/>
              <a:t>MEDIAN : </a:t>
            </a:r>
            <a:r>
              <a:rPr lang="en-US" b="1" dirty="0" smtClean="0"/>
              <a:t>2</a:t>
            </a:r>
            <a:endParaRPr lang="en-US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F </a:t>
            </a:r>
            <a:r>
              <a:rPr lang="en-US" dirty="0"/>
              <a:t>: 19465/46344 (42</a:t>
            </a:r>
            <a:r>
              <a:rPr lang="en-US" dirty="0" smtClean="0"/>
              <a:t>%)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NF </a:t>
            </a:r>
            <a:r>
              <a:rPr lang="en-US" dirty="0"/>
              <a:t>: 26879/46344 (58</a:t>
            </a:r>
            <a:r>
              <a:rPr lang="en-US" dirty="0" smtClean="0"/>
              <a:t>%)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b="1" u="sng" dirty="0" smtClean="0"/>
              <a:t>BOTH</a:t>
            </a:r>
            <a:r>
              <a:rPr lang="en-US" sz="2400" b="1" dirty="0" smtClean="0"/>
              <a:t> :</a:t>
            </a:r>
          </a:p>
          <a:p>
            <a:r>
              <a:rPr lang="en-US" sz="2400" b="1" dirty="0"/>
              <a:t> </a:t>
            </a:r>
            <a:endParaRPr lang="en-US" sz="2400" b="1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/>
              <a:t>MEDIAN : 3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F </a:t>
            </a:r>
            <a:r>
              <a:rPr lang="en-US" dirty="0"/>
              <a:t>: 1229/5585 (22.01</a:t>
            </a:r>
            <a:r>
              <a:rPr lang="en-US" dirty="0" smtClean="0"/>
              <a:t>%)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NF </a:t>
            </a:r>
            <a:r>
              <a:rPr lang="en-US" dirty="0"/>
              <a:t>: 4356/5585 (77.99%)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96940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2960" y="208085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ATTRIBUTES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872821" y="194603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AGEGRP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REGION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REFILL COUNT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ADMTYP</a:t>
            </a:r>
            <a:endParaRPr lang="en-IN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 </a:t>
            </a: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KNEE ANTRHOPLASTY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IN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OSTEOARTHROSIS SECONDARY  LOWER LEG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REMOVAL OF FOREIGN BODY FROM EYE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 KNEE REPLACEMENT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OSTEOARTHROSIS PRIMARY LOWER LEG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OSTEOARTHROSIS GENERALIZED LOWER LEG</a:t>
            </a: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TOTAL HIP ANTHROPLASTY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IRIDECTOMY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LcPeriod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TOTAL HIP REPLACEMENT</a:t>
            </a:r>
            <a:endParaRPr lang="en-IN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TextBox 3"/>
          <p:cNvSpPr txBox="1"/>
          <p:nvPr/>
        </p:nvSpPr>
        <p:spPr>
          <a:xfrm>
            <a:off x="1509265" y="1445659"/>
            <a:ext cx="4836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Total number of Attributes : 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4572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err="1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ZeroR</a:t>
            </a: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(Baseline)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63571               54.8423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52345               45.1577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100      %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&lt;-- classified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</a:t>
            </a:r>
          </a:p>
          <a:p>
            <a:pPr lvl="4"/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63571     0 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52345     0 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756258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</a:rPr>
              <a:t>Naïve Bayes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64074               55.2762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51842               44.7238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98.1365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144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1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pPr lvl="3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a 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b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45842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17729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34113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18232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b = F</a:t>
            </a: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24376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5842" y="173516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Decision Tree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608462" y="1732997"/>
            <a:ext cx="6610122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Correctly Classified Instances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66553               57.4149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Incorrectly Classified Instances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49363               42.5851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</a:t>
            </a: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Relative absolute error         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96.8309 %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IN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          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4"/>
            <a:endParaRPr lang="en-IN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lvl="3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=== Confusion Matrix ===</a:t>
            </a:r>
          </a:p>
          <a:p>
            <a:pPr lvl="3"/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 &lt;-- classified as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45740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17831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a = NF</a:t>
            </a:r>
          </a:p>
          <a:p>
            <a:pPr lvl="4"/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31532 </a:t>
            </a:r>
            <a:r>
              <a:rPr lang="en-IN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20813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|     b = F</a:t>
            </a:r>
            <a:endParaRPr lang="en-IN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456975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52960" y="-88135"/>
            <a:ext cx="822744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</a:t>
            </a:r>
            <a:r>
              <a:rPr lang="en-IN" sz="4400" b="1" strike="noStrike" spc="-1" dirty="0" smtClean="0"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ecision Tree Rules</a:t>
            </a:r>
            <a:endParaRPr lang="en-IN" sz="1800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205266" y="885468"/>
            <a:ext cx="7178527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Class_Drug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opana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REGION &lt;= 4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Removal of Foreign Body from Eye &lt;= 0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AGEGRP &lt;= 2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ADMTYP &lt;=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REGION &lt;= 2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SEX &lt;=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REGION &lt;= 1: NF (106.0/34.0)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REGION &gt; 1: F (313.0/104.0)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SEX &gt; 1: F (477.0/165.0)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REGION &gt; 2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REGION &lt;= 3: F (1322.0/651.0)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REGION &gt; 3: NF (486.0/189.0)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ADMTYP &gt;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SEX &lt;=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AGEGRP &lt;= 1: F (43.0/10.0)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AGEGRP &gt;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REGION &lt;= 1: NF (473.0/186.0)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REGION &gt; 1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ADMTYP &lt;= 2: NF (1837.0/860.0)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ADMTYP &gt; 2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ADMTYP &lt;= 3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REGION &lt;= 2: F (24.0/4.0)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REGION &gt; 2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|   REGION &lt;= 3: NF (12.0/4.0)</a:t>
            </a:r>
          </a:p>
          <a:p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|   |   REGION &gt; 3: F (7.0/1.0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|   |   |   |   |   |   |   |   |   ADMTYP &gt; 3</a:t>
            </a:r>
          </a:p>
        </p:txBody>
      </p:sp>
      <p:sp>
        <p:nvSpPr>
          <p:cNvPr id="85" name="CustomShape 3"/>
          <p:cNvSpPr/>
          <p:nvPr/>
        </p:nvSpPr>
        <p:spPr>
          <a:xfrm>
            <a:off x="96840" y="5943600"/>
            <a:ext cx="45698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290253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3393</TotalTime>
  <Words>697</Words>
  <Application>Microsoft Office PowerPoint</Application>
  <PresentationFormat>On-screen Show (4:3)</PresentationFormat>
  <Paragraphs>248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</dc:title>
  <dc:subject/>
  <dc:creator>Kaushik, Shruti</dc:creator>
  <dc:description/>
  <cp:lastModifiedBy>acsthree</cp:lastModifiedBy>
  <cp:revision>172</cp:revision>
  <dcterms:created xsi:type="dcterms:W3CDTF">2006-08-16T00:00:00Z</dcterms:created>
  <dcterms:modified xsi:type="dcterms:W3CDTF">2017-01-06T14:46:06Z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