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8" r:id="rId6"/>
    <p:sldId id="261" r:id="rId7"/>
    <p:sldId id="262" r:id="rId8"/>
    <p:sldId id="260" r:id="rId9"/>
    <p:sldId id="263" r:id="rId10"/>
    <p:sldId id="264" r:id="rId11"/>
    <p:sldId id="266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0B9"/>
    <a:srgbClr val="ED075F"/>
    <a:srgbClr val="D63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7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3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6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0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9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7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6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6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925E36-AFA2-4A98-8B8F-C46BE75DF83D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90F6A6-324F-45C3-BC1F-9A03A6560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5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C4buBGUohvQ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Microsoft_Excel_97-2003_Worksheet6.xls"/><Relationship Id="rId18" Type="http://schemas.openxmlformats.org/officeDocument/2006/relationships/image" Target="../media/image21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3.xls"/><Relationship Id="rId12" Type="http://schemas.openxmlformats.org/officeDocument/2006/relationships/image" Target="../media/image18.emf"/><Relationship Id="rId17" Type="http://schemas.openxmlformats.org/officeDocument/2006/relationships/oleObject" Target="../embeddings/Microsoft_Excel_97-2003_Worksheet8.xls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Microsoft_Excel_97-2003_Worksheet5.xls"/><Relationship Id="rId5" Type="http://schemas.openxmlformats.org/officeDocument/2006/relationships/oleObject" Target="../embeddings/Microsoft_Excel_97-2003_Worksheet2.xls"/><Relationship Id="rId15" Type="http://schemas.openxmlformats.org/officeDocument/2006/relationships/oleObject" Target="../embeddings/Microsoft_Excel_97-2003_Worksheet7.xls"/><Relationship Id="rId10" Type="http://schemas.openxmlformats.org/officeDocument/2006/relationships/image" Target="../media/image17.emf"/><Relationship Id="rId19" Type="http://schemas.openxmlformats.org/officeDocument/2006/relationships/image" Target="../media/image8.png"/><Relationship Id="rId4" Type="http://schemas.openxmlformats.org/officeDocument/2006/relationships/image" Target="../media/image14.emf"/><Relationship Id="rId9" Type="http://schemas.openxmlformats.org/officeDocument/2006/relationships/oleObject" Target="../embeddings/Microsoft_Excel_97-2003_Worksheet4.xls"/><Relationship Id="rId1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946007" y="1178090"/>
            <a:ext cx="6815137" cy="695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latin typeface="Arial" panose="020B0604020202020204" pitchFamily="34" charset="0"/>
                <a:cs typeface="Arial" panose="020B0604020202020204" pitchFamily="34" charset="0"/>
              </a:rPr>
              <a:t>APRIORI </a:t>
            </a:r>
            <a:r>
              <a:rPr lang="en-IN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1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85" y="2016421"/>
            <a:ext cx="3558136" cy="106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2024531" y="3239178"/>
            <a:ext cx="8122276" cy="19171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200" dirty="0" smtClean="0"/>
              <a:t>BY</a:t>
            </a:r>
          </a:p>
          <a:p>
            <a:pPr algn="ctr"/>
            <a:r>
              <a:rPr lang="en" sz="4300" b="1" dirty="0" smtClean="0"/>
              <a:t>International School of Engineering </a:t>
            </a:r>
          </a:p>
          <a:p>
            <a:pPr algn="ctr"/>
            <a:r>
              <a:rPr lang="en-IN" sz="2600" b="1" dirty="0" smtClean="0"/>
              <a:t>We Are Applied Engineering</a:t>
            </a:r>
            <a:endParaRPr lang="en-IN" sz="2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4527" y="5732312"/>
            <a:ext cx="1159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Segoe UI Semibold" panose="020B0702040204020203" pitchFamily="34" charset="0"/>
              </a:rPr>
              <a:t>Disclaimer: </a:t>
            </a:r>
            <a:r>
              <a:rPr lang="en-US" sz="1600" b="1" dirty="0" smtClean="0">
                <a:latin typeface="Segoe UI Semibold" panose="020B0702040204020203" pitchFamily="34" charset="0"/>
              </a:rPr>
              <a:t>Some of the Images and content have been taken from multiple online sources and this presentation is </a:t>
            </a:r>
          </a:p>
          <a:p>
            <a:pPr algn="ctr"/>
            <a:r>
              <a:rPr lang="en-US" sz="1600" b="1" dirty="0" smtClean="0">
                <a:latin typeface="Segoe UI Semibold" panose="020B0702040204020203" pitchFamily="34" charset="0"/>
              </a:rPr>
              <a:t>intended only for knowledge sharing but not for any commercial business intention</a:t>
            </a:r>
            <a:endParaRPr lang="en-US" sz="1600" b="1" dirty="0">
              <a:latin typeface="Segoe UI Semibold" panose="020B07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0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869" y="686672"/>
            <a:ext cx="3387725" cy="7080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orbel" panose="020B0503020204020204" pitchFamily="34" charset="0"/>
              </a:rPr>
              <a:t>LIMITATIONS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0462" y="1574777"/>
            <a:ext cx="9870918" cy="415632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Apriori</a:t>
            </a:r>
            <a:r>
              <a:rPr lang="en-US" sz="2000" i="1" dirty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algorithm can be very slow and the bottleneck is candidate generation. 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lvl="1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 For </a:t>
            </a:r>
            <a:r>
              <a:rPr lang="en-US" dirty="0">
                <a:latin typeface="Calibri" panose="020F0502020204030204" pitchFamily="34" charset="0"/>
              </a:rPr>
              <a:t>example, if the transaction DB has 10</a:t>
            </a:r>
            <a:r>
              <a:rPr lang="en-US" baseline="30000" dirty="0">
                <a:latin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</a:rPr>
              <a:t> frequent 1-itemsets, they will generate </a:t>
            </a:r>
            <a:r>
              <a:rPr lang="en-US" dirty="0" smtClean="0">
                <a:latin typeface="Calibri" panose="020F0502020204030204" pitchFamily="34" charset="0"/>
              </a:rPr>
              <a:t>10</a:t>
            </a:r>
            <a:r>
              <a:rPr lang="en-US" baseline="30000" dirty="0" smtClean="0">
                <a:latin typeface="Calibri" panose="020F0502020204030204" pitchFamily="34" charset="0"/>
              </a:rPr>
              <a:t>7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 smtClean="0">
                <a:latin typeface="Calibri" panose="020F0502020204030204" pitchFamily="34" charset="0"/>
              </a:rPr>
              <a:t>candidate 2-itemsets even after employing the downward closure.  </a:t>
            </a:r>
          </a:p>
          <a:p>
            <a:pPr marL="457200" lvl="1" indent="0" algn="ctr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     </a:t>
            </a:r>
            <a:r>
              <a:rPr lang="en-US" dirty="0" smtClean="0">
                <a:latin typeface="Calibri" panose="020F0502020204030204" pitchFamily="34" charset="0"/>
              </a:rPr>
              <a:t>To </a:t>
            </a:r>
            <a:r>
              <a:rPr lang="en-US" dirty="0">
                <a:latin typeface="Calibri" panose="020F0502020204030204" pitchFamily="34" charset="0"/>
              </a:rPr>
              <a:t>compute those with sup more than </a:t>
            </a:r>
            <a:r>
              <a:rPr lang="en-US" dirty="0" smtClean="0">
                <a:latin typeface="Calibri" panose="020F0502020204030204" pitchFamily="34" charset="0"/>
              </a:rPr>
              <a:t>min sup</a:t>
            </a:r>
            <a:r>
              <a:rPr lang="en-US" dirty="0">
                <a:latin typeface="Calibri" panose="020F0502020204030204" pitchFamily="34" charset="0"/>
              </a:rPr>
              <a:t>, the database need to be scanned at every level.  It needs (</a:t>
            </a:r>
            <a:r>
              <a:rPr lang="en-US" i="1" dirty="0">
                <a:latin typeface="Calibri" panose="020F0502020204030204" pitchFamily="34" charset="0"/>
              </a:rPr>
              <a:t>n </a:t>
            </a:r>
            <a:r>
              <a:rPr lang="en-US" dirty="0">
                <a:latin typeface="Calibri" panose="020F0502020204030204" pitchFamily="34" charset="0"/>
              </a:rPr>
              <a:t>+</a:t>
            </a:r>
            <a:r>
              <a:rPr lang="en-US" i="1" dirty="0">
                <a:latin typeface="Calibri" panose="020F0502020204030204" pitchFamily="34" charset="0"/>
              </a:rPr>
              <a:t>1 </a:t>
            </a:r>
            <a:r>
              <a:rPr lang="en-US" dirty="0">
                <a:latin typeface="Calibri" panose="020F0502020204030204" pitchFamily="34" charset="0"/>
              </a:rPr>
              <a:t>) scans, where </a:t>
            </a:r>
            <a:r>
              <a:rPr lang="en-US" i="1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 is the length of the longest pattern.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9714" y="729444"/>
            <a:ext cx="10895527" cy="730227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METHODS TO IMPROVE APRIORI’S EFFICIENCY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8380" y="1532430"/>
            <a:ext cx="9601200" cy="49585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Calibri" panose="020F0502020204030204" pitchFamily="34" charset="0"/>
              </a:rPr>
              <a:t>Hash-based itemset </a:t>
            </a:r>
            <a:r>
              <a:rPr lang="en-IN" sz="2200" dirty="0" smtClean="0">
                <a:latin typeface="Calibri" panose="020F0502020204030204" pitchFamily="34" charset="0"/>
              </a:rPr>
              <a:t>counting: </a:t>
            </a:r>
            <a:r>
              <a:rPr lang="en-IN" sz="2200" dirty="0">
                <a:latin typeface="Calibri" panose="020F0502020204030204" pitchFamily="34" charset="0"/>
              </a:rPr>
              <a:t>A </a:t>
            </a:r>
            <a:r>
              <a:rPr lang="en-IN" sz="2200" dirty="0" smtClean="0">
                <a:latin typeface="Calibri" panose="020F0502020204030204" pitchFamily="34" charset="0"/>
              </a:rPr>
              <a:t>k-itemset </a:t>
            </a:r>
            <a:r>
              <a:rPr lang="en-IN" sz="2200" dirty="0">
                <a:latin typeface="Calibri" panose="020F0502020204030204" pitchFamily="34" charset="0"/>
              </a:rPr>
              <a:t>whose corresponding </a:t>
            </a:r>
            <a:r>
              <a:rPr lang="en-IN" sz="2200" dirty="0" smtClean="0">
                <a:latin typeface="Calibri" panose="020F0502020204030204" pitchFamily="34" charset="0"/>
              </a:rPr>
              <a:t>hashing </a:t>
            </a:r>
            <a:r>
              <a:rPr lang="en-IN" sz="2200" dirty="0">
                <a:latin typeface="Calibri" panose="020F0502020204030204" pitchFamily="34" charset="0"/>
              </a:rPr>
              <a:t>bucket count is below </a:t>
            </a:r>
            <a:r>
              <a:rPr lang="en-IN" sz="2200" dirty="0" smtClean="0">
                <a:latin typeface="Calibri" panose="020F0502020204030204" pitchFamily="34" charset="0"/>
              </a:rPr>
              <a:t>the </a:t>
            </a:r>
            <a:r>
              <a:rPr lang="en-IN" sz="2200" dirty="0">
                <a:latin typeface="Calibri" panose="020F0502020204030204" pitchFamily="34" charset="0"/>
              </a:rPr>
              <a:t>threshold cannot be frequent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libri" panose="020F0502020204030204" pitchFamily="34" charset="0"/>
              </a:rPr>
              <a:t>Transaction reduction: </a:t>
            </a:r>
            <a:r>
              <a:rPr lang="en-IN" sz="2200" dirty="0">
                <a:latin typeface="Calibri" panose="020F0502020204030204" pitchFamily="34" charset="0"/>
              </a:rPr>
              <a:t>A transaction that does not contain any </a:t>
            </a:r>
            <a:r>
              <a:rPr lang="en-IN" sz="2200" dirty="0" smtClean="0">
                <a:latin typeface="Calibri" panose="020F0502020204030204" pitchFamily="34" charset="0"/>
              </a:rPr>
              <a:t>frequent </a:t>
            </a:r>
            <a:r>
              <a:rPr lang="en-IN" sz="2200" dirty="0">
                <a:latin typeface="Calibri" panose="020F0502020204030204" pitchFamily="34" charset="0"/>
              </a:rPr>
              <a:t>k-itemset is </a:t>
            </a:r>
            <a:r>
              <a:rPr lang="en-IN" sz="2200" dirty="0" smtClean="0">
                <a:latin typeface="Calibri" panose="020F0502020204030204" pitchFamily="34" charset="0"/>
              </a:rPr>
              <a:t>useless </a:t>
            </a:r>
            <a:r>
              <a:rPr lang="en-IN" sz="2200" dirty="0">
                <a:latin typeface="Calibri" panose="020F0502020204030204" pitchFamily="34" charset="0"/>
              </a:rPr>
              <a:t>in subsequent </a:t>
            </a:r>
            <a:r>
              <a:rPr lang="en-IN" sz="2200" dirty="0" smtClean="0">
                <a:latin typeface="Calibri" panose="020F0502020204030204" pitchFamily="34" charset="0"/>
              </a:rPr>
              <a:t>scans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libri" panose="020F0502020204030204" pitchFamily="34" charset="0"/>
              </a:rPr>
              <a:t>Partitioning: Any </a:t>
            </a:r>
            <a:r>
              <a:rPr lang="en-IN" sz="2200" dirty="0">
                <a:latin typeface="Calibri" panose="020F0502020204030204" pitchFamily="34" charset="0"/>
              </a:rPr>
              <a:t>itemset that is </a:t>
            </a:r>
            <a:r>
              <a:rPr lang="en-IN" sz="2200" dirty="0" smtClean="0">
                <a:latin typeface="Calibri" panose="020F0502020204030204" pitchFamily="34" charset="0"/>
              </a:rPr>
              <a:t>potentially </a:t>
            </a:r>
            <a:r>
              <a:rPr lang="en-IN" sz="2200" dirty="0">
                <a:latin typeface="Calibri" panose="020F0502020204030204" pitchFamily="34" charset="0"/>
              </a:rPr>
              <a:t>frequent in DB must be </a:t>
            </a:r>
            <a:r>
              <a:rPr lang="en-IN" sz="2200" dirty="0" smtClean="0">
                <a:latin typeface="Calibri" panose="020F0502020204030204" pitchFamily="34" charset="0"/>
              </a:rPr>
              <a:t>frequent </a:t>
            </a:r>
            <a:r>
              <a:rPr lang="en-IN" sz="2200" dirty="0">
                <a:latin typeface="Calibri" panose="020F0502020204030204" pitchFamily="34" charset="0"/>
              </a:rPr>
              <a:t>in at least one of the partitions of DB.</a:t>
            </a: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alibri" panose="020F0502020204030204" pitchFamily="34" charset="0"/>
              </a:rPr>
              <a:t>Sampling: </a:t>
            </a:r>
            <a:r>
              <a:rPr lang="en-IN" sz="2200" dirty="0">
                <a:latin typeface="Calibri" panose="020F0502020204030204" pitchFamily="34" charset="0"/>
              </a:rPr>
              <a:t>mining on a subset of given </a:t>
            </a:r>
            <a:r>
              <a:rPr lang="en-IN" sz="2200" dirty="0" smtClean="0">
                <a:latin typeface="Calibri" panose="020F0502020204030204" pitchFamily="34" charset="0"/>
              </a:rPr>
              <a:t>data</a:t>
            </a:r>
            <a:r>
              <a:rPr lang="en-IN" sz="2200" dirty="0">
                <a:latin typeface="Calibri" panose="020F0502020204030204" pitchFamily="34" charset="0"/>
              </a:rPr>
              <a:t>, lower support threshold </a:t>
            </a:r>
            <a:r>
              <a:rPr lang="en-IN" sz="2200" dirty="0" smtClean="0">
                <a:latin typeface="Calibri" panose="020F0502020204030204" pitchFamily="34" charset="0"/>
              </a:rPr>
              <a:t>+ </a:t>
            </a:r>
            <a:r>
              <a:rPr lang="en-IN" sz="2200" dirty="0">
                <a:latin typeface="Calibri" panose="020F0502020204030204" pitchFamily="34" charset="0"/>
              </a:rPr>
              <a:t>a method to determine the completeness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Calibri" panose="020F0502020204030204" pitchFamily="34" charset="0"/>
              </a:rPr>
              <a:t>Dynamic itemset </a:t>
            </a:r>
            <a:r>
              <a:rPr lang="en-IN" sz="2200" dirty="0" smtClean="0">
                <a:latin typeface="Calibri" panose="020F0502020204030204" pitchFamily="34" charset="0"/>
              </a:rPr>
              <a:t>counting: </a:t>
            </a:r>
            <a:r>
              <a:rPr lang="en-IN" sz="2200" dirty="0">
                <a:latin typeface="Calibri" panose="020F0502020204030204" pitchFamily="34" charset="0"/>
              </a:rPr>
              <a:t>add new candidate itemsets only when </a:t>
            </a:r>
            <a:r>
              <a:rPr lang="en-IN" sz="2200" dirty="0" smtClean="0">
                <a:latin typeface="Calibri" panose="020F0502020204030204" pitchFamily="34" charset="0"/>
              </a:rPr>
              <a:t>all </a:t>
            </a:r>
            <a:r>
              <a:rPr lang="en-IN" sz="2200" dirty="0">
                <a:latin typeface="Calibri" panose="020F0502020204030204" pitchFamily="34" charset="0"/>
              </a:rPr>
              <a:t>of their subsets are estimated to be frequent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08975" y="893248"/>
            <a:ext cx="9601200" cy="523875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APRIORI ADVANTAGES/DISADVANTAGES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87133" y="1658201"/>
            <a:ext cx="8023538" cy="4266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" panose="020F0502020204030204" pitchFamily="34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Uses large itemset property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Easily parallelized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Easy to implement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latin typeface="Calibri" panose="020F0502020204030204" pitchFamily="34" charset="0"/>
              </a:rPr>
              <a:t>Disadvantages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Assumes transaction database is memory resident.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latin typeface="Calibri" panose="020F0502020204030204" pitchFamily="34" charset="0"/>
              </a:rPr>
              <a:t>Requires many database scans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37137" y="1497169"/>
            <a:ext cx="7044743" cy="20187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For Detailed Description of</a:t>
            </a:r>
            <a:br>
              <a:rPr lang="en-IN" b="1" dirty="0" smtClean="0"/>
            </a:br>
            <a:r>
              <a:rPr lang="en-IN" b="1" dirty="0" smtClean="0"/>
              <a:t> APRIORI ALGORITHM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12522" y="3241114"/>
            <a:ext cx="489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Check out </a:t>
            </a:r>
            <a:r>
              <a:rPr lang="en-IN" sz="2000" b="1" dirty="0"/>
              <a:t>our video </a:t>
            </a:r>
            <a:r>
              <a:rPr lang="en-IN" sz="2000" b="1" dirty="0" smtClean="0"/>
              <a:t>on</a:t>
            </a:r>
            <a:endParaRPr lang="en-IN" sz="20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934" r="1049"/>
          <a:stretch/>
        </p:blipFill>
        <p:spPr>
          <a:xfrm>
            <a:off x="4375587" y="3810067"/>
            <a:ext cx="3367842" cy="1976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2846" y="3193226"/>
            <a:ext cx="6096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dirty="0" smtClean="0">
                <a:latin typeface="Segoe UI Semibold" panose="020B0702040204020203" pitchFamily="34" charset="0"/>
              </a:rPr>
              <a:t>Plot no 63/A, 1</a:t>
            </a:r>
            <a:r>
              <a:rPr lang="en-IN" baseline="30000" dirty="0" smtClean="0">
                <a:latin typeface="Segoe UI Semibold" panose="020B0702040204020203" pitchFamily="34" charset="0"/>
              </a:rPr>
              <a:t>st</a:t>
            </a:r>
            <a:r>
              <a:rPr lang="en-IN" dirty="0" smtClean="0">
                <a:latin typeface="Segoe UI Semibold" panose="020B0702040204020203" pitchFamily="34" charset="0"/>
              </a:rPr>
              <a:t> Floor, Road No 13, Film Nagar, Jubilee Hills, Hyderabad-500033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1505" y="4083978"/>
            <a:ext cx="567193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dirty="0" smtClean="0">
                <a:latin typeface="Segoe UI Semibold" panose="020B0702040204020203" pitchFamily="34" charset="0"/>
              </a:rPr>
              <a:t>For </a:t>
            </a:r>
            <a:r>
              <a:rPr lang="en-IN" dirty="0">
                <a:latin typeface="Segoe UI Semibold" panose="020B0702040204020203" pitchFamily="34" charset="0"/>
              </a:rPr>
              <a:t>I</a:t>
            </a:r>
            <a:r>
              <a:rPr lang="en-IN" dirty="0" smtClean="0">
                <a:latin typeface="Segoe UI Semibold" panose="020B0702040204020203" pitchFamily="34" charset="0"/>
              </a:rPr>
              <a:t>ndividuals  </a:t>
            </a:r>
            <a:r>
              <a:rPr lang="en-IN" b="1" dirty="0" smtClean="0">
                <a:latin typeface="Segoe UI Semibold" panose="020B0702040204020203" pitchFamily="34" charset="0"/>
              </a:rPr>
              <a:t>(+91)  9502334561/62</a:t>
            </a:r>
          </a:p>
          <a:p>
            <a:pPr algn="ctr">
              <a:lnSpc>
                <a:spcPct val="110000"/>
              </a:lnSpc>
            </a:pPr>
            <a:r>
              <a:rPr lang="en-IN" dirty="0" smtClean="0">
                <a:latin typeface="Segoe UI Semibold" panose="020B0702040204020203" pitchFamily="34" charset="0"/>
              </a:rPr>
              <a:t>For Corporates  </a:t>
            </a:r>
            <a:r>
              <a:rPr lang="en-IN" b="1" dirty="0" smtClean="0">
                <a:latin typeface="Segoe UI Semibold" panose="020B0702040204020203" pitchFamily="34" charset="0"/>
              </a:rPr>
              <a:t>(+91) 9618 483 483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44122" y="4900021"/>
            <a:ext cx="4161332" cy="373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dirty="0" smtClean="0">
                <a:latin typeface="Segoe UI Semibold" panose="020B0702040204020203" pitchFamily="34" charset="0"/>
              </a:rPr>
              <a:t>Facebook: www.facebook.com/insofe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1732" y="5273136"/>
            <a:ext cx="432669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dirty="0" smtClean="0">
                <a:latin typeface="Segoe UI Semibold" panose="020B0702040204020203" pitchFamily="34" charset="0"/>
              </a:rPr>
              <a:t>Slide share: www.slideshare.net/INSOFE</a:t>
            </a:r>
            <a:endParaRPr lang="en-IN" dirty="0">
              <a:latin typeface="Segoe UI Semibold" panose="020B0702040204020203" pitchFamily="34" charset="0"/>
            </a:endParaRPr>
          </a:p>
        </p:txBody>
      </p:sp>
      <p:pic>
        <p:nvPicPr>
          <p:cNvPr id="6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53" y="1937242"/>
            <a:ext cx="2661796" cy="79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96253" y="1102019"/>
            <a:ext cx="6857069" cy="59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sz="3200" dirty="0" smtClean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</a:rPr>
              <a:t>International School of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01543" y="775751"/>
            <a:ext cx="3276600" cy="82073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Corbel" panose="020B0503020204020204" pitchFamily="34" charset="0"/>
              </a:rPr>
              <a:t>OVERVIEW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221793" y="1854066"/>
            <a:ext cx="4718050" cy="40338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</a:rPr>
              <a:t>DEFNITION OF APRIORI ALGORITHM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</a:rPr>
              <a:t>KEY CONCEPTS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</a:rPr>
              <a:t>STEPS TO PERFORM APRIORI ALGORITHM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</a:rPr>
              <a:t>APRIORI ALGORITHM EXAMPLE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</a:rPr>
              <a:t>MARKET BASKET ANALYSIS</a:t>
            </a:r>
            <a:endParaRPr lang="it-IT" sz="2000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6469398" y="1854066"/>
            <a:ext cx="4718050" cy="43535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it-IT" b="1" dirty="0" smtClean="0">
                <a:latin typeface="Calibri" panose="020F0502020204030204" pitchFamily="34" charset="0"/>
              </a:rPr>
              <a:t>THE APRIORI ALGORITHM : PSEUDO CODE</a:t>
            </a:r>
            <a:endParaRPr lang="en-IN" b="1" dirty="0" smtClean="0">
              <a:latin typeface="Calibri" panose="020F0502020204030204" pitchFamily="34" charset="0"/>
            </a:endParaRPr>
          </a:p>
          <a:p>
            <a:pPr>
              <a:lnSpc>
                <a:spcPct val="160000"/>
              </a:lnSpc>
            </a:pPr>
            <a:r>
              <a:rPr lang="en-IN" b="1" dirty="0" smtClean="0">
                <a:latin typeface="Calibri" panose="020F0502020204030204" pitchFamily="34" charset="0"/>
              </a:rPr>
              <a:t>LIMITATIONS</a:t>
            </a:r>
          </a:p>
          <a:p>
            <a:pPr>
              <a:lnSpc>
                <a:spcPct val="160000"/>
              </a:lnSpc>
            </a:pPr>
            <a:r>
              <a:rPr lang="en-IN" b="1" dirty="0" smtClean="0">
                <a:latin typeface="Calibri" panose="020F0502020204030204" pitchFamily="34" charset="0"/>
              </a:rPr>
              <a:t>METHODS TO IMPROVE APRIORI’S EFFICIENCY</a:t>
            </a:r>
          </a:p>
          <a:p>
            <a:pPr>
              <a:lnSpc>
                <a:spcPct val="160000"/>
              </a:lnSpc>
            </a:pPr>
            <a:r>
              <a:rPr lang="en-IN" b="1" dirty="0" smtClean="0">
                <a:latin typeface="Calibri" panose="020F0502020204030204" pitchFamily="34" charset="0"/>
              </a:rPr>
              <a:t>APRIORI ADVANTAGES/DISADVANTAGES</a:t>
            </a:r>
          </a:p>
          <a:p>
            <a:pPr>
              <a:lnSpc>
                <a:spcPct val="160000"/>
              </a:lnSpc>
            </a:pPr>
            <a:r>
              <a:rPr lang="en-IN" b="1" dirty="0" smtClean="0">
                <a:latin typeface="Calibri" panose="020F0502020204030204" pitchFamily="34" charset="0"/>
              </a:rPr>
              <a:t>VIDEO OF APRIORI ALGORITHM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0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07156" y="1324315"/>
            <a:ext cx="8934674" cy="582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Corbel" panose="020B0503020204020204" pitchFamily="34" charset="0"/>
              </a:rPr>
              <a:t>DEFINITION OF APRIORI ALGORITHM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3893" y="2093823"/>
            <a:ext cx="9601200" cy="35464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</a:rPr>
              <a:t>The Apriori </a:t>
            </a:r>
            <a:r>
              <a:rPr lang="en-IN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Algorithm is 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</a:rPr>
              <a:t>an influential algorithm for </a:t>
            </a:r>
            <a:r>
              <a:rPr lang="en-IN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mining </a:t>
            </a:r>
            <a:r>
              <a:rPr lang="en-IN" sz="2200" dirty="0">
                <a:solidFill>
                  <a:schemeClr val="tx1"/>
                </a:solidFill>
                <a:latin typeface="Calibri" panose="020F0502020204030204" pitchFamily="34" charset="0"/>
              </a:rPr>
              <a:t>frequent itemsets for boolean association rules</a:t>
            </a:r>
            <a:r>
              <a:rPr lang="en-IN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Apriori uses a "bottom up" approach, where frequent subsets are extended one item at a time (a step known as </a:t>
            </a:r>
            <a:r>
              <a:rPr lang="en-US" altLang="en-US" sz="2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candidate generation</a:t>
            </a: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and groups of candidates are tested against the data.  </a:t>
            </a:r>
          </a:p>
          <a:p>
            <a:pPr>
              <a:lnSpc>
                <a:spcPct val="160000"/>
              </a:lnSpc>
            </a:pPr>
            <a:r>
              <a:rPr lang="en-IN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Apriori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is designed to operate on </a:t>
            </a: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database 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containing transactions (for example, collections of items bought by customers, or details of a website frequentation). </a:t>
            </a:r>
            <a:endParaRPr lang="en-US" altLang="en-US" sz="2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4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3815" y="853876"/>
            <a:ext cx="3953814" cy="79462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KEY CONCEPTS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439470" y="1918954"/>
                <a:ext cx="10393251" cy="4533361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Frequent Itemsets: All the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sets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which contain the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item with the     </a:t>
                </a:r>
                <a:endParaRPr lang="en-IN" sz="36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minimum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support 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itemset).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36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Apriori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Property: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Any subset of frequent itemset must be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frequent.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36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Join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Operation: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 set of candidate k-itemsets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is 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generated by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with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IN" sz="36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itself</a:t>
                </a:r>
                <a:r>
                  <a:rPr lang="en-IN" sz="36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39470" y="1918954"/>
                <a:ext cx="10393251" cy="4533361"/>
              </a:xfrm>
              <a:blipFill rotWithShape="0"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7515" y="766882"/>
            <a:ext cx="9731061" cy="72438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STEPS TO PERFORM APRIORI ALGORITHM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7058" y="1741387"/>
            <a:ext cx="4031090" cy="100577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STEP 1 </a:t>
            </a:r>
          </a:p>
          <a:p>
            <a:pPr algn="ctr"/>
            <a:r>
              <a:rPr lang="en-IN" sz="1400" dirty="0" smtClean="0">
                <a:latin typeface="Calibri" panose="020F0502020204030204" pitchFamily="34" charset="0"/>
              </a:rPr>
              <a:t>Scan the transaction data base to get the support of S each 1-itemset, compare S with min_sup, and get a support of 1-itemsets, L1    </a:t>
            </a:r>
            <a:endParaRPr lang="en-IN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27515" y="3186504"/>
                <a:ext cx="3760633" cy="1091151"/>
              </a:xfrm>
              <a:prstGeom prst="rect">
                <a:avLst/>
              </a:prstGeom>
              <a:ln w="762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smtClean="0">
                    <a:latin typeface="Calibri" panose="020F0502020204030204" pitchFamily="34" charset="0"/>
                  </a:rPr>
                  <a:t>STEP 2</a:t>
                </a:r>
              </a:p>
              <a:p>
                <a:pPr algn="ctr"/>
                <a:r>
                  <a:rPr lang="en-IN" sz="1400" dirty="0" smtClean="0">
                    <a:latin typeface="Calibri" panose="020F050202020403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1400" dirty="0" smtClean="0">
                    <a:latin typeface="Calibri" panose="020F0502020204030204" pitchFamily="34" charset="0"/>
                  </a:rPr>
                  <a:t> 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1400" dirty="0" smtClean="0">
                    <a:latin typeface="Calibri" panose="020F0502020204030204" pitchFamily="34" charset="0"/>
                  </a:rPr>
                  <a:t> to generate a set of candidate k-itemsets. And use Apriori property to prune the unfrequented k-itemsets from this set. </a:t>
                </a:r>
                <a:endParaRPr lang="en-IN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515" y="3186504"/>
                <a:ext cx="3760633" cy="1091151"/>
              </a:xfrm>
              <a:prstGeom prst="rect">
                <a:avLst/>
              </a:prstGeom>
              <a:blipFill rotWithShape="0">
                <a:blip r:embed="rId2"/>
                <a:stretch>
                  <a:fillRect r="-476"/>
                </a:stretch>
              </a:blipFill>
              <a:ln w="762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57810" y="1874435"/>
                <a:ext cx="4159878" cy="966841"/>
              </a:xfrm>
              <a:prstGeom prst="rect">
                <a:avLst/>
              </a:prstGeom>
              <a:ln w="76200">
                <a:solidFill>
                  <a:srgbClr val="D632B7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smtClean="0">
                    <a:latin typeface="Calibri" panose="020F0502020204030204" pitchFamily="34" charset="0"/>
                  </a:rPr>
                  <a:t>STEP 3</a:t>
                </a:r>
              </a:p>
              <a:p>
                <a:pPr algn="ctr"/>
                <a:r>
                  <a:rPr lang="en-IN" sz="1400" dirty="0" smtClean="0">
                    <a:latin typeface="Calibri" panose="020F0502020204030204" pitchFamily="34" charset="0"/>
                  </a:rPr>
                  <a:t>Scan the transaction database to get the support S of each candidate k-itemset in the find set, compare S with min_sup, and get a set of frequent k-itemsets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10" y="1874435"/>
                <a:ext cx="4159878" cy="966841"/>
              </a:xfrm>
              <a:prstGeom prst="rect">
                <a:avLst/>
              </a:prstGeom>
              <a:blipFill rotWithShape="0">
                <a:blip r:embed="rId3"/>
                <a:stretch>
                  <a:fillRect b="-1163"/>
                </a:stretch>
              </a:blipFill>
              <a:ln w="76200">
                <a:solidFill>
                  <a:srgbClr val="D632B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Decision 12"/>
          <p:cNvSpPr/>
          <p:nvPr/>
        </p:nvSpPr>
        <p:spPr>
          <a:xfrm>
            <a:off x="8249721" y="3341520"/>
            <a:ext cx="1898025" cy="1478626"/>
          </a:xfrm>
          <a:prstGeom prst="flowChartDecision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anose="020F0502020204030204" pitchFamily="34" charset="0"/>
              </a:rPr>
              <a:t>STEP 4</a:t>
            </a:r>
          </a:p>
          <a:p>
            <a:pPr algn="ctr"/>
            <a:r>
              <a:rPr lang="en-IN" sz="1400" dirty="0" smtClean="0">
                <a:latin typeface="Calibri" panose="020F0502020204030204" pitchFamily="34" charset="0"/>
              </a:rPr>
              <a:t>The candidate set = Null</a:t>
            </a: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9499" y="5190869"/>
            <a:ext cx="2834963" cy="831350"/>
          </a:xfrm>
          <a:prstGeom prst="rect">
            <a:avLst/>
          </a:prstGeom>
          <a:ln w="76200">
            <a:solidFill>
              <a:srgbClr val="34C0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anose="020F0502020204030204" pitchFamily="34" charset="0"/>
              </a:rPr>
              <a:t>STEP 5</a:t>
            </a:r>
          </a:p>
          <a:p>
            <a:pPr algn="ctr"/>
            <a:r>
              <a:rPr lang="en-IN" sz="1400" dirty="0" smtClean="0">
                <a:latin typeface="Calibri" panose="020F0502020204030204" pitchFamily="34" charset="0"/>
              </a:rPr>
              <a:t>For each frequent itemset 1, generate all nonempty subsets of 1</a:t>
            </a:r>
            <a:endParaRPr lang="en-IN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4788" y="4698898"/>
            <a:ext cx="3335630" cy="1179084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anose="020F0502020204030204" pitchFamily="34" charset="0"/>
              </a:rPr>
              <a:t>STEP 6</a:t>
            </a:r>
          </a:p>
          <a:p>
            <a:pPr algn="ctr"/>
            <a:r>
              <a:rPr lang="en-IN" sz="1400" dirty="0" smtClean="0">
                <a:latin typeface="Calibri" panose="020F0502020204030204" pitchFamily="34" charset="0"/>
              </a:rPr>
              <a:t>For every nonempty subset s of 1, output the rule “s=&gt;(1-s)” if confidence C of the rule “s=&gt;(1-s)” (=support s of 1/support S of s)’ min_conf</a:t>
            </a:r>
            <a:endParaRPr lang="en-IN" sz="1400" dirty="0">
              <a:latin typeface="Calibri" panose="020F05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911" y="2794715"/>
            <a:ext cx="0" cy="2966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5133839" y="2582214"/>
            <a:ext cx="1785334" cy="12006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3" idx="1"/>
          </p:cNvCxnSpPr>
          <p:nvPr/>
        </p:nvCxnSpPr>
        <p:spPr>
          <a:xfrm>
            <a:off x="8249721" y="40808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21577" y="4010188"/>
            <a:ext cx="2794715" cy="1176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858150" y="5467130"/>
            <a:ext cx="2240924" cy="128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8734" y="2975197"/>
            <a:ext cx="0" cy="2324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98734" y="4850697"/>
            <a:ext cx="0" cy="29182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63318" y="3789004"/>
            <a:ext cx="1135756" cy="422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IN" sz="2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16063" y="4637822"/>
            <a:ext cx="1052850" cy="425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7594" y="816477"/>
            <a:ext cx="7372350" cy="85407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APRIORI ALGORITHM EXAMPLE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0868" y="1642139"/>
            <a:ext cx="5575812" cy="969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Market basket</a:t>
            </a:r>
            <a:endParaRPr lang="en-IN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83" y="2611756"/>
            <a:ext cx="5443781" cy="321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91118" y="804429"/>
            <a:ext cx="6581104" cy="76886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MARKET BASKET ANALYSIS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1070" y="1803043"/>
            <a:ext cx="9601200" cy="39950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Provides insight into which products tend to be purchased together and which are most amenable to promotion.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Actionable rules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Trivial rules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People who buy chalk-piece also buy duster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Inexplicable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Calibri" panose="020F0502020204030204" pitchFamily="34" charset="0"/>
              </a:rPr>
              <a:t>People who buy mobile also buy bag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35" y="38637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8876" y="606094"/>
            <a:ext cx="8054975" cy="71755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Corbel" panose="020B0503020204020204" pitchFamily="34" charset="0"/>
              </a:rPr>
              <a:t>APRIORI ALGORITHM EXAMPLE</a:t>
            </a:r>
            <a:endParaRPr lang="en-IN" sz="40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89798"/>
              </p:ext>
            </p:extLst>
          </p:nvPr>
        </p:nvGraphicFramePr>
        <p:xfrm>
          <a:off x="1541815" y="1739741"/>
          <a:ext cx="1497598" cy="11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815" y="1739741"/>
                        <a:ext cx="1497598" cy="1189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58074" y="1085795"/>
            <a:ext cx="14813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600" dirty="0"/>
              <a:t>Database </a:t>
            </a:r>
            <a:r>
              <a:rPr lang="en-US" sz="1600" dirty="0" smtClean="0"/>
              <a:t>D</a:t>
            </a:r>
          </a:p>
          <a:p>
            <a:pPr eaLnBrk="0" hangingPunct="0"/>
            <a:r>
              <a:rPr lang="en-US" sz="1600" dirty="0" err="1" smtClean="0"/>
              <a:t>Minsup</a:t>
            </a:r>
            <a:r>
              <a:rPr lang="en-US" sz="1600" dirty="0" smtClean="0"/>
              <a:t> = 0.5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53748"/>
              </p:ext>
            </p:extLst>
          </p:nvPr>
        </p:nvGraphicFramePr>
        <p:xfrm>
          <a:off x="4782035" y="1444455"/>
          <a:ext cx="1506634" cy="143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035" y="1444455"/>
                        <a:ext cx="1506634" cy="1430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1353"/>
              </p:ext>
            </p:extLst>
          </p:nvPr>
        </p:nvGraphicFramePr>
        <p:xfrm>
          <a:off x="8161231" y="1487836"/>
          <a:ext cx="1720864" cy="12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231" y="1487836"/>
                        <a:ext cx="1720864" cy="1242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85412" y="2215747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85412" y="2520073"/>
            <a:ext cx="9358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65302" y="1432630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C</a:t>
            </a:r>
            <a:r>
              <a:rPr lang="en-US" i="1" baseline="-25000" dirty="0"/>
              <a:t>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709359" y="1344612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L</a:t>
            </a:r>
            <a:r>
              <a:rPr lang="en-US" i="1" baseline="-25000" dirty="0"/>
              <a:t>1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84232"/>
              </p:ext>
            </p:extLst>
          </p:nvPr>
        </p:nvGraphicFramePr>
        <p:xfrm>
          <a:off x="8669430" y="3198086"/>
          <a:ext cx="1067900" cy="197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430" y="3198086"/>
                        <a:ext cx="1067900" cy="19764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05727"/>
              </p:ext>
            </p:extLst>
          </p:nvPr>
        </p:nvGraphicFramePr>
        <p:xfrm>
          <a:off x="4935359" y="3382963"/>
          <a:ext cx="1320166" cy="151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359" y="3382963"/>
                        <a:ext cx="1320166" cy="1518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85566"/>
              </p:ext>
            </p:extLst>
          </p:nvPr>
        </p:nvGraphicFramePr>
        <p:xfrm>
          <a:off x="1660480" y="3492389"/>
          <a:ext cx="1654124" cy="154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480" y="3492389"/>
                        <a:ext cx="1654124" cy="15423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87944" y="3399716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L</a:t>
            </a:r>
            <a:r>
              <a:rPr lang="en-US" i="1" baseline="-25000" dirty="0"/>
              <a:t>2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48858" y="3346047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227587" y="3354090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900359" y="4188616"/>
            <a:ext cx="12608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983136" y="3816990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Scan D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10405834" y="2799990"/>
            <a:ext cx="705446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283470" y="5693055"/>
            <a:ext cx="190380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195825" y="5292296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C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337432" y="5128988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 dirty="0"/>
              <a:t>L</a:t>
            </a:r>
            <a:r>
              <a:rPr lang="en-US" i="1" baseline="-25000" dirty="0"/>
              <a:t>3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935359" y="5313654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Scan D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1129284" y="4924922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936648" y="2334297"/>
            <a:ext cx="5929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050365" y="4210878"/>
            <a:ext cx="428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07653"/>
              </p:ext>
            </p:extLst>
          </p:nvPr>
        </p:nvGraphicFramePr>
        <p:xfrm>
          <a:off x="2608541" y="5325025"/>
          <a:ext cx="1135682" cy="69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541" y="5325025"/>
                        <a:ext cx="1135682" cy="6962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77498"/>
              </p:ext>
            </p:extLst>
          </p:nvPr>
        </p:nvGraphicFramePr>
        <p:xfrm>
          <a:off x="6726527" y="5280980"/>
          <a:ext cx="1606104" cy="6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527" y="5280980"/>
                        <a:ext cx="1606104" cy="660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049" y="27403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/>
      <p:bldP spid="11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21416" y="794800"/>
            <a:ext cx="8242479" cy="556519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/>
              <a:t/>
            </a:r>
            <a:br>
              <a:rPr lang="it-IT" sz="5400" b="1" dirty="0"/>
            </a:br>
            <a:r>
              <a:rPr lang="it-IT" sz="4000" b="1" dirty="0" smtClean="0">
                <a:latin typeface="Corbel" panose="020B0503020204020204" pitchFamily="34" charset="0"/>
              </a:rPr>
              <a:t>The Apriori Algorithm : Pseudo Code </a:t>
            </a:r>
            <a:r>
              <a:rPr lang="it-IT" sz="5400" b="1" dirty="0"/>
              <a:t/>
            </a:r>
            <a:br>
              <a:rPr lang="it-IT" sz="5400" b="1" dirty="0"/>
            </a:br>
            <a:endParaRPr lang="en-IN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184856" y="1632553"/>
                <a:ext cx="10515600" cy="49228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sz="2900" dirty="0" smtClean="0">
                    <a:latin typeface="Calibri" panose="020F0502020204030204" pitchFamily="34" charset="0"/>
                  </a:rPr>
                  <a:t>Join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900" dirty="0" smtClean="0">
                    <a:latin typeface="Calibri" panose="020F0502020204030204" pitchFamily="34" charset="0"/>
                  </a:rPr>
                  <a:t> is </a:t>
                </a:r>
                <a:r>
                  <a:rPr lang="en-IN" sz="2900" dirty="0">
                    <a:latin typeface="Calibri" panose="020F0502020204030204" pitchFamily="34" charset="0"/>
                  </a:rPr>
                  <a:t>generated by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900" dirty="0" smtClean="0">
                    <a:latin typeface="Calibri" panose="020F0502020204030204" pitchFamily="34" charset="0"/>
                  </a:rPr>
                  <a:t> with itself</a:t>
                </a:r>
              </a:p>
              <a:p>
                <a:r>
                  <a:rPr lang="en-IN" sz="2900" dirty="0" smtClean="0">
                    <a:latin typeface="Calibri" panose="020F0502020204030204" pitchFamily="34" charset="0"/>
                  </a:rPr>
                  <a:t>Prune Step: </a:t>
                </a:r>
                <a:r>
                  <a:rPr lang="en-IN" sz="2900" dirty="0">
                    <a:latin typeface="Calibri" panose="020F0502020204030204" pitchFamily="34" charset="0"/>
                  </a:rPr>
                  <a:t>Any (k-1)-itemset that </a:t>
                </a:r>
                <a:r>
                  <a:rPr lang="en-IN" sz="2900" dirty="0" smtClean="0">
                    <a:latin typeface="Calibri" panose="020F0502020204030204" pitchFamily="34" charset="0"/>
                  </a:rPr>
                  <a:t>is </a:t>
                </a:r>
                <a:r>
                  <a:rPr lang="en-IN" sz="2900" dirty="0">
                    <a:latin typeface="Calibri" panose="020F0502020204030204" pitchFamily="34" charset="0"/>
                  </a:rPr>
                  <a:t>not frequent cannot be a </a:t>
                </a:r>
                <a:r>
                  <a:rPr lang="en-IN" sz="2900" dirty="0" smtClean="0">
                    <a:latin typeface="Calibri" panose="020F0502020204030204" pitchFamily="34" charset="0"/>
                  </a:rPr>
                  <a:t>subset </a:t>
                </a:r>
                <a:r>
                  <a:rPr lang="en-IN" sz="2900" dirty="0">
                    <a:latin typeface="Calibri" panose="020F0502020204030204" pitchFamily="34" charset="0"/>
                  </a:rPr>
                  <a:t>of a frequent </a:t>
                </a:r>
                <a:r>
                  <a:rPr lang="en-IN" sz="2900" dirty="0" smtClean="0">
                    <a:latin typeface="Calibri" panose="020F0502020204030204" pitchFamily="34" charset="0"/>
                  </a:rPr>
                  <a:t>k-itemset</a:t>
                </a:r>
              </a:p>
              <a:p>
                <a:r>
                  <a:rPr lang="en-IN" sz="2900" dirty="0" smtClean="0">
                    <a:latin typeface="Calibri" panose="020F0502020204030204" pitchFamily="34" charset="0"/>
                  </a:rPr>
                  <a:t>Pseudo-code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900" dirty="0" smtClean="0">
                    <a:latin typeface="Calibri" panose="020F0502020204030204" pitchFamily="34" charset="0"/>
                  </a:rPr>
                  <a:t>: Candidate </a:t>
                </a:r>
                <a:r>
                  <a:rPr lang="en-IN" sz="2900" dirty="0">
                    <a:latin typeface="Calibri" panose="020F0502020204030204" pitchFamily="34" charset="0"/>
                  </a:rPr>
                  <a:t>itemset of size </a:t>
                </a:r>
                <a:r>
                  <a:rPr lang="en-IN" sz="2900" dirty="0" smtClean="0">
                    <a:latin typeface="Calibri" panose="020F0502020204030204" pitchFamily="34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IN" sz="2900" dirty="0" smtClean="0">
                    <a:latin typeface="Calibri" panose="020F050202020403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900" dirty="0" smtClean="0">
                    <a:latin typeface="Calibri" panose="020F0502020204030204" pitchFamily="34" charset="0"/>
                  </a:rPr>
                  <a:t>: frequent </a:t>
                </a:r>
                <a:r>
                  <a:rPr lang="en-IN" sz="2900" dirty="0">
                    <a:latin typeface="Calibri" panose="020F0502020204030204" pitchFamily="34" charset="0"/>
                  </a:rPr>
                  <a:t>itemset of size k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en-US" sz="2000" dirty="0" smtClean="0"/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None/>
                </a:pPr>
                <a:r>
                  <a:rPr lang="en-US" altLang="en-US" sz="2600" i="1" dirty="0" smtClean="0">
                    <a:latin typeface="Calibri" panose="020F0502020204030204" pitchFamily="34" charset="0"/>
                  </a:rPr>
                  <a:t>L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1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= {frequent items};</a:t>
                </a: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b="1" dirty="0" smtClean="0">
                    <a:solidFill>
                      <a:srgbClr val="F83F24"/>
                    </a:solidFill>
                    <a:latin typeface="Calibri" panose="020F0502020204030204" pitchFamily="34" charset="0"/>
                  </a:rPr>
                  <a:t>for</a:t>
                </a:r>
                <a:r>
                  <a:rPr lang="en-US" altLang="en-US" sz="2600" b="1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(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= 1; </a:t>
                </a:r>
                <a:r>
                  <a:rPr lang="en-US" altLang="en-US" sz="2600" i="1" dirty="0" err="1" smtClean="0">
                    <a:latin typeface="Calibri" panose="020F0502020204030204" pitchFamily="34" charset="0"/>
                  </a:rPr>
                  <a:t>L</a:t>
                </a:r>
                <a:r>
                  <a:rPr lang="en-US" altLang="en-US" sz="2600" i="1" baseline="-25000" dirty="0" err="1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!=</a:t>
                </a:r>
                <a:r>
                  <a:rPr lang="en-US" altLang="en-US" sz="26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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;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++) </a:t>
                </a:r>
                <a:r>
                  <a:rPr lang="en-US" altLang="en-US" sz="2600" b="1" dirty="0" smtClean="0">
                    <a:solidFill>
                      <a:srgbClr val="F83F24"/>
                    </a:solidFill>
                    <a:latin typeface="Calibri" panose="020F0502020204030204" pitchFamily="34" charset="0"/>
                  </a:rPr>
                  <a:t>do begin</a:t>
                </a:r>
                <a:endParaRPr lang="en-US" altLang="en-US" sz="2600" dirty="0" smtClean="0">
                  <a:latin typeface="Calibri" panose="020F0502020204030204" pitchFamily="34" charset="0"/>
                </a:endParaRP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dirty="0" smtClean="0">
                    <a:latin typeface="Calibri" panose="020F0502020204030204" pitchFamily="34" charset="0"/>
                  </a:rPr>
                  <a:t>    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k+1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= candidates generated from </a:t>
                </a:r>
                <a:r>
                  <a:rPr lang="en-US" altLang="en-US" sz="2600" i="1" dirty="0" err="1" smtClean="0">
                    <a:latin typeface="Calibri" panose="020F0502020204030204" pitchFamily="34" charset="0"/>
                  </a:rPr>
                  <a:t>L</a:t>
                </a:r>
                <a:r>
                  <a:rPr lang="en-US" altLang="en-US" sz="2600" i="1" baseline="-25000" dirty="0" err="1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;</a:t>
                </a: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dirty="0" smtClean="0">
                    <a:latin typeface="Calibri" panose="020F0502020204030204" pitchFamily="34" charset="0"/>
                  </a:rPr>
                  <a:t>    </a:t>
                </a:r>
                <a:r>
                  <a:rPr lang="en-US" altLang="en-US" sz="2600" b="1" dirty="0" smtClean="0">
                    <a:solidFill>
                      <a:srgbClr val="F83F24"/>
                    </a:solidFill>
                    <a:latin typeface="Calibri" panose="020F0502020204030204" pitchFamily="34" charset="0"/>
                  </a:rPr>
                  <a:t>for each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transaction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t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in database do</a:t>
                </a:r>
              </a:p>
              <a:p>
                <a:pPr lvl="3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600" dirty="0" smtClean="0">
                    <a:latin typeface="Calibri" panose="020F0502020204030204" pitchFamily="34" charset="0"/>
                  </a:rPr>
                  <a:t>       increment the count of all candidates in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k+1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                      </a:t>
                </a:r>
              </a:p>
              <a:p>
                <a:pPr lvl="3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600" dirty="0">
                    <a:latin typeface="Calibri" panose="020F0502020204030204" pitchFamily="34" charset="0"/>
                  </a:rPr>
                  <a:t> 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      that are contained in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t</a:t>
                </a:r>
                <a:endParaRPr lang="en-US" altLang="en-US" sz="2600" dirty="0" smtClean="0">
                  <a:latin typeface="Calibri" panose="020F0502020204030204" pitchFamily="34" charset="0"/>
                </a:endParaRP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dirty="0" smtClean="0">
                    <a:latin typeface="Calibri" panose="020F0502020204030204" pitchFamily="34" charset="0"/>
                  </a:rPr>
                  <a:t>   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L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k+1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 = candidates in </a:t>
                </a:r>
                <a:r>
                  <a:rPr lang="en-US" altLang="en-US" sz="2600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k+1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with </a:t>
                </a:r>
                <a:r>
                  <a:rPr lang="en-US" altLang="en-US" sz="2600" dirty="0" err="1" smtClean="0">
                    <a:latin typeface="Calibri" panose="020F0502020204030204" pitchFamily="34" charset="0"/>
                  </a:rPr>
                  <a:t>min_support</a:t>
                </a:r>
                <a:endParaRPr lang="en-US" altLang="en-US" sz="2600" dirty="0" smtClean="0">
                  <a:latin typeface="Calibri" panose="020F0502020204030204" pitchFamily="34" charset="0"/>
                </a:endParaRP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dirty="0" smtClean="0">
                    <a:latin typeface="Calibri" panose="020F0502020204030204" pitchFamily="34" charset="0"/>
                  </a:rPr>
                  <a:t>   </a:t>
                </a:r>
                <a:r>
                  <a:rPr lang="en-US" altLang="en-US" sz="2600" b="1" dirty="0" smtClean="0">
                    <a:solidFill>
                      <a:srgbClr val="F83F24"/>
                    </a:solidFill>
                    <a:latin typeface="Calibri" panose="020F0502020204030204" pitchFamily="34" charset="0"/>
                  </a:rPr>
                  <a:t> end</a:t>
                </a:r>
                <a:endParaRPr lang="en-US" altLang="en-US" sz="2600" dirty="0" smtClean="0">
                  <a:latin typeface="Calibri" panose="020F0502020204030204" pitchFamily="34" charset="0"/>
                </a:endParaRPr>
              </a:p>
              <a:p>
                <a:pPr lvl="2">
                  <a:lnSpc>
                    <a:spcPct val="11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600" b="1" dirty="0" smtClean="0">
                    <a:solidFill>
                      <a:srgbClr val="F83F24"/>
                    </a:solidFill>
                    <a:latin typeface="Calibri" panose="020F0502020204030204" pitchFamily="34" charset="0"/>
                  </a:rPr>
                  <a:t>return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en-US" sz="2600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</a:t>
                </a:r>
                <a:r>
                  <a:rPr lang="en-US" altLang="en-US" sz="2600" i="1" baseline="-25000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en-US" sz="2600" i="1" dirty="0" err="1" smtClean="0">
                    <a:latin typeface="Calibri" panose="020F0502020204030204" pitchFamily="34" charset="0"/>
                  </a:rPr>
                  <a:t>L</a:t>
                </a:r>
                <a:r>
                  <a:rPr lang="en-US" altLang="en-US" sz="2600" i="1" baseline="-25000" dirty="0" err="1" smtClean="0">
                    <a:latin typeface="Calibri" panose="020F0502020204030204" pitchFamily="34" charset="0"/>
                  </a:rPr>
                  <a:t>k</a:t>
                </a:r>
                <a:r>
                  <a:rPr lang="en-US" altLang="en-US" sz="2600" dirty="0" smtClean="0">
                    <a:latin typeface="Calibri" panose="020F0502020204030204" pitchFamily="34" charset="0"/>
                  </a:rPr>
                  <a:t>;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84856" y="1632553"/>
                <a:ext cx="10515600" cy="4922838"/>
              </a:xfrm>
              <a:blipFill rotWithShape="0">
                <a:blip r:embed="rId2"/>
                <a:stretch>
                  <a:fillRect l="-696" t="-2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0" y="3226299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4" y="3239178"/>
            <a:ext cx="430354" cy="430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C:\Users\Som\Pictures\20120413_INSOF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259" y="25178"/>
            <a:ext cx="1794462" cy="5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665</TotalTime>
  <Words>641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Garamond</vt:lpstr>
      <vt:lpstr>Segoe UI Semibold</vt:lpstr>
      <vt:lpstr>Symbol</vt:lpstr>
      <vt:lpstr>Wingdings</vt:lpstr>
      <vt:lpstr>Organic</vt:lpstr>
      <vt:lpstr>Worksheet</vt:lpstr>
      <vt:lpstr>APRIORI ALGORITHM </vt:lpstr>
      <vt:lpstr>OVERVIEW</vt:lpstr>
      <vt:lpstr>DEFINITION OF APRIORI ALGORITHM </vt:lpstr>
      <vt:lpstr>KEY CONCEPTS</vt:lpstr>
      <vt:lpstr>STEPS TO PERFORM APRIORI ALGORITHM</vt:lpstr>
      <vt:lpstr>APRIORI ALGORITHM EXAMPLE</vt:lpstr>
      <vt:lpstr>MARKET BASKET ANALYSIS</vt:lpstr>
      <vt:lpstr>APRIORI ALGORITHM EXAMPLE</vt:lpstr>
      <vt:lpstr> The Apriori Algorithm : Pseudo Code  </vt:lpstr>
      <vt:lpstr>LIMITATIONS</vt:lpstr>
      <vt:lpstr>METHODS TO IMPROVE APRIORI’S EFFICIENCY</vt:lpstr>
      <vt:lpstr>APRIORI ADVANTAGES/DISADVANTAGES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Office365 Three</dc:creator>
  <cp:lastModifiedBy>Office365 Three</cp:lastModifiedBy>
  <cp:revision>62</cp:revision>
  <dcterms:created xsi:type="dcterms:W3CDTF">2014-06-05T05:47:53Z</dcterms:created>
  <dcterms:modified xsi:type="dcterms:W3CDTF">2014-06-19T08:51:11Z</dcterms:modified>
</cp:coreProperties>
</file>