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81" r:id="rId5"/>
    <p:sldId id="282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CF349-C0EE-420A-9D80-C55D75AEDD7F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422A4-045D-4244-B0BC-3CCD6A4D6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9283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A9C761D-3B55-4110-A8E7-5D8BCDB50ECD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012526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D4EEBF3-6CC2-4AAA-B776-4E7D09668D5E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6810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5142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5629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4046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9866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2661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15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8422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7383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1861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7318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3586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7058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0862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5120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724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44000" y="826264"/>
            <a:ext cx="9070200" cy="24691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Predictive Analysis</a:t>
            </a:r>
            <a:endParaRPr lang="en-IN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Based on </a:t>
            </a:r>
            <a:r>
              <a:rPr lang="en-IN" sz="4400" b="1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 Patient Type</a:t>
            </a:r>
            <a:endParaRPr lang="en-IN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53440" y="4439880"/>
            <a:ext cx="8583480" cy="175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0" strike="noStrike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Applied Cognitive Science Laboratory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Indian Institute of Technology </a:t>
            </a:r>
            <a:r>
              <a:rPr lang="en-IN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Mandi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Kamand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HP, India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249840" y="3297240"/>
            <a:ext cx="853236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Saurav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IN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Saha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Winter Internship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3"/>
          <a:stretch/>
        </p:blipFill>
        <p:spPr>
          <a:xfrm>
            <a:off x="6296252" y="399344"/>
            <a:ext cx="2645215" cy="571786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4"/>
          <a:stretch/>
        </p:blipFill>
        <p:spPr>
          <a:xfrm>
            <a:off x="144000" y="72000"/>
            <a:ext cx="1696320" cy="115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Logistic Regression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59488               53.9178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Classified Instances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50843               46.0822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absolute error </a:t>
            </a: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99.2931 %</a:t>
            </a:r>
            <a:r>
              <a:rPr lang="en-IN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3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</a:p>
          <a:p>
            <a:pPr lvl="3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=== Confusion Matrix ===</a:t>
            </a:r>
          </a:p>
          <a:p>
            <a:pPr lvl="3"/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 &lt;-- classified as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44830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14385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a = NF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36458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14658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b = F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9285138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SVM (Linear Kernel)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59215               53.6703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Classified Instances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51116               46.3297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absolute error    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93.1614 %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=== Confusion Matrix ===</a:t>
            </a:r>
          </a:p>
          <a:p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b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&lt;-- classified as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59215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0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a = NF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51116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 |     b = F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969485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SVM (Radial Kernel)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60270               54.6265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Classified Instances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50061               45.3735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absolute error    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91.2386 %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	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=== Confusion Matrix ===</a:t>
            </a:r>
          </a:p>
          <a:p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 &lt;-- classified as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44690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14525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a = NF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35536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15580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b = F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401138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Random Forest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62480               56.6296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Classified Instances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47851               43.3704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absolute error    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97.2005 %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3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2"/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=== Confusion Matrix ===</a:t>
            </a:r>
          </a:p>
          <a:p>
            <a:pPr lvl="2"/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 &lt;-- classified as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41306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17909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a = NF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29942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21174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b = F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6767503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Bagging on Decision Tree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62253               56.4239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Classified </a:t>
            </a: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Instances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48078               43.5761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absolute error    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97.8079 %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=== Confusion Matrix ===</a:t>
            </a:r>
          </a:p>
          <a:p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/>
            <a:r>
              <a:rPr lang="en-IN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IN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IN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 </a:t>
            </a:r>
            <a:r>
              <a:rPr lang="en-IN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 &lt;-- classified as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41964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17251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a = NF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30827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20289 |     b = F</a:t>
            </a: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5450201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48139" y="2570482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54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Thank You</a:t>
            </a:r>
            <a:endParaRPr lang="en-IN" sz="2400" b="1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50440" y="232908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DESCRIPTION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575411" y="1567084"/>
            <a:ext cx="6610122" cy="4376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/>
          <p:cNvSpPr txBox="1"/>
          <p:nvPr/>
        </p:nvSpPr>
        <p:spPr>
          <a:xfrm>
            <a:off x="829548" y="1373748"/>
            <a:ext cx="766922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u="sng" dirty="0" smtClean="0"/>
              <a:t>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u="sng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TOTAL INSTANCES : 110331</a:t>
            </a:r>
          </a:p>
          <a:p>
            <a:pPr lvl="1"/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OPANA ONLY : 63987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BUTRANS ONLY : 46344</a:t>
            </a:r>
          </a:p>
          <a:p>
            <a:endParaRPr lang="en-US" sz="2400" b="1" u="sng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u="sng" dirty="0" smtClean="0"/>
              <a:t>MACHINE LEARNING </a:t>
            </a:r>
          </a:p>
          <a:p>
            <a:endParaRPr lang="en-US" sz="2400" b="1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 SUPERVISED LEARNING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 TECHNIQUE : 10-FOLD CROSS-VALIDATION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 CLASSIFICATION OF 2 CLASSES : FREQUENT / INFREQUENT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r>
              <a:rPr lang="en-US" sz="2400" b="1" dirty="0" smtClean="0"/>
              <a:t>	</a:t>
            </a: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50440" y="232908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CRITERIA FOR FREQUENT BUYER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575411" y="1567084"/>
            <a:ext cx="6610122" cy="4376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/>
          <p:cNvSpPr txBox="1"/>
          <p:nvPr/>
        </p:nvSpPr>
        <p:spPr>
          <a:xfrm>
            <a:off x="461225" y="1755977"/>
            <a:ext cx="840587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/>
              <a:t>MEDIAN OF REFILL COUNT IS USED TO DISTINGUISH BETWEEN FREQUENT AND INFREQUENT BUYER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u="sng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u="sng" dirty="0" smtClean="0"/>
              <a:t>CONDITION</a:t>
            </a:r>
            <a:r>
              <a:rPr lang="en-US" sz="2400" b="1" dirty="0" smtClean="0"/>
              <a:t> :</a:t>
            </a:r>
            <a:endParaRPr lang="en-US" sz="2400" b="1" dirty="0"/>
          </a:p>
          <a:p>
            <a:endParaRPr lang="en-US" sz="2400" b="1" dirty="0" smtClean="0"/>
          </a:p>
          <a:p>
            <a:pPr lvl="2"/>
            <a:r>
              <a:rPr lang="en-US" sz="2400" b="1" dirty="0" smtClean="0"/>
              <a:t>    	</a:t>
            </a:r>
            <a:r>
              <a:rPr lang="en-US" sz="2000" dirty="0" smtClean="0"/>
              <a:t>IF  REFILL_COUNT &gt; MEDIAN </a:t>
            </a:r>
          </a:p>
          <a:p>
            <a:pPr lvl="2"/>
            <a:r>
              <a:rPr lang="en-US" sz="2000" dirty="0" smtClean="0"/>
              <a:t>		=&gt; FREQUENT BUYER (F)</a:t>
            </a:r>
          </a:p>
          <a:p>
            <a:pPr lvl="2"/>
            <a:r>
              <a:rPr lang="en-US" sz="2000" dirty="0" smtClean="0"/>
              <a:t>	ELSE </a:t>
            </a:r>
          </a:p>
          <a:p>
            <a:pPr lvl="2"/>
            <a:r>
              <a:rPr lang="en-US" sz="2000" dirty="0" smtClean="0"/>
              <a:t>		=&gt; INFREQUENT </a:t>
            </a:r>
            <a:r>
              <a:rPr lang="en-US" sz="2000" smtClean="0"/>
              <a:t>BUYER (NF</a:t>
            </a:r>
            <a:r>
              <a:rPr lang="en-US" sz="2000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60012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52960" y="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DATASET ANALYSIS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575411" y="1567084"/>
            <a:ext cx="6610122" cy="4376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/>
          <p:cNvSpPr txBox="1"/>
          <p:nvPr/>
        </p:nvSpPr>
        <p:spPr>
          <a:xfrm>
            <a:off x="1142679" y="1715325"/>
            <a:ext cx="840587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/>
              <a:t> </a:t>
            </a:r>
            <a:r>
              <a:rPr lang="en-US" sz="2400" b="1" u="sng" dirty="0" smtClean="0"/>
              <a:t>OPANA ONLY</a:t>
            </a:r>
            <a:r>
              <a:rPr lang="en-US" sz="2400" b="1" dirty="0" smtClean="0"/>
              <a:t>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b="1" dirty="0"/>
              <a:t>MEDIAN : 3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F </a:t>
            </a:r>
            <a:r>
              <a:rPr lang="en-US" dirty="0"/>
              <a:t>: 31651/63987 (49.46%)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NF </a:t>
            </a:r>
            <a:r>
              <a:rPr lang="en-US" dirty="0"/>
              <a:t>: 32366/63987 (50.54%)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 </a:t>
            </a:r>
            <a:r>
              <a:rPr lang="en-US" sz="2400" b="1" u="sng" dirty="0" smtClean="0"/>
              <a:t>BUTRANS ONLY</a:t>
            </a:r>
            <a:r>
              <a:rPr lang="en-US" sz="2400" b="1" dirty="0" smtClean="0"/>
              <a:t>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b="1" dirty="0"/>
              <a:t>MEDIAN : </a:t>
            </a:r>
            <a:r>
              <a:rPr lang="en-US" b="1" dirty="0" smtClean="0"/>
              <a:t>2</a:t>
            </a:r>
            <a:endParaRPr lang="en-US" b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F </a:t>
            </a:r>
            <a:r>
              <a:rPr lang="en-US" dirty="0"/>
              <a:t>: 19465/46344 (42</a:t>
            </a:r>
            <a:r>
              <a:rPr lang="en-US" dirty="0" smtClean="0"/>
              <a:t>%)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NF </a:t>
            </a:r>
            <a:r>
              <a:rPr lang="en-US" dirty="0"/>
              <a:t>: 26879/46344 (58</a:t>
            </a:r>
            <a:r>
              <a:rPr lang="en-US" dirty="0" smtClean="0"/>
              <a:t>%)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b="1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8996940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52960" y="201275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ATTRIBUTES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982989" y="2353661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SEX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AGEGRP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REGION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ADMTYP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TOTAL </a:t>
            </a: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KNEE ANTRHOPLASTY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OSTEOARTHROSIS SECONDARY  LOWER LEG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REMOVAL OF FOREIGN BODY FROM EYE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TOTAL KNEE REPLACEMENT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OSTEOARTHROSIS PRIMARY LOWER LEG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OSTEOARTHROSIS GENERALIZED LOWER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LEG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US" sz="20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 DRUG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TextBox 3"/>
          <p:cNvSpPr txBox="1"/>
          <p:nvPr/>
        </p:nvSpPr>
        <p:spPr>
          <a:xfrm>
            <a:off x="1586383" y="1647833"/>
            <a:ext cx="4836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Total number of Attributes : 11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4572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spc="-1" dirty="0" err="1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ZeroR</a:t>
            </a:r>
            <a:r>
              <a:rPr lang="en-IN" sz="4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(Baseline)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59215               53.6703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Classified Instances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51116               46.3297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absolute error    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100      %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=== Confusion Matrix ===</a:t>
            </a:r>
          </a:p>
          <a:p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 &lt;-- classified as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59215     0 |     a = NF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51116     0 |     b = F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7562581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Naïve Bayes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59852               54.2477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Classified Instances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50479               45.7523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absolute error    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99.1732 %</a:t>
            </a:r>
            <a:endParaRPr lang="en-IN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44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3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=== Confusion Matrix ===</a:t>
            </a:r>
          </a:p>
          <a:p>
            <a:pPr lvl="3"/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b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&lt;-- classified as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41685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17530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a = NF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32949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18167 |     b = F</a:t>
            </a: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24376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Decision Tree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62224               56.3976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Classified Instances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48107               43.6024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absolute error    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97.8437 %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4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3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=== Confusion Matrix ===</a:t>
            </a:r>
          </a:p>
          <a:p>
            <a:pPr lvl="3"/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 &lt;-- classified as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41329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17886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a = NF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30221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20895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b = F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8456975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52960" y="-88135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</a:t>
            </a:r>
            <a:r>
              <a:rPr lang="en-IN" sz="4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ecision Tree Rules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205266" y="885468"/>
            <a:ext cx="7178527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Class_Drug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opana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REGION &lt;= 4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Removal of Foreign Body from Eye &lt;= 0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AGEGRP &lt;= 2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ADMTYP &lt;= 1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REGION &lt;= 2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SEX &lt;= 1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REGION &lt;= 1: NF (106.0/34.0)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REGION &gt; 1: F (313.0/104.0)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SEX &gt; 1: F (477.0/165.0)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REGION &gt; 2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REGION &lt;= 3: F (1322.0/651.0)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REGION &gt; 3: NF (486.0/189.0)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ADMTYP &gt; 1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SEX &lt;= 1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AGEGRP &lt;= 1: F (43.0/10.0)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AGEGRP &gt; 1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REGION &lt;= 1: NF (473.0/186.0)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REGION &gt; 1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ADMTYP &lt;= 2: NF (1837.0/860.0)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ADMTYP &gt; 2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ADMTYP &lt;= 3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|   REGION &lt;= 2: F (24.0/4.0)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|   REGION &gt; 2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|   |   REGION &lt;= 3: NF (12.0/4.0)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|   |   REGION &gt; 3: F (7.0/1.0)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ADMTYP &gt; 3</a:t>
            </a:r>
            <a:endParaRPr lang="en-US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2290253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3419</TotalTime>
  <Words>695</Words>
  <Application>Microsoft Office PowerPoint</Application>
  <PresentationFormat>On-screen Show (4:3)</PresentationFormat>
  <Paragraphs>237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</dc:title>
  <dc:subject/>
  <dc:creator>Kaushik, Shruti</dc:creator>
  <dc:description/>
  <cp:lastModifiedBy>acsthree</cp:lastModifiedBy>
  <cp:revision>199</cp:revision>
  <dcterms:created xsi:type="dcterms:W3CDTF">2006-08-16T00:00:00Z</dcterms:created>
  <dcterms:modified xsi:type="dcterms:W3CDTF">2017-01-12T11:46:56Z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