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4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CF349-C0EE-420A-9D80-C55D75AEDD7F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E422A4-045D-4244-B0BC-3CCD6A4D6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9283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A9C761D-3B55-4110-A8E7-5D8BCDB50ECD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012526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D4EEBF3-6CC2-4AAA-B776-4E7D09668D5E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86810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94046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11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09866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2661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13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8422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7383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3586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7058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60862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15120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57246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25142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95629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44000" y="826264"/>
            <a:ext cx="9070200" cy="24691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4400" b="1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Predictive Analysis</a:t>
            </a:r>
            <a:endParaRPr lang="en-IN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4400" b="1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Based on </a:t>
            </a:r>
            <a:r>
              <a:rPr lang="en-IN" sz="4400" b="1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Ternary </a:t>
            </a:r>
            <a:r>
              <a:rPr lang="en-IN" sz="4400" b="1" strike="noStrike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 Drug</a:t>
            </a:r>
            <a:endParaRPr lang="en-IN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53440" y="4439880"/>
            <a:ext cx="8583480" cy="175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200" b="0" strike="noStrike" spc="-1" baseline="30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Applied Cognitive Science Laboratory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Indian Institute of Technology </a:t>
            </a:r>
            <a:r>
              <a:rPr lang="en-IN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Mandi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Kamand</a:t>
            </a: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HP, India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249840" y="3297240"/>
            <a:ext cx="853236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Saurav</a:t>
            </a: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IN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Saha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Winter Internship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Picture 80"/>
          <p:cNvPicPr/>
          <p:nvPr/>
        </p:nvPicPr>
        <p:blipFill>
          <a:blip r:embed="rId3"/>
          <a:stretch/>
        </p:blipFill>
        <p:spPr>
          <a:xfrm>
            <a:off x="6296252" y="399344"/>
            <a:ext cx="2645215" cy="571786"/>
          </a:xfrm>
          <a:prstGeom prst="rect">
            <a:avLst/>
          </a:prstGeom>
          <a:ln>
            <a:noFill/>
          </a:ln>
        </p:spPr>
      </p:pic>
      <p:pic>
        <p:nvPicPr>
          <p:cNvPr id="82" name="Picture 81"/>
          <p:cNvPicPr/>
          <p:nvPr/>
        </p:nvPicPr>
        <p:blipFill>
          <a:blip r:embed="rId4"/>
          <a:stretch/>
        </p:blipFill>
        <p:spPr>
          <a:xfrm>
            <a:off x="144000" y="72000"/>
            <a:ext cx="1696320" cy="1150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75842" y="173516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SVM (Radial Kernel)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608462" y="1732997"/>
            <a:ext cx="6610122" cy="14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Correctly Classified Instances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68291               58.9142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Incorrectly 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Classified Instances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47625               41.0858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Relative absolute error           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77.0667 %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1"/>
            <a:endParaRPr lang="en-IN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=== Confusion Matrix ===</a:t>
            </a:r>
          </a:p>
          <a:p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b    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 &lt;-- classified as</a:t>
            </a:r>
          </a:p>
          <a:p>
            <a:pPr lvl="3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44265   19722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 |     a = </a:t>
            </a:r>
            <a:r>
              <a:rPr lang="en-I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opana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/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22391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23953      0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    b = </a:t>
            </a:r>
            <a:r>
              <a:rPr lang="en-I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butrans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2200     3312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73 |     c = both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2401138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75842" y="173516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Random Forest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608462" y="1732997"/>
            <a:ext cx="6610122" cy="14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Correctly Classified Instances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72424               62.4797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Incorrectly 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Classified Instances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43492               37.5203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Relative absolute error           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82.0532 %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1"/>
            <a:endParaRPr lang="en-IN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1"/>
            <a:endParaRPr lang="en-IN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=== Confusion Matrix ===</a:t>
            </a:r>
          </a:p>
          <a:p>
            <a:pPr lvl="3"/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a          b            c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&lt;-- classified as</a:t>
            </a:r>
          </a:p>
          <a:p>
            <a:pPr lvl="3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45769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18033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185 |     a = </a:t>
            </a:r>
            <a:r>
              <a:rPr lang="en-I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opana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/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20078    26082    184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    b = </a:t>
            </a:r>
            <a:r>
              <a:rPr lang="en-I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butrans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2353      2659    573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    c = both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6767503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75842" y="173516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Bagging on Decision Tree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608462" y="1732997"/>
            <a:ext cx="6610122" cy="14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Correctly Classified Instances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72198               62.2848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Incorrectly 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Classified </a:t>
            </a:r>
            <a:r>
              <a:rPr lang="en-I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Instances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43718               37.7152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Relative 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absolute error           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84.5868 %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1"/>
            <a:endParaRPr lang="en-IN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===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Confusion Matrix ===</a:t>
            </a:r>
          </a:p>
          <a:p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a     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 &lt;-- classified as</a:t>
            </a:r>
          </a:p>
          <a:p>
            <a:pPr lvl="3"/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46436    17385    166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    a = </a:t>
            </a:r>
            <a:r>
              <a:rPr lang="en-I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opana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20957    25232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155 |     b = </a:t>
            </a:r>
            <a:r>
              <a:rPr lang="en-I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butrans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2426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2629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530 |     c = both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5450201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48139" y="2570482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5400" b="1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Thank You</a:t>
            </a:r>
            <a:endParaRPr lang="en-IN" sz="2400" b="1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50440" y="232908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trike="noStrike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DESCRIPTION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575411" y="1567084"/>
            <a:ext cx="6610122" cy="43765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Box 1"/>
          <p:cNvSpPr txBox="1"/>
          <p:nvPr/>
        </p:nvSpPr>
        <p:spPr>
          <a:xfrm>
            <a:off x="879865" y="1205134"/>
            <a:ext cx="7669223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u="sng" dirty="0" smtClean="0"/>
              <a:t>DATA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u="sng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TOTAL INSTANCES : 115916	</a:t>
            </a:r>
          </a:p>
          <a:p>
            <a:pPr lvl="1"/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OPANA ONLY : 63987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BUTRANS ONLY : 46344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BOTH OPANA AND BUTRANS : 5585</a:t>
            </a:r>
          </a:p>
          <a:p>
            <a:endParaRPr lang="en-US" sz="2400" b="1" u="sng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u="sng" dirty="0" smtClean="0"/>
              <a:t>MACHINE LEARNING </a:t>
            </a:r>
          </a:p>
          <a:p>
            <a:endParaRPr lang="en-US" sz="2400" b="1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 SUPERVISED LEARNING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 TECHNIQUE : 10-FOLD CROSS-VALIDATION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 CLASSIFICATION OF 3 CLASSES : BUTRANS / OPANA / BOTH</a:t>
            </a:r>
          </a:p>
          <a:p>
            <a:endParaRPr lang="en-US" sz="2400" b="1" dirty="0"/>
          </a:p>
          <a:p>
            <a:endParaRPr lang="en-US" sz="2400" b="1" dirty="0" smtClean="0"/>
          </a:p>
          <a:p>
            <a:r>
              <a:rPr lang="en-US" sz="2400" b="1" dirty="0" smtClean="0"/>
              <a:t>	</a:t>
            </a:r>
            <a:endParaRPr 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52960" y="208085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trike="noStrike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ATTRIBUTES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872821" y="1946037"/>
            <a:ext cx="6610122" cy="14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SEX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AGEGRP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REGION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REFILL COUNT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I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ADMTYP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TOTAL </a:t>
            </a:r>
            <a:r>
              <a:rPr lang="en-I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KNEE ANTRHOPLASTY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I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OSTEOARTHROSIS SECONDARY  LOWER LEG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REMOVAL OF FOREIGN BODY FROM EYE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TOTAL KNEE REPLACEMENT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OSTEOARTHROSIS PRIMARY LOWER LEG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OSTEOARTHROSIS GENERALIZED LOWER LEG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TOTAL HIP ANTHROPLASTY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IRIDECTOMY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TOTAL HIP REPLACEMENT</a:t>
            </a:r>
            <a:endParaRPr lang="en-I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TextBox 3"/>
          <p:cNvSpPr txBox="1"/>
          <p:nvPr/>
        </p:nvSpPr>
        <p:spPr>
          <a:xfrm>
            <a:off x="1509265" y="1445659"/>
            <a:ext cx="4836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/>
              <a:t>Total number of Attributes : 14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45723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75842" y="173516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trike="noStrike" spc="-1" dirty="0" err="1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ZeroR</a:t>
            </a:r>
            <a:r>
              <a:rPr lang="en-IN" sz="4400" b="1" strike="noStrike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(Baseline)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608462" y="1732997"/>
            <a:ext cx="6610122" cy="14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Correctly Classified Instances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63987               55.2012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Incorrectly Classified Instances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51929               44.7988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Relative absolute error           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100      %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1"/>
            <a:endParaRPr lang="en-IN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=== Confusion Matrix ===</a:t>
            </a:r>
          </a:p>
          <a:p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a      b     c   &lt;-- classified as</a:t>
            </a:r>
          </a:p>
          <a:p>
            <a:pPr lvl="3"/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63987     0     0 |     a = </a:t>
            </a:r>
            <a:r>
              <a:rPr lang="en-IN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opana</a:t>
            </a:r>
            <a:endParaRPr lang="en-IN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/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46344     0     0 |     b = </a:t>
            </a:r>
            <a:r>
              <a:rPr lang="en-IN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butrans</a:t>
            </a:r>
            <a:endParaRPr lang="en-IN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/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5585     0     0 |     c = both</a:t>
            </a:r>
            <a:endParaRPr lang="en-IN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7562581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75842" y="173516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Naïve Bayes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608462" y="1732997"/>
            <a:ext cx="6610122" cy="14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Correctly Classified Instances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59184               51.0577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Incorrectly Classified Instances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56732               48.9423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Relative absolute error           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98.1466 %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1"/>
            <a:endParaRPr lang="en-IN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1"/>
            <a:endParaRPr lang="en-IN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=== Confusion Matrix ===</a:t>
            </a:r>
          </a:p>
          <a:p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a          b 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 &lt;-- classified as</a:t>
            </a:r>
          </a:p>
          <a:p>
            <a:pPr lvl="3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17672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46315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 |     a = </a:t>
            </a:r>
            <a:r>
              <a:rPr lang="en-I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opana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4833  41511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 |     b = </a:t>
            </a:r>
            <a:r>
              <a:rPr lang="en-I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butrans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126    5458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 |     c = both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924376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75842" y="173516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trike="noStrike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Decision Tree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608462" y="1732997"/>
            <a:ext cx="6610122" cy="14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Correctly Classified Instances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71979               62.0958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Incorrectly Classified Instances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43937               37.9042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Relative absolute error           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84.9954 %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4"/>
            <a:endParaRPr lang="en-IN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3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===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Confusion Matrix ===</a:t>
            </a:r>
          </a:p>
          <a:p>
            <a:pPr lvl="2"/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/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b  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 &lt;-- classified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</a:t>
            </a:r>
          </a:p>
          <a:p>
            <a:pPr lvl="3"/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45924   17892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171 |     a = </a:t>
            </a:r>
            <a:r>
              <a:rPr lang="en-I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opana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/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20634   25531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179 |     b = </a:t>
            </a:r>
            <a:r>
              <a:rPr lang="en-I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butrans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2362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2699   524 |     c = both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8456975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52960" y="-88135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</a:t>
            </a:r>
            <a:r>
              <a:rPr lang="en-IN" sz="4400" b="1" strike="noStrike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ecision Tree Rules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205266" y="906733"/>
            <a:ext cx="7178527" cy="14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OSTEOARTHROSIS PRIMARY LOWER 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LEG</a:t>
            </a:r>
            <a:r>
              <a:rPr lang="en-IN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&lt;= 0</a:t>
            </a:r>
          </a:p>
          <a:p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OSTEOARTHROSIS GENERALIZED LOWER 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LEG</a:t>
            </a:r>
            <a:r>
              <a:rPr lang="en-IN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&lt;= 0</a:t>
            </a: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REFILL_COUNT &lt;= 7</a:t>
            </a: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REFILL_COUNT &lt;= 1</a:t>
            </a: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ADMTYP &lt;= 2</a:t>
            </a: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AGEGRP &lt;= 1: 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butrans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(68.0/18.0)</a:t>
            </a: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AGEGRP &gt; 1</a:t>
            </a:r>
          </a:p>
          <a:p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TOTAL 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KNEE 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REPLACEMENT</a:t>
            </a:r>
            <a:r>
              <a:rPr lang="en-IN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&lt;= 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0</a:t>
            </a: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SEX &lt;= 1</a:t>
            </a: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|   ADMTYP &lt;= 1: 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opana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(4604.0/1849.0)</a:t>
            </a: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|   ADMTYP &gt; 1</a:t>
            </a: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|   |   AGEGRP &lt;= 4: 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opana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(5029.0/2151.0)</a:t>
            </a: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|   |   AGEGRP &gt; 4</a:t>
            </a: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|   |   |   REGION &lt;= 2: 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opana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(814.0/364.0)</a:t>
            </a: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|   |   |   REGION &gt; 2</a:t>
            </a: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|   |   |   |   REGION &lt;= 3: 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butrans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(871.0/406.0)</a:t>
            </a: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|   |   |   |   REGION &gt; 3: 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opana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(341.0/166.0)</a:t>
            </a: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SEX &gt; 1</a:t>
            </a: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| </a:t>
            </a:r>
            <a:r>
              <a:rPr lang="en-IN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OSTEOARTHROSIS 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SECONDARY  LOWER LEG</a:t>
            </a:r>
            <a:r>
              <a:rPr lang="en-IN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&lt;= 0</a:t>
            </a:r>
          </a:p>
          <a:p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|   |   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REMOVAL OF FOREIGN BODY FROM 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EYE</a:t>
            </a:r>
            <a:r>
              <a:rPr lang="en-IN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&lt;= 0</a:t>
            </a: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|   |   |   REGION &lt;= 2</a:t>
            </a: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|   |   |   |   AGEGRP &lt;= 2</a:t>
            </a: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|   |   |   |   |   REGION &lt;= 1</a:t>
            </a: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|   |   |   |   |   |   ADMTYP &lt;= 1: 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opana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(56.0/16.0)</a:t>
            </a: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|   |   |   |   |   |   ADMTYP &gt; 1: 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butrans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(255.0/121.0)</a:t>
            </a: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|   |   |   |   |   REGION &gt; 1: 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butrans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(734.0/296.0</a:t>
            </a:r>
            <a:r>
              <a:rPr lang="en-IN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endParaRPr lang="en-I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2290253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75842" y="173516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Logistic Regression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608462" y="1732997"/>
            <a:ext cx="6610122" cy="14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Correctly Classified Instances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67778               58.4717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Incorrectly Classified Instances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48138               41.5283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Relative absolute error           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91.6799 %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1"/>
            <a:endParaRPr lang="en-IN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1"/>
            <a:endParaRPr lang="en-IN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3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===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Confusion Matrix ===</a:t>
            </a:r>
          </a:p>
          <a:p>
            <a:pPr lvl="3"/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a           b    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 &lt;-- classified as</a:t>
            </a:r>
          </a:p>
          <a:p>
            <a:pPr lvl="3"/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47344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16643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 |     a = </a:t>
            </a:r>
            <a:r>
              <a:rPr lang="en-I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opana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/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25993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20351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 |     b = </a:t>
            </a:r>
            <a:r>
              <a:rPr lang="en-I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butrans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3082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2420    83 |     c = both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9285138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75842" y="173516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SVM (Linear Kernel)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608462" y="1732997"/>
            <a:ext cx="6610122" cy="14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Correctly Classified Instances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65208               56.2545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Incorrectly Classified Instances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50708               43.7455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Relative absolute error           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92.8441 %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1"/>
            <a:endParaRPr lang="en-IN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===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Confusion Matrix ===</a:t>
            </a:r>
          </a:p>
          <a:p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a    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 &lt;-- classified as</a:t>
            </a:r>
          </a:p>
          <a:p>
            <a:pPr lvl="3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63552    435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 |     a = </a:t>
            </a:r>
            <a:r>
              <a:rPr lang="en-I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opana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44771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1573     0 |     b = </a:t>
            </a:r>
            <a:r>
              <a:rPr lang="en-IN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butrans</a:t>
            </a:r>
            <a:endParaRPr lang="en-IN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/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5502        0    83 |     c = both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5969485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3256</TotalTime>
  <Words>694</Words>
  <Application>Microsoft Office PowerPoint</Application>
  <PresentationFormat>On-screen Show (4:3)</PresentationFormat>
  <Paragraphs>223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</dc:title>
  <dc:subject/>
  <dc:creator>Kaushik, Shruti</dc:creator>
  <dc:description/>
  <cp:lastModifiedBy>acsthree</cp:lastModifiedBy>
  <cp:revision>135</cp:revision>
  <dcterms:created xsi:type="dcterms:W3CDTF">2006-08-16T00:00:00Z</dcterms:created>
  <dcterms:modified xsi:type="dcterms:W3CDTF">2017-01-06T02:17:07Z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