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</p:sldIdLst>
  <p:sldSz cy="5143500" cx="9144000"/>
  <p:notesSz cx="6858000" cy="9144000"/>
  <p:embeddedFontLst>
    <p:embeddedFont>
      <p:font typeface="Sarabun"/>
      <p:regular r:id="rId162"/>
      <p:bold r:id="rId163"/>
      <p:italic r:id="rId164"/>
      <p:boldItalic r:id="rId165"/>
    </p:embeddedFont>
    <p:embeddedFont>
      <p:font typeface="K2D"/>
      <p:regular r:id="rId166"/>
      <p:bold r:id="rId167"/>
      <p:italic r:id="rId168"/>
      <p:boldItalic r:id="rId1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D5F4D6-557E-4E47-93D2-BDCB7B56C4EE}">
  <a:tblStyle styleId="{95D5F4D6-557E-4E47-93D2-BDCB7B56C4E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fill>
          <a:solidFill>
            <a:srgbClr val="CFCFCF"/>
          </a:solidFill>
        </a:fill>
      </a:tcStyle>
    </a:band1H>
    <a:band2H>
      <a:tcTxStyle/>
    </a:band2H>
    <a:band1V>
      <a:tcTxStyle/>
      <a:tcStyle>
        <a:fill>
          <a:solidFill>
            <a:srgbClr val="CFCFC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D4D4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D4D4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D4D4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D4D4D"/>
          </a:solidFill>
        </a:fill>
      </a:tcStyle>
    </a:firstRow>
    <a:neCell>
      <a:tcTxStyle/>
    </a:neCell>
    <a:nwCell>
      <a:tcTxStyle/>
    </a:nwCell>
  </a:tblStyle>
  <a:tblStyle styleId="{C0478FCA-AA81-4F36-A627-AECE8463DFA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8E8"/>
          </a:solidFill>
        </a:fill>
      </a:tcStyle>
    </a:wholeTbl>
    <a:band1H>
      <a:tcTxStyle b="off" i="off"/>
      <a:tcStyle>
        <a:fill>
          <a:solidFill>
            <a:srgbClr val="CDCD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CD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4434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4434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434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4342"/>
          </a:solidFill>
        </a:fill>
      </a:tcStyle>
    </a:firstRow>
    <a:neCell>
      <a:tcTxStyle b="off" i="off"/>
    </a:neCell>
    <a:nwCell>
      <a:tcTxStyle b="off" i="off"/>
    </a:nwCell>
  </a:tblStyle>
  <a:tblStyle styleId="{C7265142-5BF4-43CC-8C4D-2176253FE23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BF90078-17E0-426F-8CF6-DF398E4CA3B5}" styleName="Table_3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tableStyles" Target="tableStyle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font" Target="fonts/Sarabun-boldItalic.fntdata"/><Relationship Id="rId69" Type="http://schemas.openxmlformats.org/officeDocument/2006/relationships/slide" Target="slides/slide62.xml"/><Relationship Id="rId164" Type="http://schemas.openxmlformats.org/officeDocument/2006/relationships/font" Target="fonts/Sarabun-italic.fntdata"/><Relationship Id="rId163" Type="http://schemas.openxmlformats.org/officeDocument/2006/relationships/font" Target="fonts/Sarabun-bold.fntdata"/><Relationship Id="rId162" Type="http://schemas.openxmlformats.org/officeDocument/2006/relationships/font" Target="fonts/Sarabun-regular.fntdata"/><Relationship Id="rId169" Type="http://schemas.openxmlformats.org/officeDocument/2006/relationships/font" Target="fonts/K2D-boldItalic.fntdata"/><Relationship Id="rId168" Type="http://schemas.openxmlformats.org/officeDocument/2006/relationships/font" Target="fonts/K2D-italic.fntdata"/><Relationship Id="rId167" Type="http://schemas.openxmlformats.org/officeDocument/2006/relationships/font" Target="fonts/K2D-bold.fntdata"/><Relationship Id="rId166" Type="http://schemas.openxmlformats.org/officeDocument/2006/relationships/font" Target="fonts/K2D-regular.fntdata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8777ebd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8777ebd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a5da6be416_0_1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a5da6be416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a5da6be416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ga5da6be416_0_14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a5da6be416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ga5da6be416_0_14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5da6be416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ga5da6be416_0_15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a5da6be416_0_15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a5da6be416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5da6be416_0_15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5da6be416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a5da6be416_0_15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a5da6be416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a5da6be416_0_15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a5da6be416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a5da6be416_0_15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a5da6be416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a5da6be416_0_15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a5da6be416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8777ebd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8777ebd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a5da6be416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ga5da6be416_0_15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5da6be416_0_15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5da6be416_0_1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a5da6be416_0_15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a5da6be416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a5da6be416_0_15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a5da6be416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a5da6be416_0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ga5da6be416_0_15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5da6be416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ga5da6be416_0_15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5da6be416_0_1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5da6be416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a5da6be416_0_16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a5da6be416_0_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a5da6be416_0_1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a5da6be416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a5da6be416_0_16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a5da6be416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8777ebd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8777ebd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a5da6be416_0_16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a5da6be416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a5da6be416_0_16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a5da6be416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a5da6be416_0_16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ga5da6be416_0_16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a5da6be416_0_16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ga5da6be416_0_16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a5da6be416_0_16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ga5da6be416_0_16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a5da6be416_0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a5da6be416_0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a5da6be416_0_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a5da6be416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a5da6be416_0_1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a5da6be416_0_1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a5da6be416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a5da6be416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5da6be416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5da6be416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6c1359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6c1359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a5da6be416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a5da6be416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a5da6be416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a5da6be416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a5da6be416_0_17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ga5da6be416_0_17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a5da6be416_0_17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ga5da6be416_0_17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a5da6be416_0_17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ga5da6be416_0_17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a5da6be416_0_17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ga5da6be416_0_17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a5da6be416_0_17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ga5da6be416_0_17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a5da6be416_0_17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ga5da6be416_0_17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a5da6be416_0_17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ga5da6be416_0_17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a5da6be416_0_17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ga5da6be416_0_17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6c13593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6c13593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a5da6be416_0_17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ga5da6be416_0_17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a5da6be416_0_17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ga5da6be416_0_17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a5da6be416_0_17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ga5da6be416_0_17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a5da6be416_0_17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ga5da6be416_0_17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a5da6be416_0_18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ga5da6be416_0_18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a5da6be416_0_18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ga5da6be416_0_18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a5da6be416_0_18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ga5da6be416_0_18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a5da6be416_0_18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ga5da6be416_0_18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a5da6be416_0_18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ga5da6be416_0_18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a5da6be416_0_18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ga5da6be416_0_18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6c135932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6c13593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a5da6be416_0_18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ga5da6be416_0_18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a5da6be416_0_1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ga5da6be416_0_18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a5da6be416_0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ga5da6be416_0_18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a5da6be416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ga5da6be416_0_18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a5da6be416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ga5da6be416_0_18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6c13593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6c13593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6c13593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6c13593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6c135932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6c135932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6c135932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6c135932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6cba818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6cba818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6c135932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6c135932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89ac241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89ac241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6c135932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6c135932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6c13593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6c13593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6c13593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6c13593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89ac2417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89ac2417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89ac2417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89ac2417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89ac2417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89ac2417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89ac2417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89ac2417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89ac2417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89ac2417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6cba818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6cba818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89ac2417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89ac2417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89ac2417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89ac2417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34dc941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34dc941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34dc941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34dc941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34dc941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34dc941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34dc941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34dc941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9f305a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9f305a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5da6be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5da6be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5da6be4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a5da6be4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5da6be4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a5da6be41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7e05d5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7e05d5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5da6be4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a5da6be41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5da6be4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a5da6be416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5da6be4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a5da6be416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5da6be4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a5da6be416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5da6be41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a5da6be416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5da6be4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a5da6be416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5da6be41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a5da6be416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5da6be4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a5da6be416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5da6be4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a5da6be416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5da6be41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a5da6be416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6c13593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6c13593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5da6be41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a5da6be416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5da6be41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a5da6be416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5da6be41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a5da6be416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5da6be41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a5da6be416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5da6be41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a5da6be416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5da6be4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a5da6be416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a5da6be41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a5da6be416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5da6be41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a5da6be416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a5da6be41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a5da6be416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5da6be41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a5da6be416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6c13593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6c13593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a5da6be41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a5da6be416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a5da6be41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a5da6be416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a5da6be41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a5da6be416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5da6be41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ga5da6be416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a5da6be41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a5da6be416_0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5da6be41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a5da6be416_0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5da6be41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a5da6be416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a5da6be41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a5da6be416_0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5da6be41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a5da6be416_0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5da6be416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5da6be416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6c13593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6c13593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5da6be416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5da6be416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5da6be416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a5da6be416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5da6be416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5da6be416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a5da6be416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a5da6be416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5da6be416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5da6be416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a5da6be416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a5da6be416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a5da6be416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a5da6be416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5da6be416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ga5da6be416_0_1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5da6be416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ga5da6be416_0_1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a5da6be416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ga5da6be416_0_1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6cba8180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6cba8180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5da6be416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ga5da6be416_0_1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a5da6be416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a5da6be416_0_1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a5da6be416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a5da6be416_0_1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a5da6be416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a5da6be416_0_1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5da6be416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ga5da6be416_0_13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a5da6be416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ga5da6be416_0_1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5da6be416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ga5da6be416_0_1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a5da6be416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ga5da6be416_0_13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a5da6be416_0_13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ga5da6be416_0_13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a5da6be416_0_13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ga5da6be416_0_13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8777ebd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8777ebd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a5da6be416_0_13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ga5da6be416_0_13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5da6be416_0_13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ga5da6be416_0_13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a5da6be416_0_14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ga5da6be416_0_14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a5da6be416_0_14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a5da6be416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a5da6be416_0_1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a5da6be416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a5da6be416_0_14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a5da6be416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a5da6be416_0_14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a5da6be416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a5da6be416_0_1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a5da6be416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a5da6be416_0_14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a5da6be416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a5da6be416_0_14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a5da6be416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เรื่องและเนื้อหา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indent="0" lvl="1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indent="0" lvl="2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indent="0" lvl="3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indent="0" lvl="4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indent="0" lvl="5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indent="0" lvl="6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indent="0" lvl="7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indent="0" lvl="8" marL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3-</a:t>
            </a: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0" y="15395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ชื่อเรื่องและสัญลักษณ์หัวข้อย่อย">
  <p:cSld name="TITLE_AND_BOD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2438" y="357188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2438" y="842236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  <a:defRPr b="1" sz="19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0" y="15395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>
            <p:ph idx="2" type="pic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/>
          <p:nvPr>
            <p:ph idx="3" type="pic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>
            <p:ph idx="4" type="pic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/>
          <p:nvPr>
            <p:ph idx="5" type="pic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rgbClr val="44434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59"/>
            <a:ext cx="3856106" cy="513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323528" y="153958"/>
            <a:ext cx="6408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1979712" y="153958"/>
            <a:ext cx="698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0" y="15395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0" y="15395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0" y="15395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0" y="291952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2" type="body"/>
          </p:nvPr>
        </p:nvSpPr>
        <p:spPr>
          <a:xfrm>
            <a:off x="0" y="3501681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5"/>
          <p:cNvSpPr/>
          <p:nvPr>
            <p:ph idx="3" type="pic"/>
          </p:nvPr>
        </p:nvSpPr>
        <p:spPr>
          <a:xfrm>
            <a:off x="3887924" y="1089585"/>
            <a:ext cx="1368300" cy="148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asic Layout">
  <p:cSld name="8_Basic Layout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0" y="15395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/>
          <p:nvPr>
            <p:ph idx="3" type="pic"/>
          </p:nvPr>
        </p:nvSpPr>
        <p:spPr>
          <a:xfrm>
            <a:off x="323528" y="1341082"/>
            <a:ext cx="1440300" cy="12528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/>
          <p:nvPr>
            <p:ph idx="4" type="pic"/>
          </p:nvPr>
        </p:nvSpPr>
        <p:spPr>
          <a:xfrm>
            <a:off x="1907704" y="1341082"/>
            <a:ext cx="1440300" cy="12528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/>
          <p:nvPr>
            <p:ph idx="5" type="pic"/>
          </p:nvPr>
        </p:nvSpPr>
        <p:spPr>
          <a:xfrm>
            <a:off x="3491880" y="1341082"/>
            <a:ext cx="1440300" cy="12528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/>
          <p:nvPr>
            <p:ph idx="6" type="pic"/>
          </p:nvPr>
        </p:nvSpPr>
        <p:spPr>
          <a:xfrm>
            <a:off x="5076056" y="1341082"/>
            <a:ext cx="1440300" cy="12528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/>
          <p:nvPr>
            <p:ph idx="7" type="pic"/>
          </p:nvPr>
        </p:nvSpPr>
        <p:spPr>
          <a:xfrm>
            <a:off x="2599209" y="3147814"/>
            <a:ext cx="1440300" cy="12528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6"/>
          <p:cNvSpPr/>
          <p:nvPr>
            <p:ph idx="8" type="pic"/>
          </p:nvPr>
        </p:nvSpPr>
        <p:spPr>
          <a:xfrm>
            <a:off x="4183385" y="3147814"/>
            <a:ext cx="1440300" cy="12528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6"/>
          <p:cNvSpPr/>
          <p:nvPr>
            <p:ph idx="9" type="pic"/>
          </p:nvPr>
        </p:nvSpPr>
        <p:spPr>
          <a:xfrm>
            <a:off x="5767561" y="3147814"/>
            <a:ext cx="1440300" cy="12528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6"/>
          <p:cNvSpPr/>
          <p:nvPr>
            <p:ph idx="13" type="pic"/>
          </p:nvPr>
        </p:nvSpPr>
        <p:spPr>
          <a:xfrm>
            <a:off x="7351737" y="3147814"/>
            <a:ext cx="1440300" cy="12528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>
            <p:ph idx="2" type="pic"/>
          </p:nvPr>
        </p:nvSpPr>
        <p:spPr>
          <a:xfrm>
            <a:off x="356295" y="195486"/>
            <a:ext cx="1944300" cy="468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7"/>
          <p:cNvSpPr/>
          <p:nvPr>
            <p:ph idx="3" type="pic"/>
          </p:nvPr>
        </p:nvSpPr>
        <p:spPr>
          <a:xfrm>
            <a:off x="4676775" y="195486"/>
            <a:ext cx="1944300" cy="468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>
            <p:ph idx="2" type="pic"/>
          </p:nvPr>
        </p:nvSpPr>
        <p:spPr>
          <a:xfrm>
            <a:off x="467544" y="360041"/>
            <a:ext cx="3168300" cy="314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/>
          <p:nvPr>
            <p:ph idx="3" type="pic"/>
          </p:nvPr>
        </p:nvSpPr>
        <p:spPr>
          <a:xfrm>
            <a:off x="3779912" y="360041"/>
            <a:ext cx="4752600" cy="172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8"/>
          <p:cNvSpPr/>
          <p:nvPr>
            <p:ph idx="4" type="pic"/>
          </p:nvPr>
        </p:nvSpPr>
        <p:spPr>
          <a:xfrm>
            <a:off x="3779912" y="2211711"/>
            <a:ext cx="1476000" cy="12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8"/>
          <p:cNvSpPr/>
          <p:nvPr>
            <p:ph idx="5" type="pic"/>
          </p:nvPr>
        </p:nvSpPr>
        <p:spPr>
          <a:xfrm>
            <a:off x="5418176" y="2211711"/>
            <a:ext cx="1476000" cy="12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8"/>
          <p:cNvSpPr/>
          <p:nvPr>
            <p:ph idx="6" type="pic"/>
          </p:nvPr>
        </p:nvSpPr>
        <p:spPr>
          <a:xfrm>
            <a:off x="7056440" y="2211711"/>
            <a:ext cx="1476000" cy="12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9"/>
          <p:cNvSpPr/>
          <p:nvPr>
            <p:ph idx="2" type="pic"/>
          </p:nvPr>
        </p:nvSpPr>
        <p:spPr>
          <a:xfrm>
            <a:off x="3779912" y="920899"/>
            <a:ext cx="4752600" cy="172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9"/>
          <p:cNvSpPr/>
          <p:nvPr>
            <p:ph idx="3" type="pic"/>
          </p:nvPr>
        </p:nvSpPr>
        <p:spPr>
          <a:xfrm>
            <a:off x="3779912" y="3147814"/>
            <a:ext cx="4752600" cy="172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9"/>
          <p:cNvSpPr/>
          <p:nvPr/>
        </p:nvSpPr>
        <p:spPr>
          <a:xfrm>
            <a:off x="590550" y="915566"/>
            <a:ext cx="3117300" cy="396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bg>
      <p:bgPr>
        <a:solidFill>
          <a:srgbClr val="44434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/>
          <p:nvPr>
            <p:ph idx="2" type="pic"/>
          </p:nvPr>
        </p:nvSpPr>
        <p:spPr>
          <a:xfrm>
            <a:off x="0" y="339502"/>
            <a:ext cx="6084300" cy="216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0"/>
          <p:cNvSpPr/>
          <p:nvPr>
            <p:ph idx="3" type="pic"/>
          </p:nvPr>
        </p:nvSpPr>
        <p:spPr>
          <a:xfrm>
            <a:off x="3059832" y="2624708"/>
            <a:ext cx="6084300" cy="216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1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1"/>
          <p:cNvSpPr/>
          <p:nvPr>
            <p:ph idx="3" type="pic"/>
          </p:nvPr>
        </p:nvSpPr>
        <p:spPr>
          <a:xfrm>
            <a:off x="539552" y="1131590"/>
            <a:ext cx="4032300" cy="216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1"/>
          <p:cNvSpPr/>
          <p:nvPr>
            <p:ph idx="4" type="pic"/>
          </p:nvPr>
        </p:nvSpPr>
        <p:spPr>
          <a:xfrm>
            <a:off x="539552" y="3291830"/>
            <a:ext cx="1656300" cy="14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1"/>
          <p:cNvSpPr/>
          <p:nvPr>
            <p:ph idx="5" type="pic"/>
          </p:nvPr>
        </p:nvSpPr>
        <p:spPr>
          <a:xfrm>
            <a:off x="2267744" y="3377692"/>
            <a:ext cx="2304300" cy="135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2"/>
          <p:cNvSpPr/>
          <p:nvPr>
            <p:ph idx="3" type="pic"/>
          </p:nvPr>
        </p:nvSpPr>
        <p:spPr>
          <a:xfrm>
            <a:off x="429444" y="1203598"/>
            <a:ext cx="4104600" cy="172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2"/>
          <p:cNvSpPr/>
          <p:nvPr>
            <p:ph idx="4" type="pic"/>
          </p:nvPr>
        </p:nvSpPr>
        <p:spPr>
          <a:xfrm>
            <a:off x="4644008" y="1203598"/>
            <a:ext cx="4104600" cy="172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2"/>
          <p:cNvSpPr/>
          <p:nvPr>
            <p:ph idx="5" type="pic"/>
          </p:nvPr>
        </p:nvSpPr>
        <p:spPr>
          <a:xfrm>
            <a:off x="4644008" y="3060973"/>
            <a:ext cx="4104600" cy="172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2"/>
          <p:cNvSpPr/>
          <p:nvPr/>
        </p:nvSpPr>
        <p:spPr>
          <a:xfrm>
            <a:off x="429900" y="3061296"/>
            <a:ext cx="4104000" cy="172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3"/>
          <p:cNvSpPr/>
          <p:nvPr/>
        </p:nvSpPr>
        <p:spPr>
          <a:xfrm>
            <a:off x="-9526" y="1183060"/>
            <a:ext cx="9153525" cy="3960440"/>
          </a:xfrm>
          <a:custGeom>
            <a:rect b="b" l="l" r="r" t="t"/>
            <a:pathLst>
              <a:path extrusionOk="0" h="3960440" w="9153525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41" name="Google Shape;14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7798" y="777418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/>
          <p:nvPr>
            <p:ph idx="3" type="pic"/>
          </p:nvPr>
        </p:nvSpPr>
        <p:spPr>
          <a:xfrm>
            <a:off x="6516216" y="915566"/>
            <a:ext cx="1945500" cy="300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bg>
      <p:bgPr>
        <a:solidFill>
          <a:schemeClr val="accen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144" name="Google Shape;14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03312" y="2730636"/>
            <a:ext cx="2040674" cy="2034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45" name="Google Shape;14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5342" y="2730636"/>
            <a:ext cx="2040674" cy="2034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4"/>
          <p:cNvSpPr/>
          <p:nvPr>
            <p:ph idx="2" type="pic"/>
          </p:nvPr>
        </p:nvSpPr>
        <p:spPr>
          <a:xfrm>
            <a:off x="2752750" y="2812503"/>
            <a:ext cx="1874700" cy="127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4"/>
          <p:cNvSpPr/>
          <p:nvPr>
            <p:ph idx="3" type="pic"/>
          </p:nvPr>
        </p:nvSpPr>
        <p:spPr>
          <a:xfrm>
            <a:off x="6881512" y="2812503"/>
            <a:ext cx="1874700" cy="127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4"/>
          <p:cNvSpPr/>
          <p:nvPr>
            <p:ph idx="4" type="pic"/>
          </p:nvPr>
        </p:nvSpPr>
        <p:spPr>
          <a:xfrm>
            <a:off x="4576763" y="2331939"/>
            <a:ext cx="2346900" cy="160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idx="1" type="body"/>
          </p:nvPr>
        </p:nvSpPr>
        <p:spPr>
          <a:xfrm>
            <a:off x="242646" y="92609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6"/>
          <p:cNvSpPr/>
          <p:nvPr/>
        </p:nvSpPr>
        <p:spPr>
          <a:xfrm>
            <a:off x="354008" y="1131589"/>
            <a:ext cx="2849700" cy="36492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6"/>
          <p:cNvSpPr/>
          <p:nvPr/>
        </p:nvSpPr>
        <p:spPr>
          <a:xfrm>
            <a:off x="531932" y="1347500"/>
            <a:ext cx="108600" cy="32406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6"/>
          <p:cNvSpPr/>
          <p:nvPr/>
        </p:nvSpPr>
        <p:spPr>
          <a:xfrm rot="5400000">
            <a:off x="2592773" y="1238201"/>
            <a:ext cx="502200" cy="5022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2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4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4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5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6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7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0.xml"/><Relationship Id="rId3" Type="http://schemas.openxmlformats.org/officeDocument/2006/relationships/hyperlink" Target="mailto:kong@gmail.com" TargetMode="Externa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2.xml"/><Relationship Id="rId3" Type="http://schemas.openxmlformats.org/officeDocument/2006/relationships/hyperlink" Target="mailto:kong@gmail.com" TargetMode="Externa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27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6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7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8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1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2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4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hyperlink" Target="https://www.facebook.com/KongRuksiamTutorial/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hyperlink" Target="https://www.youtube.com/c/KongRuksiamOfficia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4.png"/><Relationship Id="rId4" Type="http://schemas.openxmlformats.org/officeDocument/2006/relationships/hyperlink" Target="https://www.facebook.com/KongRuksiamTutorial/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hyperlink" Target="https://www.youtube.com/c/KongRuksiamOfficial/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www.facebook.com/KongRuksiamTutorial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c/KongRuksiamOffic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HTML5 เบื้องต้น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61" name="Google Shape;16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ฉบับปรับปรุง 2020 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62" name="Google Shape;162;p37"/>
          <p:cNvSpPr txBox="1"/>
          <p:nvPr/>
        </p:nvSpPr>
        <p:spPr>
          <a:xfrm>
            <a:off x="1398675" y="4486625"/>
            <a:ext cx="761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ห้ามจำหน่าย!!!!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โครงสร้างภาษา HTML</a:t>
            </a:r>
            <a:endParaRPr sz="3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6"/>
          <p:cNvSpPr txBox="1"/>
          <p:nvPr>
            <p:ph idx="1" type="body"/>
          </p:nvPr>
        </p:nvSpPr>
        <p:spPr>
          <a:xfrm>
            <a:off x="311700" y="1871325"/>
            <a:ext cx="85206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960"/>
              <a:buFont typeface="Arial"/>
              <a:buNone/>
            </a:pPr>
            <a:r>
              <a:rPr b="1" lang="th" sz="4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&lt;แท็กเปิด&gt;เนื้อหา&lt;/แท็กปิด&gt;</a:t>
            </a:r>
            <a:endParaRPr b="1" sz="4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37" name="Google Shape;237;p4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38" name="Google Shape;23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36"/>
          <p:cNvSpPr txBox="1"/>
          <p:nvPr>
            <p:ph idx="1" type="body"/>
          </p:nvPr>
        </p:nvSpPr>
        <p:spPr>
          <a:xfrm>
            <a:off x="0" y="321925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0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ลำดับความสำคัญของตัวดำเนินการ</a:t>
            </a:r>
            <a:endParaRPr sz="4800">
              <a:solidFill>
                <a:srgbClr val="FFFF00"/>
              </a:solidFill>
            </a:endParaRPr>
          </a:p>
        </p:txBody>
      </p:sp>
      <p:graphicFrame>
        <p:nvGraphicFramePr>
          <p:cNvPr id="1129" name="Google Shape;1129;p136"/>
          <p:cNvGraphicFramePr/>
          <p:nvPr/>
        </p:nvGraphicFramePr>
        <p:xfrm>
          <a:off x="1303009" y="1050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{C0478FCA-AA81-4F36-A627-AECE8463DFA1}</a:tableStyleId>
              </a:tblPr>
              <a:tblGrid>
                <a:gridCol w="1670125"/>
                <a:gridCol w="2523800"/>
                <a:gridCol w="2523800"/>
              </a:tblGrid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ลำดับที่</a:t>
                      </a:r>
                      <a:endParaRPr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เครื่องหมาย</a:t>
                      </a:r>
                      <a:endParaRPr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ลำดับการทำงาน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3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1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 ( )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2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2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++  ,   --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ซ้ายไปขวา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6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3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*  ,   /    ,   %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ซ้ายไปขวา</a:t>
                      </a:r>
                      <a:endParaRPr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4</a:t>
                      </a:r>
                      <a:endParaRPr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+  ,   -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ซ้ายไปขวา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5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&lt;  ,   &lt;=  ,   &gt;  ,   &gt;=</a:t>
                      </a:r>
                      <a:endParaRPr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ซ้ายไปขวา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1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6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==  ,   !=</a:t>
                      </a:r>
                      <a:endParaRPr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ซ้ายไปขวา</a:t>
                      </a:r>
                      <a:endParaRPr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7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&amp;&amp;</a:t>
                      </a:r>
                      <a:endParaRPr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ซ้ายไปขวา</a:t>
                      </a:r>
                      <a:endParaRPr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8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||</a:t>
                      </a:r>
                      <a:endParaRPr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ซ้ายไปขวา</a:t>
                      </a:r>
                      <a:endParaRPr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latin typeface="K2D"/>
                          <a:ea typeface="K2D"/>
                          <a:cs typeface="K2D"/>
                          <a:sym typeface="K2D"/>
                        </a:rPr>
                        <a:t>9</a:t>
                      </a:r>
                      <a:endParaRPr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=  ,   +=  ,   -=  ,   *=  ,   /=  ,   %=</a:t>
                      </a:r>
                      <a:endParaRPr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ขวาไปซ้าย</a:t>
                      </a:r>
                      <a:endParaRPr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0" name="Google Shape;1130;p13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131" name="Google Shape;1131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13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37"/>
          <p:cNvSpPr txBox="1"/>
          <p:nvPr>
            <p:ph idx="1" type="body"/>
          </p:nvPr>
        </p:nvSpPr>
        <p:spPr>
          <a:xfrm>
            <a:off x="1158751" y="482050"/>
            <a:ext cx="68265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b="1" lang="th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กรณีศึกษา</a:t>
            </a:r>
            <a:endParaRPr b="1">
              <a:solidFill>
                <a:srgbClr val="FFFF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39" name="Google Shape;1139;p137"/>
          <p:cNvSpPr/>
          <p:nvPr/>
        </p:nvSpPr>
        <p:spPr>
          <a:xfrm>
            <a:off x="1224800" y="1243750"/>
            <a:ext cx="73518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Sarabun"/>
              <a:buAutoNum type="arabicPeriod"/>
            </a:pPr>
            <a:r>
              <a:rPr b="1" lang="th" sz="2800">
                <a:solidFill>
                  <a:schemeClr val="hlink"/>
                </a:solidFill>
                <a:latin typeface="Sarabun"/>
                <a:ea typeface="Sarabun"/>
                <a:cs typeface="Sarabun"/>
                <a:sym typeface="Sarabun"/>
              </a:rPr>
              <a:t>5+8 *9</a:t>
            </a:r>
            <a:endParaRPr b="1" sz="2800">
              <a:solidFill>
                <a:schemeClr val="hlink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Sarabun"/>
              <a:buAutoNum type="arabicPeriod"/>
            </a:pPr>
            <a:r>
              <a:rPr b="1" lang="th" sz="2800">
                <a:solidFill>
                  <a:schemeClr val="hlink"/>
                </a:solidFill>
                <a:latin typeface="Sarabun"/>
                <a:ea typeface="Sarabun"/>
                <a:cs typeface="Sarabun"/>
                <a:sym typeface="Sarabun"/>
              </a:rPr>
              <a:t>10 - 4+2</a:t>
            </a:r>
            <a:endParaRPr b="1" sz="2800">
              <a:solidFill>
                <a:schemeClr val="hlink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Sarabun"/>
              <a:buAutoNum type="arabicPeriod"/>
            </a:pPr>
            <a:r>
              <a:rPr b="1" lang="th" sz="2800">
                <a:solidFill>
                  <a:schemeClr val="hlink"/>
                </a:solidFill>
                <a:latin typeface="Sarabun"/>
                <a:ea typeface="Sarabun"/>
                <a:cs typeface="Sarabun"/>
                <a:sym typeface="Sarabun"/>
              </a:rPr>
              <a:t>10 - (2+1)</a:t>
            </a:r>
            <a:endParaRPr b="1" sz="2800">
              <a:solidFill>
                <a:schemeClr val="hlink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Sarabun"/>
              <a:buAutoNum type="arabicPeriod"/>
            </a:pPr>
            <a:r>
              <a:rPr b="1" lang="th" sz="2800">
                <a:solidFill>
                  <a:schemeClr val="hlink"/>
                </a:solidFill>
                <a:latin typeface="Sarabun"/>
                <a:ea typeface="Sarabun"/>
                <a:cs typeface="Sarabun"/>
                <a:sym typeface="Sarabun"/>
              </a:rPr>
              <a:t>5 * 2 – 40 / 5 </a:t>
            </a:r>
            <a:endParaRPr b="1" sz="2800">
              <a:solidFill>
                <a:schemeClr val="hlink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Sarabun"/>
              <a:buAutoNum type="arabicPeriod"/>
            </a:pPr>
            <a:r>
              <a:rPr b="1" lang="th" sz="2800">
                <a:solidFill>
                  <a:schemeClr val="hlink"/>
                </a:solidFill>
                <a:latin typeface="Sarabun"/>
                <a:ea typeface="Sarabun"/>
                <a:cs typeface="Sarabun"/>
                <a:sym typeface="Sarabun"/>
              </a:rPr>
              <a:t>7+8/2+25</a:t>
            </a:r>
            <a:endParaRPr b="1" sz="2800">
              <a:solidFill>
                <a:schemeClr val="hlink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140" name="Google Shape;1140;p137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141" name="Google Shape;1141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137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38"/>
          <p:cNvSpPr txBox="1"/>
          <p:nvPr>
            <p:ph idx="1" type="body"/>
          </p:nvPr>
        </p:nvSpPr>
        <p:spPr>
          <a:xfrm>
            <a:off x="850625" y="432450"/>
            <a:ext cx="7688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โครงสร้างควบคุม (Control Structure)</a:t>
            </a:r>
            <a:endParaRPr b="1" sz="2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49" name="Google Shape;1149;p138"/>
          <p:cNvSpPr txBox="1"/>
          <p:nvPr/>
        </p:nvSpPr>
        <p:spPr>
          <a:xfrm>
            <a:off x="1013975" y="1301350"/>
            <a:ext cx="7362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กลุ่มคำสั่งที่ใช้ควบคุมการทำงานของโปรแกรม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50" name="Google Shape;1150;p138"/>
          <p:cNvSpPr txBox="1"/>
          <p:nvPr/>
        </p:nvSpPr>
        <p:spPr>
          <a:xfrm>
            <a:off x="1013975" y="2261850"/>
            <a:ext cx="7362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K2D"/>
              <a:buChar char="●"/>
            </a:pPr>
            <a:r>
              <a:rPr b="1" lang="th" sz="2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แบบลำดับ (Sequence)</a:t>
            </a:r>
            <a:endParaRPr b="1" sz="2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K2D"/>
              <a:buChar char="●"/>
            </a:pPr>
            <a:r>
              <a:rPr b="1" lang="th" sz="2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แบบมีเงื่อนไข (Condition)</a:t>
            </a:r>
            <a:endParaRPr b="1" sz="2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K2D"/>
              <a:buChar char="●"/>
            </a:pPr>
            <a:r>
              <a:rPr b="1" lang="th" sz="2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แบบทำซ้ำ (Loop)</a:t>
            </a:r>
            <a:endParaRPr b="1" sz="2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51" name="Google Shape;1151;p138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152" name="Google Shape;1152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138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39"/>
          <p:cNvSpPr txBox="1"/>
          <p:nvPr>
            <p:ph idx="1" type="body"/>
          </p:nvPr>
        </p:nvSpPr>
        <p:spPr>
          <a:xfrm>
            <a:off x="850625" y="432450"/>
            <a:ext cx="7688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แบบมีเงื่อนไข (Condition)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60" name="Google Shape;1160;p139"/>
          <p:cNvSpPr txBox="1"/>
          <p:nvPr/>
        </p:nvSpPr>
        <p:spPr>
          <a:xfrm>
            <a:off x="891000" y="1194150"/>
            <a:ext cx="7362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กลุ่มคำสั่งที่ใช้ตัดสินใจในการเลือกเงื่อนไขต่างๆ ภายในโปรแกรมมาทำงาน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61" name="Google Shape;1161;p139"/>
          <p:cNvSpPr txBox="1"/>
          <p:nvPr/>
        </p:nvSpPr>
        <p:spPr>
          <a:xfrm>
            <a:off x="891000" y="2313750"/>
            <a:ext cx="710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if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Switch..Case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62" name="Google Shape;1162;p13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163" name="Google Shape;1163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13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40"/>
          <p:cNvSpPr txBox="1"/>
          <p:nvPr>
            <p:ph idx="1" type="body"/>
          </p:nvPr>
        </p:nvSpPr>
        <p:spPr>
          <a:xfrm>
            <a:off x="0" y="364633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รูปแบบคำสั่งแบบเงื่อนไขเดียว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71" name="Google Shape;1171;p140"/>
          <p:cNvSpPr txBox="1"/>
          <p:nvPr/>
        </p:nvSpPr>
        <p:spPr>
          <a:xfrm>
            <a:off x="1746150" y="3073700"/>
            <a:ext cx="56517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if(เงื่อนไข){ 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คำสั่งเมื่อเงื่อนไขเป็นจริง ; 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72" name="Google Shape;1172;p140"/>
          <p:cNvSpPr txBox="1"/>
          <p:nvPr/>
        </p:nvSpPr>
        <p:spPr>
          <a:xfrm>
            <a:off x="1598825" y="1107475"/>
            <a:ext cx="710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if statement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เป็นคำสั่งที่ใช้กำหนดเงื่อนไขในการตัดสินใจทำงานของโปรแกรม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ถ้าเงื่อนไขเป็นจริงจะทำตามคำสั่งต่างๆ ที่กำหนดภายใต้เงื่อนไขนั้นๆ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41"/>
          <p:cNvSpPr txBox="1"/>
          <p:nvPr>
            <p:ph idx="1" type="body"/>
          </p:nvPr>
        </p:nvSpPr>
        <p:spPr>
          <a:xfrm>
            <a:off x="0" y="61250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รูปแบบคำสั่งแบบ 2 เงื่อนไข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78" name="Google Shape;1178;p141"/>
          <p:cNvSpPr txBox="1"/>
          <p:nvPr/>
        </p:nvSpPr>
        <p:spPr>
          <a:xfrm>
            <a:off x="1746150" y="1561625"/>
            <a:ext cx="56517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if(เงื่อนไข){ 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คำสั่งเมื่อเงื่อนไขเป็นจริง ; 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}else{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คำสั่งเมื่อเงื่อนไขเป็นเท็จ ; 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42"/>
          <p:cNvSpPr txBox="1"/>
          <p:nvPr>
            <p:ph idx="1" type="body"/>
          </p:nvPr>
        </p:nvSpPr>
        <p:spPr>
          <a:xfrm>
            <a:off x="0" y="61250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ข้อควรระวังการเขียน if เพื่อตรวจสอบเงื่อนไข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84" name="Google Shape;1184;p142"/>
          <p:cNvSpPr txBox="1"/>
          <p:nvPr/>
        </p:nvSpPr>
        <p:spPr>
          <a:xfrm>
            <a:off x="1746150" y="1561625"/>
            <a:ext cx="56517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if(เงื่อนไข){ 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คำสั่งเมื่อเงื่อนไขเป็นจริง ; 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}if(เงื่อนไข){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คำสั่งเมื่อเงื่อนไขเป็นจริง ; 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43"/>
          <p:cNvSpPr txBox="1"/>
          <p:nvPr>
            <p:ph idx="1" type="body"/>
          </p:nvPr>
        </p:nvSpPr>
        <p:spPr>
          <a:xfrm>
            <a:off x="0" y="61250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รูปแบบคำสั่งแบบหลายเงื่อนไข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90" name="Google Shape;1190;p143"/>
          <p:cNvSpPr txBox="1"/>
          <p:nvPr/>
        </p:nvSpPr>
        <p:spPr>
          <a:xfrm>
            <a:off x="1746150" y="1251750"/>
            <a:ext cx="56517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if(เงื่อนไขที่ 1){ 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คำสั่งเมื่อเงื่อนไขที่ 1 เป็นจริง ; 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}else if(เงื่อนไขที่ 2){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คำสั่งเมื่อเงื่อนไขที่ 2 เป็นจริง ; 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}else if(เงื่อนไขที่ 3){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คำสั่งเมื่อเงื่อนไขที่ 3 เป็นจริง ; 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}else{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คำสั่งเมื่อทุกเงื่อนไขเป็นเท็จ ;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44"/>
          <p:cNvSpPr txBox="1"/>
          <p:nvPr>
            <p:ph idx="1" type="body"/>
          </p:nvPr>
        </p:nvSpPr>
        <p:spPr>
          <a:xfrm>
            <a:off x="0" y="61250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if..else แบบลดรูป (Ternary Operator)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96" name="Google Shape;1196;p144"/>
          <p:cNvSpPr txBox="1"/>
          <p:nvPr/>
        </p:nvSpPr>
        <p:spPr>
          <a:xfrm>
            <a:off x="619700" y="1561625"/>
            <a:ext cx="80439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ตัวแปร = (เงื่อนไข) </a:t>
            </a:r>
            <a:r>
              <a:rPr lang="th" sz="2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?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คำสั่งเมื่อเงื่อนไขเป็นจริง</a:t>
            </a:r>
            <a:r>
              <a:rPr lang="th" sz="2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: 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คำสั่งเมื่อเงื่อนไขเป็นเท็จ;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97" name="Google Shape;1197;p144"/>
          <p:cNvSpPr txBox="1"/>
          <p:nvPr/>
        </p:nvSpPr>
        <p:spPr>
          <a:xfrm>
            <a:off x="2751450" y="2398875"/>
            <a:ext cx="33465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if(เงื่อนไข){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คำสั่งเมื่อเงื่อนไขเป็นจริง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}else{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คำสั่งเมื่อเงื่อนไขเป็นเท็จ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45"/>
          <p:cNvSpPr txBox="1"/>
          <p:nvPr>
            <p:ph idx="1" type="body"/>
          </p:nvPr>
        </p:nvSpPr>
        <p:spPr>
          <a:xfrm>
            <a:off x="0" y="61250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การเขียน if ซ้อน if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03" name="Google Shape;1203;p145"/>
          <p:cNvSpPr txBox="1"/>
          <p:nvPr/>
        </p:nvSpPr>
        <p:spPr>
          <a:xfrm>
            <a:off x="1746150" y="1598875"/>
            <a:ext cx="56517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00FFFF"/>
                </a:solidFill>
                <a:latin typeface="K2D"/>
                <a:ea typeface="K2D"/>
                <a:cs typeface="K2D"/>
                <a:sym typeface="K2D"/>
              </a:rPr>
              <a:t>if(เงื่อนไขที่ 1){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if(เงื่อนไขที่ 2 ){ </a:t>
            </a:r>
            <a:endParaRPr sz="24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39" lvl="0" marL="100583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คำสั่งเมื่อเงื่อนไขที่ 2 เป็นจริง ; </a:t>
            </a:r>
            <a:endParaRPr sz="24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4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00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400">
              <a:solidFill>
                <a:srgbClr val="00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04" name="Google Shape;1204;p14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205" name="Google Shape;1205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14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Element</a:t>
            </a:r>
            <a:endParaRPr b="1" sz="3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311700" y="131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ทุกคำสั่งที่อยู่ระหว่างแท็กเปิดและแท็กปิด HTML element บางอย่างไม่มีเนื้อหา (content) ซึ่งจะจบคำสั่งในแท็กเปิดเลย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โดยส่วนใหญ่ HTML element มักจะมี attribute </a:t>
            </a:r>
            <a:b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ประกอบอยู่ในแท็กด้วย 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7" name="Google Shape;247;p47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48" name="Google Shape;2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7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46"/>
          <p:cNvSpPr txBox="1"/>
          <p:nvPr>
            <p:ph idx="1" type="body"/>
          </p:nvPr>
        </p:nvSpPr>
        <p:spPr>
          <a:xfrm>
            <a:off x="850625" y="432450"/>
            <a:ext cx="7688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แบบมีเงื่อนไข (Condition)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13" name="Google Shape;1213;p146"/>
          <p:cNvSpPr txBox="1"/>
          <p:nvPr/>
        </p:nvSpPr>
        <p:spPr>
          <a:xfrm>
            <a:off x="891000" y="1194150"/>
            <a:ext cx="7362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กลุ่มคำสั่งที่ใช้ตัดสินใจในการเลือกเงื่อนไขต่างๆ ภายในโปรแกรมมาทำงาน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14" name="Google Shape;1214;p146"/>
          <p:cNvSpPr txBox="1"/>
          <p:nvPr/>
        </p:nvSpPr>
        <p:spPr>
          <a:xfrm>
            <a:off x="941925" y="1950275"/>
            <a:ext cx="710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Switch..Case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Switch เป็นคำสั่งที่ใช้กำหนดเงื่อนไขคล้ายๆกับ if แต่จะเลือกเพียงหนึ่งทางเลือกออกมาทำงานโดยนำค่าในตัวแปรมากำหนดเป็นทางเลือกผ่านคำสั่ง case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15" name="Google Shape;1215;p14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216" name="Google Shape;1216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4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47"/>
          <p:cNvSpPr txBox="1"/>
          <p:nvPr>
            <p:ph idx="1" type="body"/>
          </p:nvPr>
        </p:nvSpPr>
        <p:spPr>
          <a:xfrm>
            <a:off x="0" y="61250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รูปแบบคำสั่ง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24" name="Google Shape;1224;p147"/>
          <p:cNvSpPr txBox="1"/>
          <p:nvPr/>
        </p:nvSpPr>
        <p:spPr>
          <a:xfrm>
            <a:off x="1324750" y="1425375"/>
            <a:ext cx="56517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switch(สิ่งที่ต้องการตรวจสอบ) {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case ค่าที่ 1 : คำสั่งที่ 1;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   break;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 case ค่าที่ 2 : คำสั่งที่ 2;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   break;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  ……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 case ค่าที่ N : คำสั่งที่ N;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   break;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default : คำสั่งเมื่อไม่มีค่าที่ตรงกับที่ระบุใน case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}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25" name="Google Shape;1225;p147"/>
          <p:cNvSpPr txBox="1"/>
          <p:nvPr/>
        </p:nvSpPr>
        <p:spPr>
          <a:xfrm>
            <a:off x="5180675" y="2131825"/>
            <a:ext cx="2788500" cy="2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***คำสั่ง break </a:t>
            </a:r>
            <a:br>
              <a:rPr lang="th">
                <a:solidFill>
                  <a:srgbClr val="FF9900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จะทำให้โปรแกรมกระโดด</a:t>
            </a:r>
            <a:endParaRPr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ออกไปทำงานนอกคำสั่ง switch</a:t>
            </a:r>
            <a:endParaRPr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ถ้าไม่มีคำสั่ง break โปรแกรมจะทำ</a:t>
            </a:r>
            <a:endParaRPr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คำสั่งต่อไปเรื่อยๆ จนจบการทำงาน</a:t>
            </a:r>
            <a:endParaRPr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48"/>
          <p:cNvSpPr txBox="1"/>
          <p:nvPr>
            <p:ph idx="1" type="body"/>
          </p:nvPr>
        </p:nvSpPr>
        <p:spPr>
          <a:xfrm>
            <a:off x="0" y="61250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รูปแบบคำสั่ง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31" name="Google Shape;1231;p148"/>
          <p:cNvSpPr txBox="1"/>
          <p:nvPr/>
        </p:nvSpPr>
        <p:spPr>
          <a:xfrm>
            <a:off x="1126450" y="1450150"/>
            <a:ext cx="71652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switch(month) {</a:t>
            </a:r>
            <a:b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case </a:t>
            </a:r>
            <a:r>
              <a:rPr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1</a:t>
            </a: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: console.log(“มกราคม”);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     break;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case </a:t>
            </a:r>
            <a:r>
              <a:rPr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2</a:t>
            </a: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: </a:t>
            </a:r>
            <a:r>
              <a:rPr lang="th" sz="18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console.log</a:t>
            </a: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(“กุมภาพันธ์”);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         break;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  ……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 case ค่าที่ N : คำสั่งที่ N;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   break;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default : </a:t>
            </a:r>
            <a:r>
              <a:rPr lang="th" sz="18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console.log</a:t>
            </a: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(“ไม่พบเดือน”);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32" name="Google Shape;1232;p148"/>
          <p:cNvSpPr txBox="1"/>
          <p:nvPr/>
        </p:nvSpPr>
        <p:spPr>
          <a:xfrm>
            <a:off x="5688825" y="2429300"/>
            <a:ext cx="27885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กำหนดให้ตัวแปร month เก็บตัวเลข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49"/>
          <p:cNvSpPr txBox="1"/>
          <p:nvPr>
            <p:ph idx="1" type="body"/>
          </p:nvPr>
        </p:nvSpPr>
        <p:spPr>
          <a:xfrm>
            <a:off x="0" y="612508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Switch..Case VS if Statement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38" name="Google Shape;1238;p149"/>
          <p:cNvSpPr txBox="1"/>
          <p:nvPr/>
        </p:nvSpPr>
        <p:spPr>
          <a:xfrm>
            <a:off x="396600" y="1462575"/>
            <a:ext cx="40779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switch(month) {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case </a:t>
            </a:r>
            <a:r>
              <a:rPr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1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: </a:t>
            </a:r>
            <a:r>
              <a:rPr lang="th" sz="18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console.log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(“มกราคม”);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     break;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case </a:t>
            </a:r>
            <a:r>
              <a:rPr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2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: </a:t>
            </a:r>
            <a:r>
              <a:rPr lang="th" sz="18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console.log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(“กุมภาพันธ์”);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         break;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  ……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 case ค่าที่ N : คำสั่งที่ N;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   break;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default : </a:t>
            </a:r>
            <a:r>
              <a:rPr lang="th" sz="18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console.log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(“ไม่พบเดือน”);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39" name="Google Shape;1239;p149"/>
          <p:cNvSpPr txBox="1"/>
          <p:nvPr/>
        </p:nvSpPr>
        <p:spPr>
          <a:xfrm>
            <a:off x="4901525" y="1324850"/>
            <a:ext cx="3476700" cy="3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if(</a:t>
            </a:r>
            <a:r>
              <a:rPr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month==1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){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console.log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(“มกราคม”);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}elseif(</a:t>
            </a:r>
            <a:r>
              <a:rPr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month==2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){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console.log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(“กุมภาพันธ์”);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}elseif(เงื่อนไขที่ 3){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คำสั่งเมื่อเงื่อนไขที่ 3 เป็นจริง ;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}else{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System.out.println(“ไม่พบเดือน”);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50"/>
          <p:cNvSpPr txBox="1"/>
          <p:nvPr>
            <p:ph idx="1" type="body"/>
          </p:nvPr>
        </p:nvSpPr>
        <p:spPr>
          <a:xfrm>
            <a:off x="850625" y="432450"/>
            <a:ext cx="7688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แบบทำซ้ำ (Loop)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45" name="Google Shape;1245;p150"/>
          <p:cNvSpPr txBox="1"/>
          <p:nvPr/>
        </p:nvSpPr>
        <p:spPr>
          <a:xfrm>
            <a:off x="793225" y="1045425"/>
            <a:ext cx="7746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46" name="Google Shape;1246;p150"/>
          <p:cNvSpPr txBox="1"/>
          <p:nvPr/>
        </p:nvSpPr>
        <p:spPr>
          <a:xfrm>
            <a:off x="929525" y="2313750"/>
            <a:ext cx="710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While 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For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Do..While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47" name="Google Shape;1247;p150"/>
          <p:cNvSpPr txBox="1"/>
          <p:nvPr/>
        </p:nvSpPr>
        <p:spPr>
          <a:xfrm>
            <a:off x="891000" y="1194150"/>
            <a:ext cx="7362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กลุ่มคำสั่งที่ใช้ในการวนรอบ (loop) โปรแกรมจะทำงานไปเรื่อยๆจนกว่าเงื่อนไขที่กำหนดไว้จะเป็นเท็จ จึงจะหยุดทำงาน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48" name="Google Shape;1248;p150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249" name="Google Shape;1249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150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51"/>
          <p:cNvSpPr txBox="1"/>
          <p:nvPr>
            <p:ph idx="1" type="body"/>
          </p:nvPr>
        </p:nvSpPr>
        <p:spPr>
          <a:xfrm>
            <a:off x="850625" y="432450"/>
            <a:ext cx="7688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คำสั่งที่เกี่ยวข้องกับ Loop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57" name="Google Shape;1257;p151"/>
          <p:cNvSpPr txBox="1"/>
          <p:nvPr/>
        </p:nvSpPr>
        <p:spPr>
          <a:xfrm>
            <a:off x="793225" y="1045425"/>
            <a:ext cx="7746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58" name="Google Shape;1258;p151"/>
          <p:cNvSpPr txBox="1"/>
          <p:nvPr/>
        </p:nvSpPr>
        <p:spPr>
          <a:xfrm>
            <a:off x="891000" y="1665225"/>
            <a:ext cx="7362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break</a:t>
            </a: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ถ้าโปรแกรมพบคำสั่งนี้จะหลุดจากการทำงานในลูปทันที เพื่อไปทำคำสั่งอื่นที่อยู่นอกลูป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continue</a:t>
            </a: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คำสั่งนี้จะทำให้หยุดการทำงานแล้วย้อนกลับไปเริ่มต้นการทำงานที่ต้นลูปใหม่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59" name="Google Shape;1259;p151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260" name="Google Shape;1260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51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52"/>
          <p:cNvSpPr txBox="1"/>
          <p:nvPr>
            <p:ph idx="1" type="body"/>
          </p:nvPr>
        </p:nvSpPr>
        <p:spPr>
          <a:xfrm>
            <a:off x="0" y="364633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คำสั่ง While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68" name="Google Shape;1268;p152"/>
          <p:cNvSpPr txBox="1"/>
          <p:nvPr/>
        </p:nvSpPr>
        <p:spPr>
          <a:xfrm>
            <a:off x="1299975" y="2714275"/>
            <a:ext cx="65703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while(เงื่อนไข){ </a:t>
            </a:r>
            <a:endParaRPr b="1"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คำสั่งที่จะทำซ้ำเมื่อเงื่อนไขเป็นจริง ; </a:t>
            </a:r>
            <a:endParaRPr b="1"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b="1"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69" name="Google Shape;1269;p152"/>
          <p:cNvSpPr txBox="1"/>
          <p:nvPr/>
        </p:nvSpPr>
        <p:spPr>
          <a:xfrm>
            <a:off x="1227025" y="1119850"/>
            <a:ext cx="710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While Loop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จะทำงานตามคำสั่งภายใน while ไปเรื่อยๆเมื่อเงื่อนไขที่กำหนดเป็นจริง</a:t>
            </a: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53"/>
          <p:cNvSpPr txBox="1"/>
          <p:nvPr>
            <p:ph idx="1" type="body"/>
          </p:nvPr>
        </p:nvSpPr>
        <p:spPr>
          <a:xfrm>
            <a:off x="0" y="364633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คำสั่ง For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75" name="Google Shape;1275;p153"/>
          <p:cNvSpPr txBox="1"/>
          <p:nvPr/>
        </p:nvSpPr>
        <p:spPr>
          <a:xfrm>
            <a:off x="1078300" y="1095075"/>
            <a:ext cx="710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For Loop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เป็นรูปแบบที่ใช้ในการตรวจสอบเงื่อนไข มีการกำหนดค่าเริ่มต้น</a:t>
            </a:r>
            <a:b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และเปลี่ยนค่าไปพร้อมๆกัน เมื่อเงื่อนไขในคำสั่ง for เป็นจริงก็จะทำงานตามคำสั่งที่แสดงไว้ภายในคำสั่ง for ไปเรื่อยๆ</a:t>
            </a: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76" name="Google Shape;1276;p153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277" name="Google Shape;1277;p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53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54"/>
          <p:cNvSpPr txBox="1"/>
          <p:nvPr>
            <p:ph idx="1" type="body"/>
          </p:nvPr>
        </p:nvSpPr>
        <p:spPr>
          <a:xfrm>
            <a:off x="0" y="364633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โครงสร้างคำสั่ง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85" name="Google Shape;1285;p154"/>
          <p:cNvSpPr txBox="1"/>
          <p:nvPr/>
        </p:nvSpPr>
        <p:spPr>
          <a:xfrm>
            <a:off x="718850" y="1107475"/>
            <a:ext cx="7981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86" name="Google Shape;1286;p154"/>
          <p:cNvSpPr txBox="1"/>
          <p:nvPr/>
        </p:nvSpPr>
        <p:spPr>
          <a:xfrm>
            <a:off x="0" y="1282100"/>
            <a:ext cx="91440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39" lvl="0" marL="100583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for(ค่าเริ่มต้นของตัวแปร; เงื่อนไข; เปลี่ยนแปลงค่าตัวแปร) { 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		คำสั่งเมื่อเงื่อนไขเป็นจริง; 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39" lvl="0" marL="1005839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b="1" sz="1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87" name="Google Shape;1287;p154"/>
          <p:cNvSpPr txBox="1"/>
          <p:nvPr/>
        </p:nvSpPr>
        <p:spPr>
          <a:xfrm>
            <a:off x="159900" y="3048875"/>
            <a:ext cx="89841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39" lvl="0" marL="2377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for(let i = 1;i&lt;=10;i++) { 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39" lvl="0" marL="28346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คำสั่งเมื่อเงื่อนไขเป็นจริง; 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                     }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55"/>
          <p:cNvSpPr txBox="1"/>
          <p:nvPr>
            <p:ph idx="1" type="body"/>
          </p:nvPr>
        </p:nvSpPr>
        <p:spPr>
          <a:xfrm>
            <a:off x="0" y="364633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คำสั่ง Do..While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93" name="Google Shape;1293;p155"/>
          <p:cNvSpPr txBox="1"/>
          <p:nvPr/>
        </p:nvSpPr>
        <p:spPr>
          <a:xfrm>
            <a:off x="1157550" y="1119875"/>
            <a:ext cx="710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K2D"/>
              <a:buChar char="●"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Do..While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โปรแกรมจะทำงานตามคำสั่งอย่างน้อย 1 รอบ เมื่อทำงานเสร็จจะมาตรวจสอบเงื่อนไขที่คำสั่ง while ถ้าเงื่อนไขเป็นจริงจะวนกลับขึ้นไปทำงานที่คำสั่งใหม่อีกรอบ แต่ถ้าเป็นเท็จจะหลุดออกจากลูป</a:t>
            </a: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94" name="Google Shape;1294;p15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295" name="Google Shape;1295;p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5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Element</a:t>
            </a:r>
            <a:endParaRPr b="1" sz="3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graphicFrame>
        <p:nvGraphicFramePr>
          <p:cNvPr id="256" name="Google Shape;256;p48"/>
          <p:cNvGraphicFramePr/>
          <p:nvPr/>
        </p:nvGraphicFramePr>
        <p:xfrm>
          <a:off x="914375" y="1533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{95D5F4D6-557E-4E47-93D2-BDCB7B56C4EE}</a:tableStyleId>
              </a:tblPr>
              <a:tblGrid>
                <a:gridCol w="3670000"/>
                <a:gridCol w="2148375"/>
                <a:gridCol w="1283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Tag เปิด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 u="none" cap="none" strike="noStrike">
                          <a:latin typeface="K2D"/>
                          <a:ea typeface="K2D"/>
                          <a:cs typeface="K2D"/>
                          <a:sym typeface="K2D"/>
                        </a:rPr>
                        <a:t>Element Content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Tag ปิด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 u="none" cap="none" strike="noStrike">
                          <a:latin typeface="K2D"/>
                          <a:ea typeface="K2D"/>
                          <a:cs typeface="K2D"/>
                          <a:sym typeface="K2D"/>
                        </a:rPr>
                        <a:t>&lt;h1&gt;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หัวข้อเรื่อง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&lt;/h1&gt;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&lt;a href=“www.google.com”&gt;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เข้าสู่เว็บไซต์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&lt;/a&gt;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&lt;br /&gt;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914375" y="3346375"/>
            <a:ext cx="8004600" cy="1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&lt;h1&gt;</a:t>
            </a: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หัวข้อเรื่อง</a:t>
            </a: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&lt;/h1&gt;</a:t>
            </a:r>
            <a:endParaRPr b="1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&lt;a </a:t>
            </a: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href</a:t>
            </a: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=“www.google.com”&gt;เข้าสู่เว็บไซต์&lt;/a&gt;</a:t>
            </a:r>
            <a:endParaRPr b="1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58" name="Google Shape;258;p48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59" name="Google Shape;25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56"/>
          <p:cNvSpPr txBox="1"/>
          <p:nvPr>
            <p:ph idx="1" type="body"/>
          </p:nvPr>
        </p:nvSpPr>
        <p:spPr>
          <a:xfrm>
            <a:off x="0" y="364633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โครงสร้างคำสั่ง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03" name="Google Shape;1303;p156"/>
          <p:cNvSpPr txBox="1"/>
          <p:nvPr/>
        </p:nvSpPr>
        <p:spPr>
          <a:xfrm>
            <a:off x="718850" y="1107475"/>
            <a:ext cx="7981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04" name="Google Shape;1304;p156"/>
          <p:cNvSpPr txBox="1"/>
          <p:nvPr/>
        </p:nvSpPr>
        <p:spPr>
          <a:xfrm>
            <a:off x="1512075" y="1512050"/>
            <a:ext cx="591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 { </a:t>
            </a:r>
            <a:endParaRPr b="1"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คำสั่งต่างๆ เมื่อเงื่อนไขเป็นจริง; </a:t>
            </a:r>
            <a:endParaRPr b="1"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} while(เงื่อนไข);</a:t>
            </a:r>
            <a:endParaRPr b="1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05" name="Google Shape;1305;p15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306" name="Google Shape;1306;p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15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57"/>
          <p:cNvSpPr txBox="1"/>
          <p:nvPr>
            <p:ph idx="1" type="body"/>
          </p:nvPr>
        </p:nvSpPr>
        <p:spPr>
          <a:xfrm>
            <a:off x="0" y="364633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ข้อแตกต่างและการใช้งาน Loop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14" name="Google Shape;1314;p157"/>
          <p:cNvSpPr txBox="1"/>
          <p:nvPr/>
        </p:nvSpPr>
        <p:spPr>
          <a:xfrm>
            <a:off x="718850" y="1107475"/>
            <a:ext cx="7981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15" name="Google Shape;1315;p157"/>
          <p:cNvSpPr txBox="1"/>
          <p:nvPr/>
        </p:nvSpPr>
        <p:spPr>
          <a:xfrm>
            <a:off x="718850" y="1512050"/>
            <a:ext cx="787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2D"/>
              <a:buChar char="●"/>
            </a:pP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For ใช้ในกรณี</a:t>
            </a:r>
            <a:r>
              <a:rPr b="1" lang="th" sz="28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รู้จำนวนรอบ</a:t>
            </a: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ที่ชัดเจน</a:t>
            </a:r>
            <a:endParaRPr b="1"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2D"/>
              <a:buChar char="●"/>
            </a:pP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While ใช้ในกรณีที่</a:t>
            </a:r>
            <a:r>
              <a:rPr b="1" lang="th" sz="28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ไม่รู้จำนวนรอบ</a:t>
            </a:r>
            <a:endParaRPr b="1" sz="2800" u="sng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K2D"/>
              <a:buChar char="●"/>
            </a:pP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Do..while ใช้ในกรณีที่อยากให้</a:t>
            </a:r>
            <a:r>
              <a:rPr b="1" lang="th" sz="28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ลองทำก่อน 1 รอบ</a:t>
            </a:r>
            <a:r>
              <a:rPr b="1" lang="th" sz="2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แล้วทำซ้ำไปเรื่อยๆทราบเท่าที่เงื่อนไขเป็นจริง</a:t>
            </a:r>
            <a:endParaRPr b="1" sz="2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16" name="Google Shape;1316;p157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317" name="Google Shape;1317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157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58"/>
          <p:cNvSpPr txBox="1"/>
          <p:nvPr>
            <p:ph type="title"/>
          </p:nvPr>
        </p:nvSpPr>
        <p:spPr>
          <a:xfrm>
            <a:off x="834300" y="502850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ค่า null, undefined และ NaN</a:t>
            </a:r>
            <a:endParaRPr b="1" sz="3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25" name="Google Shape;1325;p158"/>
          <p:cNvSpPr txBox="1"/>
          <p:nvPr>
            <p:ph idx="2" type="body"/>
          </p:nvPr>
        </p:nvSpPr>
        <p:spPr>
          <a:xfrm>
            <a:off x="585975" y="1248600"/>
            <a:ext cx="82128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null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คือตัวแปรที่ไม่มีค่าใดๆ เลย ไม่เท่ากับ 0 และไม่เท่ากับสตริงว่าง</a:t>
            </a:r>
            <a:b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ไม่สามารถนำไปคำนวณใดๆ ได้ แต่หากนำไปเปรียบเทียบด้วยเงื่อนไขจะมีค่าเท่ากับค่า false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</a:t>
            </a: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a = null;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	if(!a) {</a:t>
            </a:r>
            <a:b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	alert(“a is null”);</a:t>
            </a:r>
            <a:b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    } else { </a:t>
            </a:r>
            <a:b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        alert(“a is not null”);</a:t>
            </a:r>
            <a:b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    }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59"/>
          <p:cNvSpPr txBox="1"/>
          <p:nvPr>
            <p:ph type="title"/>
          </p:nvPr>
        </p:nvSpPr>
        <p:spPr>
          <a:xfrm>
            <a:off x="605700" y="426650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ค่า null, undefined และ NaN</a:t>
            </a:r>
            <a:endParaRPr b="1" sz="3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31" name="Google Shape;1331;p159"/>
          <p:cNvSpPr txBox="1"/>
          <p:nvPr>
            <p:ph idx="2" type="body"/>
          </p:nvPr>
        </p:nvSpPr>
        <p:spPr>
          <a:xfrm>
            <a:off x="670125" y="1261025"/>
            <a:ext cx="78762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	</a:t>
            </a: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undefined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ตัวแปรที่ประกาศเอาไว้แต่ไม่ได้กำหนดค่าใดๆ </a:t>
            </a:r>
            <a:b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ให้กับมัน ยกตัวอย่าง เช่น 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t/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</a:t>
            </a: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a;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	alert(a);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32" name="Google Shape;1332;p15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333" name="Google Shape;1333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15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60"/>
          <p:cNvSpPr txBox="1"/>
          <p:nvPr>
            <p:ph type="title"/>
          </p:nvPr>
        </p:nvSpPr>
        <p:spPr>
          <a:xfrm>
            <a:off x="605700" y="426650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ค่า null, undefined และ NaN</a:t>
            </a:r>
            <a:endParaRPr b="1" sz="3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41" name="Google Shape;1341;p160"/>
          <p:cNvSpPr txBox="1"/>
          <p:nvPr>
            <p:ph idx="2" type="body"/>
          </p:nvPr>
        </p:nvSpPr>
        <p:spPr>
          <a:xfrm>
            <a:off x="652725" y="1157575"/>
            <a:ext cx="8161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	</a:t>
            </a: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NaN (มาจาก Not a Number)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หมายถึงการนำตัวแปรที่ไม่ใช่ตัวเลข</a:t>
            </a:r>
            <a:b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ไปคำนวณทางคณิตศาสตร์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</a:t>
            </a: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a = 10;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	let b = “x”;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	alert(10-b);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t/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42" name="Google Shape;1342;p160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343" name="Google Shape;1343;p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160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ฟังก์ชั่น คืออะไร </a:t>
            </a:r>
            <a:endParaRPr b="1" sz="3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51" name="Google Shape;1351;p161"/>
          <p:cNvSpPr txBox="1"/>
          <p:nvPr>
            <p:ph idx="1" type="body"/>
          </p:nvPr>
        </p:nvSpPr>
        <p:spPr>
          <a:xfrm>
            <a:off x="311700" y="1387550"/>
            <a:ext cx="8520600" cy="1828200"/>
          </a:xfrm>
          <a:prstGeom prst="rect">
            <a:avLst/>
          </a:prstGeom>
          <a:ln cap="flat" cmpd="sng" w="9525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ความหมายที่ 1: </a:t>
            </a:r>
            <a:b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ชุดคำสั่งที่นำมาเขียนรวมกันเป็นกลุ่มเพื่อให้เรียกใช้งานตามวัตถุประสงค์ที่ต้องการและลดความซ้ำซ้อนของคำสั่งที่ใช้งานบ่อยๆ ฟังก์ชั่นสามารถนำไปใช้งานได้ทุกที่และแก้ไขได้ในภายหลัง ทำให้โค้ดในโปรแกรมมีระเบียบและใช้งานได้สะดวกมากยิ่งขึ้น</a:t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52" name="Google Shape;1352;p161"/>
          <p:cNvSpPr txBox="1"/>
          <p:nvPr/>
        </p:nvSpPr>
        <p:spPr>
          <a:xfrm>
            <a:off x="311700" y="3413325"/>
            <a:ext cx="8574300" cy="1269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ความหมายที่ 2 : </a:t>
            </a:r>
            <a:b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โปรแกรมย่อยที่นำเข้ามาเป็นส่วนหนึ่งของโปรแกรมหลัก เพื่อให้สามารถเรียกใช้งานได้โดยไม่จำเป็นต้องเขียนโค้ดคำสั่งใหม่ทั้งหมด</a:t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รูปแบบของฟังก์ชั่น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58" name="Google Shape;1358;p162"/>
          <p:cNvSpPr txBox="1"/>
          <p:nvPr>
            <p:ph idx="1" type="body"/>
          </p:nvPr>
        </p:nvSpPr>
        <p:spPr>
          <a:xfrm>
            <a:off x="570125" y="1152475"/>
            <a:ext cx="8262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1.ฟังก์ชั่นที่ไม่มีการรับและส่งค่า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function ชื่อฟังก์ชั่น(){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// คำสั่งต่างๆ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การเรียกใช้งานฟังก์ชั่น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ชื่อฟังก์ชั่น ();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63"/>
          <p:cNvSpPr txBox="1"/>
          <p:nvPr>
            <p:ph type="title"/>
          </p:nvPr>
        </p:nvSpPr>
        <p:spPr>
          <a:xfrm>
            <a:off x="311700" y="27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รูปแบบของฟังก์ชั่น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64" name="Google Shape;1364;p163"/>
          <p:cNvSpPr txBox="1"/>
          <p:nvPr>
            <p:ph idx="1" type="body"/>
          </p:nvPr>
        </p:nvSpPr>
        <p:spPr>
          <a:xfrm>
            <a:off x="311700" y="954175"/>
            <a:ext cx="8520600" cy="2291100"/>
          </a:xfrm>
          <a:prstGeom prst="rect">
            <a:avLst/>
          </a:prstGeom>
          <a:ln cap="flat" cmpd="sng" w="9525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2.ฟังก์ชั่นที่มีการรับค่าเข้ามาทำงาน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function ชื่อฟังก์ชั่น(parameter1,parameter2,.....){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// กลุ่มคำสั่งต่างๆ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65" name="Google Shape;1365;p163"/>
          <p:cNvSpPr txBox="1"/>
          <p:nvPr/>
        </p:nvSpPr>
        <p:spPr>
          <a:xfrm>
            <a:off x="367200" y="3328550"/>
            <a:ext cx="8409600" cy="22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อาร์กิวเมนต์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ตัวแปรหรือค่าที่ต้องการส่งมาให้กับฟังก์ชัน (ตัวแปรส่ง)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พารามิเตอร์ 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ตัวแปรที่ฟังก์ชันสร้างไว้สำหรับรับค่าที่จะส่งเข้ามาให้กับฟังก์ชัน (ตัวแปรรับ)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การเรียกใช้งานฟังก์ชั่น</a:t>
            </a:r>
            <a:endParaRPr b="1" sz="1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ชื่อฟังก์ชั่น (argument1,argument2,.....);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รูปแบบของฟังก์ชั่น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71" name="Google Shape;1371;p164"/>
          <p:cNvSpPr txBox="1"/>
          <p:nvPr>
            <p:ph idx="1" type="body"/>
          </p:nvPr>
        </p:nvSpPr>
        <p:spPr>
          <a:xfrm>
            <a:off x="513475" y="1152475"/>
            <a:ext cx="7877400" cy="2727000"/>
          </a:xfrm>
          <a:prstGeom prst="rect">
            <a:avLst/>
          </a:prstGeom>
          <a:ln cap="flat" cmpd="sng" w="9525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3.ฟังก์ชั่นที่มีส่งค่าออกมา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function ชื่อฟังก์ชั่น(){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return ค่าที่จะส่งออกไป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72" name="Google Shape;1372;p164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373" name="Google Shape;1373;p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164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รูปแบบของฟังก์ชั่น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81" name="Google Shape;1381;p165"/>
          <p:cNvSpPr txBox="1"/>
          <p:nvPr>
            <p:ph idx="1" type="body"/>
          </p:nvPr>
        </p:nvSpPr>
        <p:spPr>
          <a:xfrm>
            <a:off x="446175" y="1544125"/>
            <a:ext cx="8386200" cy="2347500"/>
          </a:xfrm>
          <a:prstGeom prst="rect">
            <a:avLst/>
          </a:prstGeom>
          <a:ln cap="flat" cmpd="sng" w="9525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4.ฟังก์ชั่นที่มีการรับค่าเข้ามาและส่งค่าออกไป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function ชื่อฟังก์ชั่น(parameter1,parameter2,.....){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retrun ค่าที่จะส่งออกไป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82" name="Google Shape;1382;p16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383" name="Google Shape;1383;p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p16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title"/>
          </p:nvPr>
        </p:nvSpPr>
        <p:spPr>
          <a:xfrm>
            <a:off x="446175" y="445025"/>
            <a:ext cx="83862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Comment</a:t>
            </a:r>
            <a:endParaRPr b="1" sz="4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67" name="Google Shape;267;p49"/>
          <p:cNvSpPr txBox="1"/>
          <p:nvPr>
            <p:ph idx="1" type="body"/>
          </p:nvPr>
        </p:nvSpPr>
        <p:spPr>
          <a:xfrm>
            <a:off x="311700" y="140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K2D"/>
              <a:buChar char=" "/>
            </a:pPr>
            <a:r>
              <a:rPr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ส่วนที่ใช้ในการการอธิบายโค้ด ซึ่งจะช่วยให้สามารถเข้าใจและสามารถแก้ไขโค้ดได้ในภายหลังได้</a:t>
            </a:r>
            <a:endParaRPr sz="3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190500" lvl="0" marL="9144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K2D"/>
              <a:buChar char=" "/>
            </a:pPr>
            <a:r>
              <a:rPr b="1"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รูปแบบ</a:t>
            </a:r>
            <a:endParaRPr b="1" sz="3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</a:t>
            </a:r>
            <a:r>
              <a:rPr b="1"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&lt;!--</a:t>
            </a:r>
            <a:r>
              <a:rPr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ข้อความอธิบายโค้ด </a:t>
            </a:r>
            <a:r>
              <a:rPr b="1"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--&gt;</a:t>
            </a:r>
            <a:endParaRPr sz="3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69" name="Google Shape;26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ฟังก์ชั่นแบบกำหนดค่าเริ่มต้น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91" name="Google Shape;1391;p166"/>
          <p:cNvSpPr txBox="1"/>
          <p:nvPr>
            <p:ph idx="1" type="body"/>
          </p:nvPr>
        </p:nvSpPr>
        <p:spPr>
          <a:xfrm>
            <a:off x="311700" y="1531725"/>
            <a:ext cx="8520600" cy="2245500"/>
          </a:xfrm>
          <a:prstGeom prst="rect">
            <a:avLst/>
          </a:prstGeom>
          <a:ln cap="flat" cmpd="sng" w="9525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function ชื่อฟังก์ชั่น (name=”kongruksiam”,parameter2,......){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// คำสั่งต่างๆ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}</a:t>
            </a:r>
            <a:b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92" name="Google Shape;1392;p16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393" name="Google Shape;1393;p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16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67"/>
          <p:cNvSpPr txBox="1"/>
          <p:nvPr>
            <p:ph type="title"/>
          </p:nvPr>
        </p:nvSpPr>
        <p:spPr>
          <a:xfrm>
            <a:off x="311700" y="59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ขอบเขตตัวแปร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01" name="Google Shape;1401;p167"/>
          <p:cNvSpPr txBox="1"/>
          <p:nvPr>
            <p:ph idx="1" type="body"/>
          </p:nvPr>
        </p:nvSpPr>
        <p:spPr>
          <a:xfrm>
            <a:off x="580775" y="1420925"/>
            <a:ext cx="8022900" cy="2885400"/>
          </a:xfrm>
          <a:prstGeom prst="rect">
            <a:avLst/>
          </a:prstGeom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b="1" lang="th" sz="2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local variable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ตัวแปรที่ทำงานอยู่ในฟังก์ชั่นมีขอบเขตการทำงาน</a:t>
            </a:r>
            <a:b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ตั้งแต่จุดเริ่มต้นไปจนถึงจุดสิ้นสุดของฟังก์ชั่น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b="1" lang="th" sz="2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global variable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ตัวแปรที่ทำงานอยู่นอกฟังก์ชั่นมีขอบเขตการทำงานตั้งแต่จุดเริ่มต้นไปจนถึงจุดสิ้นสุดของไฟล์ที่ประกาศใช้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02" name="Google Shape;1402;p167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403" name="Google Shape;1403;p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4" name="Google Shape;1404;p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167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68"/>
          <p:cNvSpPr txBox="1"/>
          <p:nvPr>
            <p:ph type="title"/>
          </p:nvPr>
        </p:nvSpPr>
        <p:spPr>
          <a:xfrm>
            <a:off x="748400" y="403800"/>
            <a:ext cx="7162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Array Properties &amp; Function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11" name="Google Shape;1411;p168"/>
          <p:cNvSpPr txBox="1"/>
          <p:nvPr>
            <p:ph idx="2" type="body"/>
          </p:nvPr>
        </p:nvSpPr>
        <p:spPr>
          <a:xfrm>
            <a:off x="800675" y="1020375"/>
            <a:ext cx="7397700" cy="374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 หาจำนวนสมาชิกและเรียงลำดับ</a:t>
            </a: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	let color = [“แดง”, “น้ำเงิน”, “เหลือง”];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	let x = color.length; 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	let y = color.sort(); 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 สมาชิกตัวแรกและตัวสุดท้าย</a:t>
            </a:r>
            <a:b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endParaRPr b="1" sz="1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first = color[0];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last = color[color.length-1];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 การเพิ่มสมาชิก</a:t>
            </a:r>
            <a:endParaRPr b="1" sz="1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color.push("สีเทา"); 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69"/>
          <p:cNvSpPr txBox="1"/>
          <p:nvPr>
            <p:ph type="title"/>
          </p:nvPr>
        </p:nvSpPr>
        <p:spPr>
          <a:xfrm>
            <a:off x="1005675" y="453875"/>
            <a:ext cx="7212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เข้าถึงสมาชิกด้วย For Loop  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17" name="Google Shape;1417;p169"/>
          <p:cNvSpPr txBox="1"/>
          <p:nvPr>
            <p:ph idx="2" type="body"/>
          </p:nvPr>
        </p:nvSpPr>
        <p:spPr>
          <a:xfrm>
            <a:off x="1005675" y="1037300"/>
            <a:ext cx="7212600" cy="352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let color = [“แดง”, “น้ำเงิน”, “เหลือง”];</a:t>
            </a:r>
            <a:endParaRPr b="1"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let count = color.length; </a:t>
            </a:r>
            <a:endParaRPr b="1"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CD"/>
              </a:solidFill>
              <a:highlight>
                <a:srgbClr val="FFFFFF"/>
              </a:highlight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for (let i = 0; i &lt; count ; i++) {</a:t>
            </a:r>
            <a:endParaRPr b="1" sz="2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  	console.log(color[i]);</a:t>
            </a:r>
            <a:endParaRPr b="1" sz="2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}</a:t>
            </a:r>
            <a:endParaRPr b="1" sz="2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500">
              <a:solidFill>
                <a:srgbClr val="0000CD"/>
              </a:solidFill>
              <a:highlight>
                <a:srgbClr val="FFFFFF"/>
              </a:highlight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18" name="Google Shape;1418;p16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419" name="Google Shape;1419;p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6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70"/>
          <p:cNvSpPr txBox="1"/>
          <p:nvPr>
            <p:ph type="title"/>
          </p:nvPr>
        </p:nvSpPr>
        <p:spPr>
          <a:xfrm>
            <a:off x="1070475" y="558325"/>
            <a:ext cx="7113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เข้าถึงสมาชิกด้วย ForEach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27" name="Google Shape;1427;p170"/>
          <p:cNvSpPr txBox="1"/>
          <p:nvPr>
            <p:ph idx="2" type="body"/>
          </p:nvPr>
        </p:nvSpPr>
        <p:spPr>
          <a:xfrm>
            <a:off x="985375" y="1335525"/>
            <a:ext cx="7004100" cy="291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color = [“แดง”, “น้ำเงิน”, “เหลือง”];</a:t>
            </a:r>
            <a:endParaRPr b="1" sz="2000">
              <a:solidFill>
                <a:srgbClr val="0000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color.forEach(myData);</a:t>
            </a:r>
            <a:b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function myData(item) {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	console.log(item);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28" name="Google Shape;1428;p170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429" name="Google Shape;1429;p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170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71"/>
          <p:cNvSpPr txBox="1"/>
          <p:nvPr>
            <p:ph type="title"/>
          </p:nvPr>
        </p:nvSpPr>
        <p:spPr>
          <a:xfrm>
            <a:off x="781000" y="758675"/>
            <a:ext cx="7576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แปลง Array เป็น String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37" name="Google Shape;1437;p171"/>
          <p:cNvSpPr txBox="1"/>
          <p:nvPr>
            <p:ph idx="2" type="body"/>
          </p:nvPr>
        </p:nvSpPr>
        <p:spPr>
          <a:xfrm>
            <a:off x="781150" y="1679575"/>
            <a:ext cx="7907100" cy="241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.toString() </a:t>
            </a:r>
            <a: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//แปลงเป็น String</a:t>
            </a:r>
            <a:endParaRPr b="1" sz="1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.join(" * "); </a:t>
            </a:r>
            <a: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// นำค่าแต่ละค่าในตัวแปร array มารวมกันเป็นข้อความ </a:t>
            </a:r>
            <a:b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และส่งค่ากลับเป็นข้อความที่มีตัวคั่นค่าตัวแปรแต่ละค่าตามที่กำหนด</a:t>
            </a:r>
            <a:endParaRPr b="1" sz="1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color.pop();</a:t>
            </a: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// เอาตัวสุดท้ายออก</a:t>
            </a:r>
            <a:endParaRPr b="1" sz="1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x = color.pop();</a:t>
            </a: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b="1" lang="th" sz="1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//เอาตัวท้ายออกแล้วเก็บในตัวแปร x</a:t>
            </a:r>
            <a:endParaRPr b="1" sz="1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38" name="Google Shape;1438;p171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439" name="Google Shape;1439;p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171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72"/>
          <p:cNvSpPr txBox="1"/>
          <p:nvPr>
            <p:ph type="title"/>
          </p:nvPr>
        </p:nvSpPr>
        <p:spPr>
          <a:xfrm>
            <a:off x="922525" y="682275"/>
            <a:ext cx="7136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การรวม Array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47" name="Google Shape;1447;p172"/>
          <p:cNvSpPr txBox="1"/>
          <p:nvPr>
            <p:ph idx="2" type="body"/>
          </p:nvPr>
        </p:nvSpPr>
        <p:spPr>
          <a:xfrm>
            <a:off x="922525" y="1401200"/>
            <a:ext cx="7136400" cy="307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	</a:t>
            </a:r>
            <a:b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let fruits = ["ส้ม", "องุ่น"];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	let vegetables = ["คะน้า", "ผักชี", "ผักกาด"];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  	let hardware = [“เม้าส์”,”คีย์บอร์ด”];</a:t>
            </a:r>
            <a:b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	</a:t>
            </a: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carts = fruits.concat(vegetables,computer);</a:t>
            </a: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48" name="Google Shape;1448;p172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449" name="Google Shape;1449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172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73"/>
          <p:cNvSpPr txBox="1"/>
          <p:nvPr>
            <p:ph idx="2" type="body"/>
          </p:nvPr>
        </p:nvSpPr>
        <p:spPr>
          <a:xfrm>
            <a:off x="905100" y="1777750"/>
            <a:ext cx="7136400" cy="158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K2D"/>
              <a:buChar char="●"/>
            </a:pPr>
            <a:r>
              <a:rPr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fruits = ["ส้ม", "องุ่น"];</a:t>
            </a:r>
            <a:endParaRPr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K2D"/>
              <a:buChar char="●"/>
            </a:pPr>
            <a:r>
              <a:rPr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fruits.sort();</a:t>
            </a:r>
            <a:endParaRPr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K2D"/>
              <a:buChar char="●"/>
            </a:pPr>
            <a:r>
              <a:rPr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fruits.reverse();</a:t>
            </a:r>
            <a:endParaRPr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57" name="Google Shape;1457;p173"/>
          <p:cNvSpPr txBox="1"/>
          <p:nvPr>
            <p:ph type="title"/>
          </p:nvPr>
        </p:nvSpPr>
        <p:spPr>
          <a:xfrm>
            <a:off x="887700" y="688850"/>
            <a:ext cx="7171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เรียงลำดับใน Array 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58" name="Google Shape;1458;p173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459" name="Google Shape;1459;p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173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74"/>
          <p:cNvSpPr txBox="1"/>
          <p:nvPr>
            <p:ph idx="2" type="body"/>
          </p:nvPr>
        </p:nvSpPr>
        <p:spPr>
          <a:xfrm>
            <a:off x="905100" y="1516675"/>
            <a:ext cx="7136400" cy="328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let points = [20, 100, -100, 5, -25, 10];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points.sort(function(a, b){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return a - b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});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a คือ ค่าตัวเลขที่มีค่าลบจะถูกเรียงก่อน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b คือ ค่าตัวเลขที่มีค่าบวกจะถูกเรียงทีหลัง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67" name="Google Shape;1467;p174"/>
          <p:cNvSpPr txBox="1"/>
          <p:nvPr>
            <p:ph type="title"/>
          </p:nvPr>
        </p:nvSpPr>
        <p:spPr>
          <a:xfrm>
            <a:off x="887700" y="307850"/>
            <a:ext cx="7171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2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เรียงลำดับใน Array แบบตัวเลข (น้อยไปมาก)</a:t>
            </a:r>
            <a:endParaRPr b="1" sz="2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75"/>
          <p:cNvSpPr txBox="1"/>
          <p:nvPr>
            <p:ph idx="2" type="body"/>
          </p:nvPr>
        </p:nvSpPr>
        <p:spPr>
          <a:xfrm>
            <a:off x="905100" y="1516675"/>
            <a:ext cx="7136400" cy="328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let points = [20, 100, -100, 5, -25, 10];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points.sort(function(a, b){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return b - a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});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b คือ ค่าตัวเลขที่มีค่าบวกจะถูกเรียงก่อน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a คือ ค่าตัวเลขที่มีค่าลบจะถูกเรียงทีหลัง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73" name="Google Shape;1473;p175"/>
          <p:cNvSpPr txBox="1"/>
          <p:nvPr>
            <p:ph type="title"/>
          </p:nvPr>
        </p:nvSpPr>
        <p:spPr>
          <a:xfrm>
            <a:off x="887700" y="307850"/>
            <a:ext cx="7171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2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เรียงลำดับใน Array แบบตัวเลข (มากไปน้อย)</a:t>
            </a:r>
            <a:endParaRPr b="1" sz="2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การกำหนดหัวเรื่อง (Heading)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77" name="Google Shape;27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จะใช้ Tag  &lt;h1&gt; จนถึง &lt;h6&gt;</a:t>
            </a:r>
            <a:b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โดย &lt;h1&gt; จะเป็นการกำหนดหัวเรื่องที่มีขนาดใหญ่ที่สุดส่วน &lt;h6&gt; เป็นกำหนดหัวเรื่องที่มีขนาดเล็กสุด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78" name="Google Shape;278;p50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79" name="Google Shape;27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0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76"/>
          <p:cNvSpPr txBox="1"/>
          <p:nvPr>
            <p:ph type="title"/>
          </p:nvPr>
        </p:nvSpPr>
        <p:spPr>
          <a:xfrm>
            <a:off x="385000" y="30147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JavaScript Object 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79" name="Google Shape;1479;p176"/>
          <p:cNvSpPr txBox="1"/>
          <p:nvPr>
            <p:ph idx="2" type="body"/>
          </p:nvPr>
        </p:nvSpPr>
        <p:spPr>
          <a:xfrm>
            <a:off x="461250" y="961100"/>
            <a:ext cx="8389800" cy="371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let ชื่อวัตถุ = {</a:t>
            </a:r>
            <a:r>
              <a:rPr b="1" i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propertyName</a:t>
            </a:r>
            <a:r>
              <a:rPr b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:value}</a:t>
            </a:r>
            <a:endParaRPr b="1" sz="2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ยกตัวอย่าง เช่น</a:t>
            </a:r>
            <a:endParaRPr b="1" sz="2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user = {</a:t>
            </a:r>
            <a:br>
              <a:rPr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name:"kong", age:20, email:"</a:t>
            </a:r>
            <a:r>
              <a:rPr lang="th" sz="2500" u="sng">
                <a:solidFill>
                  <a:schemeClr val="hlink"/>
                </a:solidFill>
                <a:latin typeface="K2D"/>
                <a:ea typeface="K2D"/>
                <a:cs typeface="K2D"/>
                <a:sym typeface="K2D"/>
                <a:hlinkClick r:id="rId3"/>
              </a:rPr>
              <a:t>kong@gmail.com</a:t>
            </a:r>
            <a:r>
              <a:rPr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"	</a:t>
            </a:r>
            <a:endParaRPr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};</a:t>
            </a:r>
            <a:endParaRPr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product ={name:”มะม่วง”,price:150,category:”ผลไม้”}</a:t>
            </a:r>
            <a:endParaRPr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1"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77"/>
          <p:cNvSpPr txBox="1"/>
          <p:nvPr>
            <p:ph type="title"/>
          </p:nvPr>
        </p:nvSpPr>
        <p:spPr>
          <a:xfrm>
            <a:off x="385000" y="30147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JavaScript Object 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85" name="Google Shape;1485;p177"/>
          <p:cNvSpPr txBox="1"/>
          <p:nvPr>
            <p:ph idx="2" type="body"/>
          </p:nvPr>
        </p:nvSpPr>
        <p:spPr>
          <a:xfrm>
            <a:off x="461250" y="1192325"/>
            <a:ext cx="8389800" cy="342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</a:t>
            </a:r>
            <a:br>
              <a:rPr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</a:t>
            </a:r>
            <a:r>
              <a:rPr b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การเข้าถึงข้อมูล</a:t>
            </a:r>
            <a:endParaRPr b="1" sz="2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objectName.propertyName</a:t>
            </a:r>
            <a:endParaRPr i="1"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objectName["propertyName"]</a:t>
            </a:r>
            <a:endParaRPr i="1"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ยกตัวอย่าง เช่น </a:t>
            </a:r>
            <a:endParaRPr b="1" i="1" sz="2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user.name</a:t>
            </a:r>
            <a:endParaRPr i="1"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2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user[“name”]</a:t>
            </a:r>
            <a:endParaRPr i="1"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78"/>
          <p:cNvSpPr txBox="1"/>
          <p:nvPr>
            <p:ph type="title"/>
          </p:nvPr>
        </p:nvSpPr>
        <p:spPr>
          <a:xfrm>
            <a:off x="385000" y="30147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JavaScript Object (Method)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91" name="Google Shape;1491;p178"/>
          <p:cNvSpPr txBox="1"/>
          <p:nvPr>
            <p:ph idx="2" type="body"/>
          </p:nvPr>
        </p:nvSpPr>
        <p:spPr>
          <a:xfrm>
            <a:off x="461250" y="884900"/>
            <a:ext cx="8389800" cy="396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let user = {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      name:"kong", 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 age:20, 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 email:"</a:t>
            </a:r>
            <a:r>
              <a:rPr lang="th" sz="17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kong@gmail.com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",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 </a:t>
            </a: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getUser:function(){</a:t>
            </a:r>
            <a:b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        		return this.name + " " + this.email;</a:t>
            </a:r>
            <a:b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       }</a:t>
            </a:r>
            <a:endParaRPr b="1" sz="1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};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 };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การเรียกใช้งาน</a:t>
            </a:r>
            <a:endParaRPr b="1" sz="1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objectName.methodName();</a:t>
            </a:r>
            <a:endParaRPr i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let data = user.getUser();</a:t>
            </a:r>
            <a:endParaRPr i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79"/>
          <p:cNvSpPr txBox="1"/>
          <p:nvPr>
            <p:ph idx="2" type="body"/>
          </p:nvPr>
        </p:nvSpPr>
        <p:spPr>
          <a:xfrm>
            <a:off x="461250" y="525950"/>
            <a:ext cx="8389800" cy="371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ความแตกต่างของ Array และ Object </a:t>
            </a:r>
            <a:endParaRPr b="1" sz="2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K2D"/>
              <a:buChar char="●"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Array มี Index เป็นตัวเลข , Object กำหนดเป็นชื่อ</a:t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K2D"/>
              <a:buChar char="●"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Array ใช้ [] , ส่วน Object  ใช้ {} </a:t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8000"/>
              </a:solidFill>
              <a:highlight>
                <a:srgbClr val="FFFFFF"/>
              </a:highlight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80"/>
          <p:cNvSpPr txBox="1"/>
          <p:nvPr>
            <p:ph type="title"/>
          </p:nvPr>
        </p:nvSpPr>
        <p:spPr>
          <a:xfrm>
            <a:off x="385000" y="30147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การยืนยันด้วย confirm( )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02" name="Google Shape;1502;p180"/>
          <p:cNvSpPr txBox="1"/>
          <p:nvPr>
            <p:ph idx="2" type="body"/>
          </p:nvPr>
        </p:nvSpPr>
        <p:spPr>
          <a:xfrm>
            <a:off x="461250" y="961100"/>
            <a:ext cx="8389800" cy="371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เป็นหน้าต่างที่ต้องการสอบถามการยืนยันจากผู้ใช้ ก่อนที่จะทำการใดๆ ต่อไป</a:t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lang="th" sz="4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confirm(“ข้อความ”);</a:t>
            </a:r>
            <a:endParaRPr b="1" sz="4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5486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โดยผลลัพธ์จะมีค่าทางตรรกศาสตร์</a:t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มีค่าเป็น true เมื่อผู้ใช้คลิก Ok</a:t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มีค่าเป็น false เมื่อผู้ใช้คลิก cancel</a:t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81"/>
          <p:cNvSpPr txBox="1"/>
          <p:nvPr>
            <p:ph type="title"/>
          </p:nvPr>
        </p:nvSpPr>
        <p:spPr>
          <a:xfrm>
            <a:off x="385000" y="30147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DOM (Document Object Model)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08" name="Google Shape;1508;p181"/>
          <p:cNvSpPr txBox="1"/>
          <p:nvPr>
            <p:ph idx="2" type="body"/>
          </p:nvPr>
        </p:nvSpPr>
        <p:spPr>
          <a:xfrm>
            <a:off x="461250" y="996725"/>
            <a:ext cx="8389800" cy="4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เมื่อหน้าเว็บโหลดเสร็จเรียบร้อย Web Browser มันจะสร้าง DOM ของหน้านั้นขึ้นมา 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โดยมอง HTML เป็นโครงสร้างต้นไม้ (ก้อน Object) หรือ</a:t>
            </a: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เรียกว่า DOM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09" name="Google Shape;1509;p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150" y="2222000"/>
            <a:ext cx="3988625" cy="21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181"/>
          <p:cNvSpPr txBox="1"/>
          <p:nvPr/>
        </p:nvSpPr>
        <p:spPr>
          <a:xfrm>
            <a:off x="453300" y="4578350"/>
            <a:ext cx="83898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Tag ต่าง ๆ ใน HTML จะเรียกว่า Element </a:t>
            </a:r>
            <a:endParaRPr b="1" sz="1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11" name="Google Shape;1511;p181"/>
          <p:cNvSpPr txBox="1"/>
          <p:nvPr>
            <p:ph idx="2" type="body"/>
          </p:nvPr>
        </p:nvSpPr>
        <p:spPr>
          <a:xfrm>
            <a:off x="949700" y="2221988"/>
            <a:ext cx="2773800" cy="218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&lt;html&gt; </a:t>
            </a:r>
            <a:endParaRPr b="1"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&lt;head&gt;</a:t>
            </a:r>
            <a:endParaRPr b="1"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&lt;title&gt;My title&lt;/title&gt;</a:t>
            </a:r>
            <a:endParaRPr b="1"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&lt;/head&gt;</a:t>
            </a:r>
            <a:endParaRPr b="1"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&lt;body&gt;</a:t>
            </a:r>
            <a:endParaRPr b="1"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&lt;a href="#"&gt;My link&lt;/a&gt;</a:t>
            </a:r>
            <a:endParaRPr b="1"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&lt;h1&gt;My header&lt;/h1&gt;</a:t>
            </a:r>
            <a:endParaRPr b="1"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&lt;/body&gt;</a:t>
            </a:r>
            <a:endParaRPr b="1"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&lt;/html&gt;</a:t>
            </a:r>
            <a:endParaRPr b="1" sz="1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12" name="Google Shape;1512;p181"/>
          <p:cNvSpPr/>
          <p:nvPr/>
        </p:nvSpPr>
        <p:spPr>
          <a:xfrm>
            <a:off x="3836475" y="3037200"/>
            <a:ext cx="667500" cy="34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82"/>
          <p:cNvSpPr txBox="1"/>
          <p:nvPr>
            <p:ph type="title"/>
          </p:nvPr>
        </p:nvSpPr>
        <p:spPr>
          <a:xfrm>
            <a:off x="385000" y="47072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คุณสมบัติของ HTML DOM 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18" name="Google Shape;1518;p182"/>
          <p:cNvSpPr txBox="1"/>
          <p:nvPr>
            <p:ph idx="2" type="body"/>
          </p:nvPr>
        </p:nvSpPr>
        <p:spPr>
          <a:xfrm>
            <a:off x="461250" y="1448050"/>
            <a:ext cx="8389800" cy="159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เข้าถึงและเปลี่ยนคุณสมบัติทั้งหมดของ Element ในหน้าเว็บได้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ควบคุมและเปลี่ยนรูปแบบ CSS ได้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สามารถตอบสนองกับทุกเหตุการณ์ที่เกิดขึ้นหน้าเว็บได้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19" name="Google Shape;1519;p182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20" name="Google Shape;1520;p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182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83"/>
          <p:cNvSpPr txBox="1"/>
          <p:nvPr>
            <p:ph type="title"/>
          </p:nvPr>
        </p:nvSpPr>
        <p:spPr>
          <a:xfrm>
            <a:off x="385000" y="30147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2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เข้าถึง Element ผ่าน Id , Tag , Class</a:t>
            </a:r>
            <a:endParaRPr b="1" sz="2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28" name="Google Shape;1528;p183"/>
          <p:cNvSpPr txBox="1"/>
          <p:nvPr>
            <p:ph idx="2" type="body"/>
          </p:nvPr>
        </p:nvSpPr>
        <p:spPr>
          <a:xfrm>
            <a:off x="766050" y="1113500"/>
            <a:ext cx="7747800" cy="248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document.getElementById ( "ชื่อไอดี");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document.getElementsByTagName ( "ชื่อแท็ก");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document.getElementsByClassName ( "ชื่อคลาส");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29" name="Google Shape;1529;p183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30" name="Google Shape;1530;p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183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84"/>
          <p:cNvSpPr txBox="1"/>
          <p:nvPr>
            <p:ph type="title"/>
          </p:nvPr>
        </p:nvSpPr>
        <p:spPr>
          <a:xfrm>
            <a:off x="461200" y="225275"/>
            <a:ext cx="8389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DOM Document 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38" name="Google Shape;1538;p184"/>
          <p:cNvSpPr txBox="1"/>
          <p:nvPr>
            <p:ph idx="2" type="body"/>
          </p:nvPr>
        </p:nvSpPr>
        <p:spPr>
          <a:xfrm>
            <a:off x="461250" y="1037300"/>
            <a:ext cx="8389800" cy="335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เปลี่ยนเนื้อหา HTML : </a:t>
            </a: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element.innerHTML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เปลี่ยนเนื้อหา Text : </a:t>
            </a: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element.innerText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เปลี่ยน style Element : </a:t>
            </a: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element.style.properties = value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ดำเนินการผ่าน Method</a:t>
            </a:r>
            <a:endParaRPr b="1"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K2D"/>
              <a:buChar char="●"/>
            </a:pPr>
            <a:r>
              <a:rPr b="1" i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element</a:t>
            </a: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.setAttribute</a:t>
            </a:r>
            <a:r>
              <a:rPr b="1" i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(attribute, value)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39" name="Google Shape;1539;p184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40" name="Google Shape;1540;p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Google Shape;1541;p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184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85"/>
          <p:cNvSpPr txBox="1"/>
          <p:nvPr>
            <p:ph type="title"/>
          </p:nvPr>
        </p:nvSpPr>
        <p:spPr>
          <a:xfrm>
            <a:off x="385000" y="301475"/>
            <a:ext cx="8466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DOM Nodes</a:t>
            </a:r>
            <a:endParaRPr sz="22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548" name="Google Shape;1548;p185"/>
          <p:cNvSpPr txBox="1"/>
          <p:nvPr>
            <p:ph idx="2" type="body"/>
          </p:nvPr>
        </p:nvSpPr>
        <p:spPr>
          <a:xfrm>
            <a:off x="461250" y="1394625"/>
            <a:ext cx="8389800" cy="219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document.createElement(</a:t>
            </a:r>
            <a:r>
              <a:rPr i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element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) // สร้าง element ใหม่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document.removeChild(</a:t>
            </a:r>
            <a:r>
              <a:rPr i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element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) // ลบ node ลูก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document.appendChild(</a:t>
            </a:r>
            <a:r>
              <a:rPr i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element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) // นำ element ไปต่อใน node แม่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document.replaceChild(</a:t>
            </a:r>
            <a:r>
              <a:rPr i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new, old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) แทนที่ element 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49" name="Google Shape;1549;p18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50" name="Google Shape;1550;p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2" name="Google Shape;1552;p18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แสดงข้อมูลเป็น Paragraphs &lt;p&gt;</a:t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จุดเริ่มต้นของ 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Paragraphs 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จะเริ่มที่บรรทัดใหม่ และประโยคที่ไม่ได้อยู่ใน 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Paragraphs 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เดียวกัน แต่อยู่ในตำแหน่งที่ต่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อ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จาก 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Paragraphs 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ก็จะถูกจัดให้ขึ้นบรรทัดใหม่ทันที เช่น 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&lt;p&gt;kongruksiam studio&lt;/p&gt;</a:t>
            </a:r>
            <a:endParaRPr sz="2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 html เบื้องต้น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88" name="Google Shape;288;p51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89" name="Google Shape;28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86"/>
          <p:cNvSpPr txBox="1"/>
          <p:nvPr>
            <p:ph type="title"/>
          </p:nvPr>
        </p:nvSpPr>
        <p:spPr>
          <a:xfrm>
            <a:off x="385000" y="30147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DOM CSS Add &amp; Remove Class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58" name="Google Shape;1558;p186"/>
          <p:cNvSpPr txBox="1"/>
          <p:nvPr>
            <p:ph idx="2" type="body"/>
          </p:nvPr>
        </p:nvSpPr>
        <p:spPr>
          <a:xfrm>
            <a:off x="461250" y="1318425"/>
            <a:ext cx="8389800" cy="204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K2D"/>
              <a:buChar char="●"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element.classList.add(“class”); </a:t>
            </a: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// เพิ่ม class style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K2D"/>
              <a:buChar char="●"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element.classList.remove(“class”); </a:t>
            </a: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// ลบ class style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K2D"/>
              <a:buChar char="●"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element.classList.toggle(“class”); </a:t>
            </a: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// สลับ class style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K2D"/>
              <a:buChar char="●"/>
            </a:pPr>
            <a:r>
              <a:rPr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element.classList.contains(“class”);</a:t>
            </a: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// เปรียบเทียบ class style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59" name="Google Shape;1559;p18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60" name="Google Shape;1560;p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Google Shape;1561;p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18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87"/>
          <p:cNvSpPr txBox="1"/>
          <p:nvPr>
            <p:ph type="title"/>
          </p:nvPr>
        </p:nvSpPr>
        <p:spPr>
          <a:xfrm>
            <a:off x="822950" y="319698"/>
            <a:ext cx="75438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DOM Event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68" name="Google Shape;1568;p187"/>
          <p:cNvSpPr txBox="1"/>
          <p:nvPr>
            <p:ph idx="1" type="body"/>
          </p:nvPr>
        </p:nvSpPr>
        <p:spPr>
          <a:xfrm>
            <a:off x="822950" y="1254500"/>
            <a:ext cx="7837200" cy="2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th" sz="21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		คือ เหตุการณ์หรือการกระทำบางอย่างที่เกิดขึ้นกับอิลิเมนต์ </a:t>
            </a:r>
            <a:br>
              <a:rPr lang="th" sz="21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1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เช่น การคลิกเมาส์ การเคลื่อนย้ายเมาส์ การกดปุ่มคีย์บอร์ด เป็นต้น </a:t>
            </a:r>
            <a:endParaRPr sz="2100">
              <a:solidFill>
                <a:schemeClr val="dk1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th" sz="21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		โดยผู้พัฒนาสามารถใช้อีเวนต์ที่เกิดขึ้นเป็นตัวกำหนดให้ตอบสนอง หรือกระทำบางอย่างได้ เช่น การคลิกแล้วแจ้งเตือน เป็นต้น</a:t>
            </a:r>
            <a:endParaRPr sz="2100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69" name="Google Shape;1569;p187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70" name="Google Shape;1570;p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187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" name="Google Shape;1577;p188"/>
          <p:cNvGraphicFramePr/>
          <p:nvPr/>
        </p:nvGraphicFramePr>
        <p:xfrm>
          <a:off x="457200" y="7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{0BF90078-17E0-426F-8CF6-DF398E4CA3B5}</a:tableStyleId>
              </a:tblPr>
              <a:tblGrid>
                <a:gridCol w="1637925"/>
                <a:gridCol w="4243400"/>
                <a:gridCol w="2348275"/>
              </a:tblGrid>
              <a:tr h="5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th" sz="16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ชื่อ Event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ความหมาย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th" sz="16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ทำงานร่วมกับแท็ก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onfocus=“ ”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เมื่ออิลิเมนต์นั้นได้รับการโฟกัส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select, text, textarea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6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onblur=“ ”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เมื่ออิลิเมนต์นั้นสูญเสียการโฟกัส หรือถูกย้ายโฟกัสไปยังอิลิเมนต์อื่น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select, text, textarea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6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onchange=“ ”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เมื่อผู้ใช้เปลี่ยนแปลงค่าในฟอร์มรับข้อมูล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select, text, textarea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6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onselect=“ ”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เมื่อผู้ใช้เลือกข้อความ (ใช้เมาส์ลาก) ในช่องข้อความ</a:t>
                      </a:r>
                      <a:endParaRPr i="0" sz="1600" u="none" cap="none" strike="noStrike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text, textarea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4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onsubmit=“ ”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เมื่อผู้ใช้คลิกปุ่ม submit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i="0" lang="th" sz="1600" u="none" cap="none" strike="noStrike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form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78" name="Google Shape;1578;p188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79" name="Google Shape;1579;p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p188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6" name="Google Shape;1586;p189"/>
          <p:cNvGraphicFramePr/>
          <p:nvPr/>
        </p:nvGraphicFramePr>
        <p:xfrm>
          <a:off x="457200" y="94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{0BF90078-17E0-426F-8CF6-DF398E4CA3B5}</a:tableStyleId>
              </a:tblPr>
              <a:tblGrid>
                <a:gridCol w="1637925"/>
                <a:gridCol w="4243400"/>
                <a:gridCol w="2348275"/>
              </a:tblGrid>
              <a:tr h="5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th" sz="1500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ชื่อ Event</a:t>
                      </a:r>
                      <a:endParaRPr b="1" i="0" sz="1500" u="none" cap="none" strike="noStrike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ความหมาย</a:t>
                      </a:r>
                      <a:endParaRPr b="1" i="0" sz="1500" u="none" cap="none" strike="noStrike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lang="th" sz="1500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ทำงานร่วมกับแท็ก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onMouseover=“ ”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เกิดเมื่อออบเจกต์นั้นถูกเลื่อน mouse pointer ไปทับ</a:t>
                      </a:r>
                      <a:endParaRPr i="0" sz="1500" u="none" cap="none" strike="noStrike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th" sz="1500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a,div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6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onMouseout=“ ”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เกิดเมื่อออบเจกต์นั้นถูกเลื่อน mouse pointer ที่ทับอยู่ออกไป</a:t>
                      </a:r>
                      <a:endParaRPr i="0" sz="1500" u="none" cap="none" strike="noStrike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th" sz="1500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a,div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6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onclick=“ ”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เกิดเมื่อออบเจกต์นั้นถูกคลิก</a:t>
                      </a:r>
                      <a:endParaRPr i="0" sz="1500" u="none" cap="none" strike="noStrike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th" sz="1500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a</a:t>
                      </a: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, button, checkbox, radio, reset, submit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6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onload=“ ”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เกิดเมื่อโหลดเอกสารเสร็จ</a:t>
                      </a:r>
                      <a:endParaRPr i="0" sz="1500" u="none" cap="none" strike="noStrike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body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45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onunload=“ ”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เกิดเมื่อยกเลิกการโหลด เช่น คลิกปุ่ม Stop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i="0" lang="th" sz="1500" u="none" cap="none" strike="noStrike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body</a:t>
                      </a:r>
                      <a:endParaRPr sz="1500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587" name="Google Shape;1587;p18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88" name="Google Shape;1588;p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9" name="Google Shape;1589;p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0" name="Google Shape;1590;p18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90"/>
          <p:cNvSpPr txBox="1"/>
          <p:nvPr>
            <p:ph type="title"/>
          </p:nvPr>
        </p:nvSpPr>
        <p:spPr>
          <a:xfrm>
            <a:off x="822950" y="319698"/>
            <a:ext cx="75438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EventListener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96" name="Google Shape;1596;p190"/>
          <p:cNvSpPr txBox="1"/>
          <p:nvPr>
            <p:ph idx="1" type="body"/>
          </p:nvPr>
        </p:nvSpPr>
        <p:spPr>
          <a:xfrm>
            <a:off x="822950" y="1254500"/>
            <a:ext cx="7837200" cy="2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th" sz="21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			คือ เหตุการณ์หรือการกระทำบางอย่างที่เกิดขึ้นกับอิลิเมนต์ </a:t>
            </a:r>
            <a:br>
              <a:rPr lang="th" sz="21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1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แต่รูปแบบการเขียนจะเขียนในฝั่ง javascript ทั้งหมด</a:t>
            </a:r>
            <a:endParaRPr sz="2100">
              <a:solidFill>
                <a:schemeClr val="dk1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โครงสร้าง :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element.addEventListener(event,callback)</a:t>
            </a:r>
            <a:endParaRPr b="1" sz="2100">
              <a:solidFill>
                <a:schemeClr val="dk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597" name="Google Shape;1597;p190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598" name="Google Shape;1598;p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190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Tag อื่นๆที่ใช้ร่วมกับ &lt;p&gt; ได้</a:t>
            </a:r>
            <a:endParaRPr b="1" sz="4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818000" y="1313750"/>
            <a:ext cx="60111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&lt;small&gt;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&lt;strong&gt;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&lt;b&gt;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&lt;i&gt;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อื่นๆ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98" name="Google Shape;298;p52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99" name="Google Shape;29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2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4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แท็กสำหรับขึ้นบรรทัดใหม่</a:t>
            </a:r>
            <a:endParaRPr sz="4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07" name="Google Shape;307;p53"/>
          <p:cNvSpPr txBox="1"/>
          <p:nvPr>
            <p:ph idx="1" type="body"/>
          </p:nvPr>
        </p:nvSpPr>
        <p:spPr>
          <a:xfrm>
            <a:off x="387900" y="132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K2D"/>
              <a:buChar char=" "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&lt;br /&gt; เพื่อให้เนื้อหาดูเป็นระเบียบและอ่านได้ง่ายขึ้น</a:t>
            </a:r>
            <a:endParaRPr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08" name="Google Shape;308;p53"/>
          <p:cNvSpPr txBox="1"/>
          <p:nvPr>
            <p:ph type="title"/>
          </p:nvPr>
        </p:nvSpPr>
        <p:spPr>
          <a:xfrm>
            <a:off x="503125" y="234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แท็กสำหรับสร้าง</a:t>
            </a:r>
            <a:r>
              <a:rPr b="1" lang="th" sz="4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เส้นคั่นในแนวนอน</a:t>
            </a:r>
            <a:endParaRPr b="1" sz="4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09" name="Google Shape;309;p53"/>
          <p:cNvSpPr txBox="1"/>
          <p:nvPr/>
        </p:nvSpPr>
        <p:spPr>
          <a:xfrm>
            <a:off x="503125" y="3325250"/>
            <a:ext cx="85425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K2D"/>
              <a:buChar char=" "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&lt;hr&gt; สร้างเส้นคั่นให้กับเนื้อหา</a:t>
            </a:r>
            <a:endParaRPr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10" name="Google Shape;310;p53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11" name="Google Shape;3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3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4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แท็กรูปภาพ (HTML Images)</a:t>
            </a:r>
            <a:endParaRPr b="1" sz="4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19" name="Google Shape;319;p54"/>
          <p:cNvSpPr txBox="1"/>
          <p:nvPr>
            <p:ph idx="1" type="body"/>
          </p:nvPr>
        </p:nvSpPr>
        <p:spPr>
          <a:xfrm>
            <a:off x="409000" y="1251625"/>
            <a:ext cx="820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&lt;img src=“ตำแหน่งรูปภาพ” alt=“ท่องเที่ยว” width=”ความกว้าง” height=”ความสูง”&gt;</a:t>
            </a:r>
            <a:endParaRPr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th" sz="3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แบบ Internal และแบบ external</a:t>
            </a:r>
            <a:endParaRPr b="1" sz="3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775"/>
              <a:buFont typeface="Noto Sans Symbols"/>
              <a:buNone/>
            </a:pPr>
            <a:r>
              <a:t/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20" name="Google Shape;320;p54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21" name="Google Shape;32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4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ใส่ link ให้กับ</a:t>
            </a:r>
            <a:r>
              <a:rPr b="1" lang="th" sz="4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รูปภาพ</a:t>
            </a:r>
            <a:endParaRPr b="1" sz="4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469500" y="1363175"/>
            <a:ext cx="8205000" cy="1921200"/>
          </a:xfrm>
          <a:prstGeom prst="rect">
            <a:avLst/>
          </a:prstGeom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&lt;a href=”url”&gt;</a:t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&lt;img src=“ตำแหน่งรูปภาพ” alt=“ท่องเที่ยว”&gt;</a:t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&lt;/a&gt;</a:t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30" name="Google Shape;330;p5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31" name="Google Shape;3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Introduction</a:t>
            </a:r>
            <a:endParaRPr b="1"/>
          </a:p>
        </p:txBody>
      </p:sp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 "/>
            </a:pPr>
            <a:r>
              <a:rPr b="1" lang="th" sz="2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 (HyperText Markup Language)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เป็นภาษาที่ใช้สำหรับสร้างเว็บเพจ มีโครงสร้างภาษาโดยใช้ตัวกำกับ (Markup Tag) เพื่อควบคุมการแสดงผลข้อมูล รูปภาพ และวัตถุอื่น ๆ </a:t>
            </a: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ผ่านทาง Web Browser 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เช่น Google Chrome , Firefox , Safari , Microsoft Edge เป็นต้น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ในแต่ละ Tag จะมีส่วนที่เรียกว่า </a:t>
            </a: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Attribute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เพื่อควบคุมการทำงานของ Tag แต่ละตัว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1143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 "/>
            </a:pPr>
            <a:r>
              <a:rPr b="1" lang="th" sz="2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การสร้างไฟล์ HTML </a:t>
            </a:r>
            <a:b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จะต้องอาศัย Text Editor เพื่อใช้สำหรับเขียนคำสั่งต่าง ๆ ที่ต้องการ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แสดงผลทางจอภาพ / 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เว็บเบราว์เซอร์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และเก็บเป็นไฟล์โดยมี</a:t>
            </a: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นามสกุล .html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69" name="Google Shape;169;p38"/>
          <p:cNvPicPr preferRelativeResize="0"/>
          <p:nvPr/>
        </p:nvPicPr>
        <p:blipFill rotWithShape="1">
          <a:blip r:embed="rId3">
            <a:alphaModFix/>
          </a:blip>
          <a:srcRect b="0" l="0" r="10241" t="15045"/>
          <a:stretch/>
        </p:blipFill>
        <p:spPr>
          <a:xfrm>
            <a:off x="7704250" y="3718198"/>
            <a:ext cx="1227200" cy="11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4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การแสดงรายการ (Lists)</a:t>
            </a:r>
            <a:endParaRPr sz="4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39" name="Google Shape;339;p56"/>
          <p:cNvSpPr txBox="1"/>
          <p:nvPr>
            <p:ph idx="1" type="body"/>
          </p:nvPr>
        </p:nvSpPr>
        <p:spPr>
          <a:xfrm>
            <a:off x="770275" y="1673025"/>
            <a:ext cx="7459200" cy="2367300"/>
          </a:xfrm>
          <a:prstGeom prst="rect">
            <a:avLst/>
          </a:prstGeom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ใช้แสดงข้อมูลในรูปแบบของรายการมี 2 รูปแบบ </a:t>
            </a:r>
            <a:endParaRPr sz="2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K2D"/>
              <a:buChar char="●"/>
            </a:pPr>
            <a:r>
              <a:rPr lang="th" sz="2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รายการแบบใช้ตัวเลข (Order List : Ol)	</a:t>
            </a:r>
            <a:endParaRPr sz="2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K2D"/>
              <a:buChar char="●"/>
            </a:pPr>
            <a:r>
              <a:rPr lang="th" sz="2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รายการแบบใช้สัญลักษณ์ (Unorder List : Ul)</a:t>
            </a:r>
            <a:br>
              <a:rPr lang="th" sz="2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2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40" name="Google Shape;340;p5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41" name="Google Shape;34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4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การแสดงรายการ (Lists)</a:t>
            </a:r>
            <a:endParaRPr sz="4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49" name="Google Shape;349;p57"/>
          <p:cNvSpPr txBox="1"/>
          <p:nvPr>
            <p:ph idx="1" type="body"/>
          </p:nvPr>
        </p:nvSpPr>
        <p:spPr>
          <a:xfrm>
            <a:off x="258550" y="1428825"/>
            <a:ext cx="4088100" cy="1756500"/>
          </a:xfrm>
          <a:prstGeom prst="rect">
            <a:avLst/>
          </a:prstGeom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&lt;ol type=“รูปแบบการแสดงผล”&gt;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      &lt;li&gt;หัวข้อย่อยรายการที่ 1&lt;/li&gt;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      &lt;li&gt;หัวข้อย่อยรายการที่ 2&lt;/li&gt;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&lt;/ol&gt;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4495800" y="1428825"/>
            <a:ext cx="4467000" cy="1756500"/>
          </a:xfrm>
          <a:prstGeom prst="rect">
            <a:avLst/>
          </a:prstGeom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&lt;ul type=“รูปแบบการแสดงผล”&gt;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      &lt;li&gt;หัวข้อย่อยรายการที่ 1&lt;/li&gt;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      &lt;li&gt;หัวข้อย่อยรายการที่ 2&lt;/li&gt;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&lt;/ul&gt;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51" name="Google Shape;351;p57"/>
          <p:cNvSpPr txBox="1"/>
          <p:nvPr/>
        </p:nvSpPr>
        <p:spPr>
          <a:xfrm>
            <a:off x="247000" y="3366125"/>
            <a:ext cx="4111200" cy="11100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K2D"/>
              <a:buChar char="●"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"A" - ตัวอักษรพิมพ์ใหญ่ เช่น A, B, C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K2D"/>
              <a:buChar char="●"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"a" - อักษรพิมพ์เล็ก เช่น a, b, c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K2D"/>
              <a:buChar char="●"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"I" - เลขแบบโรมัน เช่น I, II, III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52" name="Google Shape;352;p57"/>
          <p:cNvSpPr txBox="1"/>
          <p:nvPr/>
        </p:nvSpPr>
        <p:spPr>
          <a:xfrm>
            <a:off x="4495800" y="3366125"/>
            <a:ext cx="4467000" cy="11100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K2D"/>
              <a:buChar char="●"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disc - จุดสีดำ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K2D"/>
              <a:buChar char="●"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circle - จุดวงกลมโปร่ง 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K2D"/>
              <a:buChar char="●"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square - สี่เหลี่ยมทึบดำ </a:t>
            </a: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(ตัวเล็กทั้งหมด)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54" name="Google Shape;35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/>
          <p:nvPr>
            <p:ph type="title"/>
          </p:nvPr>
        </p:nvSpPr>
        <p:spPr>
          <a:xfrm>
            <a:off x="311700" y="23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การสร้างตาราง (Table)</a:t>
            </a:r>
            <a:endParaRPr b="1" sz="4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62" name="Google Shape;362;p58"/>
          <p:cNvSpPr txBox="1"/>
          <p:nvPr>
            <p:ph idx="1" type="body"/>
          </p:nvPr>
        </p:nvSpPr>
        <p:spPr>
          <a:xfrm>
            <a:off x="811300" y="1051500"/>
            <a:ext cx="794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&lt;table&gt;&lt;/table&gt;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ใช้กำหนดสำหรับสร้างตาราง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&lt;thead&gt;&lt;/thead&gt;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ใช้กำหนดกลุ่มเนื้อหาส่วนหัวตาราง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&lt;tbody&gt;&lt;/tbody&gt;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ใช้กำหนดกลุ่มเนื้อหาตาราง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&lt;tfoot&gt;&lt;/tfoot&gt;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ใช้กำหนดกลุ่มส่วนใต้ตาราง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&lt;tr&gt;&lt;/tr&gt;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ใช้กำหนดแถวในตาราง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&lt;td&gt;&lt;/td&gt;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กำหนดคอลัมน์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&lt;th&gt;&lt;/th&gt;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กำหนดคอลัมน์ที่แสดงผลในส่วนหัวของตาราง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10241" t="15045"/>
          <a:stretch/>
        </p:blipFill>
        <p:spPr>
          <a:xfrm>
            <a:off x="8068475" y="4221200"/>
            <a:ext cx="830374" cy="7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Attribute ของตาราง</a:t>
            </a:r>
            <a:endParaRPr b="1" sz="4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69" name="Google Shape;36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border=“ความหนา”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กำหนดเส้นขอบและความหนาของเส้นขอบตาราง ค่าเริ่มต้น = 0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width=“%”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กำหนดความกว้างหน่วยเป็น %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arabun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bgcolor=“สี”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กำหนดสีพื้นหลังในตาราง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arabun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&lt;table bgcolor=“สี”&gt;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กำหนดสีทั้งแถวและคอลัมน์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&lt;tr bgcolor=“สี”&gt;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สีของแถว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&lt;td bgcolor=“สี”&gt;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สีของคอลัมน์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10241" t="15045"/>
          <a:stretch/>
        </p:blipFill>
        <p:spPr>
          <a:xfrm>
            <a:off x="8068475" y="4221200"/>
            <a:ext cx="830374" cy="7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type="title"/>
          </p:nvPr>
        </p:nvSpPr>
        <p:spPr>
          <a:xfrm>
            <a:off x="311700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Attribute ของตาราง</a:t>
            </a:r>
            <a:endParaRPr b="1" sz="4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76" name="Google Shape;37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colspan=“x”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รวมคอลัมน์ ค่า x คือจำนวนคอลัมน์ที่ต้องการรวมเข้าด้วยกัน (ช่อง &lt;td&gt;)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rowspan=“x”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รวมแถว ค่า x คือจำนวนแถวที่ต้องการรวมเข้าด้วยกัน 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align=“left, center, right”</a:t>
            </a:r>
            <a:r>
              <a:rPr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จัดตำแหน่งของภาพ หรืออักษรภายในช่องตาราง &lt;td&gt; ค่าปกติคือ left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Cellpadding</a:t>
            </a:r>
            <a:r>
              <a:rPr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แสดงข้อมูลภายในตาราง หากมีค่ามากก็จะมีพื้นที่การแสดงผลเป็นที่ว่างมากขึ้น โดยมีค่าเริ่มต้นเป็น 0 (หน่วย Pixel) 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Cellspacing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กำหนดขนาดเส้นตาราง หากมีค่ามากขึ้นเส้นตารางก็ จะมีขนาดมากตามไปด้วย โดยมี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ค่าเริ่มต้น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เป็น 0 (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หน่วย Pixel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) 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การจัดกลุ่มด้วย div , span</a:t>
            </a:r>
            <a:endParaRPr b="1" sz="4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311700" y="127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Char char=" 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&lt;span&gt;&lt;/span&gt;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ใช้จัดกลุ่มข้อความหรือแท็กต่าง ๆ เข้าเป็นกลุ่มเดียวกัน เพื่อกำหนด สี รูปแบบตัวอักษร หรือ style ให้กับข้อความและแท็กภายใต้ &lt;span&gt; ให้เป็นรูปแบบเดียวกัน</a:t>
            </a:r>
            <a:b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2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133350" lvl="0" marL="9144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Char char=" 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&lt;div&gt;&lt;/div&gt;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ใช้จัดกลุ่มข้อความหรือแท็กต่าง ๆ เข้าเป็นกลุ่มเดียวกันลักษณะคล้ายๆกับ &lt;span&gt;แต่แตกต่างกันตรงที่แท็ก div จะมีการขึ้นบรรทัดใหม่ก่อนเริ่มแสดงข้อความภายใต้แท็ก div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83" name="Google Shape;383;p61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84" name="Google Shape;38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1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35500" y="28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FORM</a:t>
            </a:r>
            <a:endParaRPr sz="4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92" name="Google Shape;392;p62"/>
          <p:cNvSpPr txBox="1"/>
          <p:nvPr>
            <p:ph idx="1" type="body"/>
          </p:nvPr>
        </p:nvSpPr>
        <p:spPr>
          <a:xfrm>
            <a:off x="520550" y="1400500"/>
            <a:ext cx="83118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การพัฒนาเว็บแอปพลิเคชั่นจำเป็นต้องมีการสร้างแบบฟอร์มที่ผู้ใช้งานสามารถป้อนข้อมูลต่างๆได้ เพื่อนำข้อมูลที่ป้อนนั้นไปทำการประมวลผลอีกทีโดยการรับค่าข้อมูลจะดำเนินการผ่าน </a:t>
            </a:r>
            <a:r>
              <a:rPr lang="th" sz="2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&lt;form&gt;....&lt;/form&gt;</a:t>
            </a:r>
            <a:endParaRPr sz="2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93" name="Google Shape;393;p62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94" name="Google Shape;39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2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/>
          <p:nvPr>
            <p:ph type="title"/>
          </p:nvPr>
        </p:nvSpPr>
        <p:spPr>
          <a:xfrm>
            <a:off x="235500" y="28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4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FORM</a:t>
            </a:r>
            <a:endParaRPr sz="4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02" name="Google Shape;402;p63"/>
          <p:cNvSpPr txBox="1"/>
          <p:nvPr>
            <p:ph idx="1" type="body"/>
          </p:nvPr>
        </p:nvSpPr>
        <p:spPr>
          <a:xfrm>
            <a:off x="311700" y="1227000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63"/>
          <p:cNvPicPr preferRelativeResize="0"/>
          <p:nvPr/>
        </p:nvPicPr>
        <p:blipFill rotWithShape="1">
          <a:blip r:embed="rId3">
            <a:alphaModFix/>
          </a:blip>
          <a:srcRect b="11151" l="33209" r="34802" t="18086"/>
          <a:stretch/>
        </p:blipFill>
        <p:spPr>
          <a:xfrm>
            <a:off x="869147" y="1190900"/>
            <a:ext cx="2686953" cy="33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3"/>
          <p:cNvPicPr preferRelativeResize="0"/>
          <p:nvPr/>
        </p:nvPicPr>
        <p:blipFill rotWithShape="1">
          <a:blip r:embed="rId4">
            <a:alphaModFix/>
          </a:blip>
          <a:srcRect b="14113" l="21783" r="22103" t="17505"/>
          <a:stretch/>
        </p:blipFill>
        <p:spPr>
          <a:xfrm>
            <a:off x="3673300" y="1190900"/>
            <a:ext cx="4877890" cy="33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64"/>
          <p:cNvGraphicFramePr/>
          <p:nvPr/>
        </p:nvGraphicFramePr>
        <p:xfrm>
          <a:off x="698784" y="949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{C0478FCA-AA81-4F36-A627-AECE8463DFA1}</a:tableStyleId>
              </a:tblPr>
              <a:tblGrid>
                <a:gridCol w="3873225"/>
                <a:gridCol w="3873225"/>
              </a:tblGrid>
              <a:tr h="43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2000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Tag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2000">
                          <a:solidFill>
                            <a:srgbClr val="FFFFFF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คำอธิบาย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54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&lt;input&gt;</a:t>
                      </a:r>
                      <a:endParaRPr sz="19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สร้างช่องรับข้อความต่างๆ</a:t>
                      </a:r>
                      <a:endParaRPr sz="19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Noto Sans Symbols"/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&lt;select&gt;</a:t>
                      </a:r>
                      <a:endParaRPr sz="19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แสดงตัวเลือกในรูปแบบ Drop-down</a:t>
                      </a:r>
                      <a:endParaRPr sz="19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-91440" lvl="0" marL="91440" rtl="0" algn="l">
                        <a:lnSpc>
                          <a:spcPct val="8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Noto Sans Symbols"/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&lt;option&gt; </a:t>
                      </a:r>
                      <a:endParaRPr sz="19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สร้างตัวเลือก</a:t>
                      </a:r>
                      <a:endParaRPr sz="19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-91440" lvl="0" marL="91440" rtl="0" algn="l">
                        <a:lnSpc>
                          <a:spcPct val="8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&lt;button&gt; </a:t>
                      </a:r>
                      <a:endParaRPr sz="19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สร้างปุ่ม</a:t>
                      </a:r>
                      <a:endParaRPr sz="19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-91440" lvl="0" marL="91440" rtl="0" algn="l">
                        <a:lnSpc>
                          <a:spcPct val="8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&lt;label&gt;</a:t>
                      </a:r>
                      <a:endParaRPr sz="19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กำหนดป้ายชื่อให้ช่องรับข้อมูล</a:t>
                      </a:r>
                      <a:endParaRPr sz="19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50">
                <a:tc>
                  <a:txBody>
                    <a:bodyPr/>
                    <a:lstStyle/>
                    <a:p>
                      <a:pPr indent="-91440" lvl="0" marL="91440" rtl="0" algn="l">
                        <a:lnSpc>
                          <a:spcPct val="8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Noto Sans Symbols"/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&lt;textarea&gt;</a:t>
                      </a:r>
                      <a:endParaRPr sz="19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900">
                          <a:latin typeface="K2D"/>
                          <a:ea typeface="K2D"/>
                          <a:cs typeface="K2D"/>
                          <a:sym typeface="K2D"/>
                        </a:rPr>
                        <a:t>สร้างช่องรับข้อความแบบหลายบรรทัด</a:t>
                      </a:r>
                      <a:endParaRPr sz="19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44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Block vs Inline</a:t>
            </a:r>
            <a:endParaRPr b="1" sz="4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434700" y="1970475"/>
            <a:ext cx="8274600" cy="1450200"/>
          </a:xfrm>
          <a:prstGeom prst="rect">
            <a:avLst/>
          </a:prstGeom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K2D"/>
              <a:buChar char="●"/>
            </a:pPr>
            <a:r>
              <a:rPr b="1"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Block คือ ความยาวเต็มบรรทัด</a:t>
            </a:r>
            <a:endParaRPr b="1" sz="3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K2D"/>
              <a:buChar char="●"/>
            </a:pPr>
            <a:r>
              <a:rPr b="1"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Inline คือ ความกว้างเท่ากับข้อความที่แสดง</a:t>
            </a:r>
            <a:endParaRPr b="1" sz="3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16" name="Google Shape;416;p6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417" name="Google Shape;41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5.0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656875" y="1152475"/>
            <a:ext cx="799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มาตรฐานของภาษา HTML มีการจัดโครงสร้างและการแสดงผลของเนื้อหาสำหรับ www มาตรฐานใหม่จะมีคุณลักษณะเด่นที่สำคัญ เช่น </a:t>
            </a:r>
            <a:b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เล่นวิดีโอ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แสดงตำแหน่งทางภูมิศาสตร์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เก็บไฟล์ในลักษณะออฟไลน์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แสดงกราฟิก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การป้อนข้อมูลแบบใหม่ เช่น search, number, range, color, tel, url, email, date, month, week, time, datetime, datetime-local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76" name="Google Shape;176;p39"/>
          <p:cNvPicPr preferRelativeResize="0"/>
          <p:nvPr/>
        </p:nvPicPr>
        <p:blipFill rotWithShape="1">
          <a:blip r:embed="rId3">
            <a:alphaModFix/>
          </a:blip>
          <a:srcRect b="0" l="0" r="10241" t="15045"/>
          <a:stretch/>
        </p:blipFill>
        <p:spPr>
          <a:xfrm>
            <a:off x="7671300" y="3668625"/>
            <a:ext cx="1401075" cy="13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 txBox="1"/>
          <p:nvPr>
            <p:ph type="title"/>
          </p:nvPr>
        </p:nvSpPr>
        <p:spPr>
          <a:xfrm>
            <a:off x="311700" y="2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Block Element</a:t>
            </a:r>
            <a:endParaRPr b="1" sz="4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25" name="Google Shape;425;p66"/>
          <p:cNvSpPr txBox="1"/>
          <p:nvPr>
            <p:ph idx="1" type="body"/>
          </p:nvPr>
        </p:nvSpPr>
        <p:spPr>
          <a:xfrm>
            <a:off x="311700" y="1179825"/>
            <a:ext cx="2292000" cy="3609900"/>
          </a:xfrm>
          <a:prstGeom prst="rect">
            <a:avLst/>
          </a:prstGeom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&lt;address&gt;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&lt;article&gt;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&lt;aside&gt;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&lt;blockquote&gt;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&lt;canvas&gt;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&lt;dd&gt;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&lt;div&gt;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&lt;dl&gt;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&lt;table&gt;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26" name="Google Shape;426;p66"/>
          <p:cNvSpPr txBox="1"/>
          <p:nvPr/>
        </p:nvSpPr>
        <p:spPr>
          <a:xfrm>
            <a:off x="2727600" y="1179825"/>
            <a:ext cx="1970700" cy="358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&lt;dt&gt;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&lt;fieldset&gt;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&lt;figcaption&gt;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&lt;figure&gt;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&lt;footer&gt;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&lt;form&gt;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&lt;h1&gt;-&lt;h6&gt;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&lt;header&gt;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&lt;tfoot&gt;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27" name="Google Shape;427;p66"/>
          <p:cNvSpPr txBox="1"/>
          <p:nvPr/>
        </p:nvSpPr>
        <p:spPr>
          <a:xfrm>
            <a:off x="4822200" y="1179825"/>
            <a:ext cx="2070600" cy="358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&lt;hr&gt;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&lt;li&gt;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&lt;main&gt;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&lt;nav&gt;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&lt;noscript&gt;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&lt;ol&gt;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&lt;p&gt;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&lt;pre&gt;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&lt;section&gt;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28" name="Google Shape;428;p66"/>
          <p:cNvSpPr txBox="1"/>
          <p:nvPr/>
        </p:nvSpPr>
        <p:spPr>
          <a:xfrm>
            <a:off x="7016700" y="1179825"/>
            <a:ext cx="1815600" cy="358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&lt;tfoot&gt;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&lt;ul&gt;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&lt;video&gt;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429" name="Google Shape;429;p66"/>
          <p:cNvPicPr preferRelativeResize="0"/>
          <p:nvPr/>
        </p:nvPicPr>
        <p:blipFill rotWithShape="1">
          <a:blip r:embed="rId3">
            <a:alphaModFix/>
          </a:blip>
          <a:srcRect b="0" l="0" r="10241" t="15045"/>
          <a:stretch/>
        </p:blipFill>
        <p:spPr>
          <a:xfrm>
            <a:off x="8068475" y="4221200"/>
            <a:ext cx="830374" cy="7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 txBox="1"/>
          <p:nvPr>
            <p:ph type="title"/>
          </p:nvPr>
        </p:nvSpPr>
        <p:spPr>
          <a:xfrm>
            <a:off x="311700" y="2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Inline</a:t>
            </a:r>
            <a:r>
              <a:rPr b="1" lang="th" sz="4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Element</a:t>
            </a:r>
            <a:endParaRPr b="1" sz="4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35" name="Google Shape;435;p67"/>
          <p:cNvSpPr txBox="1"/>
          <p:nvPr>
            <p:ph idx="1" type="body"/>
          </p:nvPr>
        </p:nvSpPr>
        <p:spPr>
          <a:xfrm>
            <a:off x="311700" y="1179825"/>
            <a:ext cx="2292000" cy="3609900"/>
          </a:xfrm>
          <a:prstGeom prst="rect">
            <a:avLst/>
          </a:prstGeom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&lt;a&gt;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&lt;abbr&gt;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&lt;acronym&gt;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&lt;b&gt;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&lt;bdo&gt;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&lt;big&gt;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&lt;br&gt;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&lt;button&gt;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&lt;cite&gt;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36" name="Google Shape;436;p67"/>
          <p:cNvSpPr txBox="1"/>
          <p:nvPr/>
        </p:nvSpPr>
        <p:spPr>
          <a:xfrm>
            <a:off x="2727600" y="1179825"/>
            <a:ext cx="1970700" cy="358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&lt;code&gt;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&lt;dfn&gt;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&lt;em&gt;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&lt;i&gt;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&lt;img&gt;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&lt;input&gt;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&lt;kbd&gt;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&lt;label&gt;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&lt;map&gt;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37" name="Google Shape;437;p67"/>
          <p:cNvSpPr txBox="1"/>
          <p:nvPr/>
        </p:nvSpPr>
        <p:spPr>
          <a:xfrm>
            <a:off x="4822200" y="1179825"/>
            <a:ext cx="2070600" cy="358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&lt;object&gt;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&lt;output&gt;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&lt;q&gt;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&lt;samp&gt;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&lt;script&gt;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&lt;select&gt;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&lt;small&gt;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&lt;span&gt;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&lt;strong&gt;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38" name="Google Shape;438;p67"/>
          <p:cNvSpPr txBox="1"/>
          <p:nvPr/>
        </p:nvSpPr>
        <p:spPr>
          <a:xfrm>
            <a:off x="7016700" y="1179825"/>
            <a:ext cx="1815600" cy="358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&lt;sub&gt;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&lt;sup&gt;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&lt;textarea&gt;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&lt;time&gt;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&lt;tt&gt;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&lt;var&gt;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439" name="Google Shape;439;p67"/>
          <p:cNvPicPr preferRelativeResize="0"/>
          <p:nvPr/>
        </p:nvPicPr>
        <p:blipFill rotWithShape="1">
          <a:blip r:embed="rId3">
            <a:alphaModFix/>
          </a:blip>
          <a:srcRect b="0" l="0" r="10241" t="15045"/>
          <a:stretch/>
        </p:blipFill>
        <p:spPr>
          <a:xfrm>
            <a:off x="8068475" y="4297400"/>
            <a:ext cx="830374" cy="7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Class &amp; ID</a:t>
            </a:r>
            <a:endParaRPr b="1" sz="3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45" name="Google Shape;445;p68"/>
          <p:cNvSpPr txBox="1"/>
          <p:nvPr>
            <p:ph idx="1" type="body"/>
          </p:nvPr>
        </p:nvSpPr>
        <p:spPr>
          <a:xfrm>
            <a:off x="311700" y="1288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5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K2D"/>
              <a:buChar char="●"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Class การประกาศค่า Attribute </a:t>
            </a:r>
            <a:r>
              <a:rPr lang="th" sz="2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“class”</a:t>
            </a: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ในแท็กที่ต้องการ</a:t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Sarabun"/>
              <a:buChar char="●"/>
            </a:pP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ID เป็นการกำหนดรหัสเฉพาะของแท็กด้วยการประกาศค่า Attribute </a:t>
            </a:r>
            <a:r>
              <a:rPr lang="th" sz="2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“id”</a:t>
            </a:r>
            <a:r>
              <a:rPr lang="th" sz="2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ในแท็กที่ต้องการ เพื่อนำไปแสดงผลเหมือนกับ Class แต่ค่า id จะไม่สามารถซ้ำกันได้</a:t>
            </a:r>
            <a:endParaRPr sz="2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8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447" name="Google Shape;44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8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Semantic Tag</a:t>
            </a:r>
            <a:endParaRPr b="1" sz="4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55" name="Google Shape;455;p69"/>
          <p:cNvSpPr txBox="1"/>
          <p:nvPr>
            <p:ph idx="1" type="body"/>
          </p:nvPr>
        </p:nvSpPr>
        <p:spPr>
          <a:xfrm>
            <a:off x="311700" y="161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การใช้ Semantic tag ถูกนำมาใช้แทน div หลายๆชั้นในหน้าเว็บจะส่งผลทำให้โครงสร้าง html มีความหมายตรงตัวชัดเจนมากยิ่งขึ้น </a:t>
            </a:r>
            <a:endParaRPr sz="3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56" name="Google Shape;456;p6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457" name="Google Shape;45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70"/>
          <p:cNvPicPr preferRelativeResize="0"/>
          <p:nvPr/>
        </p:nvPicPr>
        <p:blipFill rotWithShape="1">
          <a:blip r:embed="rId3">
            <a:alphaModFix/>
          </a:blip>
          <a:srcRect b="0" l="0" r="0" t="12426"/>
          <a:stretch/>
        </p:blipFill>
        <p:spPr>
          <a:xfrm>
            <a:off x="1262313" y="296900"/>
            <a:ext cx="6619375" cy="43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70"/>
          <p:cNvSpPr txBox="1"/>
          <p:nvPr/>
        </p:nvSpPr>
        <p:spPr>
          <a:xfrm>
            <a:off x="111550" y="4746875"/>
            <a:ext cx="8936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https://thefrisky.com/wp-content/uploads/2019/05/html-semantic-tags-html5-sectioning-high-level-730x548.jpg</a:t>
            </a:r>
            <a:endParaRPr b="1" sz="1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1"/>
          <p:cNvSpPr txBox="1"/>
          <p:nvPr/>
        </p:nvSpPr>
        <p:spPr>
          <a:xfrm>
            <a:off x="3966050" y="214400"/>
            <a:ext cx="4647900" cy="465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&lt;header&gt;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ส่วนหัวของเว็บ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&lt;nav&gt;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เมนูของเว็บ หรือ ลิงค์ไปเว็บอื่นๆ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&lt;article&gt;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ส่วนที่แสดงเนื้อหาของเว็บ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&lt;section&gt;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กลุ่มหัวข้อย่อย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&lt;aside&gt;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เนื้อหาอื่นๆที่แยกจากเนื้อหาหลัก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&lt;footer&gt;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ส่วนท้ายของหน้าเว็บ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471" name="Google Shape;47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50" y="537100"/>
            <a:ext cx="3268350" cy="38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71"/>
          <p:cNvSpPr txBox="1"/>
          <p:nvPr/>
        </p:nvSpPr>
        <p:spPr>
          <a:xfrm>
            <a:off x="237225" y="4511400"/>
            <a:ext cx="36192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https://www.w3big.com/images/img_sem_elements.gif</a:t>
            </a:r>
            <a:endParaRPr b="1" sz="1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2"/>
          <p:cNvSpPr txBox="1"/>
          <p:nvPr>
            <p:ph type="title"/>
          </p:nvPr>
        </p:nvSpPr>
        <p:spPr>
          <a:xfrm>
            <a:off x="311700" y="35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| Character Entity 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78" name="Google Shape;47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อักขระพิเศษใน HTML ใช้ในการแสดงผลข้อมูลในหน้าเว็บ </a:t>
            </a:r>
            <a:endParaRPr sz="2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479" name="Google Shape;47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463" y="1849450"/>
            <a:ext cx="4351080" cy="27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2"/>
          <p:cNvSpPr txBox="1"/>
          <p:nvPr/>
        </p:nvSpPr>
        <p:spPr>
          <a:xfrm>
            <a:off x="851500" y="4645075"/>
            <a:ext cx="7510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https://rapidpurple.com/v2/wp-content/uploads/2011/05/typography-174.jpeg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6100">
                <a:latin typeface="K2D"/>
                <a:ea typeface="K2D"/>
                <a:cs typeface="K2D"/>
                <a:sym typeface="K2D"/>
              </a:rPr>
              <a:t>CSS เบื้องต้น</a:t>
            </a:r>
            <a:endParaRPr b="1" sz="6100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86" name="Google Shape;486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th" sz="3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Cascading Style Sheet (2020) </a:t>
            </a:r>
            <a:endParaRPr b="1" sz="3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87" name="Google Shape;487;p73"/>
          <p:cNvSpPr txBox="1"/>
          <p:nvPr/>
        </p:nvSpPr>
        <p:spPr>
          <a:xfrm>
            <a:off x="1398675" y="4486625"/>
            <a:ext cx="761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0000"/>
                </a:solidFill>
                <a:latin typeface="K2D"/>
                <a:ea typeface="K2D"/>
                <a:cs typeface="K2D"/>
                <a:sym typeface="K2D"/>
              </a:rPr>
              <a:t>เอกสารแจกฟรี ห้ามจำหน่าย!!!!</a:t>
            </a:r>
            <a:endParaRPr b="1">
              <a:solidFill>
                <a:srgbClr val="FF00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4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Responsive Web Design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493" name="Google Shape;493;p74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8157150" y="4054550"/>
            <a:ext cx="790375" cy="9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74"/>
          <p:cNvSpPr txBox="1"/>
          <p:nvPr/>
        </p:nvSpPr>
        <p:spPr>
          <a:xfrm>
            <a:off x="892025" y="1158450"/>
            <a:ext cx="777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การออกแบบเว็บที่ตอบสนองและแสดงผลได้ดีบนอุปกรณ์ต่างๆหรือขนาดหน้าจอที่หลากหลาย เช่น จอคอมพิวเตอร์ หรือ สมาร์ทโฟน เป็นต้น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495" name="Google Shape;49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387" y="2090378"/>
            <a:ext cx="3623232" cy="26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5"/>
          <p:cNvSpPr txBox="1"/>
          <p:nvPr>
            <p:ph type="title"/>
          </p:nvPr>
        </p:nvSpPr>
        <p:spPr>
          <a:xfrm>
            <a:off x="720450" y="455725"/>
            <a:ext cx="77031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Responsive Web Design (Media Query)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01" name="Google Shape;501;p75"/>
          <p:cNvSpPr txBox="1"/>
          <p:nvPr>
            <p:ph idx="1" type="body"/>
          </p:nvPr>
        </p:nvSpPr>
        <p:spPr>
          <a:xfrm>
            <a:off x="822950" y="1384300"/>
            <a:ext cx="7575900" cy="34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Media Query 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รูปแบบการเขียน Style ให้แสดงผลตามขนาดหน้าจอ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ที่แตกต่างกัน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02" name="Google Shape;502;p75"/>
          <p:cNvSpPr txBox="1"/>
          <p:nvPr>
            <p:ph idx="1" type="body"/>
          </p:nvPr>
        </p:nvSpPr>
        <p:spPr>
          <a:xfrm>
            <a:off x="1019425" y="2374825"/>
            <a:ext cx="7506600" cy="34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@media ขนาดอุปกรณ์ {</a:t>
            </a:r>
            <a:b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…..style…..</a:t>
            </a:r>
            <a:endParaRPr b="1" sz="1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} </a:t>
            </a:r>
            <a:endParaRPr b="1" sz="1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@media screen , printer {</a:t>
            </a:r>
            <a:b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…..style…..</a:t>
            </a:r>
            <a:b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1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b="1" sz="1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503" name="Google Shape;50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025" y="2374825"/>
            <a:ext cx="5506050" cy="23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7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505" name="Google Shape;50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720988"/>
            <a:ext cx="53340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 txBox="1"/>
          <p:nvPr/>
        </p:nvSpPr>
        <p:spPr>
          <a:xfrm>
            <a:off x="311700" y="4486625"/>
            <a:ext cx="8520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https://mysiteauditor.com/blog/wp-content/uploads/2014/05/web-pages-versus-websites.png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6"/>
          <p:cNvSpPr txBox="1"/>
          <p:nvPr>
            <p:ph type="title"/>
          </p:nvPr>
        </p:nvSpPr>
        <p:spPr>
          <a:xfrm>
            <a:off x="720450" y="455725"/>
            <a:ext cx="77031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Responsive Web Design (Media Query)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13" name="Google Shape;513;p76"/>
          <p:cNvSpPr txBox="1"/>
          <p:nvPr>
            <p:ph idx="1" type="body"/>
          </p:nvPr>
        </p:nvSpPr>
        <p:spPr>
          <a:xfrm>
            <a:off x="822950" y="1384300"/>
            <a:ext cx="7575900" cy="34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ความกว้างของขนาดอุปกรณ์</a:t>
            </a: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b="1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K2D"/>
              <a:buChar char="●"/>
            </a:pPr>
            <a:r>
              <a:rPr lang="th" sz="165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320px — 480px: Mobile devices</a:t>
            </a:r>
            <a:endParaRPr sz="165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K2D"/>
              <a:buChar char="●"/>
            </a:pPr>
            <a:r>
              <a:rPr lang="th" sz="165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481px — 768px: iPads, Tablets</a:t>
            </a:r>
            <a:endParaRPr sz="165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K2D"/>
              <a:buChar char="●"/>
            </a:pPr>
            <a:r>
              <a:rPr lang="th" sz="165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769px — 1024px: Laptops</a:t>
            </a:r>
            <a:endParaRPr sz="165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K2D"/>
              <a:buChar char="●"/>
            </a:pPr>
            <a:r>
              <a:rPr lang="th" sz="165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1025px — 1200px: Desktops</a:t>
            </a:r>
            <a:endParaRPr sz="165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K2D"/>
              <a:buChar char="●"/>
            </a:pPr>
            <a:r>
              <a:rPr lang="th" sz="165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1201px เป็นต้นไป —  TV , Widescreen</a:t>
            </a:r>
            <a:endParaRPr sz="165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5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14" name="Google Shape;514;p7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515" name="Google Shape;51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7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Viewport Units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523" name="Google Shape;523;p77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8067800" y="3950793"/>
            <a:ext cx="879725" cy="1021432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77"/>
          <p:cNvSpPr txBox="1"/>
          <p:nvPr>
            <p:ph idx="1" type="body"/>
          </p:nvPr>
        </p:nvSpPr>
        <p:spPr>
          <a:xfrm>
            <a:off x="756500" y="1384300"/>
            <a:ext cx="7311300" cy="34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ในอดีตเว็บถูกพัฒนาให้ทำงานบนจอคอมพิวเตอร์อย่างเดียว ถ้านำมาทำงาน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บน Smart Phone , Tablet ในปัจจุบันอาจจะไม่สามารถแสดงผลได้ตามที่ต้องการ </a:t>
            </a:r>
            <a:b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เช่น ถ้าต้องการดูเนื้อหาในหน้าเว็บต้องทำการ zoom และ scroll หน้าจอเท่านั้น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ในปัจจุบันจึงได้มีการพัฒนาและเพิ่ม meta tag ชื่อว่า viewport เข้ามาในหน้าเว็บเพื่อบอกว่าให้เว็บแสดงผลบน </a:t>
            </a:r>
            <a:r>
              <a:rPr lang="th" sz="17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Smart Phone , Tablet ได้ผ่านการอ้างอิงพื้นที่หรือสัดส่วนของ Web Browser ที่อยู่ในอุปกรณ์นั้นๆ ในการแสดงผลหน้าเว็บให้เหมาะสมกับอุปกรณ์ดังกล่าว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8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องค์ประกอบของ Viewport 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30" name="Google Shape;530;p78"/>
          <p:cNvSpPr/>
          <p:nvPr/>
        </p:nvSpPr>
        <p:spPr>
          <a:xfrm>
            <a:off x="1648400" y="1471625"/>
            <a:ext cx="5397300" cy="263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6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Viewport</a:t>
            </a:r>
            <a:endParaRPr b="1" sz="6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31" name="Google Shape;531;p78"/>
          <p:cNvSpPr txBox="1"/>
          <p:nvPr>
            <p:ph idx="1" type="body"/>
          </p:nvPr>
        </p:nvSpPr>
        <p:spPr>
          <a:xfrm>
            <a:off x="1438775" y="3982200"/>
            <a:ext cx="5397300" cy="411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(vw)</a:t>
            </a:r>
            <a:endParaRPr b="1" sz="1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32" name="Google Shape;532;p78"/>
          <p:cNvSpPr txBox="1"/>
          <p:nvPr>
            <p:ph idx="1" type="body"/>
          </p:nvPr>
        </p:nvSpPr>
        <p:spPr>
          <a:xfrm>
            <a:off x="6836075" y="2582225"/>
            <a:ext cx="2115600" cy="411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1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(vh)</a:t>
            </a:r>
            <a:endParaRPr b="1" sz="1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33" name="Google Shape;533;p78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534" name="Google Shape;53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8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9"/>
          <p:cNvSpPr txBox="1"/>
          <p:nvPr>
            <p:ph type="title"/>
          </p:nvPr>
        </p:nvSpPr>
        <p:spPr>
          <a:xfrm>
            <a:off x="720450" y="455725"/>
            <a:ext cx="77031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Viewport Units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42" name="Google Shape;542;p79"/>
          <p:cNvSpPr txBox="1"/>
          <p:nvPr>
            <p:ph idx="1" type="body"/>
          </p:nvPr>
        </p:nvSpPr>
        <p:spPr>
          <a:xfrm>
            <a:off x="822950" y="1384300"/>
            <a:ext cx="7575900" cy="34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K2D"/>
              <a:buChar char="●"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vw</a:t>
            </a: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- 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บอกสัดส่วนความกว้างของ viewport (%) เช่น เรามีจอกว้าง 100px ต้องการแสดงผล 10% ของความกว้างทั้งหมด จะมีค่า 10vw หรือพื้นที่ 10px หรือ 10/100  เป็นต้น ถ้าอยากกำหนดความกว้างของ viewport มีค่าเท่ากับความกว้างของ browser จะมีค่าเท่ากับ 100vw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2D"/>
              <a:buChar char="●"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vh 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- </a:t>
            </a:r>
            <a:r>
              <a:rPr lang="th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บอกสัดส่วนความสูงของ viewport (%)</a:t>
            </a:r>
            <a:endParaRPr>
              <a:solidFill>
                <a:schemeClr val="dk1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2D"/>
              <a:buChar char="●"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vmin</a:t>
            </a:r>
            <a:r>
              <a:rPr lang="th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 - ค่า % ต่ำสุดของ viewport</a:t>
            </a:r>
            <a:endParaRPr>
              <a:solidFill>
                <a:schemeClr val="dk1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2D"/>
              <a:buChar char="●"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vmax</a:t>
            </a:r>
            <a:r>
              <a:rPr lang="th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 - ค่า % สูงสุดของ viewport</a:t>
            </a:r>
            <a:endParaRPr>
              <a:solidFill>
                <a:schemeClr val="dk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43" name="Google Shape;543;p7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544" name="Google Shape;54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0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รู้จักกับ Flexbox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52" name="Google Shape;552;p80"/>
          <p:cNvSpPr txBox="1"/>
          <p:nvPr>
            <p:ph idx="1" type="body"/>
          </p:nvPr>
        </p:nvSpPr>
        <p:spPr>
          <a:xfrm>
            <a:off x="822950" y="1384300"/>
            <a:ext cx="7575900" cy="34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Flexbox คือเครื่องมือใน CSS ที่ช่วยให้การจัดการ element ต่างๆในหน้าเว็บมีความง่ายและยืดหยุ่นมากยิ่งขึ้น โดยทั่วไปการจัดตำแหน่ง element ต่างๆต้องใช้ layout mode คือ  block , inline , position และอื่นๆ 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การพัฒนาเว็บในปัจจุบันมีความซับซ้อนมากยิ่งขึ้นทำให้การใช้ layout mode แบบเดิมไม่ตอบโจทย์เท่าที่ควร จึงได้มีการพัฒนา flexbox ขึ้นมาเพื่อจัดใช้ในการจัดการ element ให้มีความยืดหยุ่นสูง โดยมีคุณสมบัติดังนี้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จัดเรียงตำแหน่งของ element ได้ง่ายขึ้น เรียงจากบนลงล่าง ซ้ายไปขวา อื่นๆ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กำหนดขนาดให้พอดีกับพื้นที่ว่างแบบอัตโนมัติ (Sizing)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53" name="Google Shape;553;p80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554" name="Google Shape;55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80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1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องค์ประกอบของ Flexbox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62" name="Google Shape;562;p81"/>
          <p:cNvSpPr/>
          <p:nvPr/>
        </p:nvSpPr>
        <p:spPr>
          <a:xfrm>
            <a:off x="822950" y="1910950"/>
            <a:ext cx="7543800" cy="2583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1"/>
          <p:cNvSpPr txBox="1"/>
          <p:nvPr/>
        </p:nvSpPr>
        <p:spPr>
          <a:xfrm>
            <a:off x="4089350" y="1192750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Container (กล่องที่ครอบ Items)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64" name="Google Shape;564;p81"/>
          <p:cNvSpPr txBox="1"/>
          <p:nvPr/>
        </p:nvSpPr>
        <p:spPr>
          <a:xfrm>
            <a:off x="3094850" y="3536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Items (สมาชิกของ Container)</a:t>
            </a:r>
            <a:endParaRPr b="1"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65" name="Google Shape;565;p81"/>
          <p:cNvSpPr/>
          <p:nvPr/>
        </p:nvSpPr>
        <p:spPr>
          <a:xfrm>
            <a:off x="1448050" y="2316900"/>
            <a:ext cx="1923000" cy="163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81"/>
          <p:cNvSpPr/>
          <p:nvPr/>
        </p:nvSpPr>
        <p:spPr>
          <a:xfrm>
            <a:off x="3720425" y="2316900"/>
            <a:ext cx="1923000" cy="163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81"/>
          <p:cNvSpPr/>
          <p:nvPr/>
        </p:nvSpPr>
        <p:spPr>
          <a:xfrm>
            <a:off x="5992800" y="2316900"/>
            <a:ext cx="1923000" cy="163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1"/>
          <p:cNvSpPr txBox="1"/>
          <p:nvPr/>
        </p:nvSpPr>
        <p:spPr>
          <a:xfrm>
            <a:off x="2543225" y="2774550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33.33%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69" name="Google Shape;569;p81"/>
          <p:cNvSpPr txBox="1"/>
          <p:nvPr/>
        </p:nvSpPr>
        <p:spPr>
          <a:xfrm>
            <a:off x="351925" y="2774550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33.33%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70" name="Google Shape;570;p81"/>
          <p:cNvSpPr txBox="1"/>
          <p:nvPr/>
        </p:nvSpPr>
        <p:spPr>
          <a:xfrm>
            <a:off x="4815600" y="2774550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33.33%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71" name="Google Shape;571;p81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572" name="Google Shape;57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81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441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จัดเรียงได้หลากหลายแบบ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80" name="Google Shape;580;p82"/>
          <p:cNvSpPr/>
          <p:nvPr/>
        </p:nvSpPr>
        <p:spPr>
          <a:xfrm>
            <a:off x="441950" y="1042600"/>
            <a:ext cx="2177400" cy="3961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82"/>
          <p:cNvSpPr/>
          <p:nvPr/>
        </p:nvSpPr>
        <p:spPr>
          <a:xfrm>
            <a:off x="569150" y="1239550"/>
            <a:ext cx="1923000" cy="163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82"/>
          <p:cNvSpPr/>
          <p:nvPr/>
        </p:nvSpPr>
        <p:spPr>
          <a:xfrm>
            <a:off x="569150" y="3208925"/>
            <a:ext cx="1923000" cy="163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2"/>
          <p:cNvSpPr/>
          <p:nvPr/>
        </p:nvSpPr>
        <p:spPr>
          <a:xfrm>
            <a:off x="2804150" y="1042600"/>
            <a:ext cx="5882700" cy="1830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2"/>
          <p:cNvSpPr/>
          <p:nvPr/>
        </p:nvSpPr>
        <p:spPr>
          <a:xfrm>
            <a:off x="2727950" y="3110525"/>
            <a:ext cx="5958900" cy="1830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82"/>
          <p:cNvSpPr/>
          <p:nvPr/>
        </p:nvSpPr>
        <p:spPr>
          <a:xfrm>
            <a:off x="3420725" y="1141000"/>
            <a:ext cx="1923000" cy="163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82"/>
          <p:cNvSpPr/>
          <p:nvPr/>
        </p:nvSpPr>
        <p:spPr>
          <a:xfrm>
            <a:off x="5762575" y="1141000"/>
            <a:ext cx="1923000" cy="1633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82"/>
          <p:cNvSpPr/>
          <p:nvPr/>
        </p:nvSpPr>
        <p:spPr>
          <a:xfrm>
            <a:off x="2848525" y="3400175"/>
            <a:ext cx="1468500" cy="125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82"/>
          <p:cNvSpPr/>
          <p:nvPr/>
        </p:nvSpPr>
        <p:spPr>
          <a:xfrm>
            <a:off x="4371475" y="3400175"/>
            <a:ext cx="1314900" cy="125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2"/>
          <p:cNvSpPr/>
          <p:nvPr/>
        </p:nvSpPr>
        <p:spPr>
          <a:xfrm>
            <a:off x="5740825" y="3400175"/>
            <a:ext cx="1468500" cy="125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82"/>
          <p:cNvSpPr/>
          <p:nvPr/>
        </p:nvSpPr>
        <p:spPr>
          <a:xfrm>
            <a:off x="7263775" y="3400175"/>
            <a:ext cx="1314900" cy="1251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2"/>
          <p:cNvSpPr txBox="1"/>
          <p:nvPr/>
        </p:nvSpPr>
        <p:spPr>
          <a:xfrm>
            <a:off x="-608050" y="1684825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50%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92" name="Google Shape;592;p82"/>
          <p:cNvSpPr txBox="1"/>
          <p:nvPr/>
        </p:nvSpPr>
        <p:spPr>
          <a:xfrm>
            <a:off x="-608050" y="3666575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50%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93" name="Google Shape;593;p82"/>
          <p:cNvSpPr txBox="1"/>
          <p:nvPr/>
        </p:nvSpPr>
        <p:spPr>
          <a:xfrm>
            <a:off x="2243525" y="1598650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50%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94" name="Google Shape;594;p82"/>
          <p:cNvSpPr txBox="1"/>
          <p:nvPr/>
        </p:nvSpPr>
        <p:spPr>
          <a:xfrm>
            <a:off x="4585375" y="1598650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50%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95" name="Google Shape;595;p82"/>
          <p:cNvSpPr txBox="1"/>
          <p:nvPr/>
        </p:nvSpPr>
        <p:spPr>
          <a:xfrm>
            <a:off x="1444075" y="3666575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25%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96" name="Google Shape;596;p82"/>
          <p:cNvSpPr txBox="1"/>
          <p:nvPr/>
        </p:nvSpPr>
        <p:spPr>
          <a:xfrm>
            <a:off x="2890225" y="3666575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25%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97" name="Google Shape;597;p82"/>
          <p:cNvSpPr txBox="1"/>
          <p:nvPr/>
        </p:nvSpPr>
        <p:spPr>
          <a:xfrm>
            <a:off x="4336375" y="3666575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25%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98" name="Google Shape;598;p82"/>
          <p:cNvSpPr txBox="1"/>
          <p:nvPr/>
        </p:nvSpPr>
        <p:spPr>
          <a:xfrm>
            <a:off x="5782525" y="3666575"/>
            <a:ext cx="4277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25%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3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Flexbox เบื้องต้น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04" name="Google Shape;604;p83"/>
          <p:cNvSpPr txBox="1"/>
          <p:nvPr>
            <p:ph idx="1" type="body"/>
          </p:nvPr>
        </p:nvSpPr>
        <p:spPr>
          <a:xfrm>
            <a:off x="822950" y="1384300"/>
            <a:ext cx="7575900" cy="3608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.container{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display:flex;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box-sizing: border-box; 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}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K2D"/>
              <a:buChar char="●"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flex: ให้จัดวางในรูปแบบ flex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K2D"/>
              <a:buChar char="●"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border-box - กำหนดขนาดให้พอดีกับพื้นที่ว่างโดยคำนวณจากค่าจริงที่ผู้ใช้กำหนด </a:t>
            </a:r>
            <a:b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(border + padding) เพื่อไม่ให้ item แสดงผลเพี้ยน (ระบุหรือไม่ระบุก็ได้)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4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กำหนดทิศทางด้วย flex-direction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10" name="Google Shape;610;p84"/>
          <p:cNvSpPr txBox="1"/>
          <p:nvPr>
            <p:ph idx="1" type="body"/>
          </p:nvPr>
        </p:nvSpPr>
        <p:spPr>
          <a:xfrm>
            <a:off x="822950" y="1384300"/>
            <a:ext cx="7575900" cy="3608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row (ค่าเริ่มต้น) จัดวาง items </a:t>
            </a:r>
            <a:r>
              <a:rPr b="1" lang="th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ในแนวนอนทิศทางเดียวกับแกนหลัก</a:t>
            </a:r>
            <a:endParaRPr b="1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column จัดวาง items </a:t>
            </a:r>
            <a:r>
              <a:rPr b="1" lang="th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ในแนวตั้งทิศทางเดียวกับแกนหลัก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row-reverse  จัดวาง items </a:t>
            </a: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ในแนวนอนทิศทางตรงข้ามกับแกนหลัก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column-reverse  จัดวาง items </a:t>
            </a: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ในแนวตั้งทิศทางตรงข้ามกับแกนหลัก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11" name="Google Shape;611;p84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12" name="Google Shape;61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84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5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กำหนดขนาดด้วย flex-wrap 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20" name="Google Shape;620;p85"/>
          <p:cNvSpPr txBox="1"/>
          <p:nvPr>
            <p:ph idx="1" type="body"/>
          </p:nvPr>
        </p:nvSpPr>
        <p:spPr>
          <a:xfrm>
            <a:off x="822950" y="1314800"/>
            <a:ext cx="7008300" cy="2230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900" u="sng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กรณีที่ขนาด items ใหญ่กว่าพื้นที่ container</a:t>
            </a:r>
            <a:endParaRPr b="1" sz="2400" u="sng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nowrap จัดวาง items ที่เกินพื้นที่ container ไปด้านขวามือ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wrap จัดวาง items ที่เกินพื้นที่ container เรียงจากบนลงล่าง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wrap-reverse  จัดวาง items ที่เกินพื้นที่ container เรียงจากล่างขึ้นบน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21" name="Google Shape;621;p85"/>
          <p:cNvSpPr txBox="1"/>
          <p:nvPr/>
        </p:nvSpPr>
        <p:spPr>
          <a:xfrm>
            <a:off x="5648700" y="47982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22" name="Google Shape;62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00" y="48515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300" y="48881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5"/>
          <p:cNvSpPr txBox="1"/>
          <p:nvPr/>
        </p:nvSpPr>
        <p:spPr>
          <a:xfrm>
            <a:off x="990600" y="48119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DOCTYP</a:t>
            </a:r>
            <a:r>
              <a:rPr b="1" lang="th" sz="3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E</a:t>
            </a:r>
            <a:endParaRPr b="1" sz="3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90" name="Google Shape;19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การประกาศว่าเว็บเพจที่ได้สร้างขึ้นมาอ้างอิงตามมาตรฐานใด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5</a:t>
            </a:r>
            <a:endParaRPr b="1" sz="1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&lt;!DOCTYPE html&gt;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HTML 4.01:</a:t>
            </a:r>
            <a:endParaRPr sz="1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&lt;!DOCTYPE HTML PUBLIC "-//W3C//DTD HTML 4.01 Transitional//EN" "&gt;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th" sz="1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XHTML 1.1:	</a:t>
            </a:r>
            <a:endParaRPr b="1" sz="1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342900" lvl="0" marL="114300" marR="1143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&lt;!DOCTYPE html PUBLIC "-//W3C//DTD XHTML 1.1//EN" ""&gt;</a:t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6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Flex - properties (Items)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30" name="Google Shape;630;p86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6"/>
          <p:cNvSpPr txBox="1"/>
          <p:nvPr/>
        </p:nvSpPr>
        <p:spPr>
          <a:xfrm>
            <a:off x="822950" y="1123675"/>
            <a:ext cx="77844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flex-shrink : ให้ item หดตัวจำนวนเท่าใดเมื่อเทียบกับ item อื่นๆ </a:t>
            </a:r>
            <a:b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ค่าเริ่มต้นเป็น 1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flex-grow : ให้ item ขยายจำนวนเท่าใดเมื่อเทียบกับ item อื่นๆ </a:t>
            </a:r>
            <a:b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ค่าเริ่มต้นเป็น 0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flex-basis : กำหนดค่าความยืดหยุ่นเริ่มต้น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flex:1 ทำให้ item ที่อยู่ในแถวเดียวกันมีขนาดเท่ากัน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7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Flex Justify (จัดวางตำแหน่ง item)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37" name="Google Shape;637;p87"/>
          <p:cNvSpPr txBox="1"/>
          <p:nvPr/>
        </p:nvSpPr>
        <p:spPr>
          <a:xfrm>
            <a:off x="822950" y="1123675"/>
            <a:ext cx="77844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**เทียบกับแกนหลัก เช่น </a:t>
            </a:r>
            <a:r>
              <a:rPr b="1" lang="th" sz="2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กำหนดแกนหลักเป็นแนวนอน</a:t>
            </a:r>
            <a:endParaRPr b="1" sz="2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justify-content 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flex-start ชิดซ้าย container ทิศทางตามแนวนอน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center กึ่งกลาง container ทิศทางตามแนวนอน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flex-end ชิดขวา container ทิศทางตามแนวนอน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space-around ระยะห่างซ้ายขวาและขนาด item เท่ากัน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space-between ระยะห่างซ้ายขวาและขนาด item เท่ากัน (ติดมุม)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8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Flex Alignment (จัดวางตำแหน่ง item)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43" name="Google Shape;643;p88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8"/>
          <p:cNvSpPr txBox="1"/>
          <p:nvPr/>
        </p:nvSpPr>
        <p:spPr>
          <a:xfrm>
            <a:off x="822950" y="1123675"/>
            <a:ext cx="77844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**เทียบกับแกนตรงข้าม เช่น </a:t>
            </a:r>
            <a:r>
              <a:rPr b="1" lang="th" sz="23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กำหนดแกนหลักเป็นแนวนอน</a:t>
            </a:r>
            <a:endParaRPr b="1" sz="23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2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align-items (item ทุกตัว) และ align-self (Item ที่ต้องการ)</a:t>
            </a:r>
            <a:endParaRPr b="1" sz="23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stretch - กำหนดขนาด item เท่ากับขนาด container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flex-start ด้านบน container ทิศทางตามแนวนอน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center กึ่งกลาง container ทิศทางตามแนวนอน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flex-end ด้านล่าง container ทิศทางตามแนวนอน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9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CSS Grid Layout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50" name="Google Shape;650;p89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89"/>
          <p:cNvSpPr txBox="1"/>
          <p:nvPr>
            <p:ph idx="1" type="body"/>
          </p:nvPr>
        </p:nvSpPr>
        <p:spPr>
          <a:xfrm>
            <a:off x="822950" y="1384300"/>
            <a:ext cx="7656900" cy="3017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</a:rPr>
              <a:t>Flexbox ถูกออกแบบให้จัดการ layout แบบทิศทางเดียว คือ 1 มิติ เช่น เรียงลำดับจากบนลงล่าง ซ้ายไปขวา เป็นต้น</a:t>
            </a:r>
            <a:br>
              <a:rPr lang="th">
                <a:solidFill>
                  <a:srgbClr val="FFFFFF"/>
                </a:solidFill>
              </a:rPr>
            </a:br>
            <a:br>
              <a:rPr lang="th">
                <a:solidFill>
                  <a:srgbClr val="FFFFFF"/>
                </a:solidFill>
              </a:rPr>
            </a:br>
            <a:br>
              <a:rPr lang="th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th">
                <a:solidFill>
                  <a:srgbClr val="FFFFFF"/>
                </a:solidFill>
              </a:rPr>
              <a:t>แต่ Grid Layout ถูกออกแบบมาเพื่อจัดการ layout แบบ 2 มิติ คือ มีทั้งแบบแนวนอนและแนวตั้งในเวลาเดียวกับ หรือมองง่ายๆก็เป็นแบบตาราง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652" name="Google Shape;652;p8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{C7265142-5BF4-43CC-8C4D-2176253FE23E}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3" name="Google Shape;653;p89"/>
          <p:cNvGraphicFramePr/>
          <p:nvPr/>
        </p:nvGraphicFramePr>
        <p:xfrm>
          <a:off x="3179600" y="380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{C7265142-5BF4-43CC-8C4D-2176253FE23E}</a:tableStyleId>
              </a:tblPr>
              <a:tblGrid>
                <a:gridCol w="1392400"/>
                <a:gridCol w="139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0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CSS Grid Layout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59" name="Google Shape;659;p90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90"/>
          <p:cNvSpPr txBox="1"/>
          <p:nvPr>
            <p:ph idx="1" type="body"/>
          </p:nvPr>
        </p:nvSpPr>
        <p:spPr>
          <a:xfrm>
            <a:off x="822950" y="1121000"/>
            <a:ext cx="7656900" cy="3204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การใช้งาน</a:t>
            </a: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display : grid;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กำหนดขนาดแถว (ความสูง) :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grid-template-rows : ความสูงของแถวที่ 1 , 2 , 3;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กำหนดขนาดคอลัมน์ (ความกว้าง) :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grid-template-columns : </a:t>
            </a:r>
            <a:r>
              <a:rPr lang="th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rPr>
              <a:t>ความกว้างของคอลัมน์ที่ 1 , 2 , 3;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1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กำหนดคอลัมน์เริ่มต้น -สิ้นสุด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graphicFrame>
        <p:nvGraphicFramePr>
          <p:cNvPr id="666" name="Google Shape;666;p91"/>
          <p:cNvGraphicFramePr/>
          <p:nvPr/>
        </p:nvGraphicFramePr>
        <p:xfrm>
          <a:off x="975325" y="15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{C7265142-5BF4-43CC-8C4D-2176253FE23E}</a:tableStyleId>
              </a:tblPr>
              <a:tblGrid>
                <a:gridCol w="2329250"/>
                <a:gridCol w="2329250"/>
                <a:gridCol w="2329250"/>
              </a:tblGrid>
              <a:tr h="9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7" name="Google Shape;667;p91"/>
          <p:cNvSpPr txBox="1"/>
          <p:nvPr/>
        </p:nvSpPr>
        <p:spPr>
          <a:xfrm>
            <a:off x="895225" y="1147175"/>
            <a:ext cx="7334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1					2					3					4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68" name="Google Shape;668;p91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69" name="Google Shape;66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91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2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กำหนดแถวเริ่มต้น -สิ้นสุด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graphicFrame>
        <p:nvGraphicFramePr>
          <p:cNvPr id="677" name="Google Shape;677;p92"/>
          <p:cNvGraphicFramePr/>
          <p:nvPr/>
        </p:nvGraphicFramePr>
        <p:xfrm>
          <a:off x="1127725" y="14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{C7265142-5BF4-43CC-8C4D-2176253FE23E}</a:tableStyleId>
              </a:tblPr>
              <a:tblGrid>
                <a:gridCol w="2329250"/>
                <a:gridCol w="2329250"/>
                <a:gridCol w="2329250"/>
              </a:tblGrid>
              <a:tr h="9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8" name="Google Shape;678;p92"/>
          <p:cNvSpPr txBox="1"/>
          <p:nvPr/>
        </p:nvSpPr>
        <p:spPr>
          <a:xfrm flipH="1">
            <a:off x="700900" y="1334275"/>
            <a:ext cx="4194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1</a:t>
            </a: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2</a:t>
            </a: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3</a:t>
            </a: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4</a:t>
            </a:r>
            <a:endParaRPr b="1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79" name="Google Shape;679;p92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80" name="Google Shape;68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92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3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Gird Properties อื่นๆ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88" name="Google Shape;688;p93"/>
          <p:cNvSpPr txBox="1"/>
          <p:nvPr/>
        </p:nvSpPr>
        <p:spPr>
          <a:xfrm flipH="1">
            <a:off x="780400" y="1382250"/>
            <a:ext cx="70806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-"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กำหนดสัดส่วนพื้นที่ด้วย span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-"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กำหนดสัดส่วนพื้นที่ด้วยหน่วย fr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-"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กำหนดระยะห่างพื้นที่ด้วย gap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-"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กำหนดชื่อพื้นที่ด้วย grid-template-area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689" name="Google Shape;689;p93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90" name="Google Shape;690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93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4"/>
          <p:cNvSpPr txBox="1"/>
          <p:nvPr>
            <p:ph type="title"/>
          </p:nvPr>
        </p:nvSpPr>
        <p:spPr>
          <a:xfrm>
            <a:off x="1121100" y="2299350"/>
            <a:ext cx="6901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6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Advance Selectors</a:t>
            </a:r>
            <a:endParaRPr b="1" sz="6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698" name="Google Shape;698;p94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5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Advance Selectors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704" name="Google Shape;704;p95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5"/>
          <p:cNvSpPr txBox="1"/>
          <p:nvPr>
            <p:ph idx="1" type="body"/>
          </p:nvPr>
        </p:nvSpPr>
        <p:spPr>
          <a:xfrm>
            <a:off x="822959" y="1271450"/>
            <a:ext cx="7543800" cy="3017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●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Targeted Selectors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○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Descendant Selector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○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Child Selector</a:t>
            </a:r>
            <a:b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●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Style By Attribute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●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Special Attribute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●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Pseudo Selectors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○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first-child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○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last-child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○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nth-child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K2D"/>
              <a:buChar char="●"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Before &amp; After Pseudo</a:t>
            </a:r>
            <a:endParaRPr b="1" sz="1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กำหนดรูปแบบ Character encoding ในหน้าเว็บ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96" name="Google Shape;196;p42"/>
          <p:cNvSpPr txBox="1"/>
          <p:nvPr>
            <p:ph idx="1" type="body"/>
          </p:nvPr>
        </p:nvSpPr>
        <p:spPr>
          <a:xfrm>
            <a:off x="311700" y="125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การกำหนดรูปแบบการเข้ารหัสอักขระ(</a:t>
            </a: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Character encoding) โดยใช้แท็ก&lt;meta&gt; กำหนด Attribute charset ลงไป</a:t>
            </a:r>
            <a:endParaRPr b="1"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&lt;meta charset="utf-8"&gt; </a:t>
            </a:r>
            <a:endParaRPr b="1"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●"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&lt;meta http-equiv="Content-Type" content="text/html; charset=utf-8"&gt;</a:t>
            </a:r>
            <a:endParaRPr b="1"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97" name="Google Shape;197;p42"/>
          <p:cNvPicPr preferRelativeResize="0"/>
          <p:nvPr/>
        </p:nvPicPr>
        <p:blipFill rotWithShape="1">
          <a:blip r:embed="rId3">
            <a:alphaModFix/>
          </a:blip>
          <a:srcRect b="0" l="0" r="10241" t="15045"/>
          <a:stretch/>
        </p:blipFill>
        <p:spPr>
          <a:xfrm>
            <a:off x="8068475" y="4221200"/>
            <a:ext cx="830374" cy="7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6"/>
          <p:cNvSpPr txBox="1"/>
          <p:nvPr>
            <p:ph type="title"/>
          </p:nvPr>
        </p:nvSpPr>
        <p:spPr>
          <a:xfrm>
            <a:off x="822950" y="385525"/>
            <a:ext cx="7301400" cy="59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Targeted Selectors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11" name="Google Shape;711;p96"/>
          <p:cNvSpPr/>
          <p:nvPr/>
        </p:nvSpPr>
        <p:spPr>
          <a:xfrm>
            <a:off x="3798200" y="1208975"/>
            <a:ext cx="14763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div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12" name="Google Shape;712;p96"/>
          <p:cNvSpPr/>
          <p:nvPr/>
        </p:nvSpPr>
        <p:spPr>
          <a:xfrm>
            <a:off x="1144575" y="2425375"/>
            <a:ext cx="14763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13" name="Google Shape;713;p96"/>
          <p:cNvSpPr/>
          <p:nvPr/>
        </p:nvSpPr>
        <p:spPr>
          <a:xfrm>
            <a:off x="6498850" y="2425375"/>
            <a:ext cx="14763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14" name="Google Shape;714;p96"/>
          <p:cNvSpPr/>
          <p:nvPr/>
        </p:nvSpPr>
        <p:spPr>
          <a:xfrm>
            <a:off x="5257538" y="3206550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li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15" name="Google Shape;715;p96"/>
          <p:cNvSpPr/>
          <p:nvPr/>
        </p:nvSpPr>
        <p:spPr>
          <a:xfrm>
            <a:off x="3798200" y="2425375"/>
            <a:ext cx="14763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ul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16" name="Google Shape;716;p96"/>
          <p:cNvSpPr/>
          <p:nvPr/>
        </p:nvSpPr>
        <p:spPr>
          <a:xfrm>
            <a:off x="4112288" y="3206538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li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17" name="Google Shape;717;p96"/>
          <p:cNvSpPr/>
          <p:nvPr/>
        </p:nvSpPr>
        <p:spPr>
          <a:xfrm>
            <a:off x="2967063" y="3206550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li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18" name="Google Shape;718;p96"/>
          <p:cNvSpPr/>
          <p:nvPr/>
        </p:nvSpPr>
        <p:spPr>
          <a:xfrm>
            <a:off x="2967063" y="3894925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19" name="Google Shape;719;p96"/>
          <p:cNvSpPr/>
          <p:nvPr/>
        </p:nvSpPr>
        <p:spPr>
          <a:xfrm>
            <a:off x="4112300" y="3894925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20" name="Google Shape;720;p96"/>
          <p:cNvSpPr/>
          <p:nvPr/>
        </p:nvSpPr>
        <p:spPr>
          <a:xfrm>
            <a:off x="5257538" y="3894925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cxnSp>
        <p:nvCxnSpPr>
          <p:cNvPr id="721" name="Google Shape;721;p96"/>
          <p:cNvCxnSpPr>
            <a:stCxn id="712" idx="0"/>
            <a:endCxn id="711" idx="1"/>
          </p:cNvCxnSpPr>
          <p:nvPr/>
        </p:nvCxnSpPr>
        <p:spPr>
          <a:xfrm flipH="1" rot="10800000">
            <a:off x="1882725" y="1396975"/>
            <a:ext cx="1915500" cy="102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96"/>
          <p:cNvCxnSpPr>
            <a:stCxn id="715" idx="0"/>
            <a:endCxn id="711" idx="2"/>
          </p:cNvCxnSpPr>
          <p:nvPr/>
        </p:nvCxnSpPr>
        <p:spPr>
          <a:xfrm rot="10800000">
            <a:off x="4536350" y="1585075"/>
            <a:ext cx="0" cy="84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96"/>
          <p:cNvCxnSpPr>
            <a:stCxn id="713" idx="0"/>
            <a:endCxn id="711" idx="3"/>
          </p:cNvCxnSpPr>
          <p:nvPr/>
        </p:nvCxnSpPr>
        <p:spPr>
          <a:xfrm rot="10800000">
            <a:off x="5274400" y="1396975"/>
            <a:ext cx="1962600" cy="102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96"/>
          <p:cNvCxnSpPr>
            <a:stCxn id="717" idx="0"/>
            <a:endCxn id="715" idx="1"/>
          </p:cNvCxnSpPr>
          <p:nvPr/>
        </p:nvCxnSpPr>
        <p:spPr>
          <a:xfrm flipH="1" rot="10800000">
            <a:off x="3391113" y="2613450"/>
            <a:ext cx="407100" cy="593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96"/>
          <p:cNvCxnSpPr>
            <a:stCxn id="716" idx="0"/>
            <a:endCxn id="715" idx="2"/>
          </p:cNvCxnSpPr>
          <p:nvPr/>
        </p:nvCxnSpPr>
        <p:spPr>
          <a:xfrm rot="10800000">
            <a:off x="4536338" y="2801538"/>
            <a:ext cx="0" cy="40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96"/>
          <p:cNvCxnSpPr>
            <a:stCxn id="714" idx="0"/>
            <a:endCxn id="715" idx="3"/>
          </p:cNvCxnSpPr>
          <p:nvPr/>
        </p:nvCxnSpPr>
        <p:spPr>
          <a:xfrm rot="10800000">
            <a:off x="5274488" y="2613450"/>
            <a:ext cx="407100" cy="593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96"/>
          <p:cNvCxnSpPr>
            <a:stCxn id="718" idx="0"/>
            <a:endCxn id="717" idx="2"/>
          </p:cNvCxnSpPr>
          <p:nvPr/>
        </p:nvCxnSpPr>
        <p:spPr>
          <a:xfrm rot="10800000">
            <a:off x="3391113" y="3582625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96"/>
          <p:cNvCxnSpPr/>
          <p:nvPr/>
        </p:nvCxnSpPr>
        <p:spPr>
          <a:xfrm rot="10800000">
            <a:off x="4536338" y="3582625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96"/>
          <p:cNvCxnSpPr/>
          <p:nvPr/>
        </p:nvCxnSpPr>
        <p:spPr>
          <a:xfrm rot="10800000">
            <a:off x="5681588" y="3582625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9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731" name="Google Shape;73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9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7"/>
          <p:cNvSpPr txBox="1"/>
          <p:nvPr>
            <p:ph type="title"/>
          </p:nvPr>
        </p:nvSpPr>
        <p:spPr>
          <a:xfrm>
            <a:off x="822950" y="385525"/>
            <a:ext cx="7301400" cy="59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Targeted Selectors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39" name="Google Shape;739;p97"/>
          <p:cNvSpPr/>
          <p:nvPr/>
        </p:nvSpPr>
        <p:spPr>
          <a:xfrm>
            <a:off x="3798200" y="1208975"/>
            <a:ext cx="14763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div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0" name="Google Shape;740;p97"/>
          <p:cNvSpPr/>
          <p:nvPr/>
        </p:nvSpPr>
        <p:spPr>
          <a:xfrm>
            <a:off x="1144575" y="2425375"/>
            <a:ext cx="1476300" cy="376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1" name="Google Shape;741;p97"/>
          <p:cNvSpPr/>
          <p:nvPr/>
        </p:nvSpPr>
        <p:spPr>
          <a:xfrm>
            <a:off x="6498850" y="2425375"/>
            <a:ext cx="1476300" cy="376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2" name="Google Shape;742;p97"/>
          <p:cNvSpPr/>
          <p:nvPr/>
        </p:nvSpPr>
        <p:spPr>
          <a:xfrm>
            <a:off x="5257538" y="3206550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li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3" name="Google Shape;743;p97"/>
          <p:cNvSpPr/>
          <p:nvPr/>
        </p:nvSpPr>
        <p:spPr>
          <a:xfrm>
            <a:off x="3798200" y="2425375"/>
            <a:ext cx="14763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ul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4" name="Google Shape;744;p97"/>
          <p:cNvSpPr/>
          <p:nvPr/>
        </p:nvSpPr>
        <p:spPr>
          <a:xfrm>
            <a:off x="4112288" y="3206538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li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5" name="Google Shape;745;p97"/>
          <p:cNvSpPr/>
          <p:nvPr/>
        </p:nvSpPr>
        <p:spPr>
          <a:xfrm>
            <a:off x="2967063" y="3206550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li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6" name="Google Shape;746;p97"/>
          <p:cNvSpPr/>
          <p:nvPr/>
        </p:nvSpPr>
        <p:spPr>
          <a:xfrm>
            <a:off x="2967063" y="3894925"/>
            <a:ext cx="848100" cy="376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7" name="Google Shape;747;p97"/>
          <p:cNvSpPr/>
          <p:nvPr/>
        </p:nvSpPr>
        <p:spPr>
          <a:xfrm>
            <a:off x="4112300" y="3894925"/>
            <a:ext cx="848100" cy="376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8" name="Google Shape;748;p97"/>
          <p:cNvSpPr/>
          <p:nvPr/>
        </p:nvSpPr>
        <p:spPr>
          <a:xfrm>
            <a:off x="5257538" y="3894925"/>
            <a:ext cx="848100" cy="376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cxnSp>
        <p:nvCxnSpPr>
          <p:cNvPr id="749" name="Google Shape;749;p97"/>
          <p:cNvCxnSpPr>
            <a:stCxn id="740" idx="0"/>
            <a:endCxn id="739" idx="1"/>
          </p:cNvCxnSpPr>
          <p:nvPr/>
        </p:nvCxnSpPr>
        <p:spPr>
          <a:xfrm flipH="1" rot="10800000">
            <a:off x="1882725" y="1396975"/>
            <a:ext cx="1915500" cy="102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97"/>
          <p:cNvCxnSpPr>
            <a:stCxn id="743" idx="0"/>
            <a:endCxn id="739" idx="2"/>
          </p:cNvCxnSpPr>
          <p:nvPr/>
        </p:nvCxnSpPr>
        <p:spPr>
          <a:xfrm rot="10800000">
            <a:off x="4536350" y="1585075"/>
            <a:ext cx="0" cy="84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97"/>
          <p:cNvCxnSpPr>
            <a:stCxn id="741" idx="0"/>
            <a:endCxn id="739" idx="3"/>
          </p:cNvCxnSpPr>
          <p:nvPr/>
        </p:nvCxnSpPr>
        <p:spPr>
          <a:xfrm rot="10800000">
            <a:off x="5274400" y="1396975"/>
            <a:ext cx="1962600" cy="102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97"/>
          <p:cNvCxnSpPr>
            <a:stCxn id="745" idx="0"/>
            <a:endCxn id="743" idx="1"/>
          </p:cNvCxnSpPr>
          <p:nvPr/>
        </p:nvCxnSpPr>
        <p:spPr>
          <a:xfrm flipH="1" rot="10800000">
            <a:off x="3391113" y="2613450"/>
            <a:ext cx="407100" cy="593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97"/>
          <p:cNvCxnSpPr>
            <a:stCxn id="744" idx="0"/>
            <a:endCxn id="743" idx="2"/>
          </p:cNvCxnSpPr>
          <p:nvPr/>
        </p:nvCxnSpPr>
        <p:spPr>
          <a:xfrm rot="10800000">
            <a:off x="4536338" y="2801538"/>
            <a:ext cx="0" cy="40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97"/>
          <p:cNvCxnSpPr>
            <a:stCxn id="742" idx="0"/>
            <a:endCxn id="743" idx="3"/>
          </p:cNvCxnSpPr>
          <p:nvPr/>
        </p:nvCxnSpPr>
        <p:spPr>
          <a:xfrm rot="10800000">
            <a:off x="5274488" y="2613450"/>
            <a:ext cx="407100" cy="593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97"/>
          <p:cNvCxnSpPr>
            <a:stCxn id="746" idx="0"/>
            <a:endCxn id="745" idx="2"/>
          </p:cNvCxnSpPr>
          <p:nvPr/>
        </p:nvCxnSpPr>
        <p:spPr>
          <a:xfrm rot="10800000">
            <a:off x="3391113" y="3582625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97"/>
          <p:cNvCxnSpPr/>
          <p:nvPr/>
        </p:nvCxnSpPr>
        <p:spPr>
          <a:xfrm rot="10800000">
            <a:off x="4536338" y="3582625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97"/>
          <p:cNvCxnSpPr/>
          <p:nvPr/>
        </p:nvCxnSpPr>
        <p:spPr>
          <a:xfrm rot="10800000">
            <a:off x="5681588" y="3582625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97"/>
          <p:cNvSpPr txBox="1"/>
          <p:nvPr/>
        </p:nvSpPr>
        <p:spPr>
          <a:xfrm>
            <a:off x="2967075" y="4447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13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Descendant Selector</a:t>
            </a:r>
            <a:endParaRPr sz="1100"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8"/>
          <p:cNvSpPr txBox="1"/>
          <p:nvPr>
            <p:ph type="title"/>
          </p:nvPr>
        </p:nvSpPr>
        <p:spPr>
          <a:xfrm>
            <a:off x="822950" y="385525"/>
            <a:ext cx="7301400" cy="59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th" sz="3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Targeted Selectors</a:t>
            </a:r>
            <a:endParaRPr b="1" sz="3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64" name="Google Shape;764;p98"/>
          <p:cNvSpPr/>
          <p:nvPr/>
        </p:nvSpPr>
        <p:spPr>
          <a:xfrm>
            <a:off x="3798200" y="1208975"/>
            <a:ext cx="14763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div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65" name="Google Shape;765;p98"/>
          <p:cNvSpPr/>
          <p:nvPr/>
        </p:nvSpPr>
        <p:spPr>
          <a:xfrm>
            <a:off x="1144575" y="2425375"/>
            <a:ext cx="1476300" cy="37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66" name="Google Shape;766;p98"/>
          <p:cNvSpPr/>
          <p:nvPr/>
        </p:nvSpPr>
        <p:spPr>
          <a:xfrm>
            <a:off x="6498850" y="2425375"/>
            <a:ext cx="1476300" cy="37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67" name="Google Shape;767;p98"/>
          <p:cNvSpPr/>
          <p:nvPr/>
        </p:nvSpPr>
        <p:spPr>
          <a:xfrm>
            <a:off x="5257538" y="3206550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li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68" name="Google Shape;768;p98"/>
          <p:cNvSpPr/>
          <p:nvPr/>
        </p:nvSpPr>
        <p:spPr>
          <a:xfrm>
            <a:off x="3798200" y="2425375"/>
            <a:ext cx="14763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ul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69" name="Google Shape;769;p98"/>
          <p:cNvSpPr/>
          <p:nvPr/>
        </p:nvSpPr>
        <p:spPr>
          <a:xfrm>
            <a:off x="4112288" y="3206538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li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70" name="Google Shape;770;p98"/>
          <p:cNvSpPr/>
          <p:nvPr/>
        </p:nvSpPr>
        <p:spPr>
          <a:xfrm>
            <a:off x="2967063" y="3206550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li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71" name="Google Shape;771;p98"/>
          <p:cNvSpPr/>
          <p:nvPr/>
        </p:nvSpPr>
        <p:spPr>
          <a:xfrm>
            <a:off x="2967063" y="3894925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72" name="Google Shape;772;p98"/>
          <p:cNvSpPr/>
          <p:nvPr/>
        </p:nvSpPr>
        <p:spPr>
          <a:xfrm>
            <a:off x="4112300" y="3894925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73" name="Google Shape;773;p98"/>
          <p:cNvSpPr/>
          <p:nvPr/>
        </p:nvSpPr>
        <p:spPr>
          <a:xfrm>
            <a:off x="5257538" y="3894925"/>
            <a:ext cx="8481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K2D"/>
                <a:ea typeface="K2D"/>
                <a:cs typeface="K2D"/>
                <a:sym typeface="K2D"/>
              </a:rPr>
              <a:t>p</a:t>
            </a:r>
            <a:endParaRPr b="1">
              <a:latin typeface="K2D"/>
              <a:ea typeface="K2D"/>
              <a:cs typeface="K2D"/>
              <a:sym typeface="K2D"/>
            </a:endParaRPr>
          </a:p>
        </p:txBody>
      </p:sp>
      <p:cxnSp>
        <p:nvCxnSpPr>
          <p:cNvPr id="774" name="Google Shape;774;p98"/>
          <p:cNvCxnSpPr>
            <a:stCxn id="765" idx="0"/>
            <a:endCxn id="764" idx="1"/>
          </p:cNvCxnSpPr>
          <p:nvPr/>
        </p:nvCxnSpPr>
        <p:spPr>
          <a:xfrm flipH="1" rot="10800000">
            <a:off x="1882725" y="1396975"/>
            <a:ext cx="1915500" cy="102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98"/>
          <p:cNvCxnSpPr>
            <a:stCxn id="768" idx="0"/>
            <a:endCxn id="764" idx="2"/>
          </p:cNvCxnSpPr>
          <p:nvPr/>
        </p:nvCxnSpPr>
        <p:spPr>
          <a:xfrm rot="10800000">
            <a:off x="4536350" y="1585075"/>
            <a:ext cx="0" cy="84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98"/>
          <p:cNvCxnSpPr>
            <a:stCxn id="766" idx="0"/>
            <a:endCxn id="764" idx="3"/>
          </p:cNvCxnSpPr>
          <p:nvPr/>
        </p:nvCxnSpPr>
        <p:spPr>
          <a:xfrm rot="10800000">
            <a:off x="5274400" y="1396975"/>
            <a:ext cx="1962600" cy="102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98"/>
          <p:cNvCxnSpPr>
            <a:stCxn id="770" idx="0"/>
            <a:endCxn id="768" idx="1"/>
          </p:cNvCxnSpPr>
          <p:nvPr/>
        </p:nvCxnSpPr>
        <p:spPr>
          <a:xfrm flipH="1" rot="10800000">
            <a:off x="3391113" y="2613450"/>
            <a:ext cx="407100" cy="593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98"/>
          <p:cNvCxnSpPr>
            <a:stCxn id="769" idx="0"/>
            <a:endCxn id="768" idx="2"/>
          </p:cNvCxnSpPr>
          <p:nvPr/>
        </p:nvCxnSpPr>
        <p:spPr>
          <a:xfrm rot="10800000">
            <a:off x="4536338" y="2801538"/>
            <a:ext cx="0" cy="40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98"/>
          <p:cNvCxnSpPr>
            <a:stCxn id="767" idx="0"/>
            <a:endCxn id="768" idx="3"/>
          </p:cNvCxnSpPr>
          <p:nvPr/>
        </p:nvCxnSpPr>
        <p:spPr>
          <a:xfrm rot="10800000">
            <a:off x="5274488" y="2613450"/>
            <a:ext cx="407100" cy="593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98"/>
          <p:cNvCxnSpPr>
            <a:stCxn id="771" idx="0"/>
            <a:endCxn id="770" idx="2"/>
          </p:cNvCxnSpPr>
          <p:nvPr/>
        </p:nvCxnSpPr>
        <p:spPr>
          <a:xfrm rot="10800000">
            <a:off x="3391113" y="3582625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98"/>
          <p:cNvCxnSpPr/>
          <p:nvPr/>
        </p:nvCxnSpPr>
        <p:spPr>
          <a:xfrm rot="10800000">
            <a:off x="4536338" y="3582625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98"/>
          <p:cNvCxnSpPr/>
          <p:nvPr/>
        </p:nvCxnSpPr>
        <p:spPr>
          <a:xfrm rot="10800000">
            <a:off x="5681588" y="3582625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98"/>
          <p:cNvSpPr txBox="1"/>
          <p:nvPr/>
        </p:nvSpPr>
        <p:spPr>
          <a:xfrm>
            <a:off x="2611400" y="4419450"/>
            <a:ext cx="37245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th" sz="16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Child Selector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9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กำหนดเงาให้ข้อความด้วย text-shadow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789" name="Google Shape;789;p99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99"/>
          <p:cNvSpPr txBox="1"/>
          <p:nvPr/>
        </p:nvSpPr>
        <p:spPr>
          <a:xfrm>
            <a:off x="837050" y="1323225"/>
            <a:ext cx="6873600" cy="25932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th" sz="2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text-shadow : x y blur color</a:t>
            </a:r>
            <a:endParaRPr b="1" sz="2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x คือ เงาแกน x (+ ขวา, - ซ้าย)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y คือ เงาแกน y (+ ล่าง, - บน)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blur คือ ขนาดความมัวของเงา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K2D"/>
              <a:buChar char="●"/>
            </a:pPr>
            <a:r>
              <a:rPr b="1" lang="th" sz="19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color คือ สีของเงา (color name,rgb,...)</a:t>
            </a:r>
            <a:endParaRPr b="1"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0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CSS Variable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796" name="Google Shape;796;p100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00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การสร้างตัวแปรใน css เพื่อช่วยอำนวยความสะดวกในการกำหนด style ให้แต่ละ element โดยลดขั้นตอนการทำงานที่ซ้ำซ้อนใน css ให้โค้ดมีความเป็นระเบียบและง่ายต่อการจัดการมากยิ่งขึ้น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การกำหนดตัวแปรสามารถกำหนดชื่อได้เอง (custom variable) โดยขึ้นต้นด้วยเครื่องหมาย - ตามด้วยชื่อตัวแปร ซึ่งตัวแปรส่วนใหญ่ใน css จะนำมาเก็บค่าที่ใช้เรียกทำงานซ้ำๆ เช่น สี เงา แอนิเมชั่น เป็นต้น 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1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จัดการ Element ด้วย Transform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803" name="Google Shape;803;p101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1"/>
          <p:cNvSpPr txBox="1"/>
          <p:nvPr>
            <p:ph idx="1" type="body"/>
          </p:nvPr>
        </p:nvSpPr>
        <p:spPr>
          <a:xfrm>
            <a:off x="822959" y="1384300"/>
            <a:ext cx="7543800" cy="3017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-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translate (x,y) กำหนดตำแหน่ง element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-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scale(x,y) ขยาย element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-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rotate (มุม deg) กำหนดการหมุนของ element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-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skewX(มุม deg) กำหนดการเอียงของ element แกน x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-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skewY (มุม deg) กำหนดการเอียงของ element แกน y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2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เปลี่ยนแปลง Element ด้วย Transition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810" name="Google Shape;810;p102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102"/>
          <p:cNvSpPr txBox="1"/>
          <p:nvPr>
            <p:ph idx="1" type="body"/>
          </p:nvPr>
        </p:nvSpPr>
        <p:spPr>
          <a:xfrm>
            <a:off x="517175" y="1384300"/>
            <a:ext cx="8152500" cy="3017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transition</a:t>
            </a: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คือการเปลี่ยนค่าใน element จากค่าหนึ่งไปสู่อีกค่าหนึ่งในช่วงเวลาที่กำหนดประกอบด้วย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transition-properties คือ รูปแบบคุณสมบัติที่การเปลี่ยนแปลงค่า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transition-duration คือ ระยะเวลาในการเปลี่ยนแปลงค่า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transition-timing-fuction คือ รูปแบบฟังก์ชั่นของการเปลี่ยนแปลงค่า (ease-in)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transition-delay คือ ระยะเวลาที่จะเริ่มต้นเปลี่ยนแปลงค่า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transition-timing-function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817" name="Google Shape;817;p103"/>
          <p:cNvPicPr preferRelativeResize="0"/>
          <p:nvPr/>
        </p:nvPicPr>
        <p:blipFill rotWithShape="1">
          <a:blip r:embed="rId3">
            <a:alphaModFix/>
          </a:blip>
          <a:srcRect b="0" l="0" r="0" t="17149"/>
          <a:stretch/>
        </p:blipFill>
        <p:spPr>
          <a:xfrm>
            <a:off x="7894300" y="3749350"/>
            <a:ext cx="1053226" cy="122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50" y="1458875"/>
            <a:ext cx="7589500" cy="1584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"/>
          <p:cNvSpPr txBox="1"/>
          <p:nvPr>
            <p:ph type="title"/>
          </p:nvPr>
        </p:nvSpPr>
        <p:spPr>
          <a:xfrm>
            <a:off x="822950" y="432550"/>
            <a:ext cx="6901800" cy="5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CSS Animation</a:t>
            </a:r>
            <a:endParaRPr b="1" sz="3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24" name="Google Shape;824;p104"/>
          <p:cNvSpPr txBox="1"/>
          <p:nvPr>
            <p:ph idx="1" type="body"/>
          </p:nvPr>
        </p:nvSpPr>
        <p:spPr>
          <a:xfrm>
            <a:off x="517175" y="1384300"/>
            <a:ext cx="8349900" cy="30174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36550" lvl="0" marL="914400" rtl="0" algn="l">
              <a:lnSpc>
                <a:spcPct val="16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animation-name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ชื่อ animation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animation-duration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ระยะเวลาของ animation จากเริ่มต้นไปสิ้นสุด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animation-timing-function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รูปแบบการเล่น animation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animation-iteration-count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จำนวนการเล่น animation (infinite คือ ไม่สิ้นสุด)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K2D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animation-direction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ทิศทางการเล่น (เล่นจาก frame 1 ไป frame 10 หรือ แบบย้อนกลับก็ได้)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36550" lvl="0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animation-delay</a:t>
            </a:r>
            <a:r>
              <a:rPr lang="th" sz="17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ระยะเวลาที่จะเริ่มต้น</a:t>
            </a:r>
            <a:endParaRPr sz="17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25" name="Google Shape;825;p104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826" name="Google Shape;82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04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5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JavaScript เบื้องต้น </a:t>
            </a:r>
            <a:endParaRPr b="1" sz="5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34" name="Google Shape;834;p10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rgbClr val="FFFFFF"/>
                </a:solidFill>
              </a:rPr>
              <a:t>ร่วมกับ HTML5 CSS3 [ฉบับปรับปรุง 2020]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835" name="Google Shape;835;p105"/>
          <p:cNvSpPr txBox="1"/>
          <p:nvPr/>
        </p:nvSpPr>
        <p:spPr>
          <a:xfrm>
            <a:off x="1398675" y="4486625"/>
            <a:ext cx="761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0000"/>
                </a:solidFill>
                <a:latin typeface="K2D"/>
                <a:ea typeface="K2D"/>
                <a:cs typeface="K2D"/>
                <a:sym typeface="K2D"/>
              </a:rPr>
              <a:t>เอกสารแจกฟรี ห้ามจำหน่าย!!!!</a:t>
            </a:r>
            <a:endParaRPr b="1">
              <a:solidFill>
                <a:srgbClr val="FF0000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571275"/>
            <a:ext cx="505777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 rotWithShape="1">
          <a:blip r:embed="rId4">
            <a:alphaModFix/>
          </a:blip>
          <a:srcRect b="0" l="0" r="10241" t="15045"/>
          <a:stretch/>
        </p:blipFill>
        <p:spPr>
          <a:xfrm>
            <a:off x="7671300" y="3668625"/>
            <a:ext cx="1401075" cy="13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6"/>
          <p:cNvSpPr/>
          <p:nvPr/>
        </p:nvSpPr>
        <p:spPr>
          <a:xfrm>
            <a:off x="1422625" y="1152475"/>
            <a:ext cx="6420000" cy="341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0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สำหรับใช้งานร่วมกับ HTML CSS</a:t>
            </a:r>
            <a:endParaRPr b="1" sz="2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842" name="Google Shape;84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250" y="1327150"/>
            <a:ext cx="52387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JavaScript คืออะไร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48" name="Google Shape;848;p107"/>
          <p:cNvSpPr txBox="1"/>
          <p:nvPr>
            <p:ph idx="1" type="body"/>
          </p:nvPr>
        </p:nvSpPr>
        <p:spPr>
          <a:xfrm>
            <a:off x="311700" y="1152475"/>
            <a:ext cx="8358000" cy="3605400"/>
          </a:xfrm>
          <a:prstGeom prst="rect">
            <a:avLst/>
          </a:prstGeom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เป็นภาษาคอมพิวเตอร์ที่ใช้ในการพัฒนาเว็บร่วมกับ HTML เพื่อให้เว็บมีลักษณะแบบไดนามิก คือ เว็บสามารถตอบสนองกับผู้ใช้งานหรือแสดงเนื้อหาที่แตกต่างกันไปโดยจะอ้างอิงตามเว็บบราวเซอร์ที่ผู้เข้าชมเว็บใช้งานอยู่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เป็นภาษาที่ทำงานฝั่งผู้ใช้ (Client Side Script)โดยเว็บเบราว์เซอร์จะทำหน้าที่ประมวลผลคำสั่งที่ถูกเขียนขึ้นมาและตอบสนองต่อผู้ใช้ได้ทันที เช่น การแสดงข้อความแจ้งเตือน (Alert) การตรวจสอบข้อมูลที่ผู้ใช้ป้อน (Validation) เป็นต้น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ความสามารถของ JavaScript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54" name="Google Shape;854;p108"/>
          <p:cNvSpPr txBox="1"/>
          <p:nvPr>
            <p:ph idx="1" type="body"/>
          </p:nvPr>
        </p:nvSpPr>
        <p:spPr>
          <a:xfrm>
            <a:off x="432550" y="1165975"/>
            <a:ext cx="7936200" cy="1551600"/>
          </a:xfrm>
          <a:prstGeom prst="rect">
            <a:avLst/>
          </a:prstGeom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สามารถเปลี่ยนแปลงรูปแบบการแสดงผลของ HTML,CSS ได้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ตรวจสอบความถูกต้องของข้อมูลได้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ตรวจสอบ Browser ของผู้ใช้ได้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เก็บข้อมูลผู้ใช้ได้ เช่น การใช้ Cookie , Local Storage เป็นต้น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55" name="Google Shape;855;p108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856" name="Google Shape;856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08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รูปแบบการเขียน JavaScript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64" name="Google Shape;864;p109"/>
          <p:cNvSpPr txBox="1"/>
          <p:nvPr>
            <p:ph idx="1" type="body"/>
          </p:nvPr>
        </p:nvSpPr>
        <p:spPr>
          <a:xfrm>
            <a:off x="432550" y="1165975"/>
            <a:ext cx="8302800" cy="1062600"/>
          </a:xfrm>
          <a:prstGeom prst="rect">
            <a:avLst/>
          </a:prstGeom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1.แบบ Internal 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กำหนด JavaScript ไว้ในส่วนของ &lt;head&gt;&lt;/head&gt; หรือ &lt;body&gt;&lt;/body&gt;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65" name="Google Shape;865;p109"/>
          <p:cNvSpPr txBox="1"/>
          <p:nvPr/>
        </p:nvSpPr>
        <p:spPr>
          <a:xfrm>
            <a:off x="432550" y="2473000"/>
            <a:ext cx="3846000" cy="157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&lt;script type=“text/javascript”&gt;</a:t>
            </a:r>
            <a:endParaRPr b="1" sz="1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		….. Statement…….</a:t>
            </a:r>
            <a:endParaRPr b="1" sz="1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&lt;/script&gt;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66" name="Google Shape;866;p109"/>
          <p:cNvSpPr txBox="1"/>
          <p:nvPr/>
        </p:nvSpPr>
        <p:spPr>
          <a:xfrm>
            <a:off x="4402600" y="2473000"/>
            <a:ext cx="4332900" cy="157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&lt;script type=“text/javascript”&gt;</a:t>
            </a:r>
            <a:endParaRPr b="1" sz="1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	   </a:t>
            </a: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document.write(“Kong Ruksiam”);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&lt;/script&gt;</a:t>
            </a:r>
            <a:endParaRPr b="1" sz="18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67" name="Google Shape;867;p10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868" name="Google Shape;868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0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รูปแบบการเขียน JavaScript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76" name="Google Shape;876;p110"/>
          <p:cNvSpPr txBox="1"/>
          <p:nvPr>
            <p:ph idx="1" type="body"/>
          </p:nvPr>
        </p:nvSpPr>
        <p:spPr>
          <a:xfrm>
            <a:off x="508750" y="1165975"/>
            <a:ext cx="7936200" cy="1062600"/>
          </a:xfrm>
          <a:prstGeom prst="rect">
            <a:avLst/>
          </a:prstGeom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2. แบบ External 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 กำหนด JavaScript ไว้เป็นไฟล์ด้านนอกที่มีนามสกุล .js 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จากนั้นก็นำเข้ามาทำงานในหน้าเว็บ หรือ HTML ไฟล์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77" name="Google Shape;877;p110"/>
          <p:cNvSpPr txBox="1"/>
          <p:nvPr/>
        </p:nvSpPr>
        <p:spPr>
          <a:xfrm>
            <a:off x="508750" y="2377025"/>
            <a:ext cx="7936200" cy="874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&lt;script src=“ชื่อไฟล์.js”&gt;&lt;/script&gt;</a:t>
            </a:r>
            <a:endParaRPr b="1" sz="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78" name="Google Shape;878;p110"/>
          <p:cNvSpPr txBox="1"/>
          <p:nvPr/>
        </p:nvSpPr>
        <p:spPr>
          <a:xfrm>
            <a:off x="508750" y="3450950"/>
            <a:ext cx="7936200" cy="1410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 "/>
            </a:pP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document.write(“KongRuksiam”);</a:t>
            </a: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 "/>
            </a:pP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document.write(“&lt;br&gt;”);</a:t>
            </a: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 "/>
            </a:pP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document.write(“JavaScript เบื้องต้น”);</a:t>
            </a: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การแสดงข้อมูล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84" name="Google Shape;884;p111"/>
          <p:cNvSpPr txBox="1"/>
          <p:nvPr/>
        </p:nvSpPr>
        <p:spPr>
          <a:xfrm>
            <a:off x="479575" y="1184800"/>
            <a:ext cx="7955100" cy="310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K2D"/>
              <a:buChar char="●"/>
            </a:pPr>
            <a:r>
              <a:rPr b="1" lang="th" sz="2000">
                <a:latin typeface="K2D"/>
                <a:ea typeface="K2D"/>
                <a:cs typeface="K2D"/>
                <a:sym typeface="K2D"/>
              </a:rPr>
              <a:t>document.write(“ข้อความที่ต้องการแสดง”) </a:t>
            </a:r>
            <a:r>
              <a:rPr lang="th" sz="2000">
                <a:latin typeface="K2D"/>
                <a:ea typeface="K2D"/>
                <a:cs typeface="K2D"/>
                <a:sym typeface="K2D"/>
              </a:rPr>
              <a:t>แสดงเป็นข้อความ ตัวเลข ตัวแปร หรือแท็ก HTML ก็ได้ในหน้าเว็บ</a:t>
            </a:r>
            <a:endParaRPr sz="2000"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K2D"/>
              <a:buChar char="●"/>
            </a:pPr>
            <a:r>
              <a:rPr b="1" lang="th" sz="2000">
                <a:latin typeface="K2D"/>
                <a:ea typeface="K2D"/>
                <a:cs typeface="K2D"/>
                <a:sym typeface="K2D"/>
              </a:rPr>
              <a:t>alert(“ข้อความแจ้งเตือน”)</a:t>
            </a:r>
            <a:r>
              <a:rPr lang="th" sz="2000">
                <a:latin typeface="K2D"/>
                <a:ea typeface="K2D"/>
                <a:cs typeface="K2D"/>
                <a:sym typeface="K2D"/>
              </a:rPr>
              <a:t> สำหรับแจ้งเตือนผู้ใช้ในหน้าเว็บ</a:t>
            </a:r>
            <a:endParaRPr sz="2000"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K2D"/>
              <a:buChar char="●"/>
            </a:pPr>
            <a:r>
              <a:rPr b="1" lang="th" sz="2000">
                <a:latin typeface="K2D"/>
                <a:ea typeface="K2D"/>
                <a:cs typeface="K2D"/>
                <a:sym typeface="K2D"/>
              </a:rPr>
              <a:t>Console.log(“ข้อความ หรือ ตัวแปร”) </a:t>
            </a:r>
            <a:r>
              <a:rPr lang="th" sz="2000">
                <a:latin typeface="K2D"/>
                <a:ea typeface="K2D"/>
                <a:cs typeface="K2D"/>
                <a:sym typeface="K2D"/>
              </a:rPr>
              <a:t>สำหรับ debug ค่าต่างๆ แต่จะไม่แสดงผลในหน้าเว็บ</a:t>
            </a:r>
            <a:endParaRPr sz="2000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85" name="Google Shape;885;p111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886" name="Google Shape;886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111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การเขียนคำอธิบาย (Comment)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94" name="Google Shape;894;p112"/>
          <p:cNvSpPr txBox="1"/>
          <p:nvPr/>
        </p:nvSpPr>
        <p:spPr>
          <a:xfrm>
            <a:off x="479575" y="1184800"/>
            <a:ext cx="7955100" cy="251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985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K2D"/>
              <a:buChar char=" "/>
            </a:pPr>
            <a:r>
              <a:rPr b="1" lang="th" sz="2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วิธีที่ 1</a:t>
            </a: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โดยใช้เครื่องหมาย Slash ( / ) ใช้ในการอธิบาย</a:t>
            </a: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คำสั่งสั้นๆในรูปแบบบรรทัดเดียว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133350" lvl="0" marL="9144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Char char=" "/>
            </a:pPr>
            <a:r>
              <a:rPr b="1" lang="th" sz="2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วิธีที่ 2</a:t>
            </a: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เขียนคำอธิบายไว้ในเครื่องหมาย /* … */ ใช้ในการอธิบายคำสั่ง</a:t>
            </a:r>
            <a:r>
              <a:rPr b="1" lang="th" sz="2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ยาวๆหรือแบบหลายบรรทัด</a:t>
            </a:r>
            <a:endParaRPr b="1"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133350" lvl="0" marL="9144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K2D"/>
              <a:buChar char=" "/>
            </a:pPr>
            <a:r>
              <a:t/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895" name="Google Shape;895;p112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896" name="Google Shape;896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112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13"/>
          <p:cNvSpPr txBox="1"/>
          <p:nvPr>
            <p:ph idx="1" type="body"/>
          </p:nvPr>
        </p:nvSpPr>
        <p:spPr>
          <a:xfrm>
            <a:off x="-47025" y="5004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ตัวแปรและชนิดข้อมูล</a:t>
            </a:r>
            <a:endParaRPr b="1" sz="3900">
              <a:solidFill>
                <a:srgbClr val="FFFF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04" name="Google Shape;904;p113"/>
          <p:cNvSpPr/>
          <p:nvPr/>
        </p:nvSpPr>
        <p:spPr>
          <a:xfrm>
            <a:off x="547500" y="1627100"/>
            <a:ext cx="80490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800">
                <a:solidFill>
                  <a:schemeClr val="hlink"/>
                </a:solidFill>
                <a:latin typeface="K2D"/>
                <a:ea typeface="K2D"/>
                <a:cs typeface="K2D"/>
                <a:sym typeface="K2D"/>
              </a:rPr>
              <a:t>ตัวแปร คือ </a:t>
            </a:r>
            <a:r>
              <a:rPr b="1" lang="th" sz="2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ชื่อที่ถูกนิยามขึ้นมา</a:t>
            </a:r>
            <a:r>
              <a:rPr b="1" lang="th" sz="2500">
                <a:solidFill>
                  <a:schemeClr val="hlink"/>
                </a:solidFill>
                <a:latin typeface="K2D"/>
                <a:ea typeface="K2D"/>
                <a:cs typeface="K2D"/>
                <a:sym typeface="K2D"/>
              </a:rPr>
              <a:t>เพื่อใช้เก็บค่าข้อมูลสำหรับ</a:t>
            </a:r>
            <a:br>
              <a:rPr b="1" lang="th" sz="2500">
                <a:solidFill>
                  <a:schemeClr val="hlink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2500">
                <a:solidFill>
                  <a:schemeClr val="hlink"/>
                </a:solidFill>
                <a:latin typeface="K2D"/>
                <a:ea typeface="K2D"/>
                <a:cs typeface="K2D"/>
                <a:sym typeface="K2D"/>
              </a:rPr>
              <a:t>นำไปใช้งานในโปรแกรม โดยข้อมูลอาจจะประกอบด้วย ข้อความ ตัวเลข ตัวอักษรหรือผลลัพธ์จากการประมวลผลข้อมูล</a:t>
            </a:r>
            <a:endParaRPr b="1" sz="2500">
              <a:solidFill>
                <a:schemeClr val="hlink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05" name="Google Shape;905;p113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906" name="Google Shape;906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113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14"/>
          <p:cNvSpPr txBox="1"/>
          <p:nvPr>
            <p:ph idx="1" type="body"/>
          </p:nvPr>
        </p:nvSpPr>
        <p:spPr>
          <a:xfrm>
            <a:off x="0" y="79190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รูปแบบการตั้งชื่อ</a:t>
            </a:r>
            <a:endParaRPr b="1" sz="3900">
              <a:solidFill>
                <a:srgbClr val="FFFF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14" name="Google Shape;914;p114"/>
          <p:cNvSpPr/>
          <p:nvPr/>
        </p:nvSpPr>
        <p:spPr>
          <a:xfrm>
            <a:off x="850425" y="1749325"/>
            <a:ext cx="73518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AutoNum type="arabicPeriod"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ขึ้นต้นด้วยตัวอักษรในภาษาอังกฤษตามด้วยตัวอักษรหรือตัวเลข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AutoNum type="arabicPeriod"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ห้ามขึ้นต้นด้วยตัวเลขหรือสัญลักษณ์พิเศษ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AutoNum type="arabicPeriod"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ขึ้นต้นด้วย $ (dollar sign) และ _ (underscore) ได้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AutoNum type="arabicPeriod"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มีลักษณะเป็น case sensitive คือ ตัวพิมพ์เล็กพิมพ์ใหญ่จะมีความหมายที่แตกต่างกัน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AutoNum type="arabicPeriod"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ไม่ซ้ำกับคำสงวน (Keyword)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15" name="Google Shape;915;p114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916" name="Google Shape;916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114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15"/>
          <p:cNvSpPr txBox="1"/>
          <p:nvPr>
            <p:ph idx="1" type="body"/>
          </p:nvPr>
        </p:nvSpPr>
        <p:spPr>
          <a:xfrm>
            <a:off x="0" y="566225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9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ตัวแปรใน JavaScript เป็นรูปแบบ Dynamic Typing </a:t>
            </a:r>
            <a:endParaRPr b="1" sz="2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24" name="Google Shape;924;p115"/>
          <p:cNvSpPr/>
          <p:nvPr/>
        </p:nvSpPr>
        <p:spPr>
          <a:xfrm>
            <a:off x="779750" y="1425300"/>
            <a:ext cx="76434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ตัวแปรแบบ Dynamic Typing </a:t>
            </a: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คือชนิดตัวแปรจะเป็นอะไรก็ได้ตามค่าที่ตัวมันเก็บโดยไม่ต้องประกาศชนิดข้อมูล</a:t>
            </a: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b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b="1"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2D"/>
              <a:buChar char="●"/>
            </a:pPr>
            <a:r>
              <a:rPr b="1"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ตัวแปรแบบ Static Typing </a:t>
            </a: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ต้องประกาศชนิดข้อมูลในตอนเริ่มต้น เช่น  int, double, char เพื่อบอกว่าตัวแปรนี้จะเก็บข้อมูลชนิดไหน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25" name="Google Shape;925;p11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926" name="Google Shape;926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11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โครงสร้างภาษา HTML</a:t>
            </a:r>
            <a:endParaRPr sz="3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1" name="Google Shape;211;p44"/>
          <p:cNvSpPr txBox="1"/>
          <p:nvPr/>
        </p:nvSpPr>
        <p:spPr>
          <a:xfrm>
            <a:off x="766450" y="1152475"/>
            <a:ext cx="26295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&lt;html&gt;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&lt;head&gt;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…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&lt;/head&gt;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&lt;body&gt;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   …</a:t>
            </a:r>
            <a:endParaRPr b="1"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 &lt;/body&gt;</a:t>
            </a:r>
            <a:endParaRPr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1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&lt;/html&gt;</a:t>
            </a:r>
            <a:endParaRPr b="1"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2" name="Google Shape;212;p44"/>
          <p:cNvSpPr/>
          <p:nvPr/>
        </p:nvSpPr>
        <p:spPr>
          <a:xfrm>
            <a:off x="816000" y="1604300"/>
            <a:ext cx="1823400" cy="1380000"/>
          </a:xfrm>
          <a:prstGeom prst="rect">
            <a:avLst/>
          </a:pr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3" name="Google Shape;213;p44"/>
          <p:cNvSpPr txBox="1"/>
          <p:nvPr/>
        </p:nvSpPr>
        <p:spPr>
          <a:xfrm>
            <a:off x="2850226" y="2279394"/>
            <a:ext cx="136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th" sz="2000" u="none" cap="none" strike="noStrike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ส่วน head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4" name="Google Shape;214;p44"/>
          <p:cNvSpPr/>
          <p:nvPr/>
        </p:nvSpPr>
        <p:spPr>
          <a:xfrm>
            <a:off x="2502656" y="2306812"/>
            <a:ext cx="288000" cy="29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5" name="Google Shape;215;p44"/>
          <p:cNvSpPr/>
          <p:nvPr/>
        </p:nvSpPr>
        <p:spPr>
          <a:xfrm>
            <a:off x="816000" y="3048600"/>
            <a:ext cx="1823400" cy="1380000"/>
          </a:xfrm>
          <a:prstGeom prst="rect">
            <a:avLst/>
          </a:pr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6" name="Google Shape;216;p44"/>
          <p:cNvSpPr txBox="1"/>
          <p:nvPr/>
        </p:nvSpPr>
        <p:spPr>
          <a:xfrm>
            <a:off x="2898727" y="3375881"/>
            <a:ext cx="1372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ส่วน body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7" name="Google Shape;217;p44"/>
          <p:cNvSpPr/>
          <p:nvPr/>
        </p:nvSpPr>
        <p:spPr>
          <a:xfrm>
            <a:off x="2502645" y="3452074"/>
            <a:ext cx="288000" cy="29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8" name="Google Shape;218;p44"/>
          <p:cNvSpPr txBox="1"/>
          <p:nvPr/>
        </p:nvSpPr>
        <p:spPr>
          <a:xfrm>
            <a:off x="4151975" y="1695325"/>
            <a:ext cx="4461900" cy="238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โครงสร้าง HTML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จะแบ่งออกเป็น 2 ส่วน ได้แก่ ส่วน head </a:t>
            </a:r>
            <a:b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และส่วน body โดยเรียงจากแท็ก &lt;head&gt; และ &lt;body&gt; ตามลำดับ</a:t>
            </a:r>
            <a:b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b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โดยทั้ง 2 แท็กจะอยู่ภายใน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&lt;html&gt; … &lt;/html&gt; 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9" name="Google Shape;219;p44"/>
          <p:cNvSpPr txBox="1"/>
          <p:nvPr/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2-</a:t>
            </a:r>
            <a:fld id="{00000000-1234-1234-1234-123412341234}" type="slidenum">
              <a:rPr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20" name="Google Shape;220;p44"/>
          <p:cNvPicPr preferRelativeResize="0"/>
          <p:nvPr/>
        </p:nvPicPr>
        <p:blipFill rotWithShape="1">
          <a:blip r:embed="rId3">
            <a:alphaModFix/>
          </a:blip>
          <a:srcRect b="0" l="0" r="10241" t="15045"/>
          <a:stretch/>
        </p:blipFill>
        <p:spPr>
          <a:xfrm>
            <a:off x="8068475" y="4221200"/>
            <a:ext cx="830374" cy="7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6"/>
          <p:cNvSpPr txBox="1"/>
          <p:nvPr>
            <p:ph idx="1" type="body"/>
          </p:nvPr>
        </p:nvSpPr>
        <p:spPr>
          <a:xfrm>
            <a:off x="0" y="312325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การนิยามตัวแปร </a:t>
            </a:r>
            <a:endParaRPr b="1" sz="3900">
              <a:solidFill>
                <a:srgbClr val="FFFF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34" name="Google Shape;934;p116"/>
          <p:cNvSpPr/>
          <p:nvPr/>
        </p:nvSpPr>
        <p:spPr>
          <a:xfrm>
            <a:off x="632100" y="1629675"/>
            <a:ext cx="4206900" cy="216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var (เปลี่ยนแปลงค่าในตัวแปรได้)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var ชื่อตัวแปร;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var ชื่อตัวแปร</a:t>
            </a: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= </a:t>
            </a:r>
            <a:r>
              <a:rPr b="1" lang="th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ค่าเริ่มต้น</a:t>
            </a:r>
            <a: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;</a:t>
            </a:r>
            <a:endParaRPr b="1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var ชื่อตัวแปร = ค่าเริ่มต้น,ชื่อตัวแปร = ค่าเริ่มต้น</a:t>
            </a:r>
            <a:endParaRPr b="1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 </a:t>
            </a:r>
            <a:br>
              <a:rPr b="1"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b="1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35" name="Google Shape;935;p116"/>
          <p:cNvSpPr txBox="1"/>
          <p:nvPr/>
        </p:nvSpPr>
        <p:spPr>
          <a:xfrm>
            <a:off x="5158750" y="1629675"/>
            <a:ext cx="3653400" cy="216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var money;</a:t>
            </a:r>
            <a:endParaRPr b="1" sz="17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var money=100;</a:t>
            </a:r>
            <a:endParaRPr b="1" sz="17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money=200;</a:t>
            </a:r>
            <a:endParaRPr sz="17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var a, b, c, d;</a:t>
            </a:r>
            <a:endParaRPr b="1" sz="17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var x = 10, y = 20, z = 30;</a:t>
            </a:r>
            <a:endParaRPr b="1" sz="17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36" name="Google Shape;936;p116"/>
          <p:cNvSpPr txBox="1"/>
          <p:nvPr/>
        </p:nvSpPr>
        <p:spPr>
          <a:xfrm>
            <a:off x="632100" y="4052750"/>
            <a:ext cx="818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***ตัวแปรที่ประกาศไว้แต่ยังไม่ได้กำหนดค่า จะมีค่าเป็น undefined โดยอัตโนมัติ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37" name="Google Shape;937;p11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938" name="Google Shape;938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11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17"/>
          <p:cNvSpPr txBox="1"/>
          <p:nvPr>
            <p:ph idx="1" type="body"/>
          </p:nvPr>
        </p:nvSpPr>
        <p:spPr>
          <a:xfrm>
            <a:off x="0" y="312325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การนิยามตัวแปร (2015)</a:t>
            </a:r>
            <a:endParaRPr b="1" sz="3900">
              <a:solidFill>
                <a:srgbClr val="FFFF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46" name="Google Shape;946;p117"/>
          <p:cNvSpPr/>
          <p:nvPr/>
        </p:nvSpPr>
        <p:spPr>
          <a:xfrm>
            <a:off x="557725" y="1348863"/>
            <a:ext cx="4281300" cy="244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(เปลี่ยนแปลงค่าในตัวแปรได้)</a:t>
            </a:r>
            <a:endParaRPr b="1" sz="1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ชื่อตัวแปร;</a:t>
            </a:r>
            <a:endParaRPr b="1" sz="15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1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ชื่อตัวแปร</a:t>
            </a:r>
            <a:r>
              <a:rPr b="1"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= </a:t>
            </a:r>
            <a:r>
              <a:rPr b="1" lang="th" sz="15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ค่าเริ่มต้น</a:t>
            </a:r>
            <a:r>
              <a:rPr b="1"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;</a:t>
            </a:r>
            <a:endParaRPr b="1" sz="15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th" sz="15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</a:br>
            <a:r>
              <a:rPr b="1" lang="th" sz="15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let ชื่อตัวแปร = ค่าเริ่มต้น,ชื่อตัวแปร = ค่าเริ่มต้น </a:t>
            </a:r>
            <a:br>
              <a:rPr b="1" lang="th" sz="15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endParaRPr b="1" sz="15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47" name="Google Shape;947;p117"/>
          <p:cNvSpPr txBox="1"/>
          <p:nvPr/>
        </p:nvSpPr>
        <p:spPr>
          <a:xfrm>
            <a:off x="5158750" y="1348875"/>
            <a:ext cx="3479700" cy="244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let money;</a:t>
            </a:r>
            <a:endParaRPr b="1" sz="17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let money=100;</a:t>
            </a:r>
            <a:endParaRPr b="1" sz="17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money=200;</a:t>
            </a:r>
            <a:endParaRPr sz="17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let a, b, c, d;</a:t>
            </a:r>
            <a:endParaRPr b="1" sz="17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7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let x = 10, y = 20, z = 30;</a:t>
            </a:r>
            <a:endParaRPr b="1" sz="17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48" name="Google Shape;948;p117"/>
          <p:cNvSpPr txBox="1"/>
          <p:nvPr/>
        </p:nvSpPr>
        <p:spPr>
          <a:xfrm>
            <a:off x="557725" y="4052750"/>
            <a:ext cx="8080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***ตัวแปรที่ประกาศไว้แต่ยังไม่ได้กำหนดค่า จะมีค่าเป็น undefined โดยอัตโนมัติ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49" name="Google Shape;949;p117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950" name="Google Shape;950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17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18"/>
          <p:cNvSpPr txBox="1"/>
          <p:nvPr>
            <p:ph idx="1" type="body"/>
          </p:nvPr>
        </p:nvSpPr>
        <p:spPr>
          <a:xfrm>
            <a:off x="0" y="312325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การนิยามตัวแปร (2015)</a:t>
            </a:r>
            <a:endParaRPr b="1" sz="3900">
              <a:solidFill>
                <a:srgbClr val="FFFF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58" name="Google Shape;958;p118"/>
          <p:cNvSpPr/>
          <p:nvPr/>
        </p:nvSpPr>
        <p:spPr>
          <a:xfrm>
            <a:off x="1010300" y="1271500"/>
            <a:ext cx="73518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const (ค่าคงที่)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const ชื่อตัวแปร</a:t>
            </a: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= ค่าของตัวแปร;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เช่น </a:t>
            </a:r>
            <a:endParaRPr b="1" sz="24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const money=100;</a:t>
            </a:r>
            <a:endParaRPr b="1" sz="24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00FF00"/>
                </a:solidFill>
                <a:latin typeface="K2D"/>
                <a:ea typeface="K2D"/>
                <a:cs typeface="K2D"/>
                <a:sym typeface="K2D"/>
              </a:rPr>
              <a:t>money=200;// เปลี่ยนแปลงค่าเดิมไม่ได้</a:t>
            </a:r>
            <a:endParaRPr b="1" sz="2400">
              <a:solidFill>
                <a:srgbClr val="00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59" name="Google Shape;959;p118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960" name="Google Shape;960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118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7" name="Google Shape;967;p119"/>
          <p:cNvGraphicFramePr/>
          <p:nvPr/>
        </p:nvGraphicFramePr>
        <p:xfrm>
          <a:off x="1003409" y="1013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{C0478FCA-AA81-4F36-A627-AECE8463DFA1}</a:tableStyleId>
              </a:tblPr>
              <a:tblGrid>
                <a:gridCol w="1816475"/>
                <a:gridCol w="2434675"/>
                <a:gridCol w="3055275"/>
              </a:tblGrid>
              <a:tr h="27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Data Type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คำอธิบาย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รูปแบบข้อมูล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5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boolean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ค่าทางตรรกศาสตร์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True /False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62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number</a:t>
                      </a:r>
                      <a:endParaRPr sz="17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ตัวเลขที่ไม่มีจุดทศนิยม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20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528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ตัวเลขที่มีจุดทศนิยม</a:t>
                      </a:r>
                      <a:endParaRPr sz="17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30.15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string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ข้อความ</a:t>
                      </a:r>
                      <a:endParaRPr sz="17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“kongruksiam”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object </a:t>
                      </a:r>
                      <a:endParaRPr sz="17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ข้อมูลเชิงวัตถุ</a:t>
                      </a:r>
                      <a:endParaRPr sz="17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{firstName:"kong", lastName:"ruksiam", age:20};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array</a:t>
                      </a:r>
                      <a:endParaRPr sz="17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ชุดข้อมูล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700">
                          <a:latin typeface="K2D"/>
                          <a:ea typeface="K2D"/>
                          <a:cs typeface="K2D"/>
                          <a:sym typeface="K2D"/>
                        </a:rPr>
                        <a:t>["มะม่วง", "มะละกอ", "ส้ม"]</a:t>
                      </a:r>
                      <a:endParaRPr sz="17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68" name="Google Shape;968;p11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969" name="Google Shape;969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11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20"/>
          <p:cNvSpPr txBox="1"/>
          <p:nvPr>
            <p:ph idx="1" type="body"/>
          </p:nvPr>
        </p:nvSpPr>
        <p:spPr>
          <a:xfrm>
            <a:off x="0" y="763675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หัวข้อที่เกี่ยวข้องกับตัวแปร</a:t>
            </a:r>
            <a:endParaRPr b="1" sz="3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77" name="Google Shape;977;p120"/>
          <p:cNvSpPr/>
          <p:nvPr/>
        </p:nvSpPr>
        <p:spPr>
          <a:xfrm>
            <a:off x="718825" y="1929700"/>
            <a:ext cx="8035500" cy="180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typeof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เช็คชนิดข้อมูล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null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คือ ไม่มี</a:t>
            </a:r>
            <a:r>
              <a:rPr lang="th" sz="24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การกำหนดค่า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ถูกกำหนดค่าโดยผู้เขียน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2D"/>
              <a:buChar char="●"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undefined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ไม่มีการกำหนดค่า (เป็นค่าเริ่มต้นของโปรแกรม)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78" name="Google Shape;978;p120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979" name="Google Shape;979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20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21"/>
          <p:cNvSpPr txBox="1"/>
          <p:nvPr>
            <p:ph idx="1" type="body"/>
          </p:nvPr>
        </p:nvSpPr>
        <p:spPr>
          <a:xfrm>
            <a:off x="0" y="763675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จัดการตัวเลข (Number)</a:t>
            </a:r>
            <a:endParaRPr b="1" sz="3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87" name="Google Shape;987;p121"/>
          <p:cNvSpPr/>
          <p:nvPr/>
        </p:nvSpPr>
        <p:spPr>
          <a:xfrm>
            <a:off x="1062650" y="1746300"/>
            <a:ext cx="6745500" cy="19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x ,y ;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x = 20; // integer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y = 20.15; // float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88" name="Google Shape;988;p121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989" name="Google Shape;989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121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22"/>
          <p:cNvSpPr txBox="1"/>
          <p:nvPr>
            <p:ph idx="1" type="body"/>
          </p:nvPr>
        </p:nvSpPr>
        <p:spPr>
          <a:xfrm>
            <a:off x="0" y="763675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จัดการอักขระและข้อความด้วย string</a:t>
            </a:r>
            <a:endParaRPr b="1" sz="3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97" name="Google Shape;997;p122"/>
          <p:cNvSpPr/>
          <p:nvPr/>
        </p:nvSpPr>
        <p:spPr>
          <a:xfrm>
            <a:off x="760800" y="2723575"/>
            <a:ext cx="7622400" cy="203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a = 'kongruksiam';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b = "สอน javascript เบื้องต้น";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let c = 'basic to advance';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98" name="Google Shape;998;p122"/>
          <p:cNvSpPr txBox="1"/>
          <p:nvPr/>
        </p:nvSpPr>
        <p:spPr>
          <a:xfrm>
            <a:off x="760800" y="1564975"/>
            <a:ext cx="76224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การประกาศ string ขึ้นมาใช้ ต้องกำหนดเนื้อหาหรือค่าอยู่ในเครื่องหมาย  '  (single quote) หรือ  " (double quote)</a:t>
            </a:r>
            <a:endParaRPr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23"/>
          <p:cNvSpPr txBox="1"/>
          <p:nvPr>
            <p:ph idx="1" type="body"/>
          </p:nvPr>
        </p:nvSpPr>
        <p:spPr>
          <a:xfrm>
            <a:off x="0" y="441650"/>
            <a:ext cx="9144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31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การแปลงชนิดข้อมูล (Type Conversion)</a:t>
            </a:r>
            <a:endParaRPr b="1" sz="39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04" name="Google Shape;1004;p123"/>
          <p:cNvSpPr/>
          <p:nvPr/>
        </p:nvSpPr>
        <p:spPr>
          <a:xfrm>
            <a:off x="892900" y="1525375"/>
            <a:ext cx="7331400" cy="315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h" sz="22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แปลงจาก String เป็น Number</a:t>
            </a:r>
            <a:endParaRPr b="1" sz="22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K2D"/>
              <a:buChar char="●"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x = parseInt('1.2');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K2D"/>
              <a:buChar char="●"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x = parseFloat('1.2');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K2D"/>
              <a:buChar char="●"/>
            </a:pPr>
            <a:r>
              <a:rPr b="1" lang="th" sz="22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ใช้เครื่องหมาย (+...) เพิ่มไปข้างหน้า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th" sz="20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แปลงจาก Number เป็น String</a:t>
            </a:r>
            <a:endParaRPr b="1" sz="20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ใช้เครื่องหมาย " " + ตัวแปร หรือ ค่าที่เป็นตัวเลข</a:t>
            </a:r>
            <a:endParaRPr b="1" sz="20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2D"/>
              <a:buChar char="●"/>
            </a:pPr>
            <a:r>
              <a:rPr b="1"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ใช้ toString() เช่น x.toString()</a:t>
            </a:r>
            <a:endParaRPr b="1" sz="2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24"/>
          <p:cNvSpPr txBox="1"/>
          <p:nvPr>
            <p:ph type="title"/>
          </p:nvPr>
        </p:nvSpPr>
        <p:spPr>
          <a:xfrm>
            <a:off x="650747" y="93970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b="1" lang="th" sz="3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อาร์เรย์ (Array) คืออะไร</a:t>
            </a:r>
            <a:endParaRPr b="1" sz="3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10" name="Google Shape;1010;p124"/>
          <p:cNvSpPr txBox="1"/>
          <p:nvPr>
            <p:ph idx="2" type="body"/>
          </p:nvPr>
        </p:nvSpPr>
        <p:spPr>
          <a:xfrm>
            <a:off x="452419" y="1952616"/>
            <a:ext cx="8239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2794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 u="sng">
                <a:solidFill>
                  <a:srgbClr val="FF0000"/>
                </a:solidFill>
                <a:latin typeface="K2D"/>
                <a:ea typeface="K2D"/>
                <a:cs typeface="K2D"/>
                <a:sym typeface="K2D"/>
              </a:rPr>
              <a:t>ความหมายที่ 1 </a:t>
            </a:r>
            <a:r>
              <a:rPr i="0" lang="th" sz="2400" u="none" cap="none" strike="noStrike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ชุดของตัวแปรที่อยู่ในรูปลำดับใช้เก็บค่าข้อมูลให้อยู่ในกลุ่มเดียวกัน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i="0" lang="th" sz="2400" u="none" cap="none" strike="noStrike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ข้อมูลภายในอาร์เรย์จะถูกเก็บบนหน่วยความจำในตำแหน่งที่ต่อเนื่องกัน โดยขนาดของอาร์เรย์จะเล็กหรือใหญ่ขึ้นกับจำนวนมิติที่กำหนดขึ้น</a:t>
            </a:r>
            <a:endParaRPr sz="2400"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11" name="Google Shape;1011;p124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012" name="Google Shape;1012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24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25"/>
          <p:cNvSpPr txBox="1"/>
          <p:nvPr>
            <p:ph type="title"/>
          </p:nvPr>
        </p:nvSpPr>
        <p:spPr>
          <a:xfrm>
            <a:off x="650747" y="93970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b="1" lang="th" sz="3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อาร์เรย์ (Array) คืออะไร</a:t>
            </a:r>
            <a:endParaRPr b="1" sz="3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sz="3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20" name="Google Shape;1020;p125"/>
          <p:cNvSpPr txBox="1"/>
          <p:nvPr>
            <p:ph idx="2" type="body"/>
          </p:nvPr>
        </p:nvSpPr>
        <p:spPr>
          <a:xfrm>
            <a:off x="452394" y="1698741"/>
            <a:ext cx="8239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2794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 u="sng">
                <a:solidFill>
                  <a:srgbClr val="FF0000"/>
                </a:solidFill>
                <a:latin typeface="K2D"/>
                <a:ea typeface="K2D"/>
                <a:cs typeface="K2D"/>
                <a:sym typeface="K2D"/>
              </a:rPr>
              <a:t>ความหมายที่ 2</a:t>
            </a: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 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เป็นตัวแปรที่ใช้ในการเก็บข้อมูลที่มีลำดับที่ต่อเนื่อง ซึ่งข้อมูลมีค่าได้หลายค่าโดยใช้ชื่ออ้างอิงได้เพียงชื่อเดียว และใช้หมายเลขกำกับ (index) ให้กับตัวแปรเพื่อจำแนกความแตกต่างของค่าตัวแปรแต่ละตัว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21" name="Google Shape;1021;p12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022" name="Google Shape;1022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12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arabun"/>
              <a:buNone/>
            </a:pPr>
            <a:r>
              <a:rPr b="1" lang="th" sz="37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โครงสร้างภาษา HTML</a:t>
            </a:r>
            <a:endParaRPr sz="37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3984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ส่วน head </a:t>
            </a:r>
            <a:r>
              <a:rPr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</a:t>
            </a: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เป็นส่วนที่อยู่ภายใน &lt;head&gt; … &lt;/head&gt; ใช้สำหรับอธิบายข้อมูลเกี่ยวกับเว็บ เช่น ชื่อเรื่องของเว็บเพจ (Title) ชื่อผู้จัดทำเว็บ (Author) คีย์เวิร์ด (Keywords) เพื่อใช้สำหรับให้ผู้ใช้ค้นหาข้อมูลเกี่ยวกับเว็บได้</a:t>
            </a:r>
            <a:endParaRPr b="1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ส่วน body</a:t>
            </a:r>
            <a:endParaRPr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เป็นส่วนที่อยู่ระหว่าง &lt;body&gt; … &lt;/body&gt; ใช้อธิบายเนื้อหาหลักของเว็บ เช่น </a:t>
            </a:r>
            <a:b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ใส่ข้อความต่างๆ รูปภาพ แบบฟอร์ม วิดีโอและยังสามารถกำหนดคุณสมบัติพื้นฐานของเว็บได้ เช่น รูปแบบของพื้นหลัง สีของตัวอักษร 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27" name="Google Shape;227;p4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28" name="Google Shape;2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26"/>
          <p:cNvSpPr txBox="1"/>
          <p:nvPr>
            <p:ph type="title"/>
          </p:nvPr>
        </p:nvSpPr>
        <p:spPr>
          <a:xfrm>
            <a:off x="846275" y="66702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b="1" lang="th" sz="3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การสร้าง Array</a:t>
            </a:r>
            <a:endParaRPr b="1" sz="3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30" name="Google Shape;1030;p126"/>
          <p:cNvSpPr txBox="1"/>
          <p:nvPr>
            <p:ph idx="2" type="body"/>
          </p:nvPr>
        </p:nvSpPr>
        <p:spPr>
          <a:xfrm>
            <a:off x="848400" y="1570325"/>
            <a:ext cx="7447200" cy="296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Arial"/>
              <a:buNone/>
            </a:pPr>
            <a:r>
              <a:rPr b="1" lang="th" u="sng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วิธีที่ 1</a:t>
            </a: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สร้างโดยใช้คำสั่ง Array()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Arial"/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ชื่ออาร์เรย์ = new Array( );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0040" lvl="0" marL="32004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Noto Sans Symbols"/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let ชื่ออาร์เรย์= Array(สมาชิกตัวที่1, สมาชิกตัวที่2, ... );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Noto Sans Symbols"/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เช่น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0040" lvl="0" marL="32004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Arial"/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let myArray = new Array( );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0040" lvl="0" marL="32004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Arial"/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myArray[0] = 2000;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0040" lvl="0" marL="32004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5"/>
              <a:buFont typeface="Noto Sans Symbols"/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let days = Array(“จันทร์”, “อังคาร”, “พุธ”);</a:t>
            </a:r>
            <a:endParaRPr b="1" u="sng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31" name="Google Shape;1031;p126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032" name="Google Shape;1032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126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27"/>
          <p:cNvSpPr txBox="1"/>
          <p:nvPr>
            <p:ph type="title"/>
          </p:nvPr>
        </p:nvSpPr>
        <p:spPr>
          <a:xfrm>
            <a:off x="846275" y="66702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b="1" lang="th" sz="3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การสร้าง Array</a:t>
            </a:r>
            <a:endParaRPr b="1" sz="3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40" name="Google Shape;1040;p127"/>
          <p:cNvSpPr txBox="1"/>
          <p:nvPr>
            <p:ph idx="2" type="body"/>
          </p:nvPr>
        </p:nvSpPr>
        <p:spPr>
          <a:xfrm>
            <a:off x="921500" y="1570325"/>
            <a:ext cx="7374000" cy="217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u="sng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วิธีที่ 2</a:t>
            </a:r>
            <a:r>
              <a:rPr b="1" lang="th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 สร้างโดยใช้เครื่องหมาย []</a:t>
            </a:r>
            <a:endParaRPr b="1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20040" lvl="0" marL="32004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th" sz="2000">
                <a:solidFill>
                  <a:srgbClr val="000000"/>
                </a:solidFill>
                <a:latin typeface="K2D"/>
                <a:ea typeface="K2D"/>
                <a:cs typeface="K2D"/>
                <a:sym typeface="K2D"/>
              </a:rPr>
              <a:t>              </a:t>
            </a:r>
            <a:br>
              <a:rPr lang="th" sz="2000">
                <a:solidFill>
                  <a:srgbClr val="000000"/>
                </a:solidFill>
                <a:latin typeface="K2D"/>
                <a:ea typeface="K2D"/>
                <a:cs typeface="K2D"/>
                <a:sym typeface="K2D"/>
              </a:rPr>
            </a:br>
            <a:r>
              <a:rPr lang="th" sz="2000">
                <a:solidFill>
                  <a:srgbClr val="000000"/>
                </a:solidFill>
                <a:latin typeface="K2D"/>
                <a:ea typeface="K2D"/>
                <a:cs typeface="K2D"/>
                <a:sym typeface="K2D"/>
              </a:rPr>
              <a:t>         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ชื่ออาร์เรย์ = [สมาชิกตัวที่1, สมาชิกตัวที่2, ... ];</a:t>
            </a:r>
            <a:endParaRPr sz="6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เช่น</a:t>
            </a:r>
            <a:endParaRPr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320040" lvl="0" marL="32004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			</a:t>
            </a:r>
            <a:r>
              <a:rPr lang="th" sz="20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color = [“แดง”, “น้ำเงิน”, “เหลือง”];</a:t>
            </a:r>
            <a:endParaRPr b="1" sz="600" u="sng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41" name="Google Shape;1041;p127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042" name="Google Shape;1042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127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28"/>
          <p:cNvSpPr txBox="1"/>
          <p:nvPr>
            <p:ph type="title"/>
          </p:nvPr>
        </p:nvSpPr>
        <p:spPr>
          <a:xfrm>
            <a:off x="846275" y="667025"/>
            <a:ext cx="7494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b="1" lang="th" sz="36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การเข้าถึงสมาชิก</a:t>
            </a:r>
            <a:endParaRPr b="1" sz="36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50" name="Google Shape;1050;p128"/>
          <p:cNvSpPr txBox="1"/>
          <p:nvPr>
            <p:ph idx="2" type="body"/>
          </p:nvPr>
        </p:nvSpPr>
        <p:spPr>
          <a:xfrm>
            <a:off x="921500" y="1570325"/>
            <a:ext cx="7374000" cy="241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91440" lvl="0" marL="54864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00"/>
                </a:solidFill>
                <a:latin typeface="K2D"/>
                <a:ea typeface="K2D"/>
                <a:cs typeface="K2D"/>
                <a:sym typeface="K2D"/>
              </a:rPr>
              <a:t>ชื่ออาร์เรย์[เลขลำดับ]</a:t>
            </a:r>
            <a:endParaRPr b="1" sz="2400">
              <a:solidFill>
                <a:srgbClr val="FFFF00"/>
              </a:solidFill>
              <a:latin typeface="K2D"/>
              <a:ea typeface="K2D"/>
              <a:cs typeface="K2D"/>
              <a:sym typeface="K2D"/>
            </a:endParaRPr>
          </a:p>
          <a:p>
            <a:pPr indent="-320040" lvl="0" marL="77724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let color = [“แดง”, “น้ำเงิน”, “เหลือง”];</a:t>
            </a:r>
            <a:endParaRPr b="1" sz="2400" u="sng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color[0]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45720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color[1]</a:t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  <a:p>
            <a:pPr indent="-91440" lvl="0" marL="9144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051" name="Google Shape;1051;p128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052" name="Google Shape;1052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128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29"/>
          <p:cNvSpPr txBox="1"/>
          <p:nvPr>
            <p:ph idx="1" type="body"/>
          </p:nvPr>
        </p:nvSpPr>
        <p:spPr>
          <a:xfrm>
            <a:off x="0" y="626725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2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ตัวดำเนินการ (Operator)</a:t>
            </a:r>
            <a:endParaRPr sz="5000">
              <a:solidFill>
                <a:srgbClr val="FFFF00"/>
              </a:solidFill>
            </a:endParaRPr>
          </a:p>
        </p:txBody>
      </p:sp>
      <p:sp>
        <p:nvSpPr>
          <p:cNvPr id="1060" name="Google Shape;1060;p129"/>
          <p:cNvSpPr txBox="1"/>
          <p:nvPr/>
        </p:nvSpPr>
        <p:spPr>
          <a:xfrm>
            <a:off x="537750" y="1995425"/>
            <a:ext cx="8068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200">
                <a:solidFill>
                  <a:srgbClr val="FFFFFF"/>
                </a:solidFill>
              </a:rPr>
              <a:t>A+B</a:t>
            </a:r>
            <a:endParaRPr sz="6200">
              <a:solidFill>
                <a:srgbClr val="FFFFFF"/>
              </a:solidFill>
            </a:endParaRPr>
          </a:p>
        </p:txBody>
      </p:sp>
      <p:sp>
        <p:nvSpPr>
          <p:cNvPr id="1061" name="Google Shape;1061;p129"/>
          <p:cNvSpPr txBox="1"/>
          <p:nvPr/>
        </p:nvSpPr>
        <p:spPr>
          <a:xfrm>
            <a:off x="1094300" y="3159825"/>
            <a:ext cx="73212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900"/>
              <a:buFont typeface="Sarabun"/>
              <a:buAutoNum type="arabicPeriod"/>
            </a:pPr>
            <a:r>
              <a:rPr b="1" lang="th" sz="29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ตัวดำเนินการ (Operator) </a:t>
            </a:r>
            <a:endParaRPr b="1" sz="2900">
              <a:solidFill>
                <a:srgbClr val="FFFF00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900"/>
              <a:buFont typeface="Sarabun"/>
              <a:buAutoNum type="arabicPeriod"/>
            </a:pPr>
            <a:r>
              <a:rPr b="1" lang="th" sz="29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ตัวถูกดำเนินการ (Operand)</a:t>
            </a:r>
            <a:endParaRPr sz="3700">
              <a:solidFill>
                <a:srgbClr val="FFFF00"/>
              </a:solidFill>
            </a:endParaRPr>
          </a:p>
        </p:txBody>
      </p:sp>
      <p:sp>
        <p:nvSpPr>
          <p:cNvPr id="1062" name="Google Shape;1062;p129"/>
          <p:cNvSpPr txBox="1"/>
          <p:nvPr/>
        </p:nvSpPr>
        <p:spPr>
          <a:xfrm>
            <a:off x="1147550" y="1540525"/>
            <a:ext cx="8068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100">
                <a:solidFill>
                  <a:srgbClr val="FFFFFF"/>
                </a:solidFill>
              </a:rPr>
              <a:t>กลุ่มของเครื่องหมายหรือสัญลักษณ์ที่ใช้ในการเขียนโปรแกรม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063" name="Google Shape;1063;p129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064" name="Google Shape;1064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129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30"/>
          <p:cNvSpPr txBox="1"/>
          <p:nvPr>
            <p:ph idx="1" type="body"/>
          </p:nvPr>
        </p:nvSpPr>
        <p:spPr>
          <a:xfrm>
            <a:off x="0" y="626725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2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ตัวดำเนินการทางคณิตศาสตร์</a:t>
            </a:r>
            <a:endParaRPr sz="5000">
              <a:solidFill>
                <a:srgbClr val="FFFF00"/>
              </a:solidFill>
            </a:endParaRPr>
          </a:p>
        </p:txBody>
      </p:sp>
      <p:graphicFrame>
        <p:nvGraphicFramePr>
          <p:cNvPr id="1072" name="Google Shape;1072;p130"/>
          <p:cNvGraphicFramePr/>
          <p:nvPr/>
        </p:nvGraphicFramePr>
        <p:xfrm>
          <a:off x="2232534" y="1538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{C0478FCA-AA81-4F36-A627-AECE8463DFA1}</a:tableStyleId>
              </a:tblPr>
              <a:tblGrid>
                <a:gridCol w="1816475"/>
                <a:gridCol w="2744975"/>
              </a:tblGrid>
              <a:tr h="31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Operator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คำอธิบาย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54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+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บวก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-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ลบ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*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คูณ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h" sz="1600">
                          <a:latin typeface="K2D"/>
                          <a:ea typeface="K2D"/>
                          <a:cs typeface="K2D"/>
                          <a:sym typeface="K2D"/>
                        </a:rPr>
                        <a:t>/</a:t>
                      </a:r>
                      <a:endParaRPr sz="16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หาร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latin typeface="K2D"/>
                          <a:ea typeface="K2D"/>
                          <a:cs typeface="K2D"/>
                          <a:sym typeface="K2D"/>
                        </a:rPr>
                        <a:t>%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หารเอาเศษ</a:t>
                      </a:r>
                      <a:endParaRPr sz="16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73" name="Google Shape;1073;p130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074" name="Google Shape;1074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130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31"/>
          <p:cNvSpPr txBox="1"/>
          <p:nvPr>
            <p:ph idx="1" type="body"/>
          </p:nvPr>
        </p:nvSpPr>
        <p:spPr>
          <a:xfrm>
            <a:off x="0" y="626725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2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ตัวดำเนินการเปรียบเทียบ</a:t>
            </a:r>
            <a:endParaRPr sz="5000">
              <a:solidFill>
                <a:srgbClr val="FFFF00"/>
              </a:solidFill>
            </a:endParaRPr>
          </a:p>
        </p:txBody>
      </p:sp>
      <p:graphicFrame>
        <p:nvGraphicFramePr>
          <p:cNvPr id="1082" name="Google Shape;1082;p131"/>
          <p:cNvGraphicFramePr/>
          <p:nvPr/>
        </p:nvGraphicFramePr>
        <p:xfrm>
          <a:off x="2232534" y="1873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{C0478FCA-AA81-4F36-A627-AECE8463DFA1}</a:tableStyleId>
              </a:tblPr>
              <a:tblGrid>
                <a:gridCol w="1816475"/>
                <a:gridCol w="2744975"/>
              </a:tblGrid>
              <a:tr h="31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Operator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คำอธิบาย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54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==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เท่ากับ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!=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ไม่เท่ากับ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&gt;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มากกว่า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h" sz="1600">
                          <a:latin typeface="K2D"/>
                          <a:ea typeface="K2D"/>
                          <a:cs typeface="K2D"/>
                          <a:sym typeface="K2D"/>
                        </a:rPr>
                        <a:t>&lt;</a:t>
                      </a:r>
                      <a:endParaRPr sz="16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น้อยกว่า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latin typeface="K2D"/>
                          <a:ea typeface="K2D"/>
                          <a:cs typeface="K2D"/>
                          <a:sym typeface="K2D"/>
                        </a:rPr>
                        <a:t>&gt;=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มากกว่าเท่ากับ</a:t>
                      </a:r>
                      <a:endParaRPr sz="16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latin typeface="K2D"/>
                          <a:ea typeface="K2D"/>
                          <a:cs typeface="K2D"/>
                          <a:sym typeface="K2D"/>
                        </a:rPr>
                        <a:t>&lt;=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น้อยกว่าเท่ากับ</a:t>
                      </a:r>
                      <a:endParaRPr sz="1800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3" name="Google Shape;1083;p131"/>
          <p:cNvSpPr txBox="1"/>
          <p:nvPr/>
        </p:nvSpPr>
        <p:spPr>
          <a:xfrm>
            <a:off x="2139675" y="1202725"/>
            <a:ext cx="658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</a:rPr>
              <a:t>**** ชนิดข้อมูล boolean</a:t>
            </a:r>
            <a:endParaRPr sz="18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32"/>
          <p:cNvSpPr txBox="1"/>
          <p:nvPr>
            <p:ph idx="1" type="body"/>
          </p:nvPr>
        </p:nvSpPr>
        <p:spPr>
          <a:xfrm>
            <a:off x="0" y="626725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2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ตัวดำเนินการทางตรรกศาสตร์</a:t>
            </a:r>
            <a:endParaRPr sz="5000">
              <a:solidFill>
                <a:srgbClr val="FFFF00"/>
              </a:solidFill>
            </a:endParaRPr>
          </a:p>
        </p:txBody>
      </p:sp>
      <p:graphicFrame>
        <p:nvGraphicFramePr>
          <p:cNvPr id="1089" name="Google Shape;1089;p132"/>
          <p:cNvGraphicFramePr/>
          <p:nvPr/>
        </p:nvGraphicFramePr>
        <p:xfrm>
          <a:off x="2232534" y="1538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{C0478FCA-AA81-4F36-A627-AECE8463DFA1}</a:tableStyleId>
              </a:tblPr>
              <a:tblGrid>
                <a:gridCol w="1816475"/>
                <a:gridCol w="2744975"/>
              </a:tblGrid>
              <a:tr h="31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Operator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คำอธิบาย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54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&amp;&amp;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AND 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||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OR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5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!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NOT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90" name="Google Shape;1090;p132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091" name="Google Shape;1091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32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33"/>
          <p:cNvSpPr txBox="1"/>
          <p:nvPr>
            <p:ph idx="1" type="body"/>
          </p:nvPr>
        </p:nvSpPr>
        <p:spPr>
          <a:xfrm>
            <a:off x="0" y="626725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2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ตัวดำเนินการทางตรรกศาสตร์</a:t>
            </a:r>
            <a:endParaRPr sz="5000">
              <a:solidFill>
                <a:srgbClr val="FFFF00"/>
              </a:solidFill>
            </a:endParaRPr>
          </a:p>
        </p:txBody>
      </p:sp>
      <p:pic>
        <p:nvPicPr>
          <p:cNvPr id="1099" name="Google Shape;1099;p133"/>
          <p:cNvPicPr preferRelativeResize="0"/>
          <p:nvPr/>
        </p:nvPicPr>
        <p:blipFill rotWithShape="1">
          <a:blip r:embed="rId3">
            <a:alphaModFix/>
          </a:blip>
          <a:srcRect b="34517" l="15537" r="11787" t="28667"/>
          <a:stretch/>
        </p:blipFill>
        <p:spPr>
          <a:xfrm>
            <a:off x="2202913" y="1381925"/>
            <a:ext cx="4738176" cy="18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33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101" name="Google Shape;1101;p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133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34"/>
          <p:cNvSpPr txBox="1"/>
          <p:nvPr>
            <p:ph idx="1" type="body"/>
          </p:nvPr>
        </p:nvSpPr>
        <p:spPr>
          <a:xfrm>
            <a:off x="-136325" y="601950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2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ตัวดำเนินการเพิ่มค่า - ลดค่า</a:t>
            </a:r>
            <a:endParaRPr sz="5000">
              <a:solidFill>
                <a:srgbClr val="FFFF00"/>
              </a:solidFill>
            </a:endParaRPr>
          </a:p>
        </p:txBody>
      </p:sp>
      <p:graphicFrame>
        <p:nvGraphicFramePr>
          <p:cNvPr id="1109" name="Google Shape;1109;p134"/>
          <p:cNvGraphicFramePr/>
          <p:nvPr/>
        </p:nvGraphicFramePr>
        <p:xfrm>
          <a:off x="993134" y="1524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{C0478FCA-AA81-4F36-A627-AECE8463DFA1}</a:tableStyleId>
              </a:tblPr>
              <a:tblGrid>
                <a:gridCol w="1813400"/>
                <a:gridCol w="2120625"/>
                <a:gridCol w="3360025"/>
              </a:tblGrid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Operator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รูปแบบการเขียน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ความหมาย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5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++ (Prefix)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++a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เพิ่มค่าให้ a ก่อน 1 ค่าแล้วนำไปใช้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0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++ (Postfix)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a++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นำค่าปัจจุบันใน a ไปใช้ก่อนแล้วค่อยเพิ่มค่า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-- (Prefix)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--b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ลดค่าให้ b ก่อน 1 ค่าแล้วนำไปใช้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h" sz="1600">
                          <a:latin typeface="K2D"/>
                          <a:ea typeface="K2D"/>
                          <a:cs typeface="K2D"/>
                          <a:sym typeface="K2D"/>
                        </a:rPr>
                        <a:t>--</a:t>
                      </a: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 (Postfix)</a:t>
                      </a:r>
                      <a:endParaRPr sz="16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b--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นำค่าปัจจุบันใน b ไปใช้ก่อนแล้วค่อยลดค่า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10" name="Google Shape;1110;p134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111" name="Google Shape;1111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34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35"/>
          <p:cNvSpPr txBox="1"/>
          <p:nvPr>
            <p:ph idx="1" type="body"/>
          </p:nvPr>
        </p:nvSpPr>
        <p:spPr>
          <a:xfrm>
            <a:off x="0" y="474325"/>
            <a:ext cx="91440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000">
                <a:solidFill>
                  <a:srgbClr val="FFFF00"/>
                </a:solidFill>
                <a:latin typeface="Sarabun"/>
                <a:ea typeface="Sarabun"/>
                <a:cs typeface="Sarabun"/>
                <a:sym typeface="Sarabun"/>
              </a:rPr>
              <a:t>Compound Assignment</a:t>
            </a:r>
            <a:endParaRPr sz="4800">
              <a:solidFill>
                <a:srgbClr val="FFFF00"/>
              </a:solidFill>
            </a:endParaRPr>
          </a:p>
        </p:txBody>
      </p:sp>
      <p:graphicFrame>
        <p:nvGraphicFramePr>
          <p:cNvPr id="1119" name="Google Shape;1119;p135"/>
          <p:cNvGraphicFramePr/>
          <p:nvPr/>
        </p:nvGraphicFramePr>
        <p:xfrm>
          <a:off x="1340184" y="1524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{C0478FCA-AA81-4F36-A627-AECE8463DFA1}</a:tableStyleId>
              </a:tblPr>
              <a:tblGrid>
                <a:gridCol w="1670125"/>
                <a:gridCol w="2523800"/>
                <a:gridCol w="2523800"/>
              </a:tblGrid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Assignment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รูปแบบการเขียน</a:t>
                      </a:r>
                      <a:endParaRPr sz="18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ความหมาย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54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+=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x+=y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x=x+y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-=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x-=y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x=x-y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*=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x*=y</a:t>
                      </a:r>
                      <a:endParaRPr sz="18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latin typeface="K2D"/>
                          <a:ea typeface="K2D"/>
                          <a:cs typeface="K2D"/>
                          <a:sym typeface="K2D"/>
                        </a:rPr>
                        <a:t>x=x*y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h" sz="1600">
                          <a:latin typeface="K2D"/>
                          <a:ea typeface="K2D"/>
                          <a:cs typeface="K2D"/>
                          <a:sym typeface="K2D"/>
                        </a:rPr>
                        <a:t>/=</a:t>
                      </a:r>
                      <a:endParaRPr sz="1600" u="none" cap="none" strike="noStrike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x/=y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x=x/y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  <a:tr h="32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600">
                          <a:latin typeface="K2D"/>
                          <a:ea typeface="K2D"/>
                          <a:cs typeface="K2D"/>
                          <a:sym typeface="K2D"/>
                        </a:rPr>
                        <a:t>%=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x%=y</a:t>
                      </a:r>
                      <a:endParaRPr sz="1800">
                        <a:solidFill>
                          <a:schemeClr val="dk1"/>
                        </a:solidFill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800">
                          <a:solidFill>
                            <a:schemeClr val="dk1"/>
                          </a:solidFill>
                          <a:latin typeface="K2D"/>
                          <a:ea typeface="K2D"/>
                          <a:cs typeface="K2D"/>
                          <a:sym typeface="K2D"/>
                        </a:rPr>
                        <a:t>x=x%y</a:t>
                      </a:r>
                      <a:endParaRPr sz="1600">
                        <a:latin typeface="K2D"/>
                        <a:ea typeface="K2D"/>
                        <a:cs typeface="K2D"/>
                        <a:sym typeface="K2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20" name="Google Shape;1120;p135"/>
          <p:cNvSpPr txBox="1"/>
          <p:nvPr/>
        </p:nvSpPr>
        <p:spPr>
          <a:xfrm>
            <a:off x="5496300" y="4645875"/>
            <a:ext cx="3419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https://www.facebook.com/KongRuksiamTutorial/</a:t>
            </a:r>
            <a:endParaRPr b="1" sz="11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121" name="Google Shape;1121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00" y="4699175"/>
            <a:ext cx="275651" cy="2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900" y="4735778"/>
            <a:ext cx="202450" cy="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135"/>
          <p:cNvSpPr txBox="1"/>
          <p:nvPr/>
        </p:nvSpPr>
        <p:spPr>
          <a:xfrm>
            <a:off x="838200" y="4659575"/>
            <a:ext cx="448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200" u="sng">
                <a:solidFill>
                  <a:srgbClr val="FFFFFF"/>
                </a:solidFill>
                <a:latin typeface="K2D"/>
                <a:ea typeface="K2D"/>
                <a:cs typeface="K2D"/>
                <a:sym typeface="K2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https://www.youtube.com/c/KongRuksiamOfficial/</a:t>
            </a:r>
            <a:endParaRPr b="1" sz="1200">
              <a:solidFill>
                <a:srgbClr val="FFFFFF"/>
              </a:solidFill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