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5" r:id="rId21"/>
    <p:sldId id="278" r:id="rId22"/>
    <p:sldId id="277" r:id="rId23"/>
    <p:sldId id="274" r:id="rId2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D0F6-081B-C5C1-8009-F70BC207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3CA3B-CD95-7BF9-C4C7-810897734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A72A04-FE7D-4A24-84BD-365ED23C2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D888-6872-5C09-365D-61F74C237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D76CC-FDEA-D9E3-0BD7-B5964184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EF86C-A21D-F91A-201C-BBF2A43C9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C4BDEC-0E6C-50C4-09E2-5A294829D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0CA9F-95BB-86F4-C1EB-043895F48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74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D21F1-DB3A-EBA9-1CA2-6369FDF2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D9B3D-5288-FA54-94BD-414F3D14B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6FBDF-2824-DF10-459B-C07E0CF82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8677-DDC5-EC58-74F9-5DB143D8B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5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5CB5F-731F-ADBA-999C-8295BA152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CE810-ADF9-1B24-F5A8-49977A89D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95512-B59B-7CCE-FA0B-7B099BC64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8A2E7-264F-E196-0117-E558B2D02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" y="4965192"/>
            <a:ext cx="6318504" cy="61264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4965192"/>
            <a:ext cx="6318504" cy="61264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06424" y="5084064"/>
            <a:ext cx="584301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Author: Sindhuja Subramanian</a:t>
            </a:r>
            <a:endParaRPr lang="en-US" sz="2320" dirty="0"/>
          </a:p>
        </p:txBody>
      </p:sp>
      <p:sp>
        <p:nvSpPr>
          <p:cNvPr id="6" name="Text 1"/>
          <p:cNvSpPr/>
          <p:nvPr/>
        </p:nvSpPr>
        <p:spPr>
          <a:xfrm>
            <a:off x="7690104" y="5084064"/>
            <a:ext cx="584301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Date: 08-03-2025</a:t>
            </a:r>
            <a:endParaRPr lang="en-US" sz="2320" dirty="0"/>
          </a:p>
        </p:txBody>
      </p:sp>
      <p:sp>
        <p:nvSpPr>
          <p:cNvPr id="7" name="Text 2"/>
          <p:cNvSpPr/>
          <p:nvPr/>
        </p:nvSpPr>
        <p:spPr>
          <a:xfrm>
            <a:off x="859536" y="2651760"/>
            <a:ext cx="12920472" cy="20391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Developing a Strategic Legal Preparation Tool</a:t>
            </a:r>
            <a:endParaRPr lang="en-US" sz="64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06424" y="4032504"/>
            <a:ext cx="1242669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Function: classify_argumentclassify_argument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1106424" y="4544568"/>
            <a:ext cx="12426696" cy="6675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Classifies sentences as supporting or opposing using Natural Language Inference (NLI).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Returns classification based on confidence threshold.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59536" y="2898648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Argument Classification</a:t>
            </a:r>
            <a:endParaRPr lang="en-US" sz="46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551176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Text Analysis</a:t>
            </a: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685032"/>
            <a:ext cx="1242669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Function: analyze_text_with_page_numbersanalyze_text_with_page_numbers</a:t>
            </a:r>
            <a:endParaRPr lang="en-US" sz="2320" dirty="0"/>
          </a:p>
        </p:txBody>
      </p:sp>
      <p:sp>
        <p:nvSpPr>
          <p:cNvPr id="5" name="Text 2"/>
          <p:cNvSpPr/>
          <p:nvPr/>
        </p:nvSpPr>
        <p:spPr>
          <a:xfrm>
            <a:off x="1106424" y="4562856"/>
            <a:ext cx="12426696" cy="9966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Analyzes text and extracts arguments with page references.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Summarizes text and classifies arguments.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Returns summaries, key entities, and top arguments for both sides.</a:t>
            </a:r>
            <a:endParaRPr lang="en-US" sz="1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3. Web Interface</a:t>
            </a:r>
            <a:endParaRPr lang="en-US" sz="64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3401568"/>
            <a:ext cx="6318504" cy="244144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" y="3401568"/>
            <a:ext cx="6318504" cy="244144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690104" y="3520440"/>
            <a:ext cx="584301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Cascading Style Sheets Design</a:t>
            </a:r>
            <a:endParaRPr lang="en-US" sz="2320" dirty="0"/>
          </a:p>
        </p:txBody>
      </p:sp>
      <p:sp>
        <p:nvSpPr>
          <p:cNvPr id="6" name="Text 1"/>
          <p:cNvSpPr/>
          <p:nvPr/>
        </p:nvSpPr>
        <p:spPr>
          <a:xfrm>
            <a:off x="859536" y="2386584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HTML Document Framework</a:t>
            </a:r>
            <a:endParaRPr lang="en-US" sz="4640" dirty="0"/>
          </a:p>
        </p:txBody>
      </p:sp>
      <p:sp>
        <p:nvSpPr>
          <p:cNvPr id="7" name="Text 2"/>
          <p:cNvSpPr/>
          <p:nvPr/>
        </p:nvSpPr>
        <p:spPr>
          <a:xfrm>
            <a:off x="1106424" y="4398264"/>
            <a:ext cx="5843016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The foundational layout utilizes Bootstrap, ensuring responsive design and modern aesthetics.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Includes a dedicated form for users to upload PDF files, enhancing functionality and user interaction.</a:t>
            </a:r>
            <a:endParaRPr lang="en-US" sz="1850" dirty="0"/>
          </a:p>
        </p:txBody>
      </p:sp>
      <p:sp>
        <p:nvSpPr>
          <p:cNvPr id="8" name="Text 3"/>
          <p:cNvSpPr/>
          <p:nvPr/>
        </p:nvSpPr>
        <p:spPr>
          <a:xfrm>
            <a:off x="7690104" y="4032504"/>
            <a:ext cx="5843016" cy="9966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Tailored CSS rules are implemented to refine the application’s layout and enhance the visual appeal of various elements.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1106424" y="3520440"/>
            <a:ext cx="584301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Primary HTML Framework Design</a:t>
            </a:r>
            <a:endParaRPr lang="en-US" sz="23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JavaScript Core Functionalities</a:t>
            </a: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Managing File Upload Processes</a:t>
            </a:r>
            <a:endParaRPr lang="en-US" sz="2320" dirty="0"/>
          </a:p>
        </p:txBody>
      </p:sp>
      <p:sp>
        <p:nvSpPr>
          <p:cNvPr id="5" name="Text 2"/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Presenting Analysis Results</a:t>
            </a: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Implement an event listener that triggers when a file is selected, effectively displaying the chosen file name to the user for confirmation.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Utilize an AJAX request to seamlessly upload the selected file to the server, while also retrieving the analysis results in real-time for immediate feedback.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The result table is dynamically refreshed to include a comprehensive list of arguments both supporting and opposing the findings from the analysis, ensuring clarity and thorough understanding.</a:t>
            </a:r>
            <a:endParaRPr lang="en-US" sz="18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4. Running the Application</a:t>
            </a:r>
            <a:endParaRPr lang="en-US" sz="64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224" y="3227832"/>
            <a:ext cx="630936" cy="6309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27832"/>
            <a:ext cx="548640" cy="63093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507224" y="4151376"/>
            <a:ext cx="625449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Navigating to the Application Interface</a:t>
            </a:r>
            <a:endParaRPr lang="en-US" sz="2320" dirty="0"/>
          </a:p>
        </p:txBody>
      </p:sp>
      <p:sp>
        <p:nvSpPr>
          <p:cNvPr id="6" name="Text 1"/>
          <p:cNvSpPr/>
          <p:nvPr/>
        </p:nvSpPr>
        <p:spPr>
          <a:xfrm>
            <a:off x="859536" y="2212848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4. Executing the Application</a:t>
            </a:r>
            <a:endParaRPr lang="en-US" sz="4640" dirty="0"/>
          </a:p>
        </p:txBody>
      </p:sp>
      <p:sp>
        <p:nvSpPr>
          <p:cNvPr id="7" name="Text 2"/>
          <p:cNvSpPr/>
          <p:nvPr/>
        </p:nvSpPr>
        <p:spPr>
          <a:xfrm>
            <a:off x="877824" y="4151376"/>
            <a:ext cx="625449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Initiating the Flask Server Instance</a:t>
            </a:r>
            <a:endParaRPr lang="en-US" sz="2320" dirty="0"/>
          </a:p>
        </p:txBody>
      </p:sp>
      <p:sp>
        <p:nvSpPr>
          <p:cNvPr id="8" name="Text 3"/>
          <p:cNvSpPr/>
          <p:nvPr/>
        </p:nvSpPr>
        <p:spPr>
          <a:xfrm>
            <a:off x="877824" y="4654296"/>
            <a:ext cx="6254496" cy="9966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Use the specific command to launch the application in debug mode, allowing for real-time error tracking and code updates.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7507224" y="5029200"/>
            <a:ext cx="6254496" cy="9966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Detailed guidelines on accessing the web interface through a web browser, ensuring users can interact with the application seamlessly.</a:t>
            </a:r>
            <a:endParaRPr lang="en-US" sz="18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5. Conclusion</a:t>
            </a:r>
            <a:endParaRPr lang="en-US" sz="64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5. Final Thoughts</a:t>
            </a: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Comprehensive capabilities including PDF text extraction, precise argument classification, and effective summarization techniques.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Intuitive and user-friendly web interface designed to facilitate seamless interaction for users of all skill levels.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Overview of Key Features</a:t>
            </a: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Prospective Enhancements</a:t>
            </a:r>
            <a:endParaRPr lang="en-US" sz="2320" dirty="0"/>
          </a:p>
        </p:txBody>
      </p:sp>
      <p:sp>
        <p:nvSpPr>
          <p:cNvPr id="7" name="Text 4"/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Identifying and implementing potential enhancements aimed at significantly improving both accuracy and overall user experience in future iterations.</a:t>
            </a:r>
            <a:endParaRPr lang="en-US" sz="18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23A66-B6E7-BBE0-D663-12ADC841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BC021CE-0C27-BA0A-F1C1-7A8ADC3F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364ADFB5-738E-9B93-B28A-D5898B973321}"/>
              </a:ext>
            </a:extLst>
          </p:cNvPr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FCEA29F1-F56E-865E-75A1-828C62D9AFBA}"/>
              </a:ext>
            </a:extLst>
          </p:cNvPr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75E5FF8-9204-E455-BB99-9ACCEC36FAD6}"/>
              </a:ext>
            </a:extLst>
          </p:cNvPr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2D13EF-5CEC-EB59-602C-556130731BB7}"/>
              </a:ext>
            </a:extLst>
          </p:cNvPr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0E80436-64B7-82D4-EDBB-3CAF87383FA4}"/>
              </a:ext>
            </a:extLst>
          </p:cNvPr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BB39A-0440-C082-97D8-52D6BB456095}"/>
              </a:ext>
            </a:extLst>
          </p:cNvPr>
          <p:cNvSpPr txBox="1"/>
          <p:nvPr/>
        </p:nvSpPr>
        <p:spPr>
          <a:xfrm>
            <a:off x="947854" y="1056020"/>
            <a:ext cx="7404410" cy="807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Code Snippets :</a:t>
            </a:r>
            <a:endParaRPr lang="en-US" sz="464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388A8-3962-157C-AFA0-CFDB90C0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772" y="2240280"/>
            <a:ext cx="10727473" cy="56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1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448288" y="4206240"/>
            <a:ext cx="2084832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5. Conclusion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1106424" y="4206240"/>
            <a:ext cx="2084832" cy="110642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1. Overview of the Application</a:t>
            </a:r>
            <a:endParaRPr lang="en-US" sz="2320" dirty="0"/>
          </a:p>
        </p:txBody>
      </p:sp>
      <p:sp>
        <p:nvSpPr>
          <p:cNvPr id="5" name="Text 2"/>
          <p:cNvSpPr/>
          <p:nvPr/>
        </p:nvSpPr>
        <p:spPr>
          <a:xfrm>
            <a:off x="6281928" y="4206240"/>
            <a:ext cx="2084832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3. Web Interface</a:t>
            </a: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8860536" y="4206240"/>
            <a:ext cx="2084832" cy="110642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4. Running the Application</a:t>
            </a:r>
            <a:endParaRPr lang="en-US" sz="2320" dirty="0"/>
          </a:p>
        </p:txBody>
      </p:sp>
      <p:sp>
        <p:nvSpPr>
          <p:cNvPr id="7" name="Text 4"/>
          <p:cNvSpPr/>
          <p:nvPr/>
        </p:nvSpPr>
        <p:spPr>
          <a:xfrm>
            <a:off x="3694176" y="4206240"/>
            <a:ext cx="2084832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2. Code Breakdown</a:t>
            </a:r>
            <a:endParaRPr lang="en-US" sz="2320" dirty="0"/>
          </a:p>
        </p:txBody>
      </p:sp>
      <p:sp>
        <p:nvSpPr>
          <p:cNvPr id="8" name="Text 5"/>
          <p:cNvSpPr/>
          <p:nvPr/>
        </p:nvSpPr>
        <p:spPr>
          <a:xfrm>
            <a:off x="859536" y="278892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CONTENTS</a:t>
            </a:r>
            <a:endParaRPr lang="en-US" sz="64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B7C35-E19B-D227-7986-892178392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68B18EE-6A3B-ED4A-EE73-5B3F37FA8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1F20D45D-2563-4321-6791-A7BAE7D952CC}"/>
              </a:ext>
            </a:extLst>
          </p:cNvPr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86E05A85-A3E0-EAC6-DF44-CE5BBF2A0E80}"/>
              </a:ext>
            </a:extLst>
          </p:cNvPr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1282DB6-8B99-2FD8-D089-CFB4BFEAABC7}"/>
              </a:ext>
            </a:extLst>
          </p:cNvPr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B58222E-F264-4747-664E-42A580C293C9}"/>
              </a:ext>
            </a:extLst>
          </p:cNvPr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5276232-D0D1-AC09-AE8D-3E681DB78A1C}"/>
              </a:ext>
            </a:extLst>
          </p:cNvPr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A0F53-CC44-5CCA-1BC5-326D4D0113AF}"/>
              </a:ext>
            </a:extLst>
          </p:cNvPr>
          <p:cNvSpPr txBox="1"/>
          <p:nvPr/>
        </p:nvSpPr>
        <p:spPr>
          <a:xfrm>
            <a:off x="947854" y="1056020"/>
            <a:ext cx="7404410" cy="807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Code Snippets :</a:t>
            </a:r>
            <a:endParaRPr lang="en-US" sz="464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20EDF2-9C47-B088-6039-8AC78534C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529" y="2240280"/>
            <a:ext cx="10197121" cy="54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17EBE-153F-7CC5-5715-61C1F37B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55BAE66-DD33-37CC-0C78-F8CD8EB9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890316D-3439-73C0-AAA2-5800E3674EED}"/>
              </a:ext>
            </a:extLst>
          </p:cNvPr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C15EFB3-1C5C-8AB7-2B6C-24A3DAF9B3EC}"/>
              </a:ext>
            </a:extLst>
          </p:cNvPr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ECD2DC9-7314-01F3-1E2C-8409F19F5B2F}"/>
              </a:ext>
            </a:extLst>
          </p:cNvPr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01D318C-2D58-14F6-F8DD-2E57B4EE80E3}"/>
              </a:ext>
            </a:extLst>
          </p:cNvPr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1562CB0-F7A0-BFF0-62B1-DBB055261628}"/>
              </a:ext>
            </a:extLst>
          </p:cNvPr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59CF2-28B1-2443-F3FA-7E951FF5BBAB}"/>
              </a:ext>
            </a:extLst>
          </p:cNvPr>
          <p:cNvSpPr txBox="1"/>
          <p:nvPr/>
        </p:nvSpPr>
        <p:spPr>
          <a:xfrm>
            <a:off x="947854" y="1056020"/>
            <a:ext cx="7404410" cy="807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Code Snippets :</a:t>
            </a:r>
            <a:endParaRPr lang="en-US" sz="464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305697-3E83-7754-77B3-F31899DAD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331" y="2347941"/>
            <a:ext cx="9083675" cy="48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8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A436-45FF-F806-E562-250BDF2F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197B15D-958F-C214-FD47-DB6326489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7EB30B0E-2FF0-2CA2-D9A6-AF2358E9B6AA}"/>
              </a:ext>
            </a:extLst>
          </p:cNvPr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DEECBD99-B435-42E0-4366-52A92C6168F5}"/>
              </a:ext>
            </a:extLst>
          </p:cNvPr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63F639E-12D8-B057-F251-14EC51D78AC7}"/>
              </a:ext>
            </a:extLst>
          </p:cNvPr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0498304-6795-A47F-32CF-BB764650A432}"/>
              </a:ext>
            </a:extLst>
          </p:cNvPr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56A1170-52B3-C3C7-89CC-2540D3C5CB4F}"/>
              </a:ext>
            </a:extLst>
          </p:cNvPr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00BC-0C7D-904E-F2BF-751DD0123ED8}"/>
              </a:ext>
            </a:extLst>
          </p:cNvPr>
          <p:cNvSpPr txBox="1"/>
          <p:nvPr/>
        </p:nvSpPr>
        <p:spPr>
          <a:xfrm>
            <a:off x="947854" y="1056020"/>
            <a:ext cx="7404410" cy="807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Code Snippets :</a:t>
            </a:r>
            <a:endParaRPr lang="en-US" sz="464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AF94AD-FBC4-5F25-9442-47F67EFD2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247" y="2240280"/>
            <a:ext cx="10459844" cy="5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1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Thank You</a:t>
            </a:r>
            <a:endParaRPr lang="en-US" sz="64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099816"/>
            <a:ext cx="12920472" cy="20391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1. Overview of the Application</a:t>
            </a:r>
            <a:endParaRPr lang="en-US" sz="64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" y="2249424"/>
            <a:ext cx="6318504" cy="4754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2249424"/>
            <a:ext cx="6318504" cy="475488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690104" y="2368296"/>
            <a:ext cx="584301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Technological Framework Employed</a:t>
            </a:r>
            <a:endParaRPr lang="en-US" sz="2320" b="1" dirty="0"/>
          </a:p>
        </p:txBody>
      </p:sp>
      <p:sp>
        <p:nvSpPr>
          <p:cNvPr id="6" name="Text 1"/>
          <p:cNvSpPr/>
          <p:nvPr/>
        </p:nvSpPr>
        <p:spPr>
          <a:xfrm>
            <a:off x="7704455" y="2981960"/>
            <a:ext cx="5772785" cy="3508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Flask serves as the robust web framework, providing a solid foundation for application development.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PDFMiner is utilized for efficient extraction of text from PDF files, ensuring accurate data retrieval.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SpaCy is employed for various Natural Language Processing tasks, enhancing the application's linguistic capabilities.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Transformers are leveraged for advanced summarization and classification tasks, significantly improving content analysis.</a:t>
            </a: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859536" y="1225296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Overview of the Application</a:t>
            </a:r>
            <a:endParaRPr lang="en-US" sz="4640" dirty="0"/>
          </a:p>
        </p:txBody>
      </p:sp>
      <p:sp>
        <p:nvSpPr>
          <p:cNvPr id="8" name="Text 3"/>
          <p:cNvSpPr/>
          <p:nvPr/>
        </p:nvSpPr>
        <p:spPr>
          <a:xfrm>
            <a:off x="1106424" y="2368296"/>
            <a:ext cx="584301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Objectives of the Application</a:t>
            </a:r>
            <a:endParaRPr lang="en-US" sz="2320" b="1" dirty="0"/>
          </a:p>
        </p:txBody>
      </p:sp>
      <p:sp>
        <p:nvSpPr>
          <p:cNvPr id="9" name="Text 4"/>
          <p:cNvSpPr/>
          <p:nvPr/>
        </p:nvSpPr>
        <p:spPr>
          <a:xfrm>
            <a:off x="1106424" y="2871216"/>
            <a:ext cx="5843016" cy="26517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Utilize advanced Natural Language Processing (NLP) techniques to thoroughly analyze PDF documents, ensuring a comprehensive understanding of the content.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Systematically extract and categorize arguments both supporting and opposing specific topics presented within the text, facilitating a balanced view.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06424" y="3374136"/>
            <a:ext cx="1242669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File Organization Framework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1106424" y="3886200"/>
            <a:ext cx="12426696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uploads/: This directory serves as a dedicated space for securely storing all uploaded PDF files, ensuring easy access and management.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app.py: This is the core application file that encapsulates the entire Flask application, including essential routing and business logic.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templates/: A structured directory that houses all HTML templates, facilitating the rendering of dynamic web pages.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Application Architecture Overview</a:t>
            </a:r>
            <a:endParaRPr lang="en-US" sz="46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2. Code Breakdown</a:t>
            </a:r>
            <a:endParaRPr lang="en-US" sz="64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71232" y="255117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Flask Application Initialization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859536" y="141732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Setting Up a Flask Application</a:t>
            </a:r>
            <a:endParaRPr lang="en-US" sz="4640" dirty="0"/>
          </a:p>
        </p:txBody>
      </p:sp>
      <p:sp>
        <p:nvSpPr>
          <p:cNvPr id="5" name="Text 2"/>
          <p:cNvSpPr/>
          <p:nvPr/>
        </p:nvSpPr>
        <p:spPr>
          <a:xfrm>
            <a:off x="1106424" y="3063240"/>
            <a:ext cx="5961888" cy="36393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Import the Flask framework components: Flask, render_template, request, and jsonify for web functionalities.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Utilize the os module for operating system interactions.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Integrate pdfminer.high_level for PDF processing capabilities.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Employ spacy for advanced natural language processing tasks.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Use transformers library to leverage pre-trained models for various NLP applications.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7571232" y="306324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Instantiate the Flask application by creating an app object, which serves as the core of the web application.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Specify the directory for file uploads and implement a check to confirm that this directory is present, creating it if necessary.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106424" y="255117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Library Importation for Project</a:t>
            </a:r>
            <a:endParaRPr lang="en-US" sz="23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06424" y="4032504"/>
            <a:ext cx="1242669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Loading Models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1106424" y="4544568"/>
            <a:ext cx="12426696" cy="6675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Load SpaCy model for entity recognition.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Load summarization and classification models from Transformers.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59536" y="2898648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NLP Model Loading</a:t>
            </a:r>
            <a:endParaRPr lang="en-US" sz="46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715768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PDF Text Extraction</a:t>
            </a: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4727448"/>
            <a:ext cx="12426696" cy="6675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Extracts text from a PDF with page-wise references.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Returns a dictionary with page numbers as keys.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106424" y="3849624"/>
            <a:ext cx="1242669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Function: extract_text_with_page_numbersextract_text_with_page_numbers</a:t>
            </a:r>
            <a:endParaRPr lang="en-US" sz="23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844</Words>
  <Application>Microsoft Office PowerPoint</Application>
  <PresentationFormat>Custom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NotoSerif-NotoSerif-Regular</vt:lpstr>
      <vt:lpstr>NotoSerif-NotoSerif-SemiBold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Sindhuja S</cp:lastModifiedBy>
  <cp:revision>4</cp:revision>
  <dcterms:created xsi:type="dcterms:W3CDTF">2025-03-08T16:11:00Z</dcterms:created>
  <dcterms:modified xsi:type="dcterms:W3CDTF">2025-03-08T16:48:46Z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9745C528F0294265BB48AE06A53D9687_12</vt:lpwstr>
  </property>
  <property fmtid="{D5CDD505-2E9C-101B-9397-08002B2CF9AE}" pid="3" name="KSOProductBuildVer">
    <vt:lpwstr>1033-12.2.0.20323</vt:lpwstr>
  </property>
</Properties>
</file>