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9" r:id="rId22"/>
    <p:sldId id="275" r:id="rId23"/>
    <p:sldId id="278" r:id="rId24"/>
    <p:sldId id="277" r:id="rId25"/>
    <p:sldId id="274" r:id="rId2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" y="4965192"/>
            <a:ext cx="6318504" cy="612648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360" y="4965192"/>
            <a:ext cx="6318504" cy="612648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1106424" y="5084064"/>
            <a:ext cx="5843016" cy="37490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3C3C3C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Author: Sindhuja Subramanian</a:t>
            </a:r>
            <a:endParaRPr lang="en-US" sz="2320" dirty="0"/>
          </a:p>
        </p:txBody>
      </p:sp>
      <p:sp>
        <p:nvSpPr>
          <p:cNvPr id="6" name="Text 1"/>
          <p:cNvSpPr/>
          <p:nvPr/>
        </p:nvSpPr>
        <p:spPr>
          <a:xfrm>
            <a:off x="7690104" y="5084064"/>
            <a:ext cx="5843016" cy="37490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3C3C3C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Date: 08-03-2025</a:t>
            </a:r>
            <a:endParaRPr lang="en-US" sz="2320" dirty="0"/>
          </a:p>
        </p:txBody>
      </p:sp>
      <p:sp>
        <p:nvSpPr>
          <p:cNvPr id="7" name="Text 2"/>
          <p:cNvSpPr/>
          <p:nvPr/>
        </p:nvSpPr>
        <p:spPr>
          <a:xfrm>
            <a:off x="859536" y="2651760"/>
            <a:ext cx="12920472" cy="203911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8010"/>
              </a:lnSpc>
              <a:buNone/>
            </a:pPr>
            <a:r>
              <a:rPr lang="en-US" sz="641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</a:rPr>
              <a:t>Developing a Strategic Legal Preparation Tool</a:t>
            </a:r>
            <a:endParaRPr lang="en-US" sz="64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106424" y="4032504"/>
            <a:ext cx="12426696" cy="37490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Function: classify_argumentclassify_argument</a:t>
            </a:r>
            <a:endParaRPr lang="en-US" sz="2320" dirty="0"/>
          </a:p>
        </p:txBody>
      </p:sp>
      <p:sp>
        <p:nvSpPr>
          <p:cNvPr id="4" name="Text 1"/>
          <p:cNvSpPr/>
          <p:nvPr/>
        </p:nvSpPr>
        <p:spPr>
          <a:xfrm>
            <a:off x="1106424" y="4544568"/>
            <a:ext cx="12426696" cy="66751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Classifies sentences as supporting or opposing using Natural Language Inference (NLI).</a:t>
            </a:r>
            <a:endParaRPr lang="en-US" sz="1850" dirty="0"/>
          </a:p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Returns classification based on confidence threshold.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859536" y="2898648"/>
            <a:ext cx="12920472" cy="74066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Argument Classification</a:t>
            </a:r>
            <a:endParaRPr lang="en-US" sz="464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59536" y="2551176"/>
            <a:ext cx="12920472" cy="74066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Text Analysis</a:t>
            </a:r>
            <a:endParaRPr lang="en-US" sz="4640" dirty="0"/>
          </a:p>
        </p:txBody>
      </p:sp>
      <p:sp>
        <p:nvSpPr>
          <p:cNvPr id="4" name="Text 1"/>
          <p:cNvSpPr/>
          <p:nvPr/>
        </p:nvSpPr>
        <p:spPr>
          <a:xfrm>
            <a:off x="1106424" y="3685032"/>
            <a:ext cx="12426696" cy="74066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Function: analyze_text_with_page_numbersanalyze_text_with_page_numbers</a:t>
            </a:r>
            <a:endParaRPr lang="en-US" sz="2320" dirty="0"/>
          </a:p>
        </p:txBody>
      </p:sp>
      <p:sp>
        <p:nvSpPr>
          <p:cNvPr id="5" name="Text 2"/>
          <p:cNvSpPr/>
          <p:nvPr/>
        </p:nvSpPr>
        <p:spPr>
          <a:xfrm>
            <a:off x="1106424" y="4562856"/>
            <a:ext cx="12426696" cy="99669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Analyzes text and extracts arguments with page references.</a:t>
            </a:r>
            <a:endParaRPr lang="en-US" sz="1850" dirty="0"/>
          </a:p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Summarizes text and classifies arguments.</a:t>
            </a:r>
            <a:endParaRPr lang="en-US" sz="1850" dirty="0"/>
          </a:p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Returns summaries, key entities, and top arguments for both sides.</a:t>
            </a:r>
            <a:endParaRPr lang="en-US" sz="18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59536" y="3611880"/>
            <a:ext cx="12920472" cy="102412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8010"/>
              </a:lnSpc>
              <a:buNone/>
            </a:pPr>
            <a:r>
              <a:rPr lang="en-US" sz="641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3. Web Interface</a:t>
            </a:r>
            <a:endParaRPr lang="en-US" sz="641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4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360" y="3401568"/>
            <a:ext cx="6318504" cy="2441448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" y="3401568"/>
            <a:ext cx="6318504" cy="2441448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7690104" y="3520440"/>
            <a:ext cx="5843016" cy="37490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3C3C3C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Cascading Style Sheets Design</a:t>
            </a:r>
            <a:endParaRPr lang="en-US" sz="2320" dirty="0"/>
          </a:p>
        </p:txBody>
      </p:sp>
      <p:sp>
        <p:nvSpPr>
          <p:cNvPr id="6" name="Text 1"/>
          <p:cNvSpPr/>
          <p:nvPr/>
        </p:nvSpPr>
        <p:spPr>
          <a:xfrm>
            <a:off x="859536" y="2386584"/>
            <a:ext cx="12920472" cy="74066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HTML Document Framework</a:t>
            </a:r>
            <a:endParaRPr lang="en-US" sz="4640" dirty="0"/>
          </a:p>
        </p:txBody>
      </p:sp>
      <p:sp>
        <p:nvSpPr>
          <p:cNvPr id="7" name="Text 2"/>
          <p:cNvSpPr/>
          <p:nvPr/>
        </p:nvSpPr>
        <p:spPr>
          <a:xfrm>
            <a:off x="1106170" y="4032250"/>
            <a:ext cx="6049010" cy="13258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The foundational layout utilizes Bootstrap, ensuring responsive design and modern aesthetics.</a:t>
            </a:r>
            <a:endParaRPr lang="en-US" sz="1850" dirty="0"/>
          </a:p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Includes a dedicated form for users to upload PDF files, enhancing functionality and user interaction.</a:t>
            </a:r>
            <a:endParaRPr lang="en-US" sz="1850" dirty="0"/>
          </a:p>
        </p:txBody>
      </p:sp>
      <p:sp>
        <p:nvSpPr>
          <p:cNvPr id="8" name="Text 3"/>
          <p:cNvSpPr/>
          <p:nvPr/>
        </p:nvSpPr>
        <p:spPr>
          <a:xfrm>
            <a:off x="7690104" y="4032504"/>
            <a:ext cx="5843016" cy="99669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Tailored CSS rules are implemented to refine the application’s layout and enhance the visual appeal of various elements.</a:t>
            </a:r>
            <a:endParaRPr lang="en-US" sz="1850" dirty="0"/>
          </a:p>
        </p:txBody>
      </p:sp>
      <p:sp>
        <p:nvSpPr>
          <p:cNvPr id="9" name="Text 4"/>
          <p:cNvSpPr/>
          <p:nvPr/>
        </p:nvSpPr>
        <p:spPr>
          <a:xfrm>
            <a:off x="1106424" y="3520440"/>
            <a:ext cx="5843016" cy="74066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3C3C3C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Primary HTML Framework Design</a:t>
            </a:r>
            <a:endParaRPr lang="en-US" sz="232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59536" y="2240280"/>
            <a:ext cx="12920472" cy="74066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JavaScript Core Functionalities</a:t>
            </a:r>
            <a:endParaRPr lang="en-US" sz="4640" dirty="0"/>
          </a:p>
        </p:txBody>
      </p:sp>
      <p:sp>
        <p:nvSpPr>
          <p:cNvPr id="4" name="Text 1"/>
          <p:cNvSpPr/>
          <p:nvPr/>
        </p:nvSpPr>
        <p:spPr>
          <a:xfrm>
            <a:off x="1106424" y="3374136"/>
            <a:ext cx="5961888" cy="37490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Managing File Upload Processes</a:t>
            </a:r>
            <a:endParaRPr lang="en-US" sz="2320" dirty="0"/>
          </a:p>
        </p:txBody>
      </p:sp>
      <p:sp>
        <p:nvSpPr>
          <p:cNvPr id="5" name="Text 2"/>
          <p:cNvSpPr/>
          <p:nvPr/>
        </p:nvSpPr>
        <p:spPr>
          <a:xfrm>
            <a:off x="7571232" y="3374136"/>
            <a:ext cx="5961888" cy="37490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Presenting Analysis Results</a:t>
            </a:r>
            <a:endParaRPr lang="en-US" sz="2320" dirty="0"/>
          </a:p>
        </p:txBody>
      </p:sp>
      <p:sp>
        <p:nvSpPr>
          <p:cNvPr id="6" name="Text 3"/>
          <p:cNvSpPr/>
          <p:nvPr/>
        </p:nvSpPr>
        <p:spPr>
          <a:xfrm>
            <a:off x="1106424" y="3886200"/>
            <a:ext cx="5961888" cy="198424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Implement an event listener that triggers when a file is selected, effectively displaying the chosen file name to the user for confirmation.</a:t>
            </a:r>
            <a:endParaRPr lang="en-US" sz="1850" dirty="0"/>
          </a:p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Utilize an AJAX request to seamlessly upload the selected file to the server, while also retrieving the analysis results in real-time for immediate feedback.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7571232" y="3886200"/>
            <a:ext cx="5961888" cy="13258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The result table is dynamically refreshed to include a comprehensive list of arguments both supporting and opposing the findings from the analysis, ensuring clarity and thorough understanding.</a:t>
            </a:r>
            <a:endParaRPr lang="en-US" sz="18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59536" y="3611880"/>
            <a:ext cx="12920472" cy="102412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8010"/>
              </a:lnSpc>
              <a:buNone/>
            </a:pPr>
            <a:r>
              <a:rPr lang="en-US" sz="641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4. Running the Application</a:t>
            </a:r>
            <a:endParaRPr lang="en-US" sz="641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224" y="3227832"/>
            <a:ext cx="630936" cy="630936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27832"/>
            <a:ext cx="548640" cy="630936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7507224" y="4151376"/>
            <a:ext cx="6254496" cy="74066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Navigating to the Application Interface</a:t>
            </a:r>
            <a:endParaRPr lang="en-US" sz="2320" dirty="0"/>
          </a:p>
        </p:txBody>
      </p:sp>
      <p:sp>
        <p:nvSpPr>
          <p:cNvPr id="6" name="Text 1"/>
          <p:cNvSpPr/>
          <p:nvPr/>
        </p:nvSpPr>
        <p:spPr>
          <a:xfrm>
            <a:off x="859536" y="2212848"/>
            <a:ext cx="12920472" cy="74066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4. Executing the Application</a:t>
            </a:r>
            <a:endParaRPr lang="en-US" sz="4640" dirty="0"/>
          </a:p>
        </p:txBody>
      </p:sp>
      <p:sp>
        <p:nvSpPr>
          <p:cNvPr id="7" name="Text 2"/>
          <p:cNvSpPr/>
          <p:nvPr/>
        </p:nvSpPr>
        <p:spPr>
          <a:xfrm>
            <a:off x="877824" y="4151376"/>
            <a:ext cx="6254496" cy="37490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Initiating the Flask Server Instance</a:t>
            </a:r>
            <a:endParaRPr lang="en-US" sz="2320" dirty="0"/>
          </a:p>
        </p:txBody>
      </p:sp>
      <p:sp>
        <p:nvSpPr>
          <p:cNvPr id="8" name="Text 3"/>
          <p:cNvSpPr/>
          <p:nvPr/>
        </p:nvSpPr>
        <p:spPr>
          <a:xfrm>
            <a:off x="877824" y="4654296"/>
            <a:ext cx="6254496" cy="99669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Use the specific command to launch the application in debug mode, allowing for real-time error tracking and code updates.</a:t>
            </a:r>
            <a:endParaRPr lang="en-US" sz="1850" dirty="0"/>
          </a:p>
        </p:txBody>
      </p:sp>
      <p:sp>
        <p:nvSpPr>
          <p:cNvPr id="9" name="Text 4"/>
          <p:cNvSpPr/>
          <p:nvPr/>
        </p:nvSpPr>
        <p:spPr>
          <a:xfrm>
            <a:off x="7507224" y="5029200"/>
            <a:ext cx="6254496" cy="99669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Detailed guidelines on accessing the web interface through a web browser, ensuring users can interact with the application seamlessly.</a:t>
            </a:r>
            <a:endParaRPr lang="en-US" sz="185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59536" y="3611880"/>
            <a:ext cx="12920472" cy="102412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8010"/>
              </a:lnSpc>
              <a:buNone/>
            </a:pPr>
            <a:r>
              <a:rPr lang="en-US" sz="641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5. Conclusion</a:t>
            </a:r>
            <a:endParaRPr lang="en-US" sz="641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59536" y="2240280"/>
            <a:ext cx="12920472" cy="74066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5. Final Thoughts</a:t>
            </a:r>
            <a:endParaRPr lang="en-US" sz="4640" dirty="0"/>
          </a:p>
        </p:txBody>
      </p:sp>
      <p:sp>
        <p:nvSpPr>
          <p:cNvPr id="4" name="Text 1"/>
          <p:cNvSpPr/>
          <p:nvPr/>
        </p:nvSpPr>
        <p:spPr>
          <a:xfrm>
            <a:off x="1106424" y="3886200"/>
            <a:ext cx="5961888" cy="198424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Comprehensive capabilities including PDF text extraction, precise argument classification, and effective summarization techniques.</a:t>
            </a:r>
            <a:endParaRPr lang="en-US" sz="1850" dirty="0"/>
          </a:p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Intuitive and user-friendly web interface designed to facilitate seamless interaction for users of all skill levels.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1106424" y="3374136"/>
            <a:ext cx="5961888" cy="37490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Overview of Key Features</a:t>
            </a:r>
            <a:endParaRPr lang="en-US" sz="2320" dirty="0"/>
          </a:p>
        </p:txBody>
      </p:sp>
      <p:sp>
        <p:nvSpPr>
          <p:cNvPr id="6" name="Text 3"/>
          <p:cNvSpPr/>
          <p:nvPr/>
        </p:nvSpPr>
        <p:spPr>
          <a:xfrm>
            <a:off x="7571232" y="3374136"/>
            <a:ext cx="5961888" cy="37490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Prospective Enhancements</a:t>
            </a:r>
            <a:endParaRPr lang="en-US" sz="2320" dirty="0"/>
          </a:p>
        </p:txBody>
      </p:sp>
      <p:sp>
        <p:nvSpPr>
          <p:cNvPr id="7" name="Text 4"/>
          <p:cNvSpPr/>
          <p:nvPr/>
        </p:nvSpPr>
        <p:spPr>
          <a:xfrm>
            <a:off x="7571232" y="3886200"/>
            <a:ext cx="5961888" cy="13258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Identifying and implementing potential enhancements aimed at significantly improving both accuracy and overall user experience in future iterations.</a:t>
            </a:r>
            <a:endParaRPr lang="en-US" sz="185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59536" y="2240280"/>
            <a:ext cx="12920472" cy="74066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endParaRPr lang="en-US" sz="4640" dirty="0"/>
          </a:p>
        </p:txBody>
      </p:sp>
      <p:sp>
        <p:nvSpPr>
          <p:cNvPr id="4" name="Text 1"/>
          <p:cNvSpPr/>
          <p:nvPr/>
        </p:nvSpPr>
        <p:spPr>
          <a:xfrm>
            <a:off x="1106424" y="3886200"/>
            <a:ext cx="5961888" cy="198424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1106424" y="3374136"/>
            <a:ext cx="5961888" cy="37490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endParaRPr lang="en-US" sz="2320" dirty="0"/>
          </a:p>
        </p:txBody>
      </p:sp>
      <p:sp>
        <p:nvSpPr>
          <p:cNvPr id="6" name="Text 3"/>
          <p:cNvSpPr/>
          <p:nvPr/>
        </p:nvSpPr>
        <p:spPr>
          <a:xfrm>
            <a:off x="7571232" y="3374136"/>
            <a:ext cx="5961888" cy="37490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endParaRPr lang="en-US" sz="2320" dirty="0"/>
          </a:p>
        </p:txBody>
      </p:sp>
      <p:sp>
        <p:nvSpPr>
          <p:cNvPr id="7" name="Text 4"/>
          <p:cNvSpPr/>
          <p:nvPr/>
        </p:nvSpPr>
        <p:spPr>
          <a:xfrm>
            <a:off x="7571232" y="3886200"/>
            <a:ext cx="5961888" cy="13258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9" name="TextBox 8"/>
          <p:cNvSpPr txBox="1"/>
          <p:nvPr/>
        </p:nvSpPr>
        <p:spPr>
          <a:xfrm>
            <a:off x="947854" y="1056020"/>
            <a:ext cx="7404410" cy="807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</a:rPr>
              <a:t>Code Snippets :</a:t>
            </a:r>
            <a:endParaRPr lang="en-US" sz="464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65" y="2240280"/>
            <a:ext cx="10790555" cy="57327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1448288" y="4206240"/>
            <a:ext cx="2084832" cy="74066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5. Conclusion</a:t>
            </a:r>
            <a:endParaRPr lang="en-US" sz="2320" dirty="0"/>
          </a:p>
        </p:txBody>
      </p:sp>
      <p:sp>
        <p:nvSpPr>
          <p:cNvPr id="4" name="Text 1"/>
          <p:cNvSpPr/>
          <p:nvPr/>
        </p:nvSpPr>
        <p:spPr>
          <a:xfrm>
            <a:off x="1106424" y="4206240"/>
            <a:ext cx="2084832" cy="110642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1. Overview of the Application</a:t>
            </a:r>
            <a:endParaRPr lang="en-US" sz="2320" dirty="0"/>
          </a:p>
        </p:txBody>
      </p:sp>
      <p:sp>
        <p:nvSpPr>
          <p:cNvPr id="5" name="Text 2"/>
          <p:cNvSpPr/>
          <p:nvPr/>
        </p:nvSpPr>
        <p:spPr>
          <a:xfrm>
            <a:off x="6281928" y="4206240"/>
            <a:ext cx="2084832" cy="74066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3. Web Interface</a:t>
            </a:r>
            <a:endParaRPr lang="en-US" sz="2320" dirty="0"/>
          </a:p>
        </p:txBody>
      </p:sp>
      <p:sp>
        <p:nvSpPr>
          <p:cNvPr id="6" name="Text 3"/>
          <p:cNvSpPr/>
          <p:nvPr/>
        </p:nvSpPr>
        <p:spPr>
          <a:xfrm>
            <a:off x="8860536" y="4206240"/>
            <a:ext cx="2084832" cy="110642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4. Running the Application</a:t>
            </a:r>
            <a:endParaRPr lang="en-US" sz="2320" dirty="0"/>
          </a:p>
        </p:txBody>
      </p:sp>
      <p:sp>
        <p:nvSpPr>
          <p:cNvPr id="7" name="Text 4"/>
          <p:cNvSpPr/>
          <p:nvPr/>
        </p:nvSpPr>
        <p:spPr>
          <a:xfrm>
            <a:off x="3694176" y="4206240"/>
            <a:ext cx="2084832" cy="74066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2. Code Breakdown</a:t>
            </a:r>
            <a:endParaRPr lang="en-US" sz="2320" dirty="0"/>
          </a:p>
        </p:txBody>
      </p:sp>
      <p:sp>
        <p:nvSpPr>
          <p:cNvPr id="8" name="Text 5"/>
          <p:cNvSpPr/>
          <p:nvPr/>
        </p:nvSpPr>
        <p:spPr>
          <a:xfrm>
            <a:off x="859536" y="2788920"/>
            <a:ext cx="12920472" cy="102412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8010"/>
              </a:lnSpc>
              <a:buNone/>
            </a:pPr>
            <a:r>
              <a:rPr lang="en-US" sz="641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CONTENTS</a:t>
            </a:r>
            <a:endParaRPr lang="en-US" sz="641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59536" y="2240280"/>
            <a:ext cx="12920472" cy="74066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endParaRPr lang="en-US" sz="4640" dirty="0"/>
          </a:p>
        </p:txBody>
      </p:sp>
      <p:sp>
        <p:nvSpPr>
          <p:cNvPr id="4" name="Text 1"/>
          <p:cNvSpPr/>
          <p:nvPr/>
        </p:nvSpPr>
        <p:spPr>
          <a:xfrm>
            <a:off x="1106424" y="3886200"/>
            <a:ext cx="5961888" cy="198424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1106424" y="3374136"/>
            <a:ext cx="5961888" cy="37490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endParaRPr lang="en-US" sz="2320" dirty="0"/>
          </a:p>
        </p:txBody>
      </p:sp>
      <p:sp>
        <p:nvSpPr>
          <p:cNvPr id="6" name="Text 3"/>
          <p:cNvSpPr/>
          <p:nvPr/>
        </p:nvSpPr>
        <p:spPr>
          <a:xfrm>
            <a:off x="7571232" y="3374136"/>
            <a:ext cx="5961888" cy="37490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endParaRPr lang="en-US" sz="2320" dirty="0"/>
          </a:p>
        </p:txBody>
      </p:sp>
      <p:sp>
        <p:nvSpPr>
          <p:cNvPr id="7" name="Text 4"/>
          <p:cNvSpPr/>
          <p:nvPr/>
        </p:nvSpPr>
        <p:spPr>
          <a:xfrm>
            <a:off x="7571232" y="3886200"/>
            <a:ext cx="5961888" cy="13258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9" name="TextBox 8"/>
          <p:cNvSpPr txBox="1"/>
          <p:nvPr/>
        </p:nvSpPr>
        <p:spPr>
          <a:xfrm>
            <a:off x="947854" y="1056020"/>
            <a:ext cx="7404410" cy="807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</a:rPr>
              <a:t>Code Snippets :</a:t>
            </a:r>
            <a:endParaRPr lang="en-US" sz="464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2240280"/>
            <a:ext cx="11285220" cy="53797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59536" y="2240280"/>
            <a:ext cx="12920472" cy="74066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endParaRPr lang="en-US" sz="4640" dirty="0"/>
          </a:p>
        </p:txBody>
      </p:sp>
      <p:sp>
        <p:nvSpPr>
          <p:cNvPr id="4" name="Text 1"/>
          <p:cNvSpPr/>
          <p:nvPr/>
        </p:nvSpPr>
        <p:spPr>
          <a:xfrm>
            <a:off x="1106424" y="3886200"/>
            <a:ext cx="5961888" cy="198424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1106424" y="3374136"/>
            <a:ext cx="5961888" cy="37490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endParaRPr lang="en-US" sz="2320" dirty="0"/>
          </a:p>
        </p:txBody>
      </p:sp>
      <p:sp>
        <p:nvSpPr>
          <p:cNvPr id="6" name="Text 3"/>
          <p:cNvSpPr/>
          <p:nvPr/>
        </p:nvSpPr>
        <p:spPr>
          <a:xfrm>
            <a:off x="7571232" y="3374136"/>
            <a:ext cx="5961888" cy="37490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endParaRPr lang="en-US" sz="2320" dirty="0"/>
          </a:p>
        </p:txBody>
      </p:sp>
      <p:sp>
        <p:nvSpPr>
          <p:cNvPr id="7" name="Text 4"/>
          <p:cNvSpPr/>
          <p:nvPr/>
        </p:nvSpPr>
        <p:spPr>
          <a:xfrm>
            <a:off x="7571232" y="3886200"/>
            <a:ext cx="5961888" cy="13258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9" name="TextBox 8"/>
          <p:cNvSpPr txBox="1"/>
          <p:nvPr/>
        </p:nvSpPr>
        <p:spPr>
          <a:xfrm>
            <a:off x="947854" y="1056020"/>
            <a:ext cx="7404410" cy="807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</a:rPr>
              <a:t>Code Snippets :</a:t>
            </a:r>
            <a:endParaRPr lang="en-US" sz="464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331" y="2347941"/>
            <a:ext cx="9083675" cy="482563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59536" y="2240280"/>
            <a:ext cx="12920472" cy="74066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endParaRPr lang="en-US" sz="4640" dirty="0"/>
          </a:p>
        </p:txBody>
      </p:sp>
      <p:sp>
        <p:nvSpPr>
          <p:cNvPr id="4" name="Text 1"/>
          <p:cNvSpPr/>
          <p:nvPr/>
        </p:nvSpPr>
        <p:spPr>
          <a:xfrm>
            <a:off x="1106424" y="3886200"/>
            <a:ext cx="5961888" cy="198424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1106424" y="3374136"/>
            <a:ext cx="5961888" cy="37490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endParaRPr lang="en-US" sz="2320" dirty="0"/>
          </a:p>
        </p:txBody>
      </p:sp>
      <p:sp>
        <p:nvSpPr>
          <p:cNvPr id="6" name="Text 3"/>
          <p:cNvSpPr/>
          <p:nvPr/>
        </p:nvSpPr>
        <p:spPr>
          <a:xfrm>
            <a:off x="7571232" y="3374136"/>
            <a:ext cx="5961888" cy="37490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endParaRPr lang="en-US" sz="2320" dirty="0"/>
          </a:p>
        </p:txBody>
      </p:sp>
      <p:sp>
        <p:nvSpPr>
          <p:cNvPr id="7" name="Text 4"/>
          <p:cNvSpPr/>
          <p:nvPr/>
        </p:nvSpPr>
        <p:spPr>
          <a:xfrm>
            <a:off x="7571232" y="3886200"/>
            <a:ext cx="5961888" cy="13258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9" name="TextBox 8"/>
          <p:cNvSpPr txBox="1"/>
          <p:nvPr/>
        </p:nvSpPr>
        <p:spPr>
          <a:xfrm>
            <a:off x="947854" y="1056020"/>
            <a:ext cx="7404410" cy="807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</a:rPr>
              <a:t>Code Snippets :</a:t>
            </a:r>
            <a:endParaRPr lang="en-US" sz="464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247" y="2240280"/>
            <a:ext cx="10459844" cy="555679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59536" y="3611880"/>
            <a:ext cx="12920472" cy="102412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8010"/>
              </a:lnSpc>
              <a:buNone/>
            </a:pPr>
            <a:r>
              <a:rPr lang="en-US" sz="641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Thank You</a:t>
            </a:r>
            <a:endParaRPr lang="en-US" sz="64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59536" y="3099816"/>
            <a:ext cx="12920472" cy="203911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8010"/>
              </a:lnSpc>
              <a:buNone/>
            </a:pPr>
            <a:r>
              <a:rPr lang="en-US" sz="641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1. Overview of the Application</a:t>
            </a:r>
            <a:endParaRPr lang="en-US" sz="64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2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" y="2249424"/>
            <a:ext cx="6318504" cy="475488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360" y="2249424"/>
            <a:ext cx="6318504" cy="475488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7690104" y="2368296"/>
            <a:ext cx="5843016" cy="74066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b="1" dirty="0">
                <a:solidFill>
                  <a:srgbClr val="3C3C3C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Technological Framework Employed</a:t>
            </a:r>
            <a:endParaRPr lang="en-US" sz="2320" b="1" dirty="0"/>
          </a:p>
        </p:txBody>
      </p:sp>
      <p:sp>
        <p:nvSpPr>
          <p:cNvPr id="6" name="Text 1"/>
          <p:cNvSpPr/>
          <p:nvPr/>
        </p:nvSpPr>
        <p:spPr>
          <a:xfrm>
            <a:off x="7704455" y="2981960"/>
            <a:ext cx="5772785" cy="350837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Flask serves as the robust web framework, providing a solid foundation for application development.</a:t>
            </a:r>
            <a:endParaRPr lang="en-US" sz="1850" dirty="0"/>
          </a:p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PDFMiner is utilized for efficient extraction of text from PDF files, ensuring accurate data retrieval.</a:t>
            </a:r>
            <a:endParaRPr lang="en-US" sz="1850" dirty="0"/>
          </a:p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SpaCy is employed for various Natural Language Processing tasks, enhancing the application's linguistic capabilities.</a:t>
            </a:r>
            <a:endParaRPr lang="en-US" sz="1850" dirty="0"/>
          </a:p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Transformers are leveraged for advanced summarization and classification tasks, significantly improving content analysis.</a:t>
            </a:r>
            <a:endParaRPr lang="en-US" sz="1850" dirty="0"/>
          </a:p>
        </p:txBody>
      </p:sp>
      <p:sp>
        <p:nvSpPr>
          <p:cNvPr id="7" name="Text 2"/>
          <p:cNvSpPr/>
          <p:nvPr/>
        </p:nvSpPr>
        <p:spPr>
          <a:xfrm>
            <a:off x="859536" y="1225296"/>
            <a:ext cx="12920472" cy="74066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Overview of the Application</a:t>
            </a:r>
            <a:endParaRPr lang="en-US" sz="4640" dirty="0"/>
          </a:p>
        </p:txBody>
      </p:sp>
      <p:sp>
        <p:nvSpPr>
          <p:cNvPr id="8" name="Text 3"/>
          <p:cNvSpPr/>
          <p:nvPr/>
        </p:nvSpPr>
        <p:spPr>
          <a:xfrm>
            <a:off x="1106424" y="2368296"/>
            <a:ext cx="5843016" cy="37490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b="1" dirty="0">
                <a:solidFill>
                  <a:srgbClr val="3C3C3C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Objectives of the Application</a:t>
            </a:r>
            <a:endParaRPr lang="en-US" sz="2320" b="1" dirty="0"/>
          </a:p>
        </p:txBody>
      </p:sp>
      <p:sp>
        <p:nvSpPr>
          <p:cNvPr id="9" name="Text 4"/>
          <p:cNvSpPr/>
          <p:nvPr/>
        </p:nvSpPr>
        <p:spPr>
          <a:xfrm>
            <a:off x="1106424" y="2871216"/>
            <a:ext cx="5843016" cy="26517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</a:t>
            </a:r>
            <a:r>
              <a:rPr lang="en-GB" sz="1850" spc="-1">
                <a:solidFill>
                  <a:schemeClr val="dk1"/>
                </a:solidFill>
                <a:latin typeface="Raleway"/>
                <a:ea typeface="Raleway"/>
                <a:sym typeface="+mn-ea"/>
              </a:rPr>
              <a:t>The application utilizes advanced technologies such as PyMuPDF for text extraction from PDFs, and Ollama's Mistral model for natural language processing and legal argument extraction, ensuring reliability and effectiveness.</a:t>
            </a:r>
            <a:endParaRPr lang="en-GB" sz="1850" spc="-1">
              <a:solidFill>
                <a:schemeClr val="dk1"/>
              </a:solidFill>
              <a:latin typeface="Raleway"/>
              <a:ea typeface="Raleway"/>
              <a:sym typeface="+mn-ea"/>
            </a:endParaRPr>
          </a:p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Systematically extract and categorize arguments both supporting and opposing specific topics presented within the text, facilitating a balanced view.</a:t>
            </a:r>
            <a:endParaRPr lang="en-US" sz="18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106424" y="3374136"/>
            <a:ext cx="12426696" cy="37490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File Organization Framework</a:t>
            </a:r>
            <a:endParaRPr lang="en-US" sz="2320" dirty="0"/>
          </a:p>
        </p:txBody>
      </p:sp>
      <p:sp>
        <p:nvSpPr>
          <p:cNvPr id="4" name="Text 1"/>
          <p:cNvSpPr/>
          <p:nvPr/>
        </p:nvSpPr>
        <p:spPr>
          <a:xfrm>
            <a:off x="1106424" y="3886200"/>
            <a:ext cx="12426696" cy="198424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uploads/: This directory serves as a dedicated space for securely storing all uploaded PDF files, ensuring easy access and management.</a:t>
            </a:r>
            <a:endParaRPr lang="en-US" sz="1850" dirty="0"/>
          </a:p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app.py: This is the core application file that encapsulates the entire Flask application, including essential routing and business logic.</a:t>
            </a:r>
            <a:endParaRPr lang="en-US" sz="1850" dirty="0"/>
          </a:p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templates/: A structured directory that houses all HTML templates, facilitating the rendering of dynamic web pages.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859536" y="2240280"/>
            <a:ext cx="12920472" cy="74066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Application Architecture Overview</a:t>
            </a:r>
            <a:endParaRPr lang="en-US" sz="464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59536" y="3611880"/>
            <a:ext cx="12920472" cy="102412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8010"/>
              </a:lnSpc>
              <a:buNone/>
            </a:pPr>
            <a:r>
              <a:rPr lang="en-US" sz="641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2. Code Breakdown</a:t>
            </a:r>
            <a:endParaRPr lang="en-US" sz="64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71232" y="2551176"/>
            <a:ext cx="5961888" cy="37490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Flask Application Initialization</a:t>
            </a:r>
            <a:endParaRPr lang="en-US" sz="2320" dirty="0"/>
          </a:p>
        </p:txBody>
      </p:sp>
      <p:sp>
        <p:nvSpPr>
          <p:cNvPr id="4" name="Text 1"/>
          <p:cNvSpPr/>
          <p:nvPr/>
        </p:nvSpPr>
        <p:spPr>
          <a:xfrm>
            <a:off x="859536" y="1417320"/>
            <a:ext cx="12920472" cy="74066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Setting Up a Flask Application</a:t>
            </a:r>
            <a:endParaRPr lang="en-US" sz="4640" dirty="0"/>
          </a:p>
        </p:txBody>
      </p:sp>
      <p:sp>
        <p:nvSpPr>
          <p:cNvPr id="5" name="Text 2"/>
          <p:cNvSpPr/>
          <p:nvPr/>
        </p:nvSpPr>
        <p:spPr>
          <a:xfrm>
            <a:off x="1106424" y="3063240"/>
            <a:ext cx="5961888" cy="363931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Import the Flask framework components: Flask, render_template, request, and jsonify for web functionalities.</a:t>
            </a:r>
            <a:endParaRPr lang="en-US" sz="1850" dirty="0"/>
          </a:p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Utilize the os module for operating system interactions.</a:t>
            </a:r>
            <a:endParaRPr lang="en-US" sz="1850" dirty="0"/>
          </a:p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Integrate pdfminer.high_level for PDF processing capabilities.</a:t>
            </a:r>
            <a:endParaRPr lang="en-US" sz="1850" dirty="0"/>
          </a:p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Employ spacy for advanced natural language processing tasks.</a:t>
            </a:r>
            <a:endParaRPr lang="en-US" sz="1850" dirty="0"/>
          </a:p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Use transformers library to leverage pre-trained models for various NLP applications.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7571232" y="3063240"/>
            <a:ext cx="5961888" cy="198424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Instantiate the Flask application by creating an app object, which serves as the core of the web application.</a:t>
            </a:r>
            <a:endParaRPr lang="en-US" sz="1850" dirty="0"/>
          </a:p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Specify the directory for file uploads and implement a check to confirm that this directory is present, creating it if necessary.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1106424" y="2551176"/>
            <a:ext cx="5961888" cy="37490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Library Importation for Project</a:t>
            </a:r>
            <a:endParaRPr lang="en-US" sz="232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106424" y="4032504"/>
            <a:ext cx="12426696" cy="37490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Loading Models</a:t>
            </a:r>
            <a:endParaRPr lang="en-US" sz="2320" dirty="0"/>
          </a:p>
        </p:txBody>
      </p:sp>
      <p:sp>
        <p:nvSpPr>
          <p:cNvPr id="4" name="Text 1"/>
          <p:cNvSpPr/>
          <p:nvPr/>
        </p:nvSpPr>
        <p:spPr>
          <a:xfrm>
            <a:off x="1106424" y="4544568"/>
            <a:ext cx="12426696" cy="66751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Load SpaCy model for entity recognition.</a:t>
            </a:r>
            <a:endParaRPr lang="en-US" sz="1850" dirty="0"/>
          </a:p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Load summarization and classification models from Transformers.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859536" y="2898648"/>
            <a:ext cx="12920472" cy="74066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NLP Model Loading</a:t>
            </a:r>
            <a:endParaRPr lang="en-US" sz="464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59536" y="2715768"/>
            <a:ext cx="12920472" cy="74066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PDF Text Extraction</a:t>
            </a:r>
            <a:endParaRPr lang="en-US" sz="4640" dirty="0"/>
          </a:p>
        </p:txBody>
      </p:sp>
      <p:sp>
        <p:nvSpPr>
          <p:cNvPr id="4" name="Text 1"/>
          <p:cNvSpPr/>
          <p:nvPr/>
        </p:nvSpPr>
        <p:spPr>
          <a:xfrm>
            <a:off x="1106424" y="4727448"/>
            <a:ext cx="12426696" cy="66751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Extracts text from a PDF with page-wise references.</a:t>
            </a:r>
            <a:endParaRPr lang="en-US" sz="1850" dirty="0"/>
          </a:p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C3C3C"/>
                </a:solidFill>
                <a:latin typeface="NotoSerif-NotoSerif-Regular" pitchFamily="34" charset="0"/>
                <a:ea typeface="NotoSerif-NotoSerif-Regular" pitchFamily="34" charset="-122"/>
                <a:cs typeface="NotoSerif-NotoSerif-Regular" pitchFamily="34" charset="-120"/>
              </a:rPr>
              <a:t>• Returns a dictionary with page numbers as keys.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1106424" y="3849624"/>
            <a:ext cx="12426696" cy="74066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0F4D76"/>
                </a:solidFill>
                <a:latin typeface="NotoSerif-NotoSerif-SemiBold" pitchFamily="34" charset="0"/>
                <a:ea typeface="NotoSerif-NotoSerif-SemiBold" pitchFamily="34" charset="-122"/>
                <a:cs typeface="NotoSerif-NotoSerif-SemiBold" pitchFamily="34" charset="-120"/>
              </a:rPr>
              <a:t>Function: extract_text_with_page_numbersextract_text_with_page_numbers</a:t>
            </a:r>
            <a:endParaRPr lang="en-US" sz="232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5055</Words>
  <Application>WPS Presentation</Application>
  <PresentationFormat>Custom</PresentationFormat>
  <Paragraphs>148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0" baseType="lpstr">
      <vt:lpstr>Arial</vt:lpstr>
      <vt:lpstr>SimSun</vt:lpstr>
      <vt:lpstr>Wingdings</vt:lpstr>
      <vt:lpstr>NotoSerif-NotoSerif-SemiBold</vt:lpstr>
      <vt:lpstr>Segoe Print</vt:lpstr>
      <vt:lpstr>NotoSerif-NotoSerif-SemiBold</vt:lpstr>
      <vt:lpstr>NotoSerif-NotoSerif-SemiBold</vt:lpstr>
      <vt:lpstr>NotoSerif-NotoSerif-Regular</vt:lpstr>
      <vt:lpstr>NotoSerif-NotoSerif-Regular</vt:lpstr>
      <vt:lpstr>NotoSerif-NotoSerif-Regular</vt:lpstr>
      <vt:lpstr>Calibri</vt:lpstr>
      <vt:lpstr>Microsoft YaHei</vt:lpstr>
      <vt:lpstr>Arial Unicode MS</vt:lpstr>
      <vt:lpstr>Raleway</vt:lpstr>
      <vt:lpstr>OpenSymbol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ssind</cp:lastModifiedBy>
  <cp:revision>5</cp:revision>
  <dcterms:created xsi:type="dcterms:W3CDTF">2025-03-08T16:11:00Z</dcterms:created>
  <dcterms:modified xsi:type="dcterms:W3CDTF">2025-03-13T14:34:19Z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9745C528F0294265BB48AE06A53D9687_12</vt:lpwstr>
  </property>
  <property fmtid="{D5CDD505-2E9C-101B-9397-08002B2CF9AE}" pid="3" name="KSOProductBuildVer">
    <vt:lpwstr>1033-12.2.0.20326</vt:lpwstr>
  </property>
</Properties>
</file>