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2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0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7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0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6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28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7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065F-5C6F-490D-B2BD-0DFD3895DF4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27D57C5-6E31-49CD-99B2-D1EB35D1E02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1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418A-FC88-FAF9-659A-32C25C8D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E2AA6-8012-B77A-CE86-55C8C7C82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2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90529-D5DC-0CB9-129D-206ED236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7" y="84378"/>
            <a:ext cx="6153466" cy="2991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D65B3-D92A-58E3-B6BD-24E7404E8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53" y="84378"/>
            <a:ext cx="5969307" cy="1854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9F593-6F51-25A6-78AD-ECE289521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460" y="1938673"/>
            <a:ext cx="5842300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4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26950F-1EFC-821E-E90A-880EE2CD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960"/>
            <a:ext cx="6756400" cy="40402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A9DA6A2-08CD-4046-04D4-6B60D827349D}"/>
              </a:ext>
            </a:extLst>
          </p:cNvPr>
          <p:cNvGrpSpPr/>
          <p:nvPr/>
        </p:nvGrpSpPr>
        <p:grpSpPr>
          <a:xfrm>
            <a:off x="6908800" y="1402080"/>
            <a:ext cx="5140960" cy="3969153"/>
            <a:chOff x="6908800" y="71120"/>
            <a:chExt cx="5140960" cy="39691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E0EFCF-C4C7-4061-5CCF-47EBD01D5BA6}"/>
                </a:ext>
              </a:extLst>
            </p:cNvPr>
            <p:cNvSpPr/>
            <p:nvPr/>
          </p:nvSpPr>
          <p:spPr>
            <a:xfrm>
              <a:off x="6908800" y="71120"/>
              <a:ext cx="5140960" cy="39691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de-DE" dirty="0">
                  <a:solidFill>
                    <a:schemeClr val="accent1"/>
                  </a:solidFill>
                </a:rPr>
                <a:t>States </a:t>
              </a:r>
              <a:r>
                <a:rPr lang="de-DE" dirty="0" err="1">
                  <a:solidFill>
                    <a:schemeClr val="accent1"/>
                  </a:solidFill>
                </a:rPr>
                <a:t>with</a:t>
              </a:r>
              <a:r>
                <a:rPr lang="de-DE" dirty="0">
                  <a:solidFill>
                    <a:schemeClr val="accent1"/>
                  </a:solidFill>
                </a:rPr>
                <a:t> </a:t>
              </a:r>
              <a:r>
                <a:rPr lang="de-DE" dirty="0" err="1">
                  <a:solidFill>
                    <a:schemeClr val="accent1"/>
                  </a:solidFill>
                </a:rPr>
                <a:t>lowest</a:t>
              </a:r>
              <a:r>
                <a:rPr lang="de-DE" dirty="0">
                  <a:solidFill>
                    <a:schemeClr val="accent1"/>
                  </a:solidFill>
                </a:rPr>
                <a:t> </a:t>
              </a:r>
              <a:r>
                <a:rPr lang="de-DE" dirty="0" err="1">
                  <a:solidFill>
                    <a:schemeClr val="accent1"/>
                  </a:solidFill>
                </a:rPr>
                <a:t>literacy</a:t>
              </a:r>
              <a:r>
                <a:rPr lang="de-DE" dirty="0">
                  <a:solidFill>
                    <a:schemeClr val="accent1"/>
                  </a:solidFill>
                </a:rPr>
                <a:t>:</a:t>
              </a:r>
              <a:endParaRPr lang="en-GB" dirty="0">
                <a:solidFill>
                  <a:schemeClr val="accent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accent1"/>
                  </a:solidFill>
                </a:rPr>
                <a:t>For Females:</a:t>
              </a:r>
              <a:endParaRPr lang="de-DE" dirty="0">
                <a:solidFill>
                  <a:schemeClr val="accent1"/>
                </a:solidFill>
              </a:endParaRP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Rajashthan</a:t>
              </a: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Bihar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Jharkhand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J &amp; K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Telangana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B946F1-FC25-81CA-A675-69B7C7B48408}"/>
                </a:ext>
              </a:extLst>
            </p:cNvPr>
            <p:cNvSpPr txBox="1"/>
            <p:nvPr/>
          </p:nvSpPr>
          <p:spPr>
            <a:xfrm>
              <a:off x="6918960" y="2103120"/>
              <a:ext cx="3048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accent1"/>
                  </a:solidFill>
                </a:rPr>
                <a:t>For</a:t>
              </a:r>
              <a:r>
                <a:rPr lang="de-DE" dirty="0">
                  <a:solidFill>
                    <a:schemeClr val="accent1"/>
                  </a:solidFill>
                </a:rPr>
                <a:t> Males: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 err="1"/>
                <a:t>Arunachal</a:t>
              </a:r>
              <a:r>
                <a:rPr lang="de-DE" dirty="0"/>
                <a:t> Pradesh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Bihar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 err="1"/>
                <a:t>Telangana</a:t>
              </a:r>
              <a:endParaRPr lang="en-GB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Andhra Pradesh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Meghalaya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9D17E4-473C-BCD5-7471-E584DDAE2B15}"/>
              </a:ext>
            </a:extLst>
          </p:cNvPr>
          <p:cNvSpPr txBox="1"/>
          <p:nvPr/>
        </p:nvSpPr>
        <p:spPr>
          <a:xfrm>
            <a:off x="538480" y="5730240"/>
            <a:ext cx="1096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Focusing on </a:t>
            </a:r>
            <a:r>
              <a:rPr lang="de-DE" sz="2400" dirty="0" err="1">
                <a:solidFill>
                  <a:srgbClr val="FF0000"/>
                </a:solidFill>
              </a:rPr>
              <a:t>these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states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for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further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analysis</a:t>
            </a:r>
            <a:r>
              <a:rPr lang="de-DE" sz="2400" dirty="0">
                <a:solidFill>
                  <a:srgbClr val="FF0000"/>
                </a:solidFill>
              </a:rPr>
              <a:t> !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C7FDA5-766C-3661-EA85-DDFF8A8DB85C}"/>
              </a:ext>
            </a:extLst>
          </p:cNvPr>
          <p:cNvSpPr/>
          <p:nvPr/>
        </p:nvSpPr>
        <p:spPr>
          <a:xfrm>
            <a:off x="121920" y="132080"/>
            <a:ext cx="11927840" cy="10160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What‘s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the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literacy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status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of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the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country</a:t>
            </a:r>
            <a:r>
              <a:rPr lang="de-DE" sz="3200" dirty="0">
                <a:solidFill>
                  <a:schemeClr val="tx1"/>
                </a:solidFill>
              </a:rPr>
              <a:t>? 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6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6D9ED-272A-9725-5BE3-FF9C18C9A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9B4E6B-D82B-F424-AE42-244FD88CFFD3}"/>
              </a:ext>
            </a:extLst>
          </p:cNvPr>
          <p:cNvSpPr/>
          <p:nvPr/>
        </p:nvSpPr>
        <p:spPr>
          <a:xfrm>
            <a:off x="6414809" y="1635755"/>
            <a:ext cx="5398808" cy="32207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further</a:t>
            </a:r>
            <a:r>
              <a:rPr lang="de-DE" dirty="0">
                <a:solidFill>
                  <a:schemeClr val="tx1"/>
                </a:solidFill>
              </a:rPr>
              <a:t> screen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J &amp; K, </a:t>
            </a:r>
            <a:r>
              <a:rPr lang="de-DE" dirty="0" err="1">
                <a:solidFill>
                  <a:schemeClr val="tx1"/>
                </a:solidFill>
              </a:rPr>
              <a:t>one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needs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look</a:t>
            </a:r>
            <a:r>
              <a:rPr lang="de-DE" dirty="0">
                <a:solidFill>
                  <a:schemeClr val="tx1"/>
                </a:solidFill>
              </a:rPr>
              <a:t> at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socio-political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situation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state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NGO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contact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local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officials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further</a:t>
            </a:r>
            <a:r>
              <a:rPr lang="de-DE" dirty="0">
                <a:solidFill>
                  <a:schemeClr val="tx1"/>
                </a:solidFill>
              </a:rPr>
              <a:t> screen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matter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EDA0A-84EF-8876-4A75-D5DAA7E9BAFB}"/>
              </a:ext>
            </a:extLst>
          </p:cNvPr>
          <p:cNvSpPr/>
          <p:nvPr/>
        </p:nvSpPr>
        <p:spPr>
          <a:xfrm>
            <a:off x="121920" y="132080"/>
            <a:ext cx="11927840" cy="10160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How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the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school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situation</a:t>
            </a:r>
            <a:r>
              <a:rPr lang="de-DE" sz="3200" dirty="0">
                <a:solidFill>
                  <a:schemeClr val="tx1"/>
                </a:solidFill>
              </a:rPr>
              <a:t> in </a:t>
            </a:r>
            <a:r>
              <a:rPr lang="de-DE" sz="3200" dirty="0" err="1">
                <a:solidFill>
                  <a:schemeClr val="tx1"/>
                </a:solidFill>
              </a:rPr>
              <a:t>these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states</a:t>
            </a:r>
            <a:r>
              <a:rPr lang="de-DE" sz="3200" dirty="0">
                <a:solidFill>
                  <a:schemeClr val="tx1"/>
                </a:solidFill>
              </a:rPr>
              <a:t>? </a:t>
            </a:r>
            <a:endParaRPr lang="en-GB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5A594-30DB-C1CD-226A-14AF0F215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635754"/>
            <a:ext cx="5398808" cy="3220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DFC18-2276-C957-25C4-80748763B0BC}"/>
              </a:ext>
            </a:extLst>
          </p:cNvPr>
          <p:cNvSpPr txBox="1"/>
          <p:nvPr/>
        </p:nvSpPr>
        <p:spPr>
          <a:xfrm>
            <a:off x="538480" y="5730240"/>
            <a:ext cx="1096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FF0000"/>
                </a:solidFill>
              </a:rPr>
              <a:t>Does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this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stats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rule</a:t>
            </a:r>
            <a:r>
              <a:rPr lang="de-DE" sz="2400" dirty="0">
                <a:solidFill>
                  <a:srgbClr val="FF0000"/>
                </a:solidFill>
              </a:rPr>
              <a:t> out </a:t>
            </a:r>
            <a:r>
              <a:rPr lang="de-DE" sz="2400" dirty="0" err="1">
                <a:solidFill>
                  <a:srgbClr val="FF0000"/>
                </a:solidFill>
              </a:rPr>
              <a:t>the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necessity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of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more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schools</a:t>
            </a:r>
            <a:r>
              <a:rPr lang="de-DE" sz="2400" dirty="0">
                <a:solidFill>
                  <a:srgbClr val="FF0000"/>
                </a:solidFill>
              </a:rPr>
              <a:t> in Bihar?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4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1AF0E-5066-CEA2-0474-219187894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467792-AFE0-6CD1-E5F0-F1F6ACD99B03}"/>
              </a:ext>
            </a:extLst>
          </p:cNvPr>
          <p:cNvSpPr/>
          <p:nvPr/>
        </p:nvSpPr>
        <p:spPr>
          <a:xfrm>
            <a:off x="6468073" y="1374804"/>
            <a:ext cx="5039360" cy="406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800">
                <a:solidFill>
                  <a:schemeClr val="tx1"/>
                </a:solidFill>
              </a:rPr>
              <a:t>PTR30 defines the pupil (30) to Teacher (1) ratio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E7E3F-D9FA-4813-F74B-6E209F3434F1}"/>
              </a:ext>
            </a:extLst>
          </p:cNvPr>
          <p:cNvSpPr txBox="1"/>
          <p:nvPr/>
        </p:nvSpPr>
        <p:spPr>
          <a:xfrm>
            <a:off x="538480" y="5730240"/>
            <a:ext cx="1096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Bihar !!!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BB394-A8CD-E788-93C5-53E4C9C0237A}"/>
              </a:ext>
            </a:extLst>
          </p:cNvPr>
          <p:cNvSpPr/>
          <p:nvPr/>
        </p:nvSpPr>
        <p:spPr>
          <a:xfrm>
            <a:off x="132080" y="158068"/>
            <a:ext cx="11927840" cy="10160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rgbClr val="FF0000"/>
                </a:solidFill>
              </a:rPr>
              <a:t>How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is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the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situation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of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the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schools</a:t>
            </a:r>
            <a:r>
              <a:rPr lang="de-DE" sz="3200" dirty="0">
                <a:solidFill>
                  <a:srgbClr val="FF0000"/>
                </a:solidFill>
              </a:rPr>
              <a:t> in </a:t>
            </a:r>
            <a:r>
              <a:rPr lang="de-DE" sz="3200" dirty="0" err="1">
                <a:solidFill>
                  <a:srgbClr val="FF0000"/>
                </a:solidFill>
              </a:rPr>
              <a:t>context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to</a:t>
            </a:r>
            <a:r>
              <a:rPr lang="de-DE" sz="3200" dirty="0">
                <a:solidFill>
                  <a:srgbClr val="FF0000"/>
                </a:solidFill>
              </a:rPr>
              <a:t> PTR30 and SCR30?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D568B-6E7A-CE09-94BE-4A985C23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9" y="1374804"/>
            <a:ext cx="5039360" cy="40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56E82-D78A-1B74-2BF7-351EAFB50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6776423-9D3F-0029-D826-51466C522981}"/>
              </a:ext>
            </a:extLst>
          </p:cNvPr>
          <p:cNvSpPr/>
          <p:nvPr/>
        </p:nvSpPr>
        <p:spPr>
          <a:xfrm>
            <a:off x="6468073" y="1374804"/>
            <a:ext cx="5039360" cy="406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CSR30 </a:t>
            </a:r>
            <a:r>
              <a:rPr lang="de-DE" sz="1800" dirty="0" err="1">
                <a:solidFill>
                  <a:schemeClr val="tx1"/>
                </a:solidFill>
              </a:rPr>
              <a:t>defines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the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student</a:t>
            </a:r>
            <a:r>
              <a:rPr lang="de-DE" sz="1800" dirty="0">
                <a:solidFill>
                  <a:schemeClr val="tx1"/>
                </a:solidFill>
              </a:rPr>
              <a:t> (30) </a:t>
            </a:r>
            <a:r>
              <a:rPr lang="de-DE" sz="1800" dirty="0" err="1">
                <a:solidFill>
                  <a:schemeClr val="tx1"/>
                </a:solidFill>
              </a:rPr>
              <a:t>to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>
                <a:solidFill>
                  <a:schemeClr val="tx1"/>
                </a:solidFill>
              </a:rPr>
              <a:t>classroom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dirty="0">
                <a:solidFill>
                  <a:schemeClr val="tx1"/>
                </a:solidFill>
              </a:rPr>
              <a:t>(1) </a:t>
            </a:r>
            <a:r>
              <a:rPr lang="de-DE" sz="1800" dirty="0" err="1">
                <a:solidFill>
                  <a:schemeClr val="tx1"/>
                </a:solidFill>
              </a:rPr>
              <a:t>ratio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525A1-6FD7-4956-B012-DE1844499A6B}"/>
              </a:ext>
            </a:extLst>
          </p:cNvPr>
          <p:cNvSpPr txBox="1"/>
          <p:nvPr/>
        </p:nvSpPr>
        <p:spPr>
          <a:xfrm>
            <a:off x="538480" y="5730240"/>
            <a:ext cx="1096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Bihar !!!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ACE35-AC37-60EA-D27A-DD45CBF560FB}"/>
              </a:ext>
            </a:extLst>
          </p:cNvPr>
          <p:cNvSpPr/>
          <p:nvPr/>
        </p:nvSpPr>
        <p:spPr>
          <a:xfrm>
            <a:off x="132080" y="158068"/>
            <a:ext cx="11927840" cy="10160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rgbClr val="FF0000"/>
                </a:solidFill>
              </a:rPr>
              <a:t>How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is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the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situation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of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the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schools</a:t>
            </a:r>
            <a:r>
              <a:rPr lang="de-DE" sz="3200" dirty="0">
                <a:solidFill>
                  <a:srgbClr val="FF0000"/>
                </a:solidFill>
              </a:rPr>
              <a:t> in </a:t>
            </a:r>
            <a:r>
              <a:rPr lang="de-DE" sz="3200" dirty="0" err="1">
                <a:solidFill>
                  <a:srgbClr val="FF0000"/>
                </a:solidFill>
              </a:rPr>
              <a:t>context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to</a:t>
            </a:r>
            <a:r>
              <a:rPr lang="de-DE" sz="3200" dirty="0">
                <a:solidFill>
                  <a:srgbClr val="FF0000"/>
                </a:solidFill>
              </a:rPr>
              <a:t> PTR30 and SCR30?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CC1A3-C902-7D5B-CC85-4DB9C9D78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7" y="1374802"/>
            <a:ext cx="5039361" cy="406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0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6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A7DDE-61FB-15CB-480C-C1E7312EB2E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1" y="603987"/>
            <a:ext cx="5374640" cy="518149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F1226C-60AA-5454-3755-54F8F7604B0D}"/>
              </a:ext>
            </a:extLst>
          </p:cNvPr>
          <p:cNvSpPr/>
          <p:nvPr/>
        </p:nvSpPr>
        <p:spPr>
          <a:xfrm>
            <a:off x="6096000" y="603987"/>
            <a:ext cx="5760720" cy="51814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>
                <a:solidFill>
                  <a:schemeClr val="tx1"/>
                </a:solidFill>
              </a:rPr>
              <a:t>Thank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you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for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listening</a:t>
            </a:r>
            <a:r>
              <a:rPr lang="de-DE" sz="4400" dirty="0">
                <a:solidFill>
                  <a:schemeClr val="tx1"/>
                </a:solidFill>
              </a:rPr>
              <a:t>!!!</a:t>
            </a:r>
            <a:endParaRPr lang="en-GB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030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Sophiya Siddiqui</dc:creator>
  <cp:lastModifiedBy>Sophiya Siddiqui</cp:lastModifiedBy>
  <cp:revision>26</cp:revision>
  <dcterms:created xsi:type="dcterms:W3CDTF">2024-03-06T15:22:45Z</dcterms:created>
  <dcterms:modified xsi:type="dcterms:W3CDTF">2024-03-06T17:02:54Z</dcterms:modified>
</cp:coreProperties>
</file>