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332" r:id="rId3"/>
    <p:sldId id="394" r:id="rId4"/>
    <p:sldId id="395" r:id="rId5"/>
    <p:sldId id="396" r:id="rId6"/>
    <p:sldId id="397" r:id="rId7"/>
    <p:sldId id="399" r:id="rId8"/>
    <p:sldId id="400" r:id="rId9"/>
    <p:sldId id="401" r:id="rId10"/>
    <p:sldId id="402" r:id="rId11"/>
    <p:sldId id="403" r:id="rId12"/>
    <p:sldId id="404" r:id="rId13"/>
    <p:sldId id="406" r:id="rId14"/>
    <p:sldId id="405" r:id="rId15"/>
    <p:sldId id="261" r:id="rId16"/>
    <p:sldId id="260" r:id="rId17"/>
  </p:sldIdLst>
  <p:sldSz cx="9144000" cy="5143500" type="screen16x9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83673" autoAdjust="0"/>
  </p:normalViewPr>
  <p:slideViewPr>
    <p:cSldViewPr snapToGrid="0">
      <p:cViewPr varScale="1">
        <p:scale>
          <a:sx n="95" d="100"/>
          <a:sy n="95" d="100"/>
        </p:scale>
        <p:origin x="1075" y="67"/>
      </p:cViewPr>
      <p:guideLst>
        <p:guide orient="horz" pos="1620"/>
        <p:guide pos="2880"/>
      </p:guideLst>
    </p:cSldViewPr>
  </p:slideViewPr>
  <p:outlineViewPr>
    <p:cViewPr>
      <p:scale>
        <a:sx n="25" d="100"/>
        <a:sy n="25" d="100"/>
      </p:scale>
      <p:origin x="0" y="-5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E:\owncloud\刘达\2017年\深蓝学院\PPT模板\ppt1封面a.pngppt1封面a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50" y="0"/>
            <a:ext cx="9162415" cy="5144400"/>
          </a:xfrm>
          <a:prstGeom prst="rect">
            <a:avLst/>
          </a:prstGeom>
        </p:spPr>
      </p:pic>
      <p:pic>
        <p:nvPicPr>
          <p:cNvPr id="9" name="图片 8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61020" y="1501245"/>
            <a:ext cx="5448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点云作业第三讲</a:t>
            </a:r>
            <a:r>
              <a:rPr lang="en-US" altLang="zh-CN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聚类算法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62000" y="3223260"/>
            <a:ext cx="695325" cy="695325"/>
          </a:xfrm>
          <a:prstGeom prst="ellipse">
            <a:avLst/>
          </a:prstGeom>
          <a:blipFill rotWithShape="1"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13105" y="3174365"/>
            <a:ext cx="793750" cy="793750"/>
          </a:xfrm>
          <a:prstGeom prst="ellipse">
            <a:avLst/>
          </a:prstGeom>
          <a:noFill/>
          <a:ln w="34925"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90968" y="3422177"/>
            <a:ext cx="1376082" cy="294005"/>
          </a:xfrm>
          <a:prstGeom prst="rect">
            <a:avLst/>
          </a:prstGeom>
          <a:solidFill>
            <a:schemeClr val="bg1"/>
          </a:solidFill>
          <a:ln w="1270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350045" y="3408405"/>
            <a:ext cx="71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王永浩</a:t>
            </a:r>
          </a:p>
        </p:txBody>
      </p:sp>
      <p:sp>
        <p:nvSpPr>
          <p:cNvPr id="33" name="矩形 32"/>
          <p:cNvSpPr/>
          <p:nvPr/>
        </p:nvSpPr>
        <p:spPr>
          <a:xfrm>
            <a:off x="1697999" y="3422177"/>
            <a:ext cx="665761" cy="29400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69890" y="3408405"/>
            <a:ext cx="77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算法概述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谱聚类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0CC671D-2B7D-42CA-ACBB-EF6106E99E7F}"/>
              </a:ext>
            </a:extLst>
          </p:cNvPr>
          <p:cNvSpPr txBox="1"/>
          <p:nvPr/>
        </p:nvSpPr>
        <p:spPr>
          <a:xfrm>
            <a:off x="2109537" y="442646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464646"/>
                </a:solidFill>
                <a:latin typeface="Calibri" panose="020F0502020204030204" pitchFamily="34" charset="0"/>
              </a:rPr>
              <a:t>N</a:t>
            </a:r>
            <a:r>
              <a:rPr lang="en-US" altLang="zh-CN" sz="1800" b="1" i="0" u="none" strike="noStrike" baseline="0" dirty="0">
                <a:solidFill>
                  <a:srgbClr val="464646"/>
                </a:solidFill>
                <a:latin typeface="Calibri" panose="020F0502020204030204" pitchFamily="34" charset="0"/>
              </a:rPr>
              <a:t>ormalized Spectral Clustering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28A658-EAD7-4738-93A0-EE19C4C7A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22" y="1675635"/>
            <a:ext cx="6751500" cy="275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91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算法概述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谱聚类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0CC671D-2B7D-42CA-ACBB-EF6106E99E7F}"/>
              </a:ext>
            </a:extLst>
          </p:cNvPr>
          <p:cNvSpPr txBox="1"/>
          <p:nvPr/>
        </p:nvSpPr>
        <p:spPr>
          <a:xfrm>
            <a:off x="2109537" y="442646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464646"/>
                </a:solidFill>
                <a:latin typeface="Calibri" panose="020F0502020204030204" pitchFamily="34" charset="0"/>
              </a:rPr>
              <a:t>N</a:t>
            </a:r>
            <a:r>
              <a:rPr lang="en-US" altLang="zh-CN" sz="1800" b="1" i="0" u="none" strike="noStrike" baseline="0" dirty="0">
                <a:solidFill>
                  <a:srgbClr val="464646"/>
                </a:solidFill>
                <a:latin typeface="Calibri" panose="020F0502020204030204" pitchFamily="34" charset="0"/>
              </a:rPr>
              <a:t>ormalized Spectral Clustering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28A658-EAD7-4738-93A0-EE19C4C7A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22" y="1675635"/>
            <a:ext cx="6751500" cy="275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算法概述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谱聚类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CC244F-DEA8-4AF3-AF1F-26235D7482DA}"/>
              </a:ext>
            </a:extLst>
          </p:cNvPr>
          <p:cNvSpPr txBox="1"/>
          <p:nvPr/>
        </p:nvSpPr>
        <p:spPr>
          <a:xfrm>
            <a:off x="582753" y="1657618"/>
            <a:ext cx="58581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有多种可变的参数：</a:t>
            </a:r>
            <a:endParaRPr lang="en-US" altLang="zh-CN" dirty="0"/>
          </a:p>
          <a:p>
            <a:r>
              <a:rPr lang="zh-CN" altLang="en-US" dirty="0"/>
              <a:t>近邻选择有多种方式：</a:t>
            </a:r>
            <a:r>
              <a:rPr lang="en-US" altLang="zh-CN" dirty="0"/>
              <a:t>KNN/ Radius/fully connected</a:t>
            </a:r>
          </a:p>
          <a:p>
            <a:r>
              <a:rPr lang="zh-CN" altLang="en-US" dirty="0"/>
              <a:t>距离函数的选择</a:t>
            </a:r>
            <a:endParaRPr lang="en-US" altLang="zh-CN" dirty="0"/>
          </a:p>
          <a:p>
            <a:r>
              <a:rPr lang="zh-CN" altLang="en-US" dirty="0"/>
              <a:t>需要试验多种参数组合，以达到最好的效果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343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算法概述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谱聚类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FBE85C-2420-45DF-BFDA-0D3E995C94B4}"/>
              </a:ext>
            </a:extLst>
          </p:cNvPr>
          <p:cNvSpPr txBox="1"/>
          <p:nvPr/>
        </p:nvSpPr>
        <p:spPr>
          <a:xfrm>
            <a:off x="6449782" y="2822261"/>
            <a:ext cx="167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en-US" dirty="0"/>
              <a:t>林超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A131EE-2C7D-4165-B2C2-9702223F9301}"/>
              </a:ext>
            </a:extLst>
          </p:cNvPr>
          <p:cNvSpPr txBox="1"/>
          <p:nvPr/>
        </p:nvSpPr>
        <p:spPr>
          <a:xfrm>
            <a:off x="248652" y="1612232"/>
            <a:ext cx="1030705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0" dirty="0">
                <a:effectLst/>
                <a:latin typeface="Consolas" panose="020B0609020204030204" pitchFamily="49" charset="0"/>
              </a:rPr>
              <a:t>         D = </a:t>
            </a:r>
            <a:r>
              <a:rPr lang="en-US" altLang="zh-CN" sz="900" b="0" dirty="0" err="1">
                <a:effectLst/>
                <a:latin typeface="Consolas" panose="020B0609020204030204" pitchFamily="49" charset="0"/>
              </a:rPr>
              <a:t>np.diag</a:t>
            </a:r>
            <a:r>
              <a:rPr lang="en-US" altLang="zh-CN" sz="9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900" b="0" dirty="0" err="1">
                <a:effectLst/>
                <a:latin typeface="Consolas" panose="020B0609020204030204" pitchFamily="49" charset="0"/>
              </a:rPr>
              <a:t>W.sum</a:t>
            </a:r>
            <a:r>
              <a:rPr lang="en-US" altLang="zh-CN" sz="900" b="0" dirty="0">
                <a:effectLst/>
                <a:latin typeface="Consolas" panose="020B0609020204030204" pitchFamily="49" charset="0"/>
              </a:rPr>
              <a:t>(axis=1))</a:t>
            </a:r>
          </a:p>
          <a:p>
            <a:r>
              <a:rPr lang="en-US" altLang="zh-CN" sz="900" b="0" dirty="0"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zh-CN" sz="900" b="0" dirty="0">
                <a:effectLst/>
                <a:latin typeface="Consolas" panose="020B0609020204030204" pitchFamily="49" charset="0"/>
              </a:rPr>
              <a:t>        if </a:t>
            </a:r>
            <a:r>
              <a:rPr lang="en-US" altLang="zh-CN" sz="900" b="0" dirty="0" err="1">
                <a:effectLst/>
                <a:latin typeface="Consolas" panose="020B0609020204030204" pitchFamily="49" charset="0"/>
              </a:rPr>
              <a:t>self.normalized</a:t>
            </a:r>
            <a:r>
              <a:rPr lang="en-US" altLang="zh-CN" sz="900" b="0" dirty="0">
                <a:effectLst/>
                <a:latin typeface="Consolas" panose="020B0609020204030204" pitchFamily="49" charset="0"/>
              </a:rPr>
              <a:t>_:</a:t>
            </a:r>
          </a:p>
          <a:p>
            <a:r>
              <a:rPr lang="en-US" altLang="zh-CN" sz="900" b="0" dirty="0">
                <a:effectLst/>
                <a:latin typeface="Consolas" panose="020B0609020204030204" pitchFamily="49" charset="0"/>
              </a:rPr>
              <a:t>            L = a = </a:t>
            </a:r>
            <a:r>
              <a:rPr lang="en-US" altLang="zh-CN" sz="900" b="0" dirty="0" err="1">
                <a:effectLst/>
                <a:latin typeface="Consolas" panose="020B0609020204030204" pitchFamily="49" charset="0"/>
              </a:rPr>
              <a:t>np.matmul</a:t>
            </a:r>
            <a:r>
              <a:rPr lang="en-US" altLang="zh-CN" sz="9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900" b="0" dirty="0" err="1">
                <a:effectLst/>
                <a:latin typeface="Consolas" panose="020B0609020204030204" pitchFamily="49" charset="0"/>
              </a:rPr>
              <a:t>LA.inv</a:t>
            </a:r>
            <a:r>
              <a:rPr lang="en-US" altLang="zh-CN" sz="900" b="0" dirty="0">
                <a:effectLst/>
                <a:latin typeface="Consolas" panose="020B0609020204030204" pitchFamily="49" charset="0"/>
              </a:rPr>
              <a:t>(D), L)</a:t>
            </a:r>
          </a:p>
          <a:p>
            <a:r>
              <a:rPr lang="en-US" altLang="zh-CN" sz="900" b="0" dirty="0">
                <a:effectLst/>
                <a:latin typeface="Consolas" panose="020B0609020204030204" pitchFamily="49" charset="0"/>
              </a:rPr>
              <a:t>            L = b = </a:t>
            </a:r>
            <a:r>
              <a:rPr lang="en-US" altLang="zh-CN" sz="900" b="0" dirty="0" err="1">
                <a:effectLst/>
                <a:latin typeface="Consolas" panose="020B0609020204030204" pitchFamily="49" charset="0"/>
              </a:rPr>
              <a:t>np.identity</a:t>
            </a:r>
            <a:r>
              <a:rPr lang="en-US" altLang="zh-CN" sz="900" b="0" dirty="0">
                <a:effectLst/>
                <a:latin typeface="Consolas" panose="020B0609020204030204" pitchFamily="49" charset="0"/>
              </a:rPr>
              <a:t>(m) - </a:t>
            </a:r>
            <a:r>
              <a:rPr lang="en-US" altLang="zh-CN" sz="900" b="0" dirty="0" err="1">
                <a:effectLst/>
                <a:latin typeface="Consolas" panose="020B0609020204030204" pitchFamily="49" charset="0"/>
              </a:rPr>
              <a:t>np.matmul</a:t>
            </a:r>
            <a:r>
              <a:rPr lang="en-US" altLang="zh-CN" sz="9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900" b="0" dirty="0" err="1">
                <a:effectLst/>
                <a:latin typeface="Consolas" panose="020B0609020204030204" pitchFamily="49" charset="0"/>
              </a:rPr>
              <a:t>LA.inv</a:t>
            </a:r>
            <a:r>
              <a:rPr lang="en-US" altLang="zh-CN" sz="900" b="0" dirty="0">
                <a:effectLst/>
                <a:latin typeface="Consolas" panose="020B0609020204030204" pitchFamily="49" charset="0"/>
              </a:rPr>
              <a:t>(D), W)</a:t>
            </a:r>
          </a:p>
          <a:p>
            <a:r>
              <a:rPr lang="en-US" altLang="zh-CN" sz="900" b="0" dirty="0">
                <a:effectLst/>
                <a:latin typeface="Consolas" panose="020B0609020204030204" pitchFamily="49" charset="0"/>
              </a:rPr>
              <a:t>            assert(</a:t>
            </a:r>
            <a:r>
              <a:rPr lang="en-US" altLang="zh-CN" sz="900" b="0" dirty="0" err="1">
                <a:effectLst/>
                <a:latin typeface="Consolas" panose="020B0609020204030204" pitchFamily="49" charset="0"/>
              </a:rPr>
              <a:t>np.allclose</a:t>
            </a:r>
            <a:r>
              <a:rPr lang="en-US" altLang="zh-CN" sz="9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900" b="0" dirty="0" err="1">
                <a:effectLst/>
                <a:latin typeface="Consolas" panose="020B0609020204030204" pitchFamily="49" charset="0"/>
              </a:rPr>
              <a:t>a,b</a:t>
            </a:r>
            <a:r>
              <a:rPr lang="en-US" altLang="zh-CN" sz="900" b="0" dirty="0"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900" b="0" dirty="0"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zh-CN" sz="900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900" b="0" dirty="0" err="1">
                <a:effectLst/>
                <a:latin typeface="Consolas" panose="020B0609020204030204" pitchFamily="49" charset="0"/>
              </a:rPr>
              <a:t>eigvals</a:t>
            </a:r>
            <a:r>
              <a:rPr lang="en-US" altLang="zh-CN" sz="900" b="0" dirty="0"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900" b="0" dirty="0" err="1">
                <a:effectLst/>
                <a:latin typeface="Consolas" panose="020B0609020204030204" pitchFamily="49" charset="0"/>
              </a:rPr>
              <a:t>eigvecs</a:t>
            </a:r>
            <a:r>
              <a:rPr lang="en-US" altLang="zh-CN" sz="9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900" b="0" dirty="0" err="1">
                <a:effectLst/>
                <a:latin typeface="Consolas" panose="020B0609020204030204" pitchFamily="49" charset="0"/>
              </a:rPr>
              <a:t>LA.eig</a:t>
            </a:r>
            <a:r>
              <a:rPr lang="en-US" altLang="zh-CN" sz="900" b="0" dirty="0">
                <a:effectLst/>
                <a:latin typeface="Consolas" panose="020B0609020204030204" pitchFamily="49" charset="0"/>
              </a:rPr>
              <a:t>(L)</a:t>
            </a:r>
          </a:p>
          <a:p>
            <a:r>
              <a:rPr lang="en-US" altLang="zh-CN" sz="900" b="0" dirty="0">
                <a:effectLst/>
                <a:latin typeface="Consolas" panose="020B0609020204030204" pitchFamily="49" charset="0"/>
              </a:rPr>
              <a:t>        """</a:t>
            </a:r>
          </a:p>
          <a:p>
            <a:r>
              <a:rPr lang="en-US" altLang="zh-CN" sz="900" b="0" dirty="0">
                <a:effectLst/>
                <a:latin typeface="Consolas" panose="020B0609020204030204" pitchFamily="49" charset="0"/>
              </a:rPr>
              <a:t>        From </a:t>
            </a:r>
            <a:r>
              <a:rPr lang="en-US" altLang="zh-CN" sz="900" b="0" dirty="0" err="1">
                <a:effectLst/>
                <a:latin typeface="Consolas" panose="020B0609020204030204" pitchFamily="49" charset="0"/>
              </a:rPr>
              <a:t>numpy.linalg.eig's</a:t>
            </a:r>
            <a:r>
              <a:rPr lang="en-US" altLang="zh-CN" sz="900" b="0" dirty="0">
                <a:effectLst/>
                <a:latin typeface="Consolas" panose="020B0609020204030204" pitchFamily="49" charset="0"/>
              </a:rPr>
              <a:t> doc:</a:t>
            </a:r>
          </a:p>
          <a:p>
            <a:r>
              <a:rPr lang="en-US" altLang="zh-CN" sz="900" b="0" dirty="0">
                <a:effectLst/>
                <a:latin typeface="Consolas" panose="020B0609020204030204" pitchFamily="49" charset="0"/>
              </a:rPr>
              <a:t>        The eigenvalues are not necessarily ordered!!</a:t>
            </a:r>
          </a:p>
          <a:p>
            <a:r>
              <a:rPr lang="en-US" altLang="zh-CN" sz="900" b="0" dirty="0">
                <a:effectLst/>
                <a:latin typeface="Consolas" panose="020B0609020204030204" pitchFamily="49" charset="0"/>
              </a:rPr>
              <a:t>        so we need to sort eigen values!!</a:t>
            </a:r>
          </a:p>
          <a:p>
            <a:r>
              <a:rPr lang="en-US" altLang="zh-CN" sz="900" b="0" dirty="0">
                <a:effectLst/>
                <a:latin typeface="Consolas" panose="020B0609020204030204" pitchFamily="49" charset="0"/>
              </a:rPr>
              <a:t>        """</a:t>
            </a:r>
          </a:p>
          <a:p>
            <a:r>
              <a:rPr lang="en-US" altLang="zh-CN" sz="900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900" b="0" dirty="0" err="1">
                <a:effectLst/>
                <a:latin typeface="Consolas" panose="020B0609020204030204" pitchFamily="49" charset="0"/>
              </a:rPr>
              <a:t>sorted_idx</a:t>
            </a:r>
            <a:r>
              <a:rPr lang="en-US" altLang="zh-CN" sz="9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900" b="0" dirty="0" err="1">
                <a:effectLst/>
                <a:latin typeface="Consolas" panose="020B0609020204030204" pitchFamily="49" charset="0"/>
              </a:rPr>
              <a:t>np.argsort</a:t>
            </a:r>
            <a:r>
              <a:rPr lang="en-US" altLang="zh-CN" sz="9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900" b="0" dirty="0" err="1">
                <a:effectLst/>
                <a:latin typeface="Consolas" panose="020B0609020204030204" pitchFamily="49" charset="0"/>
              </a:rPr>
              <a:t>eigvals</a:t>
            </a:r>
            <a:r>
              <a:rPr lang="en-US" altLang="zh-CN" sz="9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b="0" dirty="0">
                <a:effectLst/>
                <a:latin typeface="Consolas" panose="020B0609020204030204" pitchFamily="49" charset="0"/>
              </a:rPr>
              <a:t>        # smallest </a:t>
            </a:r>
            <a:r>
              <a:rPr lang="en-US" altLang="zh-CN" sz="900" b="0" dirty="0" err="1">
                <a:effectLst/>
                <a:latin typeface="Consolas" panose="020B0609020204030204" pitchFamily="49" charset="0"/>
              </a:rPr>
              <a:t>self.k</a:t>
            </a:r>
            <a:r>
              <a:rPr lang="en-US" altLang="zh-CN" sz="900" b="0" dirty="0">
                <a:effectLst/>
                <a:latin typeface="Consolas" panose="020B0609020204030204" pitchFamily="49" charset="0"/>
              </a:rPr>
              <a:t>_ eigenvectors</a:t>
            </a:r>
          </a:p>
          <a:p>
            <a:r>
              <a:rPr lang="en-US" altLang="zh-CN" sz="900" b="0" dirty="0">
                <a:effectLst/>
                <a:latin typeface="Consolas" panose="020B0609020204030204" pitchFamily="49" charset="0"/>
              </a:rPr>
              <a:t>        V = </a:t>
            </a:r>
            <a:r>
              <a:rPr lang="en-US" altLang="zh-CN" sz="900" b="0" dirty="0" err="1">
                <a:effectLst/>
                <a:latin typeface="Consolas" panose="020B0609020204030204" pitchFamily="49" charset="0"/>
              </a:rPr>
              <a:t>eigvecs</a:t>
            </a:r>
            <a:r>
              <a:rPr lang="en-US" altLang="zh-CN" sz="900" b="0" dirty="0">
                <a:effectLst/>
                <a:latin typeface="Consolas" panose="020B0609020204030204" pitchFamily="49" charset="0"/>
              </a:rPr>
              <a:t>[:, </a:t>
            </a:r>
            <a:r>
              <a:rPr lang="en-US" altLang="zh-CN" sz="900" b="0" dirty="0" err="1">
                <a:effectLst/>
                <a:latin typeface="Consolas" panose="020B0609020204030204" pitchFamily="49" charset="0"/>
              </a:rPr>
              <a:t>sorted_idx</a:t>
            </a:r>
            <a:r>
              <a:rPr lang="en-US" altLang="zh-CN" sz="900" b="0" dirty="0">
                <a:effectLst/>
                <a:latin typeface="Consolas" panose="020B0609020204030204" pitchFamily="49" charset="0"/>
              </a:rPr>
              <a:t>[:</a:t>
            </a:r>
            <a:r>
              <a:rPr lang="en-US" altLang="zh-CN" sz="900" b="0" dirty="0" err="1">
                <a:effectLst/>
                <a:latin typeface="Consolas" panose="020B0609020204030204" pitchFamily="49" charset="0"/>
              </a:rPr>
              <a:t>self.k</a:t>
            </a:r>
            <a:r>
              <a:rPr lang="en-US" altLang="zh-CN" sz="900" b="0" dirty="0">
                <a:effectLst/>
                <a:latin typeface="Consolas" panose="020B0609020204030204" pitchFamily="49" charset="0"/>
              </a:rPr>
              <a:t>_]]</a:t>
            </a:r>
          </a:p>
          <a:p>
            <a:r>
              <a:rPr lang="en-US" altLang="zh-CN" sz="900" b="0" dirty="0"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zh-CN" sz="900" b="0" dirty="0">
                <a:effectLst/>
                <a:latin typeface="Consolas" panose="020B0609020204030204" pitchFamily="49" charset="0"/>
              </a:rPr>
              <a:t>        # for debugging</a:t>
            </a:r>
          </a:p>
          <a:p>
            <a:r>
              <a:rPr lang="en-US" altLang="zh-CN" sz="900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900" b="0" dirty="0" err="1">
                <a:effectLst/>
                <a:latin typeface="Consolas" panose="020B0609020204030204" pitchFamily="49" charset="0"/>
              </a:rPr>
              <a:t>self.eigvals</a:t>
            </a:r>
            <a:r>
              <a:rPr lang="en-US" altLang="zh-CN" sz="9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900" b="0" dirty="0" err="1">
                <a:effectLst/>
                <a:latin typeface="Consolas" panose="020B0609020204030204" pitchFamily="49" charset="0"/>
              </a:rPr>
              <a:t>eigvals</a:t>
            </a:r>
            <a:endParaRPr lang="en-US" altLang="zh-CN" sz="9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900" b="0" dirty="0" err="1">
                <a:effectLst/>
                <a:latin typeface="Consolas" panose="020B0609020204030204" pitchFamily="49" charset="0"/>
              </a:rPr>
              <a:t>self.eigvecs</a:t>
            </a:r>
            <a:r>
              <a:rPr lang="en-US" altLang="zh-CN" sz="9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900" b="0" dirty="0" err="1">
                <a:effectLst/>
                <a:latin typeface="Consolas" panose="020B0609020204030204" pitchFamily="49" charset="0"/>
              </a:rPr>
              <a:t>eigvecs</a:t>
            </a:r>
            <a:endParaRPr lang="en-US" altLang="zh-CN" sz="9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900" b="0" dirty="0" err="1">
                <a:effectLst/>
                <a:latin typeface="Consolas" panose="020B0609020204030204" pitchFamily="49" charset="0"/>
              </a:rPr>
              <a:t>self.V</a:t>
            </a:r>
            <a:r>
              <a:rPr lang="en-US" altLang="zh-CN" sz="900" b="0" dirty="0">
                <a:effectLst/>
                <a:latin typeface="Consolas" panose="020B0609020204030204" pitchFamily="49" charset="0"/>
              </a:rPr>
              <a:t> = V</a:t>
            </a:r>
          </a:p>
          <a:p>
            <a:r>
              <a:rPr lang="en-US" altLang="zh-CN" sz="900" b="0" dirty="0"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zh-CN" sz="900" b="0" dirty="0">
                <a:effectLst/>
                <a:latin typeface="Consolas" panose="020B0609020204030204" pitchFamily="49" charset="0"/>
              </a:rPr>
              <a:t>        # run </a:t>
            </a:r>
            <a:r>
              <a:rPr lang="en-US" altLang="zh-CN" sz="900" b="0" dirty="0" err="1">
                <a:effectLst/>
                <a:latin typeface="Consolas" panose="020B0609020204030204" pitchFamily="49" charset="0"/>
              </a:rPr>
              <a:t>kmeans</a:t>
            </a:r>
            <a:endParaRPr lang="en-US" altLang="zh-CN" sz="9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900" b="0" dirty="0" err="1">
                <a:effectLst/>
                <a:latin typeface="Consolas" panose="020B0609020204030204" pitchFamily="49" charset="0"/>
              </a:rPr>
              <a:t>self.labels</a:t>
            </a:r>
            <a:r>
              <a:rPr lang="en-US" altLang="zh-CN" sz="900" b="0" dirty="0">
                <a:effectLst/>
                <a:latin typeface="Consolas" panose="020B0609020204030204" pitchFamily="49" charset="0"/>
              </a:rPr>
              <a:t>_ = </a:t>
            </a:r>
            <a:r>
              <a:rPr lang="en-US" altLang="zh-CN" sz="900" b="0" dirty="0" err="1">
                <a:effectLst/>
                <a:latin typeface="Consolas" panose="020B0609020204030204" pitchFamily="49" charset="0"/>
              </a:rPr>
              <a:t>KMeans</a:t>
            </a:r>
            <a:r>
              <a:rPr lang="en-US" altLang="zh-CN" sz="9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900" b="0" dirty="0" err="1">
                <a:effectLst/>
                <a:latin typeface="Consolas" panose="020B0609020204030204" pitchFamily="49" charset="0"/>
              </a:rPr>
              <a:t>n_clusters</a:t>
            </a:r>
            <a:r>
              <a:rPr lang="en-US" altLang="zh-CN" sz="900" b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900" b="0" dirty="0" err="1">
                <a:effectLst/>
                <a:latin typeface="Consolas" panose="020B0609020204030204" pitchFamily="49" charset="0"/>
              </a:rPr>
              <a:t>self.k</a:t>
            </a:r>
            <a:r>
              <a:rPr lang="en-US" altLang="zh-CN" sz="900" b="0" dirty="0">
                <a:effectLst/>
                <a:latin typeface="Consolas" panose="020B0609020204030204" pitchFamily="49" charset="0"/>
              </a:rPr>
              <a:t>_).</a:t>
            </a:r>
            <a:r>
              <a:rPr lang="en-US" altLang="zh-CN" sz="900" b="0" dirty="0" err="1">
                <a:effectLst/>
                <a:latin typeface="Consolas" panose="020B0609020204030204" pitchFamily="49" charset="0"/>
              </a:rPr>
              <a:t>fit_predict</a:t>
            </a:r>
            <a:r>
              <a:rPr lang="en-US" altLang="zh-CN" sz="900" b="0" dirty="0">
                <a:effectLst/>
                <a:latin typeface="Consolas" panose="020B0609020204030204" pitchFamily="49" charset="0"/>
              </a:rPr>
              <a:t>(V</a:t>
            </a:r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8872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算法概述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谱聚类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184918-F264-442D-B2D3-46F408096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17" y="1719614"/>
            <a:ext cx="5544472" cy="323198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FBE85C-2420-45DF-BFDA-0D3E995C94B4}"/>
              </a:ext>
            </a:extLst>
          </p:cNvPr>
          <p:cNvSpPr txBox="1"/>
          <p:nvPr/>
        </p:nvSpPr>
        <p:spPr>
          <a:xfrm>
            <a:off x="6449782" y="2822261"/>
            <a:ext cx="167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Abel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912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76791" y="878277"/>
            <a:ext cx="42767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33320" y="1873250"/>
            <a:ext cx="4276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lang="en-US" altLang="zh-CN" sz="72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en-US" altLang="zh-CN" sz="80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在线问答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31490" y="2038350"/>
            <a:ext cx="332232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感谢各位聆听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08325" y="2615565"/>
            <a:ext cx="34518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464646"/>
                </a:solidFill>
                <a:latin typeface="Arial" panose="020B0604020202020204" pitchFamily="34" charset="0"/>
              </a:rPr>
              <a:t>Thanks for Listening</a:t>
            </a:r>
          </a:p>
        </p:txBody>
      </p:sp>
      <p:sp>
        <p:nvSpPr>
          <p:cNvPr id="10" name="文本框 9"/>
          <p:cNvSpPr txBox="1"/>
          <p:nvPr/>
        </p:nvSpPr>
        <p:spPr>
          <a:xfrm rot="840000">
            <a:off x="5659826" y="2054226"/>
            <a:ext cx="1895475" cy="139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005BAC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</a:p>
        </p:txBody>
      </p:sp>
      <p:pic>
        <p:nvPicPr>
          <p:cNvPr id="12" name="图片 11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算法概述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K-Means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聚类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55DC90-3DCB-4D2D-B56A-283C895C9D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22" y="1994865"/>
            <a:ext cx="4574783" cy="18190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508967-9E22-4AFB-B748-3E9E80B88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71" y="1794060"/>
            <a:ext cx="4264144" cy="261606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213E223-608B-46DB-A80A-08850370089B}"/>
              </a:ext>
            </a:extLst>
          </p:cNvPr>
          <p:cNvSpPr txBox="1"/>
          <p:nvPr/>
        </p:nvSpPr>
        <p:spPr>
          <a:xfrm>
            <a:off x="1346144" y="4040180"/>
            <a:ext cx="25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E-Step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1E63CF-BD6A-4BC7-8992-4FD4B48B79B0}"/>
              </a:ext>
            </a:extLst>
          </p:cNvPr>
          <p:cNvSpPr txBox="1"/>
          <p:nvPr/>
        </p:nvSpPr>
        <p:spPr>
          <a:xfrm>
            <a:off x="6156410" y="4444606"/>
            <a:ext cx="153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M-Step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算法概述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K-Means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聚类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813DD7-012B-401D-9546-A991BE841860}"/>
              </a:ext>
            </a:extLst>
          </p:cNvPr>
          <p:cNvSpPr txBox="1"/>
          <p:nvPr/>
        </p:nvSpPr>
        <p:spPr>
          <a:xfrm>
            <a:off x="342122" y="164119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两种初始化方法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C6EFDFB-9FAC-4B2B-9C19-2B48038D7EA3}"/>
                  </a:ext>
                </a:extLst>
              </p:cNvPr>
              <p:cNvSpPr txBox="1"/>
              <p:nvPr/>
            </p:nvSpPr>
            <p:spPr>
              <a:xfrm>
                <a:off x="292726" y="1994866"/>
                <a:ext cx="5348815" cy="2468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u"/>
                </a:pPr>
                <a:r>
                  <a:rPr lang="en-US" altLang="zh-CN" dirty="0"/>
                  <a:t>Random</a:t>
                </a:r>
                <a:r>
                  <a:rPr lang="zh-CN" altLang="en-US" dirty="0"/>
                  <a:t>方法：随机选取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个中心点</a:t>
                </a: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u"/>
                </a:pPr>
                <a:r>
                  <a:rPr lang="en-US" altLang="zh-CN" dirty="0"/>
                  <a:t>K-Means++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zh-CN" altLang="en-US" sz="1400" dirty="0"/>
                  <a:t>　</a:t>
                </a:r>
                <a:r>
                  <a:rPr lang="en-US" altLang="zh-CN" sz="1400" dirty="0"/>
                  <a:t>a)  </a:t>
                </a:r>
                <a:r>
                  <a:rPr lang="zh-CN" altLang="en-US" sz="1400" dirty="0"/>
                  <a:t>从输入的数据点集合中随机选择一个点作为第一个聚类中心</a:t>
                </a:r>
                <a:r>
                  <a:rPr lang="en-US" altLang="zh-CN" sz="1400" dirty="0"/>
                  <a:t>μ1</a:t>
                </a:r>
              </a:p>
              <a:p>
                <a:r>
                  <a:rPr lang="zh-CN" altLang="en-US" sz="1400" dirty="0"/>
                  <a:t>　</a:t>
                </a:r>
                <a:r>
                  <a:rPr lang="en-US" altLang="zh-CN" sz="1400" dirty="0"/>
                  <a:t>b) </a:t>
                </a:r>
                <a:r>
                  <a:rPr lang="zh-CN" altLang="en-US" sz="1400" dirty="0"/>
                  <a:t>对于数据集中的每一个点</a:t>
                </a:r>
                <a:r>
                  <a:rPr lang="en-US" altLang="zh-CN" sz="1400" dirty="0"/>
                  <a:t>xi</a:t>
                </a:r>
                <a:r>
                  <a:rPr lang="zh-CN" altLang="en-US" sz="1400" dirty="0"/>
                  <a:t>，计算它与已选择的聚类中心中最近聚类中心的距离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𝑎𝑟𝑔𝑚𝑖𝑛</m:t>
                    </m:r>
                    <m:sSubSup>
                      <m:sSub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=1,2……</m:t>
                    </m:r>
                    <m:sSub>
                      <m:sSubPr>
                        <m:ctrl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selected</m:t>
                        </m:r>
                      </m:sub>
                    </m:sSub>
                  </m:oMath>
                </a14:m>
                <a:endParaRPr lang="en-US" altLang="zh-CN" sz="1400" dirty="0"/>
              </a:p>
              <a:p>
                <a:r>
                  <a:rPr lang="zh-CN" altLang="en-US" sz="1400" dirty="0"/>
                  <a:t>　</a:t>
                </a:r>
                <a:r>
                  <a:rPr lang="en-US" altLang="zh-CN" sz="1400" dirty="0"/>
                  <a:t>c) </a:t>
                </a:r>
                <a:r>
                  <a:rPr lang="zh-CN" altLang="en-US" sz="1400" dirty="0"/>
                  <a:t>选择一个新的数据点作为新的聚类中心，选择的原则是：</a:t>
                </a:r>
                <a:r>
                  <a:rPr lang="en-US" altLang="zh-CN" sz="1400" dirty="0"/>
                  <a:t>D(x)</a:t>
                </a:r>
                <a:r>
                  <a:rPr lang="zh-CN" altLang="en-US" sz="1400" dirty="0"/>
                  <a:t>较大的点，被选取作为聚类中心的概率较大</a:t>
                </a:r>
              </a:p>
              <a:p>
                <a:r>
                  <a:rPr lang="zh-CN" altLang="en-US" sz="1400" dirty="0"/>
                  <a:t>　</a:t>
                </a:r>
                <a:r>
                  <a:rPr lang="en-US" altLang="zh-CN" sz="1400" dirty="0"/>
                  <a:t>d) </a:t>
                </a:r>
                <a:r>
                  <a:rPr lang="zh-CN" altLang="en-US" sz="1400" dirty="0"/>
                  <a:t>重复</a:t>
                </a:r>
                <a:r>
                  <a:rPr lang="en-US" altLang="zh-CN" sz="1400" dirty="0"/>
                  <a:t>b</a:t>
                </a:r>
                <a:r>
                  <a:rPr lang="zh-CN" altLang="en-US" sz="1400" dirty="0"/>
                  <a:t>和</a:t>
                </a:r>
                <a:r>
                  <a:rPr lang="en-US" altLang="zh-CN" sz="1400" dirty="0"/>
                  <a:t>c</a:t>
                </a:r>
                <a:r>
                  <a:rPr lang="zh-CN" altLang="en-US" sz="1400" dirty="0"/>
                  <a:t>直到选择出</a:t>
                </a:r>
                <a:r>
                  <a:rPr lang="en-US" altLang="zh-CN" sz="1400" dirty="0"/>
                  <a:t>k</a:t>
                </a:r>
                <a:r>
                  <a:rPr lang="zh-CN" altLang="en-US" sz="1400" dirty="0"/>
                  <a:t>个聚类质心</a:t>
                </a:r>
              </a:p>
              <a:p>
                <a:r>
                  <a:rPr lang="zh-CN" altLang="en-US" sz="1400" dirty="0"/>
                  <a:t>　</a:t>
                </a:r>
                <a:r>
                  <a:rPr lang="en-US" altLang="zh-CN" sz="1400" dirty="0"/>
                  <a:t>e) </a:t>
                </a:r>
                <a:r>
                  <a:rPr lang="zh-CN" altLang="en-US" sz="1400" dirty="0"/>
                  <a:t>利用这</a:t>
                </a:r>
                <a:r>
                  <a:rPr lang="en-US" altLang="zh-CN" sz="1400" dirty="0"/>
                  <a:t>k</a:t>
                </a:r>
                <a:r>
                  <a:rPr lang="zh-CN" altLang="en-US" sz="1400" dirty="0"/>
                  <a:t>个质心来作为初始化质心去运行标准的</a:t>
                </a:r>
                <a:r>
                  <a:rPr lang="en-US" altLang="zh-CN" sz="1400" dirty="0"/>
                  <a:t>K-Means</a:t>
                </a:r>
                <a:r>
                  <a:rPr lang="zh-CN" altLang="en-US" sz="1400" dirty="0"/>
                  <a:t>算法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C6EFDFB-9FAC-4B2B-9C19-2B48038D7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26" y="1994866"/>
                <a:ext cx="5348815" cy="2468176"/>
              </a:xfrm>
              <a:prstGeom prst="rect">
                <a:avLst/>
              </a:prstGeom>
              <a:blipFill>
                <a:blip r:embed="rId3"/>
                <a:stretch>
                  <a:fillRect l="-684" t="-1975" b="-1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91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算法概述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K-Means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聚类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1BCC5F-EB2C-4A03-A303-498BCFA8A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53" y="1713417"/>
            <a:ext cx="7642025" cy="226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算法概述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K-Means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聚类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4FB891-37D6-4C1B-8DDC-D165AD063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22" y="1679350"/>
            <a:ext cx="6157494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0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算法概述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GMM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模型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054BA0-15D0-4800-AEBE-4E95CDD12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5" y="1647216"/>
            <a:ext cx="5734725" cy="184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9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算法概述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GMM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模型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B7FB25-F8CE-4A0B-B5DE-53F534B43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22" y="1735447"/>
            <a:ext cx="6325305" cy="309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7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算法概述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GMM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模型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85FD57-31BC-4A5D-AFCE-2EE327F98F57}"/>
              </a:ext>
            </a:extLst>
          </p:cNvPr>
          <p:cNvSpPr txBox="1"/>
          <p:nvPr/>
        </p:nvSpPr>
        <p:spPr>
          <a:xfrm>
            <a:off x="526770" y="1549841"/>
            <a:ext cx="7860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GMM</a:t>
            </a:r>
            <a:r>
              <a:rPr lang="zh-CN" altLang="en-US" sz="1600" dirty="0"/>
              <a:t>模型需要估计的参数都是多维数组，所以可以用向量化编程的方式加速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73CF47-2343-4BE2-A4C4-9C84C6DE7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61" y="1862209"/>
            <a:ext cx="8321761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9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算法概述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谱聚类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A1B3EF6-5896-4911-BD38-487F6370B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18" y="1862209"/>
            <a:ext cx="7046071" cy="277777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0CC671D-2B7D-42CA-ACBB-EF6106E99E7F}"/>
              </a:ext>
            </a:extLst>
          </p:cNvPr>
          <p:cNvSpPr txBox="1"/>
          <p:nvPr/>
        </p:nvSpPr>
        <p:spPr>
          <a:xfrm>
            <a:off x="2109537" y="442646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u="none" strike="noStrike" baseline="0" dirty="0">
                <a:solidFill>
                  <a:srgbClr val="464646"/>
                </a:solidFill>
                <a:latin typeface="Calibri" panose="020F0502020204030204" pitchFamily="34" charset="0"/>
              </a:rPr>
              <a:t>Unnormalized Spectral Clustering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65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657</Words>
  <Application>Microsoft Office PowerPoint</Application>
  <PresentationFormat>全屏显示(16:9)</PresentationFormat>
  <Paragraphs>79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黑体</vt:lpstr>
      <vt:lpstr>隶书</vt:lpstr>
      <vt:lpstr>宋体</vt:lpstr>
      <vt:lpstr>微软雅黑</vt:lpstr>
      <vt:lpstr>Arial</vt:lpstr>
      <vt:lpstr>Calibri</vt:lpstr>
      <vt:lpstr>Calibri Light</vt:lpstr>
      <vt:lpstr>Cambria Math</vt:lpstr>
      <vt:lpstr>Consolas</vt:lpstr>
      <vt:lpstr>Wingdings</vt:lpstr>
      <vt:lpstr>Office 主题</vt:lpstr>
      <vt:lpstr>PowerPoint 演示文稿</vt:lpstr>
      <vt:lpstr>算法概述</vt:lpstr>
      <vt:lpstr>算法概述</vt:lpstr>
      <vt:lpstr>算法概述</vt:lpstr>
      <vt:lpstr>算法概述</vt:lpstr>
      <vt:lpstr>算法概述</vt:lpstr>
      <vt:lpstr>算法概述</vt:lpstr>
      <vt:lpstr>算法概述</vt:lpstr>
      <vt:lpstr>算法概述</vt:lpstr>
      <vt:lpstr>算法概述</vt:lpstr>
      <vt:lpstr>算法概述</vt:lpstr>
      <vt:lpstr>算法概述</vt:lpstr>
      <vt:lpstr>算法概述</vt:lpstr>
      <vt:lpstr>算法概述</vt:lpstr>
      <vt:lpstr>在线问答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Wang Yonghao</cp:lastModifiedBy>
  <cp:revision>977</cp:revision>
  <dcterms:created xsi:type="dcterms:W3CDTF">2017-03-07T07:29:00Z</dcterms:created>
  <dcterms:modified xsi:type="dcterms:W3CDTF">2020-11-17T09:53:03Z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