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332" r:id="rId4"/>
    <p:sldId id="396" r:id="rId5"/>
    <p:sldId id="397" r:id="rId7"/>
    <p:sldId id="398" r:id="rId8"/>
    <p:sldId id="399" r:id="rId9"/>
    <p:sldId id="400" r:id="rId10"/>
    <p:sldId id="401" r:id="rId11"/>
    <p:sldId id="260" r:id="rId12"/>
  </p:sldIdLst>
  <p:sldSz cx="9144000" cy="5143500" type="screen16x9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0033"/>
    <a:srgbClr val="666666"/>
    <a:srgbClr val="FF3399"/>
    <a:srgbClr val="005BAC"/>
    <a:srgbClr val="CCCCCC"/>
    <a:srgbClr val="464646"/>
    <a:srgbClr val="00D6B5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9" autoAdjust="0"/>
    <p:restoredTop sz="83673" autoAdjust="0"/>
  </p:normalViewPr>
  <p:slideViewPr>
    <p:cSldViewPr snapToGrid="0">
      <p:cViewPr varScale="1">
        <p:scale>
          <a:sx n="85" d="100"/>
          <a:sy n="85" d="100"/>
        </p:scale>
        <p:origin x="948" y="90"/>
      </p:cViewPr>
      <p:guideLst>
        <p:guide orient="horz" pos="1620"/>
        <p:guide pos="2880"/>
      </p:guideLst>
    </p:cSldViewPr>
  </p:slideViewPr>
  <p:outlineViewPr>
    <p:cViewPr>
      <p:scale>
        <a:sx n="25" d="100"/>
        <a:sy n="25" d="100"/>
      </p:scale>
      <p:origin x="0" y="-55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121" y="1279287"/>
            <a:ext cx="6139502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92"/>
            <a:ext cx="7886700" cy="43596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700"/>
            <a:ext cx="7886700" cy="11253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4062"/>
            <a:ext cx="3655181" cy="61804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8035" indent="0">
              <a:buNone/>
              <a:defRPr sz="1350"/>
            </a:lvl7pPr>
            <a:lvl8pPr marL="2400935" indent="0">
              <a:buNone/>
              <a:defRPr sz="1350"/>
            </a:lvl8pPr>
            <a:lvl9pPr marL="2743835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384"/>
            <a:ext cx="3655181" cy="2643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4062"/>
            <a:ext cx="3673182" cy="61804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8035" indent="0">
              <a:buNone/>
              <a:defRPr sz="1350"/>
            </a:lvl7pPr>
            <a:lvl8pPr marL="2400935" indent="0">
              <a:buNone/>
              <a:defRPr sz="1350"/>
            </a:lvl8pPr>
            <a:lvl9pPr marL="2743835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384"/>
            <a:ext cx="3673182" cy="2643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24012" cy="12003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61"/>
            <a:ext cx="4629150" cy="4053597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24012" cy="28591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8035" indent="0">
              <a:buNone/>
              <a:defRPr sz="1050"/>
            </a:lvl7pPr>
            <a:lvl8pPr marL="2400935" indent="0">
              <a:buNone/>
              <a:defRPr sz="1050"/>
            </a:lvl8pPr>
            <a:lvl9pPr marL="2743835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92"/>
            <a:ext cx="1971675" cy="435964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92"/>
            <a:ext cx="5800725" cy="435964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458"/>
            <a:ext cx="7886700" cy="326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8097"/>
            <a:ext cx="20574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8097"/>
            <a:ext cx="30861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8097"/>
            <a:ext cx="20574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0815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 descr="E:\owncloud\刘达\2017年\深蓝学院\PPT模板\ppt1封面a.pngppt1封面a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50" y="0"/>
            <a:ext cx="9162415" cy="5144400"/>
          </a:xfrm>
          <a:prstGeom prst="rect">
            <a:avLst/>
          </a:prstGeom>
        </p:spPr>
      </p:pic>
      <p:pic>
        <p:nvPicPr>
          <p:cNvPr id="9" name="图片 8" descr="E:\owncloud\刘达\2017年\深蓝学院\logo\导出图\深蓝学院-标准色.png深蓝学院-标准色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510065" y="397880"/>
            <a:ext cx="2298379" cy="70548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061020" y="1501245"/>
            <a:ext cx="544896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激光</a:t>
            </a:r>
            <a:r>
              <a:rPr lang="en-US" altLang="zh-CN" sz="2400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SLAM</a:t>
            </a:r>
            <a:r>
              <a:rPr lang="zh-CN" altLang="en-US" sz="2400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第六章作业讲解</a:t>
            </a:r>
            <a:endParaRPr lang="zh-CN" altLang="en-US" sz="2400" b="1" dirty="0">
              <a:solidFill>
                <a:srgbClr val="46464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762000" y="3223260"/>
            <a:ext cx="695325" cy="695325"/>
          </a:xfrm>
          <a:prstGeom prst="ellipse">
            <a:avLst/>
          </a:prstGeom>
          <a:blipFill rotWithShape="1">
            <a:blip r:embed="rId3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713105" y="3174365"/>
            <a:ext cx="793750" cy="793750"/>
          </a:xfrm>
          <a:prstGeom prst="ellipse">
            <a:avLst/>
          </a:prstGeom>
          <a:noFill/>
          <a:ln w="34925">
            <a:solidFill>
              <a:srgbClr val="005B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690968" y="3422177"/>
            <a:ext cx="1376082" cy="294005"/>
          </a:xfrm>
          <a:prstGeom prst="rect">
            <a:avLst/>
          </a:prstGeom>
          <a:solidFill>
            <a:schemeClr val="bg1"/>
          </a:solidFill>
          <a:ln w="12700"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2350135" y="3408680"/>
            <a:ext cx="7924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丘百韬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697999" y="3422177"/>
            <a:ext cx="665761" cy="294005"/>
          </a:xfrm>
          <a:prstGeom prst="rect">
            <a:avLst/>
          </a:prstGeom>
          <a:solidFill>
            <a:srgbClr val="46464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1669890" y="3408405"/>
            <a:ext cx="771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主讲人</a:t>
            </a:r>
            <a:endParaRPr lang="zh-CN" altLang="en-US" sz="1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第一题</a:t>
            </a:r>
            <a:endParaRPr lang="zh-CN" altLang="en-US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342123" y="1165779"/>
            <a:ext cx="8304244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" indent="0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+mn-ea"/>
                <a:cs typeface="Times New Roman" panose="02020603050405020304" pitchFamily="18" charset="0"/>
              </a:rPr>
              <a:t>1.</a:t>
            </a:r>
            <a:r>
              <a:rPr lang="zh-CN" altLang="en-US" sz="2000" b="1" dirty="0">
                <a:latin typeface="+mn-ea"/>
                <a:cs typeface="Times New Roman" panose="02020603050405020304" pitchFamily="18" charset="0"/>
              </a:rPr>
              <a:t>求解每一项的误差和对</a:t>
            </a:r>
            <a:endParaRPr lang="zh-CN" altLang="en-US" sz="2000" b="1" dirty="0">
              <a:latin typeface="+mn-ea"/>
              <a:cs typeface="Times New Roman" panose="02020603050405020304" pitchFamily="18" charset="0"/>
            </a:endParaRPr>
          </a:p>
          <a:p>
            <a:pPr marL="635" indent="0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+mn-ea"/>
                <a:cs typeface="Times New Roman" panose="02020603050405020304" pitchFamily="18" charset="0"/>
              </a:rPr>
              <a:t>应的雅可比矩阵，误差定</a:t>
            </a:r>
            <a:endParaRPr lang="zh-CN" altLang="en-US" sz="2000" b="1" dirty="0">
              <a:latin typeface="+mn-ea"/>
              <a:cs typeface="Times New Roman" panose="02020603050405020304" pitchFamily="18" charset="0"/>
            </a:endParaRPr>
          </a:p>
          <a:p>
            <a:pPr marL="635" indent="0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+mn-ea"/>
                <a:cs typeface="Times New Roman" panose="02020603050405020304" pitchFamily="18" charset="0"/>
              </a:rPr>
              <a:t>义在代码的ComputeError</a:t>
            </a:r>
            <a:endParaRPr lang="zh-CN" altLang="en-US" sz="2000" b="1" dirty="0">
              <a:latin typeface="+mn-ea"/>
              <a:cs typeface="Times New Roman" panose="02020603050405020304" pitchFamily="18" charset="0"/>
            </a:endParaRPr>
          </a:p>
          <a:p>
            <a:pPr marL="635" indent="0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+mn-ea"/>
                <a:cs typeface="Times New Roman" panose="02020603050405020304" pitchFamily="18" charset="0"/>
              </a:rPr>
              <a:t>函数里面有</a:t>
            </a:r>
            <a:endParaRPr lang="zh-CN" altLang="en-US" sz="2000" b="1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6" name="图片 5" descr="1-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935" y="1165860"/>
            <a:ext cx="5281930" cy="28886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第一题</a:t>
            </a:r>
            <a:endParaRPr lang="zh-CN" altLang="en-US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342123" y="1151174"/>
            <a:ext cx="8304244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" indent="0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+mn-ea"/>
                <a:cs typeface="Times New Roman" panose="02020603050405020304" pitchFamily="18" charset="0"/>
              </a:rPr>
              <a:t>2.构造H矩阵 ＆ b向量</a:t>
            </a:r>
            <a:endParaRPr lang="en-US" altLang="zh-CN" sz="2000" b="1" dirty="0">
              <a:latin typeface="+mn-ea"/>
              <a:cs typeface="Times New Roman" panose="02020603050405020304" pitchFamily="18" charset="0"/>
            </a:endParaRPr>
          </a:p>
          <a:p>
            <a:pPr marL="635" indent="0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+mn-ea"/>
                <a:cs typeface="Times New Roman" panose="02020603050405020304" pitchFamily="18" charset="0"/>
              </a:rPr>
              <a:t>并求解</a:t>
            </a:r>
            <a:r>
              <a:rPr lang="zh-CN" altLang="en-US" sz="2000" b="1" dirty="0">
                <a:latin typeface="+mn-ea"/>
                <a:cs typeface="Times New Roman" panose="02020603050405020304" pitchFamily="18" charset="0"/>
              </a:rPr>
              <a:t>非线性优化问题。</a:t>
            </a:r>
            <a:endParaRPr lang="en-US" altLang="zh-CN" sz="2000" b="1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3" name="图片 2" descr="1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20" y="1151255"/>
            <a:ext cx="5440045" cy="32302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第一题</a:t>
            </a:r>
            <a:endParaRPr lang="zh-CN" altLang="en-US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342123" y="1165779"/>
            <a:ext cx="8304244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" indent="0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+mn-ea"/>
                <a:cs typeface="Times New Roman" panose="02020603050405020304" pitchFamily="18" charset="0"/>
              </a:rPr>
              <a:t>3.更新顶点数据</a:t>
            </a:r>
            <a:endParaRPr lang="en-US" altLang="zh-CN" sz="2000" b="1" dirty="0">
              <a:latin typeface="+mn-ea"/>
              <a:cs typeface="Times New Roman" panose="02020603050405020304" pitchFamily="18" charset="0"/>
            </a:endParaRPr>
          </a:p>
          <a:p>
            <a:pPr marL="635" indent="0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None/>
            </a:pPr>
            <a:endParaRPr lang="en-US" altLang="zh-CN" sz="2000" b="1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3" name="图片 2" descr="1-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35" y="1694180"/>
            <a:ext cx="5789295" cy="29032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第二题</a:t>
            </a:r>
            <a:endParaRPr lang="zh-CN" altLang="en-US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342123" y="1165779"/>
            <a:ext cx="8304244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" indent="0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+mn-ea"/>
                <a:cs typeface="Times New Roman" panose="02020603050405020304" pitchFamily="18" charset="0"/>
              </a:rPr>
              <a:t>简答题，开放性答案：你认为第一题的优化过程中哪个环节耗时最多？是否有什么改进的方法可以进行加速？</a:t>
            </a: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  <a:p>
            <a:pPr marL="635" indent="0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求解增量方程        耗时最多，这和</a:t>
            </a:r>
            <a:r>
              <a:rPr lang="en-US" altLang="zh-CN" sz="2000" b="1" dirty="0">
                <a:latin typeface="+mn-ea"/>
                <a:cs typeface="Times New Roman" panose="02020603050405020304" pitchFamily="18" charset="0"/>
              </a:rPr>
              <a:t>H</a:t>
            </a: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矩阵的规模有关</a:t>
            </a: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  <a:p>
            <a:pPr marL="635" indent="0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加速的方法：利用</a:t>
            </a:r>
            <a:r>
              <a:rPr lang="en-US" altLang="zh-CN" sz="2000" b="1" dirty="0">
                <a:latin typeface="+mn-ea"/>
                <a:cs typeface="Times New Roman" panose="02020603050405020304" pitchFamily="18" charset="0"/>
              </a:rPr>
              <a:t>H</a:t>
            </a: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矩阵稀疏的特点，用</a:t>
            </a:r>
            <a:r>
              <a:rPr lang="en-US" altLang="zh-CN" sz="2000" b="1" dirty="0">
                <a:latin typeface="+mn-ea"/>
                <a:cs typeface="Times New Roman" panose="02020603050405020304" pitchFamily="18" charset="0"/>
              </a:rPr>
              <a:t>Sparse Matrix</a:t>
            </a: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的</a:t>
            </a:r>
            <a:r>
              <a:rPr lang="en-US" altLang="zh-CN" sz="2000" b="1" dirty="0">
                <a:latin typeface="+mn-ea"/>
                <a:cs typeface="Times New Roman" panose="02020603050405020304" pitchFamily="18" charset="0"/>
              </a:rPr>
              <a:t>LDLT/LLT</a:t>
            </a: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分解速度很快</a:t>
            </a:r>
            <a:endParaRPr lang="zh-CN" altLang="en-US" sz="20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5" name="图片 4" descr="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010" y="2165985"/>
            <a:ext cx="962025" cy="228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第三题</a:t>
            </a:r>
            <a:endParaRPr lang="zh-CN" altLang="en-US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342123" y="1165779"/>
            <a:ext cx="8304244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" indent="0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+mn-ea"/>
                <a:cs typeface="Times New Roman" panose="02020603050405020304" pitchFamily="18" charset="0"/>
              </a:rPr>
              <a:t>学习相关材料。除了高斯牛顿方法，你还知道哪些非线性优化方法？请简述它们的原理</a:t>
            </a:r>
            <a:r>
              <a:rPr lang="zh-CN" altLang="en-US" sz="2000" b="1" dirty="0">
                <a:latin typeface="+mn-ea"/>
                <a:cs typeface="Times New Roman" panose="02020603050405020304" pitchFamily="18" charset="0"/>
              </a:rPr>
              <a:t>。</a:t>
            </a:r>
            <a:endParaRPr lang="zh-CN" altLang="en-US" sz="2000" b="1" dirty="0">
              <a:latin typeface="+mn-ea"/>
              <a:cs typeface="Times New Roman" panose="02020603050405020304" pitchFamily="18" charset="0"/>
            </a:endParaRPr>
          </a:p>
          <a:p>
            <a:pPr marL="635" indent="0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None/>
            </a:pPr>
            <a:r>
              <a:rPr lang="zh-CN" altLang="en-US" sz="1600" dirty="0">
                <a:latin typeface="+mn-ea"/>
                <a:cs typeface="Times New Roman" panose="02020603050405020304" pitchFamily="18" charset="0"/>
              </a:rPr>
              <a:t>非线性优化方法有：最速下降法，牛顿法，高斯牛顿法，LM法等</a:t>
            </a:r>
            <a:endParaRPr lang="zh-CN" altLang="en-US" sz="1600" dirty="0">
              <a:latin typeface="+mn-ea"/>
              <a:cs typeface="Times New Roman" panose="02020603050405020304" pitchFamily="18" charset="0"/>
            </a:endParaRPr>
          </a:p>
          <a:p>
            <a:pPr marL="635" indent="0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None/>
            </a:pPr>
            <a:r>
              <a:rPr lang="zh-CN" altLang="en-US" sz="1600" dirty="0">
                <a:latin typeface="+mn-ea"/>
                <a:cs typeface="Times New Roman" panose="02020603050405020304" pitchFamily="18" charset="0"/>
              </a:rPr>
              <a:t>最速下降法：对误差函数的平方进行一阶泰勒展开，然后通过   求导等于0来求得</a:t>
            </a:r>
            <a:endParaRPr lang="zh-CN" altLang="en-US" sz="1600" dirty="0">
              <a:latin typeface="+mn-ea"/>
              <a:cs typeface="Times New Roman" panose="02020603050405020304" pitchFamily="18" charset="0"/>
            </a:endParaRPr>
          </a:p>
          <a:p>
            <a:pPr marL="635" indent="0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None/>
            </a:pPr>
            <a:r>
              <a:rPr lang="zh-CN" altLang="en-US" sz="1600" dirty="0">
                <a:latin typeface="+mn-ea"/>
                <a:cs typeface="Times New Roman" panose="02020603050405020304" pitchFamily="18" charset="0"/>
              </a:rPr>
              <a:t>牛顿法：对误差函数的平方进行二阶泰勒展开，然后通过   求导等于0来求得   </a:t>
            </a:r>
            <a:endParaRPr lang="zh-CN" altLang="en-US" sz="1600" dirty="0">
              <a:latin typeface="+mn-ea"/>
              <a:cs typeface="Times New Roman" panose="02020603050405020304" pitchFamily="18" charset="0"/>
            </a:endParaRPr>
          </a:p>
          <a:p>
            <a:pPr marL="635" indent="0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None/>
            </a:pPr>
            <a:r>
              <a:rPr lang="zh-CN" altLang="en-US" sz="1600" dirty="0">
                <a:latin typeface="+mn-ea"/>
                <a:cs typeface="Times New Roman" panose="02020603050405020304" pitchFamily="18" charset="0"/>
              </a:rPr>
              <a:t>形式为</a:t>
            </a:r>
            <a:endParaRPr lang="zh-CN" altLang="en-US" sz="1600" dirty="0">
              <a:latin typeface="+mn-ea"/>
              <a:cs typeface="Times New Roman" panose="02020603050405020304" pitchFamily="18" charset="0"/>
            </a:endParaRPr>
          </a:p>
          <a:p>
            <a:pPr marL="635" indent="0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None/>
            </a:pPr>
            <a:r>
              <a:rPr lang="zh-CN" altLang="en-US" sz="1600" dirty="0">
                <a:latin typeface="+mn-ea"/>
                <a:cs typeface="Times New Roman" panose="02020603050405020304" pitchFamily="18" charset="0"/>
              </a:rPr>
              <a:t>高斯牛顿法：对误差函数直接进行一阶泰勒展开，然后带入误差项平方公式里面，最后通过   求导等于0来求得   ，这里用     来对</a:t>
            </a:r>
            <a:r>
              <a:rPr lang="en-US" altLang="zh-CN" sz="1600" b="1" dirty="0">
                <a:latin typeface="+mn-ea"/>
                <a:cs typeface="Times New Roman" panose="02020603050405020304" pitchFamily="18" charset="0"/>
              </a:rPr>
              <a:t>H</a:t>
            </a:r>
            <a:r>
              <a:rPr lang="zh-CN" altLang="en-US" sz="1600" dirty="0">
                <a:latin typeface="+mn-ea"/>
                <a:cs typeface="Times New Roman" panose="02020603050405020304" pitchFamily="18" charset="0"/>
              </a:rPr>
              <a:t>进行近似</a:t>
            </a:r>
            <a:endParaRPr lang="zh-CN" altLang="en-US" sz="1600" dirty="0">
              <a:latin typeface="+mn-ea"/>
              <a:cs typeface="Times New Roman" panose="02020603050405020304" pitchFamily="18" charset="0"/>
            </a:endParaRPr>
          </a:p>
          <a:p>
            <a:pPr marL="635" indent="0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None/>
            </a:pPr>
            <a:r>
              <a:rPr lang="zh-CN" altLang="en-US" sz="1600" dirty="0">
                <a:latin typeface="+mn-ea"/>
                <a:cs typeface="Times New Roman" panose="02020603050405020304" pitchFamily="18" charset="0"/>
              </a:rPr>
              <a:t>LM法：综合考虑了最速下降法和高斯牛顿法，加入了阻尼因子，保证了</a:t>
            </a:r>
            <a:r>
              <a:rPr lang="zh-CN" altLang="en-US" sz="1600" b="1" dirty="0">
                <a:latin typeface="+mn-ea"/>
                <a:cs typeface="Times New Roman" panose="02020603050405020304" pitchFamily="18" charset="0"/>
              </a:rPr>
              <a:t>H</a:t>
            </a:r>
            <a:r>
              <a:rPr lang="zh-CN" altLang="en-US" sz="1600" dirty="0">
                <a:latin typeface="+mn-ea"/>
                <a:cs typeface="Times New Roman" panose="02020603050405020304" pitchFamily="18" charset="0"/>
              </a:rPr>
              <a:t>是正定矩阵</a:t>
            </a:r>
            <a:endParaRPr lang="zh-CN" altLang="en-US" sz="1600" dirty="0">
              <a:latin typeface="+mn-ea"/>
              <a:cs typeface="Times New Roman" panose="02020603050405020304" pitchFamily="18" charset="0"/>
            </a:endParaRPr>
          </a:p>
          <a:p>
            <a:pPr marL="635" indent="0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None/>
            </a:pPr>
            <a:endParaRPr lang="zh-CN" altLang="en-US" sz="20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5" name="图片 4" descr="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1535" y="2549525"/>
            <a:ext cx="295275" cy="180975"/>
          </a:xfrm>
          <a:prstGeom prst="rect">
            <a:avLst/>
          </a:prstGeom>
        </p:spPr>
      </p:pic>
      <p:pic>
        <p:nvPicPr>
          <p:cNvPr id="6" name="图片 5" descr="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9700" y="2549525"/>
            <a:ext cx="295275" cy="180975"/>
          </a:xfrm>
          <a:prstGeom prst="rect">
            <a:avLst/>
          </a:prstGeom>
        </p:spPr>
      </p:pic>
      <p:pic>
        <p:nvPicPr>
          <p:cNvPr id="7" name="图片 6" descr="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705" y="2967990"/>
            <a:ext cx="295275" cy="180975"/>
          </a:xfrm>
          <a:prstGeom prst="rect">
            <a:avLst/>
          </a:prstGeom>
        </p:spPr>
      </p:pic>
      <p:pic>
        <p:nvPicPr>
          <p:cNvPr id="8" name="图片 7" descr="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3615" y="2967990"/>
            <a:ext cx="295275" cy="180975"/>
          </a:xfrm>
          <a:prstGeom prst="rect">
            <a:avLst/>
          </a:prstGeom>
        </p:spPr>
      </p:pic>
      <p:pic>
        <p:nvPicPr>
          <p:cNvPr id="9" name="图片 8" descr="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660" y="3308985"/>
            <a:ext cx="1028700" cy="238125"/>
          </a:xfrm>
          <a:prstGeom prst="rect">
            <a:avLst/>
          </a:prstGeom>
        </p:spPr>
      </p:pic>
      <p:pic>
        <p:nvPicPr>
          <p:cNvPr id="10" name="图片 9" descr="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35" y="4058920"/>
            <a:ext cx="295275" cy="180975"/>
          </a:xfrm>
          <a:prstGeom prst="rect">
            <a:avLst/>
          </a:prstGeom>
        </p:spPr>
      </p:pic>
      <p:pic>
        <p:nvPicPr>
          <p:cNvPr id="11" name="图片 10" descr="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580" y="4058920"/>
            <a:ext cx="295275" cy="180975"/>
          </a:xfrm>
          <a:prstGeom prst="rect">
            <a:avLst/>
          </a:prstGeom>
        </p:spPr>
      </p:pic>
      <p:pic>
        <p:nvPicPr>
          <p:cNvPr id="12" name="图片 11" descr="0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1085" y="4020820"/>
            <a:ext cx="457200" cy="2571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第四题</a:t>
            </a:r>
            <a:endParaRPr lang="zh-CN" altLang="en-US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342123" y="1165779"/>
            <a:ext cx="8304244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" indent="0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+mn-ea"/>
                <a:cs typeface="Times New Roman" panose="02020603050405020304" pitchFamily="18" charset="0"/>
              </a:rPr>
              <a:t>这里我用的是</a:t>
            </a:r>
            <a:endParaRPr lang="zh-CN" altLang="en-US" sz="2000" b="1" dirty="0">
              <a:latin typeface="+mn-ea"/>
              <a:cs typeface="Times New Roman" panose="02020603050405020304" pitchFamily="18" charset="0"/>
            </a:endParaRPr>
          </a:p>
          <a:p>
            <a:pPr marL="635" indent="0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+mn-ea"/>
                <a:cs typeface="Times New Roman" panose="02020603050405020304" pitchFamily="18" charset="0"/>
              </a:rPr>
              <a:t>Ceres</a:t>
            </a:r>
            <a:r>
              <a:rPr lang="zh-CN" altLang="en-US" sz="2000" b="1" dirty="0">
                <a:latin typeface="+mn-ea"/>
                <a:cs typeface="Times New Roman" panose="02020603050405020304" pitchFamily="18" charset="0"/>
              </a:rPr>
              <a:t>库</a:t>
            </a:r>
            <a:endParaRPr lang="zh-CN" altLang="en-US" sz="2000" b="1" dirty="0">
              <a:latin typeface="+mn-ea"/>
              <a:cs typeface="Times New Roman" panose="02020603050405020304" pitchFamily="18" charset="0"/>
            </a:endParaRPr>
          </a:p>
          <a:p>
            <a:pPr marL="635" indent="0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None/>
            </a:pPr>
            <a:endParaRPr lang="zh-CN" altLang="en-US" sz="2000" b="1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3" name="图片 2" descr="4-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345" y="1165860"/>
            <a:ext cx="4410075" cy="37865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第四题</a:t>
            </a:r>
            <a:endParaRPr lang="zh-CN" altLang="en-US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342123" y="1165779"/>
            <a:ext cx="8304244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" indent="0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None/>
            </a:pP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3" name="图片 2" descr="4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65" y="1165860"/>
            <a:ext cx="7111365" cy="22828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031490" y="2038350"/>
            <a:ext cx="3322320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感谢各位聆听</a:t>
            </a:r>
            <a:endParaRPr lang="zh-CN" altLang="en-US" sz="3400" b="1" dirty="0">
              <a:solidFill>
                <a:srgbClr val="46464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108325" y="2615565"/>
            <a:ext cx="345186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rgbClr val="464646"/>
                </a:solidFill>
                <a:latin typeface="Arial" panose="020B0604020202020204" pitchFamily="34" charset="0"/>
              </a:rPr>
              <a:t>Thanks for Listening</a:t>
            </a:r>
            <a:endParaRPr lang="en-US" altLang="zh-CN" sz="2000" b="1">
              <a:solidFill>
                <a:srgbClr val="464646"/>
              </a:solidFill>
              <a:latin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 rot="840000">
            <a:off x="5659826" y="2054226"/>
            <a:ext cx="1895475" cy="139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 dirty="0">
                <a:solidFill>
                  <a:srgbClr val="005BAC"/>
                </a:solidFill>
                <a:latin typeface="微软雅黑" panose="020B0503020204020204" charset="-122"/>
                <a:ea typeface="微软雅黑" panose="020B0503020204020204" charset="-122"/>
              </a:rPr>
              <a:t>！</a:t>
            </a:r>
            <a:endParaRPr lang="zh-CN" altLang="en-US" sz="8000" b="1" dirty="0">
              <a:solidFill>
                <a:srgbClr val="005BA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2" name="图片 11" descr="E:\owncloud\刘达\2017年\深蓝学院\logo\导出图\深蓝学院-标准色.png深蓝学院-标准色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510065" y="397880"/>
            <a:ext cx="2298379" cy="7054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0000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535</Words>
  <Application>WPS 演示</Application>
  <PresentationFormat>全屏显示(16:9)</PresentationFormat>
  <Paragraphs>54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黑体</vt:lpstr>
      <vt:lpstr>隶书</vt:lpstr>
      <vt:lpstr>Times New Roman</vt:lpstr>
      <vt:lpstr>Calibri</vt:lpstr>
      <vt:lpstr>Arial Unicode MS</vt:lpstr>
      <vt:lpstr>Calibri Light</vt:lpstr>
      <vt:lpstr>Office 主题</vt:lpstr>
      <vt:lpstr>PowerPoint 演示文稿</vt:lpstr>
      <vt:lpstr>第一题</vt:lpstr>
      <vt:lpstr>第一题</vt:lpstr>
      <vt:lpstr>第一题</vt:lpstr>
      <vt:lpstr>第二题</vt:lpstr>
      <vt:lpstr>第三题</vt:lpstr>
      <vt:lpstr>第四题</vt:lpstr>
      <vt:lpstr>第四题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saikr</dc:creator>
  <cp:lastModifiedBy>qbt</cp:lastModifiedBy>
  <cp:revision>983</cp:revision>
  <dcterms:created xsi:type="dcterms:W3CDTF">2017-03-07T07:29:00Z</dcterms:created>
  <dcterms:modified xsi:type="dcterms:W3CDTF">2021-02-03T09:54:03Z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2052-11.8.6.8556</vt:lpwstr>
  </property>
</Properties>
</file>