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7"/>
  </p:handoutMasterIdLst>
  <p:sldIdLst>
    <p:sldId id="261" r:id="rId4"/>
    <p:sldId id="392" r:id="rId6"/>
    <p:sldId id="419" r:id="rId7"/>
    <p:sldId id="459" r:id="rId8"/>
    <p:sldId id="448" r:id="rId9"/>
    <p:sldId id="483" r:id="rId10"/>
    <p:sldId id="449" r:id="rId11"/>
    <p:sldId id="471" r:id="rId12"/>
    <p:sldId id="481" r:id="rId13"/>
    <p:sldId id="484" r:id="rId14"/>
    <p:sldId id="473" r:id="rId15"/>
    <p:sldId id="485" r:id="rId16"/>
    <p:sldId id="474" r:id="rId17"/>
    <p:sldId id="486" r:id="rId18"/>
    <p:sldId id="487" r:id="rId19"/>
    <p:sldId id="482" r:id="rId20"/>
    <p:sldId id="475" r:id="rId21"/>
    <p:sldId id="476" r:id="rId22"/>
    <p:sldId id="498" r:id="rId23"/>
    <p:sldId id="499" r:id="rId24"/>
    <p:sldId id="456" r:id="rId25"/>
    <p:sldId id="45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B8FF"/>
    <a:srgbClr val="775E97"/>
    <a:srgbClr val="9999FF"/>
    <a:srgbClr val="F5330A"/>
    <a:srgbClr val="77B7E7"/>
    <a:srgbClr val="37556B"/>
    <a:srgbClr val="FFFF99"/>
    <a:srgbClr val="D886CE"/>
    <a:srgbClr val="4747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2241" autoAdjust="0"/>
  </p:normalViewPr>
  <p:slideViewPr>
    <p:cSldViewPr>
      <p:cViewPr varScale="1">
        <p:scale>
          <a:sx n="75" d="100"/>
          <a:sy n="75" d="100"/>
        </p:scale>
        <p:origin x="1428" y="78"/>
      </p:cViewPr>
      <p:guideLst>
        <p:guide orient="horz" pos="211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BDA753-324D-491E-80CC-3E2E80BF6670}" type="datetime1">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706F9-64BD-4C4E-88C0-72FA8C2827C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E6D87-A3E8-4B3E-A754-C1996FEB2712}" type="datetime1">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C48A7-4D40-4CAA-99CE-6813CFCDDD8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FC48A7-4D40-4CAA-99CE-6813CFCDDD8F}" type="slidenum">
              <a:rPr lang="zh-CN" altLang="en-US" smtClean="0"/>
            </a:fld>
            <a:endParaRPr lang="zh-CN" altLang="en-US"/>
          </a:p>
        </p:txBody>
      </p:sp>
      <p:sp>
        <p:nvSpPr>
          <p:cNvPr id="5" name="日期占位符 4"/>
          <p:cNvSpPr>
            <a:spLocks noGrp="1"/>
          </p:cNvSpPr>
          <p:nvPr>
            <p:ph type="dt" idx="11"/>
          </p:nvPr>
        </p:nvSpPr>
        <p:spPr/>
        <p:txBody>
          <a:bodyPr/>
          <a:lstStyle/>
          <a:p>
            <a:fld id="{996E571B-C8A1-4222-B0D5-7963C0D6B7DE}" type="datetime1">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lgn="r" rtl="0"/>
            <a:fld id="{193A43B4-7125-4DEB-B221-042A6CB74FEA}" type="slidenum">
              <a:rPr lang="zh-CN" altLang="en-US" sz="1200" kern="1200">
                <a:solidFill>
                  <a:prstClr val="black"/>
                </a:solidFill>
                <a:latin typeface="Calibri" panose="020F0502020204030204"/>
                <a:ea typeface="宋体" panose="02010600030101010101" pitchFamily="2" charset="-122"/>
                <a:cs typeface="+mn-cs"/>
              </a:rPr>
            </a:fld>
            <a:endParaRPr lang="en-US" altLang="zh-CN" sz="1200" kern="1200">
              <a:solidFill>
                <a:prstClr val="black"/>
              </a:solidFill>
              <a:latin typeface="Calibri" panose="020F0502020204030204"/>
              <a:ea typeface="宋体" panose="02010600030101010101" pitchFamily="2" charset="-122"/>
              <a:cs typeface="+mn-cs"/>
            </a:endParaRPr>
          </a:p>
        </p:txBody>
      </p:sp>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p:txBody>
          <a:bodyPr/>
          <a:lstStyle/>
          <a:p>
            <a:r>
              <a:rPr lang="zh-CN" altLang="en-US" dirty="0"/>
              <a:t>我的报告主要分为以下几个方面</a:t>
            </a:r>
            <a:endParaRPr lang="zh-CN" altLang="en-US" dirty="0"/>
          </a:p>
        </p:txBody>
      </p:sp>
      <p:sp>
        <p:nvSpPr>
          <p:cNvPr id="2" name="日期占位符 1"/>
          <p:cNvSpPr>
            <a:spLocks noGrp="1"/>
          </p:cNvSpPr>
          <p:nvPr>
            <p:ph type="dt" idx="10"/>
          </p:nvPr>
        </p:nvSpPr>
        <p:spPr/>
        <p:txBody>
          <a:bodyPr/>
          <a:lstStyle/>
          <a:p>
            <a:fld id="{2A63E26A-5FB4-4F9E-BEA6-9B5988F0E969}" type="datetime1">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我们的系统主要应用场景是无人送货车， 该类场景对功耗要求比较严格</a:t>
            </a:r>
            <a:endParaRPr lang="zh-CN" altLang="en-US"/>
          </a:p>
        </p:txBody>
      </p:sp>
      <p:sp>
        <p:nvSpPr>
          <p:cNvPr id="4" name="日期占位符 3"/>
          <p:cNvSpPr>
            <a:spLocks noGrp="1"/>
          </p:cNvSpPr>
          <p:nvPr>
            <p:ph type="dt" idx="10"/>
          </p:nvPr>
        </p:nvSpPr>
        <p:spPr/>
        <p:txBody>
          <a:bodyPr/>
          <a:lstStyle/>
          <a:p>
            <a:fld id="{BFBE6D87-A3E8-4B3E-A754-C1996FEB271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EBFC48A7-4D40-4CAA-99CE-6813CFCDDD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异构计算的优势在于 可以将复杂的算法并行化和流水线化 功耗比</a:t>
            </a:r>
            <a:r>
              <a:rPr lang="en-US" altLang="zh-CN"/>
              <a:t>GPU</a:t>
            </a:r>
            <a:r>
              <a:rPr lang="zh-CN" altLang="en-US"/>
              <a:t>和</a:t>
            </a:r>
            <a:r>
              <a:rPr lang="en-US" altLang="zh-CN"/>
              <a:t>CPU</a:t>
            </a:r>
            <a:r>
              <a:rPr lang="zh-CN" altLang="en-US"/>
              <a:t>低很多 功耗比 即 效能也很高 但是对于流程控制的工作不是特别擅长 所以使用</a:t>
            </a:r>
            <a:r>
              <a:rPr lang="en-US" altLang="zh-CN"/>
              <a:t>CPU</a:t>
            </a:r>
            <a:r>
              <a:rPr lang="zh-CN" altLang="en-US"/>
              <a:t>作为辅助</a:t>
            </a:r>
            <a:endParaRPr lang="zh-CN" altLang="en-US"/>
          </a:p>
        </p:txBody>
      </p:sp>
      <p:sp>
        <p:nvSpPr>
          <p:cNvPr id="4" name="日期占位符 3"/>
          <p:cNvSpPr>
            <a:spLocks noGrp="1"/>
          </p:cNvSpPr>
          <p:nvPr>
            <p:ph type="dt" idx="1"/>
          </p:nvPr>
        </p:nvSpPr>
        <p:spPr/>
        <p:txBody>
          <a:bodyPr/>
          <a:p>
            <a:fld id="{BFBE6D87-A3E8-4B3E-A754-C1996FEB2712}" type="datetime1">
              <a:rPr lang="zh-CN" altLang="en-US" smtClean="0"/>
            </a:fld>
            <a:endParaRPr lang="zh-CN" altLang="en-US"/>
          </a:p>
        </p:txBody>
      </p:sp>
      <p:sp>
        <p:nvSpPr>
          <p:cNvPr id="5" name="灯片编号占位符 4"/>
          <p:cNvSpPr>
            <a:spLocks noGrp="1"/>
          </p:cNvSpPr>
          <p:nvPr>
            <p:ph type="sldNum" sz="quarter" idx="5"/>
          </p:nvPr>
        </p:nvSpPr>
        <p:spPr/>
        <p:txBody>
          <a:bodyPr/>
          <a:p>
            <a:fld id="{EBFC48A7-4D40-4CAA-99CE-6813CFCDDD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广泛阅读了现有的服务发现方面论文之后，本文提出了一种利用你回归模型做服务发现的方法。将用户的服务搜索和最终调用的服务之间的关系看作一种函数映射关系，然后利用回归模型来拟合这个关系，利用大量数据训练之后，利用该模型来进行服务发现</a:t>
            </a:r>
            <a:endParaRPr lang="zh-CN" altLang="en-US"/>
          </a:p>
        </p:txBody>
      </p:sp>
      <p:sp>
        <p:nvSpPr>
          <p:cNvPr id="4" name="日期占位符 3"/>
          <p:cNvSpPr>
            <a:spLocks noGrp="1"/>
          </p:cNvSpPr>
          <p:nvPr>
            <p:ph type="dt" idx="1"/>
          </p:nvPr>
        </p:nvSpPr>
        <p:spPr/>
        <p:txBody>
          <a:bodyPr/>
          <a:p>
            <a:fld id="{BFBE6D87-A3E8-4B3E-A754-C1996FEB2712}" type="datetime1">
              <a:rPr lang="zh-CN" altLang="en-US" smtClean="0"/>
            </a:fld>
            <a:endParaRPr lang="zh-CN" altLang="en-US"/>
          </a:p>
        </p:txBody>
      </p:sp>
      <p:sp>
        <p:nvSpPr>
          <p:cNvPr id="5" name="灯片编号占位符 4"/>
          <p:cNvSpPr>
            <a:spLocks noGrp="1"/>
          </p:cNvSpPr>
          <p:nvPr>
            <p:ph type="sldNum" sz="quarter" idx="5"/>
          </p:nvPr>
        </p:nvSpPr>
        <p:spPr/>
        <p:txBody>
          <a:bodyPr/>
          <a:p>
            <a:fld id="{EBFC48A7-4D40-4CAA-99CE-6813CFCDDD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jpeg"/><Relationship Id="rId8" Type="http://schemas.openxmlformats.org/officeDocument/2006/relationships/image" Target="../media/image7.jpe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2" descr="a_1"/>
          <p:cNvPicPr>
            <a:picLocks noChangeAspect="1" noChangeArrowheads="1"/>
          </p:cNvPicPr>
          <p:nvPr userDrawn="1"/>
        </p:nvPicPr>
        <p:blipFill>
          <a:blip r:embed="rId3" cstate="print"/>
          <a:srcRect l="2174"/>
          <a:stretch>
            <a:fillRect/>
          </a:stretch>
        </p:blipFill>
        <p:spPr bwMode="auto">
          <a:xfrm>
            <a:off x="0" y="0"/>
            <a:ext cx="9144000" cy="5308600"/>
          </a:xfrm>
          <a:prstGeom prst="rect">
            <a:avLst/>
          </a:prstGeom>
          <a:noFill/>
          <a:ln w="9525">
            <a:noFill/>
            <a:miter lim="800000"/>
            <a:headEnd/>
            <a:tailEnd/>
          </a:ln>
        </p:spPr>
      </p:pic>
      <p:sp>
        <p:nvSpPr>
          <p:cNvPr id="6" name="Rectangle 22"/>
          <p:cNvSpPr>
            <a:spLocks noChangeArrowheads="1"/>
          </p:cNvSpPr>
          <p:nvPr userDrawn="1"/>
        </p:nvSpPr>
        <p:spPr bwMode="gray">
          <a:xfrm>
            <a:off x="0" y="2590800"/>
            <a:ext cx="9144000" cy="1066800"/>
          </a:xfrm>
          <a:prstGeom prst="rect">
            <a:avLst/>
          </a:prstGeom>
          <a:gradFill rotWithShape="1">
            <a:gsLst>
              <a:gs pos="0">
                <a:srgbClr val="3191D3"/>
              </a:gs>
              <a:gs pos="100000">
                <a:srgbClr val="3191D3">
                  <a:gamma/>
                  <a:shade val="46275"/>
                  <a:invGamma/>
                </a:srgbClr>
              </a:gs>
            </a:gsLst>
            <a:lin ang="540000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7" name="Rectangle 14" descr="mao1-1"/>
          <p:cNvSpPr>
            <a:spLocks noChangeAspect="1" noChangeArrowheads="1"/>
          </p:cNvSpPr>
          <p:nvPr userDrawn="1"/>
        </p:nvSpPr>
        <p:spPr bwMode="auto">
          <a:xfrm>
            <a:off x="8153400" y="4967288"/>
            <a:ext cx="969963" cy="900112"/>
          </a:xfrm>
          <a:prstGeom prst="rect">
            <a:avLst/>
          </a:prstGeom>
          <a:blipFill dpi="0" rotWithShape="1">
            <a:blip r:embed="rId4" cstate="print"/>
            <a:srcRect/>
            <a:stretch>
              <a:fillRect/>
            </a:stretch>
          </a:blipFill>
          <a:ln w="22225">
            <a:solidFill>
              <a:schemeClr val="bg1"/>
            </a:solidFill>
            <a:miter lim="800000"/>
          </a:ln>
          <a:effectLst/>
        </p:spPr>
        <p:txBody>
          <a:bodyPr wrap="none" anchor="ctr"/>
          <a:lstStyle/>
          <a:p>
            <a:pPr>
              <a:defRPr/>
            </a:pPr>
            <a:endParaRPr lang="zh-CN" altLang="en-US">
              <a:ea typeface="宋体" panose="02010600030101010101" pitchFamily="2" charset="-122"/>
            </a:endParaRPr>
          </a:p>
        </p:txBody>
      </p:sp>
      <p:sp>
        <p:nvSpPr>
          <p:cNvPr id="8" name="Rectangle 15" descr="xmy2-1"/>
          <p:cNvSpPr>
            <a:spLocks noChangeAspect="1" noChangeArrowheads="1"/>
          </p:cNvSpPr>
          <p:nvPr userDrawn="1"/>
        </p:nvSpPr>
        <p:spPr bwMode="auto">
          <a:xfrm>
            <a:off x="8153400" y="3976688"/>
            <a:ext cx="969963" cy="900112"/>
          </a:xfrm>
          <a:prstGeom prst="rect">
            <a:avLst/>
          </a:prstGeom>
          <a:blipFill dpi="0" rotWithShape="1">
            <a:blip r:embed="rId5" cstate="print"/>
            <a:srcRect/>
            <a:stretch>
              <a:fillRect/>
            </a:stretch>
          </a:blipFill>
          <a:ln w="22225">
            <a:solidFill>
              <a:schemeClr val="bg1"/>
            </a:solidFill>
            <a:miter lim="800000"/>
          </a:ln>
          <a:effectLst/>
        </p:spPr>
        <p:txBody>
          <a:bodyPr wrap="none" anchor="ctr"/>
          <a:lstStyle/>
          <a:p>
            <a:pPr>
              <a:defRPr/>
            </a:pPr>
            <a:endParaRPr lang="zh-CN" altLang="en-US">
              <a:ea typeface="宋体" panose="02010600030101010101" pitchFamily="2" charset="-122"/>
            </a:endParaRPr>
          </a:p>
        </p:txBody>
      </p:sp>
      <p:sp>
        <p:nvSpPr>
          <p:cNvPr id="9" name="Rectangle 16" descr="xm-1"/>
          <p:cNvSpPr>
            <a:spLocks noChangeArrowheads="1"/>
          </p:cNvSpPr>
          <p:nvPr userDrawn="1"/>
        </p:nvSpPr>
        <p:spPr bwMode="auto">
          <a:xfrm>
            <a:off x="6019800" y="5957888"/>
            <a:ext cx="1066800" cy="900112"/>
          </a:xfrm>
          <a:prstGeom prst="rect">
            <a:avLst/>
          </a:prstGeom>
          <a:blipFill dpi="0" rotWithShape="1">
            <a:blip r:embed="rId6" cstate="print"/>
            <a:srcRect/>
            <a:stretch>
              <a:fillRect/>
            </a:stretch>
          </a:blipFill>
          <a:ln w="22225">
            <a:solidFill>
              <a:schemeClr val="bg1"/>
            </a:solidFill>
            <a:miter lim="800000"/>
          </a:ln>
          <a:effectLst/>
        </p:spPr>
        <p:txBody>
          <a:bodyPr wrap="none" anchor="ctr"/>
          <a:lstStyle/>
          <a:p>
            <a:pPr>
              <a:defRPr/>
            </a:pPr>
            <a:endParaRPr lang="zh-CN" altLang="en-US">
              <a:ea typeface="宋体" panose="02010600030101010101" pitchFamily="2" charset="-122"/>
            </a:endParaRPr>
          </a:p>
        </p:txBody>
      </p:sp>
      <p:sp>
        <p:nvSpPr>
          <p:cNvPr id="10" name="Rectangle 17" descr="xue2-1"/>
          <p:cNvSpPr>
            <a:spLocks noChangeAspect="1" noChangeArrowheads="1"/>
          </p:cNvSpPr>
          <p:nvPr userDrawn="1"/>
        </p:nvSpPr>
        <p:spPr bwMode="auto">
          <a:xfrm>
            <a:off x="7134225" y="5943600"/>
            <a:ext cx="969963" cy="900113"/>
          </a:xfrm>
          <a:prstGeom prst="rect">
            <a:avLst/>
          </a:prstGeom>
          <a:blipFill dpi="0" rotWithShape="1">
            <a:blip r:embed="rId7" cstate="print"/>
            <a:srcRect/>
            <a:stretch>
              <a:fillRect/>
            </a:stretch>
          </a:blipFill>
          <a:ln w="22225">
            <a:solidFill>
              <a:schemeClr val="bg1"/>
            </a:solidFill>
            <a:miter lim="800000"/>
          </a:ln>
          <a:effectLst/>
        </p:spPr>
        <p:txBody>
          <a:bodyPr wrap="none" anchor="ctr"/>
          <a:lstStyle/>
          <a:p>
            <a:pPr>
              <a:defRPr/>
            </a:pPr>
            <a:endParaRPr lang="zh-CN" altLang="en-US">
              <a:ea typeface="宋体" panose="02010600030101010101" pitchFamily="2" charset="-122"/>
            </a:endParaRPr>
          </a:p>
        </p:txBody>
      </p:sp>
      <p:sp>
        <p:nvSpPr>
          <p:cNvPr id="11" name="Rectangle 18" descr="mao-1"/>
          <p:cNvSpPr>
            <a:spLocks noChangeAspect="1" noChangeArrowheads="1"/>
          </p:cNvSpPr>
          <p:nvPr userDrawn="1"/>
        </p:nvSpPr>
        <p:spPr bwMode="auto">
          <a:xfrm>
            <a:off x="7107238" y="4967288"/>
            <a:ext cx="969962" cy="900112"/>
          </a:xfrm>
          <a:prstGeom prst="rect">
            <a:avLst/>
          </a:prstGeom>
          <a:blipFill dpi="0" rotWithShape="1">
            <a:blip r:embed="rId8" cstate="print"/>
            <a:srcRect/>
            <a:stretch>
              <a:fillRect/>
            </a:stretch>
          </a:blipFill>
          <a:ln w="22225">
            <a:solidFill>
              <a:schemeClr val="bg1"/>
            </a:solidFill>
            <a:miter lim="800000"/>
          </a:ln>
          <a:effectLst/>
        </p:spPr>
        <p:txBody>
          <a:bodyPr wrap="none" anchor="ctr"/>
          <a:lstStyle/>
          <a:p>
            <a:pPr>
              <a:defRPr/>
            </a:pPr>
            <a:endParaRPr lang="zh-CN" altLang="en-US">
              <a:ea typeface="宋体" panose="02010600030101010101" pitchFamily="2" charset="-122"/>
            </a:endParaRPr>
          </a:p>
        </p:txBody>
      </p:sp>
      <p:sp>
        <p:nvSpPr>
          <p:cNvPr id="12" name="Rectangle 19" descr="xiaoxun-1"/>
          <p:cNvSpPr>
            <a:spLocks noChangeAspect="1" noChangeArrowheads="1"/>
          </p:cNvSpPr>
          <p:nvPr userDrawn="1"/>
        </p:nvSpPr>
        <p:spPr bwMode="auto">
          <a:xfrm>
            <a:off x="8153400" y="5943600"/>
            <a:ext cx="969963" cy="900113"/>
          </a:xfrm>
          <a:prstGeom prst="rect">
            <a:avLst/>
          </a:prstGeom>
          <a:blipFill dpi="0" rotWithShape="1">
            <a:blip r:embed="rId9" cstate="print"/>
            <a:srcRect/>
            <a:stretch>
              <a:fillRect/>
            </a:stretch>
          </a:blipFill>
          <a:ln w="22225">
            <a:solidFill>
              <a:schemeClr val="bg1"/>
            </a:solidFill>
            <a:miter lim="800000"/>
          </a:ln>
          <a:effectLst/>
        </p:spPr>
        <p:txBody>
          <a:bodyPr wrap="none" anchor="ctr"/>
          <a:lstStyle/>
          <a:p>
            <a:pPr>
              <a:defRPr/>
            </a:pPr>
            <a:endParaRPr lang="zh-CN" altLang="en-US">
              <a:ea typeface="宋体" panose="02010600030101010101" pitchFamily="2" charset="-122"/>
            </a:endParaRPr>
          </a:p>
        </p:txBody>
      </p:sp>
      <p:sp>
        <p:nvSpPr>
          <p:cNvPr id="13" name="Line 26"/>
          <p:cNvSpPr>
            <a:spLocks noChangeShapeType="1"/>
          </p:cNvSpPr>
          <p:nvPr userDrawn="1"/>
        </p:nvSpPr>
        <p:spPr bwMode="auto">
          <a:xfrm>
            <a:off x="0" y="3657600"/>
            <a:ext cx="9144000" cy="0"/>
          </a:xfrm>
          <a:prstGeom prst="line">
            <a:avLst/>
          </a:prstGeom>
          <a:noFill/>
          <a:ln w="38100">
            <a:solidFill>
              <a:srgbClr val="FFFFFF"/>
            </a:solidFill>
            <a:round/>
          </a:ln>
          <a:effectLst/>
        </p:spPr>
        <p:txBody>
          <a:bodyPr/>
          <a:lstStyle/>
          <a:p>
            <a:pPr>
              <a:defRPr/>
            </a:pPr>
            <a:endParaRPr lang="zh-CN" altLang="en-US">
              <a:ea typeface="宋体" panose="02010600030101010101" pitchFamily="2" charset="-122"/>
            </a:endParaRPr>
          </a:p>
        </p:txBody>
      </p:sp>
      <p:sp>
        <p:nvSpPr>
          <p:cNvPr id="14" name="Line 27"/>
          <p:cNvSpPr>
            <a:spLocks noChangeShapeType="1"/>
          </p:cNvSpPr>
          <p:nvPr userDrawn="1"/>
        </p:nvSpPr>
        <p:spPr bwMode="auto">
          <a:xfrm>
            <a:off x="0" y="2590800"/>
            <a:ext cx="9144000" cy="0"/>
          </a:xfrm>
          <a:prstGeom prst="line">
            <a:avLst/>
          </a:prstGeom>
          <a:noFill/>
          <a:ln w="38100">
            <a:solidFill>
              <a:srgbClr val="FFFFFF"/>
            </a:solidFill>
            <a:round/>
          </a:ln>
          <a:effectLst/>
        </p:spPr>
        <p:txBody>
          <a:bodyPr/>
          <a:lstStyle/>
          <a:p>
            <a:pPr>
              <a:defRPr/>
            </a:pPr>
            <a:endParaRPr lang="zh-CN" altLang="en-US">
              <a:ea typeface="宋体" panose="02010600030101010101" pitchFamily="2" charset="-122"/>
            </a:endParaRPr>
          </a:p>
        </p:txBody>
      </p:sp>
      <p:sp>
        <p:nvSpPr>
          <p:cNvPr id="15" name="Rectangle 29"/>
          <p:cNvSpPr>
            <a:spLocks noChangeArrowheads="1"/>
          </p:cNvSpPr>
          <p:nvPr userDrawn="1"/>
        </p:nvSpPr>
        <p:spPr bwMode="gray">
          <a:xfrm>
            <a:off x="0" y="0"/>
            <a:ext cx="9142413" cy="1447800"/>
          </a:xfrm>
          <a:prstGeom prst="rect">
            <a:avLst/>
          </a:prstGeom>
          <a:gradFill rotWithShape="1">
            <a:gsLst>
              <a:gs pos="0">
                <a:srgbClr val="81CFEB">
                  <a:alpha val="19000"/>
                </a:srgbClr>
              </a:gs>
              <a:gs pos="100000">
                <a:srgbClr val="81CFEB">
                  <a:gamma/>
                  <a:tint val="0"/>
                  <a:invGamma/>
                </a:srgbClr>
              </a:gs>
            </a:gsLst>
            <a:lin ang="5400000" scaled="1"/>
          </a:gradFill>
          <a:ln w="0" algn="ctr">
            <a:noFill/>
            <a:miter lim="800000"/>
          </a:ln>
          <a:effectLst/>
        </p:spPr>
        <p:txBody>
          <a:bodyPr wrap="none" anchor="ctr"/>
          <a:lstStyle/>
          <a:p>
            <a:pPr>
              <a:defRPr/>
            </a:pPr>
            <a:endParaRPr lang="zh-CN" altLang="en-US">
              <a:ea typeface="宋体" panose="02010600030101010101" pitchFamily="2" charset="-122"/>
            </a:endParaRPr>
          </a:p>
        </p:txBody>
      </p:sp>
      <p:sp>
        <p:nvSpPr>
          <p:cNvPr id="16" name="Rectangle 33"/>
          <p:cNvSpPr>
            <a:spLocks noChangeArrowheads="1"/>
          </p:cNvSpPr>
          <p:nvPr userDrawn="1"/>
        </p:nvSpPr>
        <p:spPr bwMode="auto">
          <a:xfrm>
            <a:off x="0" y="1447800"/>
            <a:ext cx="9144000" cy="1143000"/>
          </a:xfrm>
          <a:prstGeom prst="rect">
            <a:avLst/>
          </a:prstGeom>
          <a:solidFill>
            <a:srgbClr val="FFFFFF"/>
          </a:solidFill>
          <a:ln w="9525">
            <a:noFill/>
            <a:miter lim="800000"/>
          </a:ln>
          <a:effectLst/>
        </p:spPr>
        <p:txBody>
          <a:bodyPr wrap="none" anchor="ctr"/>
          <a:lstStyle/>
          <a:p>
            <a:pPr>
              <a:defRPr/>
            </a:pPr>
            <a:endParaRPr lang="zh-CN" altLang="en-US">
              <a:ea typeface="宋体" panose="02010600030101010101" pitchFamily="2" charset="-122"/>
            </a:endParaRPr>
          </a:p>
        </p:txBody>
      </p:sp>
      <p:pic>
        <p:nvPicPr>
          <p:cNvPr id="17" name="Picture 31"/>
          <p:cNvPicPr>
            <a:picLocks noChangeAspect="1" noChangeArrowheads="1"/>
          </p:cNvPicPr>
          <p:nvPr userDrawn="1"/>
        </p:nvPicPr>
        <p:blipFill>
          <a:blip r:embed="rId10" cstate="print"/>
          <a:srcRect/>
          <a:stretch>
            <a:fillRect/>
          </a:stretch>
        </p:blipFill>
        <p:spPr bwMode="auto">
          <a:xfrm>
            <a:off x="1905000" y="1219200"/>
            <a:ext cx="5562600" cy="992188"/>
          </a:xfrm>
          <a:prstGeom prst="rect">
            <a:avLst/>
          </a:prstGeom>
          <a:noFill/>
          <a:ln w="9525">
            <a:noFill/>
            <a:miter lim="800000"/>
            <a:headEnd/>
            <a:tailEnd/>
          </a:ln>
        </p:spPr>
      </p:pic>
      <p:sp>
        <p:nvSpPr>
          <p:cNvPr id="18" name="Line 34"/>
          <p:cNvSpPr>
            <a:spLocks noChangeShapeType="1"/>
          </p:cNvSpPr>
          <p:nvPr userDrawn="1"/>
        </p:nvSpPr>
        <p:spPr bwMode="auto">
          <a:xfrm>
            <a:off x="0" y="2590800"/>
            <a:ext cx="9144000" cy="0"/>
          </a:xfrm>
          <a:prstGeom prst="line">
            <a:avLst/>
          </a:prstGeom>
          <a:noFill/>
          <a:ln w="38100">
            <a:solidFill>
              <a:srgbClr val="FFFFFF"/>
            </a:solidFill>
            <a:round/>
          </a:ln>
          <a:effectLst/>
        </p:spPr>
        <p:txBody>
          <a:bodyPr/>
          <a:lstStyle/>
          <a:p>
            <a:pPr>
              <a:defRPr/>
            </a:pPr>
            <a:endParaRPr lang="zh-CN" altLang="en-US">
              <a:ea typeface="宋体" panose="02010600030101010101" pitchFamily="2" charset="-122"/>
            </a:endParaRPr>
          </a:p>
        </p:txBody>
      </p:sp>
      <p:sp>
        <p:nvSpPr>
          <p:cNvPr id="4098" name="Rectangle 2"/>
          <p:cNvSpPr>
            <a:spLocks noGrp="1" noChangeArrowheads="1"/>
          </p:cNvSpPr>
          <p:nvPr>
            <p:ph type="ctrTitle" hasCustomPrompt="1"/>
          </p:nvPr>
        </p:nvSpPr>
        <p:spPr>
          <a:xfrm>
            <a:off x="914400" y="2743200"/>
            <a:ext cx="7772400" cy="685800"/>
          </a:xfrm>
        </p:spPr>
        <p:txBody>
          <a:bodyPr/>
          <a:lstStyle>
            <a:lvl1pPr algn="ctr">
              <a:defRPr>
                <a:solidFill>
                  <a:schemeClr val="bg1"/>
                </a:solidFill>
              </a:defRPr>
            </a:lvl1pPr>
          </a:lstStyle>
          <a:p>
            <a:r>
              <a:rPr lang="en-US" altLang="zh-CN"/>
              <a:t>2007</a:t>
            </a:r>
            <a:r>
              <a:rPr lang="zh-CN" altLang="en-US"/>
              <a:t>年度硕士论文答辩</a:t>
            </a:r>
            <a:endParaRPr lang="zh-CN" altLang="en-US"/>
          </a:p>
        </p:txBody>
      </p:sp>
      <p:sp>
        <p:nvSpPr>
          <p:cNvPr id="4099" name="Rectangle 3"/>
          <p:cNvSpPr>
            <a:spLocks noGrp="1" noChangeArrowheads="1"/>
          </p:cNvSpPr>
          <p:nvPr>
            <p:ph type="subTitle" idx="1" hasCustomPrompt="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a:t>刘青</a:t>
            </a:r>
            <a:endParaRPr lang="zh-CN" altLang="en-US"/>
          </a:p>
        </p:txBody>
      </p:sp>
      <p:sp>
        <p:nvSpPr>
          <p:cNvPr id="19" name="Rectangle 4"/>
          <p:cNvSpPr>
            <a:spLocks noGrp="1" noChangeArrowheads="1"/>
          </p:cNvSpPr>
          <p:nvPr>
            <p:ph type="dt" sz="half" idx="10"/>
          </p:nvPr>
        </p:nvSpPr>
        <p:spPr/>
        <p:txBody>
          <a:bodyPr/>
          <a:lstStyle>
            <a:lvl1pPr>
              <a:defRPr/>
            </a:lvl1pPr>
          </a:lstStyle>
          <a:p>
            <a:pPr>
              <a:defRPr/>
            </a:pPr>
            <a:fld id="{C88FB0F9-F3B3-465E-9F14-76E7097C76C3}" type="datetime1">
              <a:rPr lang="zh-CN" altLang="en-US" smtClean="0"/>
            </a:fld>
            <a:endParaRPr lang="en-US" altLang="zh-CN"/>
          </a:p>
        </p:txBody>
      </p:sp>
      <p:sp>
        <p:nvSpPr>
          <p:cNvPr id="20" name="Rectangle 5"/>
          <p:cNvSpPr>
            <a:spLocks noGrp="1" noChangeArrowheads="1"/>
          </p:cNvSpPr>
          <p:nvPr>
            <p:ph type="ftr" sz="quarter" idx="11"/>
          </p:nvPr>
        </p:nvSpPr>
        <p:spPr/>
        <p:txBody>
          <a:bodyPr/>
          <a:lstStyle>
            <a:lvl1pPr>
              <a:defRPr/>
            </a:lvl1pPr>
          </a:lstStyle>
          <a:p>
            <a:pPr>
              <a:defRPr/>
            </a:pPr>
            <a:endParaRPr lang="en-US" altLang="zh-CN"/>
          </a:p>
        </p:txBody>
      </p:sp>
      <p:sp>
        <p:nvSpPr>
          <p:cNvPr id="21" name="Rectangle 6"/>
          <p:cNvSpPr>
            <a:spLocks noGrp="1" noChangeArrowheads="1"/>
          </p:cNvSpPr>
          <p:nvPr>
            <p:ph type="sldNum" sz="quarter" idx="12"/>
          </p:nvPr>
        </p:nvSpPr>
        <p:spPr/>
        <p:txBody>
          <a:bodyPr/>
          <a:lstStyle>
            <a:lvl1pPr>
              <a:defRPr/>
            </a:lvl1pPr>
          </a:lstStyle>
          <a:p>
            <a:pPr>
              <a:defRPr/>
            </a:pPr>
            <a:fld id="{467B036E-9CAE-46A3-ABDC-4AC2A4B2513E}" type="slidenum">
              <a:rPr lang="en-US" altLang="zh-CN"/>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D283F02-B6E7-4F83-893C-4D23A0D2C4FA}" type="datetime1">
              <a:rPr lang="zh-CN" altLang="en-US" smtClean="0"/>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E216DE9-DF5F-444E-A05F-3C5198CA0096}"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F4B197B-73A0-4364-811F-BDF7D1BCF259}" type="datetime1">
              <a:rPr lang="zh-CN" altLang="en-US" smtClean="0"/>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97FB5B0-27F5-41BF-A964-2C76CAF0D25A}"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89" name="Rectangle 17" descr="a1"/>
          <p:cNvSpPr>
            <a:spLocks noChangeArrowheads="1"/>
          </p:cNvSpPr>
          <p:nvPr/>
        </p:nvSpPr>
        <p:spPr bwMode="gray">
          <a:xfrm>
            <a:off x="2286000" y="0"/>
            <a:ext cx="2286000" cy="3124200"/>
          </a:xfrm>
          <a:prstGeom prst="rect">
            <a:avLst/>
          </a:prstGeom>
          <a:blipFill dpi="0" rotWithShape="1">
            <a:blip r:embed="rId2" cstate="print"/>
            <a:srcRect/>
            <a:stretch>
              <a:fillRect/>
            </a:stretch>
          </a:blip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3090" name="Rectangle 18"/>
          <p:cNvSpPr>
            <a:spLocks noChangeArrowheads="1"/>
          </p:cNvSpPr>
          <p:nvPr/>
        </p:nvSpPr>
        <p:spPr bwMode="gray">
          <a:xfrm>
            <a:off x="0" y="0"/>
            <a:ext cx="2209800" cy="3124200"/>
          </a:xfrm>
          <a:prstGeom prst="rect">
            <a:avLst/>
          </a:prstGeom>
          <a:solidFill>
            <a:schemeClr val="accent1"/>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3091" name="Rectangle 19"/>
          <p:cNvSpPr>
            <a:spLocks noChangeArrowheads="1"/>
          </p:cNvSpPr>
          <p:nvPr/>
        </p:nvSpPr>
        <p:spPr bwMode="gray">
          <a:xfrm>
            <a:off x="4648200" y="0"/>
            <a:ext cx="2209800" cy="3124200"/>
          </a:xfrm>
          <a:prstGeom prst="rect">
            <a:avLst/>
          </a:prstGeom>
          <a:solidFill>
            <a:schemeClr val="tx2"/>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3092" name="Rectangle 20" descr="a2"/>
          <p:cNvSpPr>
            <a:spLocks noChangeArrowheads="1"/>
          </p:cNvSpPr>
          <p:nvPr/>
        </p:nvSpPr>
        <p:spPr bwMode="gray">
          <a:xfrm>
            <a:off x="6934200" y="0"/>
            <a:ext cx="2209800" cy="3124200"/>
          </a:xfrm>
          <a:prstGeom prst="rect">
            <a:avLst/>
          </a:prstGeom>
          <a:blipFill dpi="0" rotWithShape="1">
            <a:blip r:embed="rId3" cstate="print"/>
            <a:srcRect/>
            <a:stretch>
              <a:fillRect/>
            </a:stretch>
          </a:blip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3093" name="Rectangle 21"/>
          <p:cNvSpPr>
            <a:spLocks noChangeArrowheads="1"/>
          </p:cNvSpPr>
          <p:nvPr/>
        </p:nvSpPr>
        <p:spPr bwMode="gray">
          <a:xfrm>
            <a:off x="2286000" y="3124200"/>
            <a:ext cx="6858000" cy="609600"/>
          </a:xfrm>
          <a:prstGeom prst="rect">
            <a:avLst/>
          </a:prstGeom>
          <a:solidFill>
            <a:schemeClr val="tx1"/>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3094" name="Rectangle 22"/>
          <p:cNvSpPr>
            <a:spLocks noChangeArrowheads="1"/>
          </p:cNvSpPr>
          <p:nvPr/>
        </p:nvSpPr>
        <p:spPr bwMode="gray">
          <a:xfrm>
            <a:off x="0" y="3124200"/>
            <a:ext cx="9144000" cy="152400"/>
          </a:xfrm>
          <a:prstGeom prst="rect">
            <a:avLst/>
          </a:prstGeom>
          <a:solidFill>
            <a:schemeClr val="tx1"/>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endParaRPr lang="zh-CN" altLang="en-US"/>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a:t>单击此处编辑母版副标题样式</a:t>
            </a:r>
            <a:endParaRPr lang="zh-CN" altLang="en-US"/>
          </a:p>
        </p:txBody>
      </p:sp>
      <p:sp>
        <p:nvSpPr>
          <p:cNvPr id="3076" name="Rectangle 4"/>
          <p:cNvSpPr>
            <a:spLocks noGrp="1" noChangeArrowheads="1"/>
          </p:cNvSpPr>
          <p:nvPr>
            <p:ph type="dt" sz="half" idx="2"/>
          </p:nvPr>
        </p:nvSpPr>
        <p:spPr bwMode="gray">
          <a:xfrm>
            <a:off x="457200" y="6551613"/>
            <a:ext cx="2133600" cy="169862"/>
          </a:xfrm>
        </p:spPr>
        <p:txBody>
          <a:bodyPr/>
          <a:lstStyle>
            <a:lvl1pPr>
              <a:defRPr sz="1200">
                <a:effectLst/>
                <a:latin typeface="+mn-lt"/>
              </a:defRPr>
            </a:lvl1pPr>
          </a:lstStyle>
          <a:p>
            <a:pPr algn="l" rtl="0"/>
            <a:fld id="{A3F4011B-F34D-4559-A1DB-4897D8C2B680}" type="datetime1">
              <a:rPr lang="zh-CN" altLang="en-US" kern="1200" smtClean="0">
                <a:solidFill>
                  <a:srgbClr val="17347D"/>
                </a:solidFill>
                <a:latin typeface="Arial" panose="020B0604020202020204"/>
                <a:ea typeface="宋体" panose="02010600030101010101" pitchFamily="2" charset="-122"/>
                <a:cs typeface="+mn-cs"/>
              </a:rPr>
            </a:fld>
            <a:endParaRPr lang="en-US" altLang="zh-CN" kern="1200">
              <a:solidFill>
                <a:srgbClr val="17347D"/>
              </a:solidFill>
              <a:latin typeface="Arial" panose="020B0604020202020204"/>
              <a:ea typeface="宋体" panose="02010600030101010101" pitchFamily="2" charset="-122"/>
              <a:cs typeface="+mn-cs"/>
            </a:endParaRPr>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200">
                <a:effectLst/>
                <a:latin typeface="+mn-lt"/>
              </a:defRPr>
            </a:lvl1pPr>
          </a:lstStyle>
          <a:p>
            <a:pPr rtl="0"/>
            <a:endParaRPr lang="en-US" altLang="zh-CN" kern="1200">
              <a:solidFill>
                <a:srgbClr val="17347D"/>
              </a:solidFill>
              <a:latin typeface="Arial" panose="020B0604020202020204"/>
              <a:ea typeface="宋体" panose="02010600030101010101" pitchFamily="2" charset="-122"/>
              <a:cs typeface="+mn-cs"/>
            </a:endParaRPr>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200">
                <a:effectLst/>
                <a:latin typeface="+mn-lt"/>
              </a:defRPr>
            </a:lvl1pPr>
          </a:lstStyle>
          <a:p>
            <a:pPr rtl="0"/>
            <a:endParaRPr lang="en-US" altLang="zh-CN" kern="1200">
              <a:solidFill>
                <a:srgbClr val="17347D"/>
              </a:solidFill>
              <a:latin typeface="Arial" panose="020B0604020202020204"/>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lvl1pPr>
              <a:buNone/>
              <a:defRPr/>
            </a:lvl1pPr>
          </a:lstStyle>
          <a:p>
            <a:pPr lvl="0"/>
            <a:endParaRPr lang="en-US" altLang="zh-CN" dirty="0" smtClean="0"/>
          </a:p>
          <a:p>
            <a:pPr lvl="0"/>
            <a:endParaRPr lang="zh-CN" altLang="en-US" dirty="0"/>
          </a:p>
        </p:txBody>
      </p:sp>
      <p:sp>
        <p:nvSpPr>
          <p:cNvPr id="5" name="页脚占位符 4"/>
          <p:cNvSpPr>
            <a:spLocks noGrp="1"/>
          </p:cNvSpPr>
          <p:nvPr>
            <p:ph type="ftr" sz="quarter" idx="11"/>
          </p:nvPr>
        </p:nvSpPr>
        <p:spPr/>
        <p:txBody>
          <a:bodyPr/>
          <a:lstStyle>
            <a:lvl1pPr>
              <a:defRPr/>
            </a:lvl1pPr>
          </a:lstStyle>
          <a:p>
            <a:pPr algn="r" rtl="0"/>
            <a:endParaRPr lang="zh-CN" altLang="zh-CN" sz="1600" kern="1200" dirty="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lgn="l" rtl="0"/>
            <a:fld id="{99CEF338-71FA-43F2-A8BC-8A87FE3574F5}"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algn="ctr" rtl="0"/>
            <a:fld id="{C173E3CF-B425-447B-B7EB-3FE362739E8F}"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lgn="l" rtl="0"/>
            <a:fld id="{8A7CF370-51B8-4469-8809-3A4D9C7CCEBE}"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algn="ctr" rtl="0"/>
            <a:fld id="{5B7DE878-42DA-4B6A-86E7-C8FF70CCAF64}"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lgn="l" rtl="0"/>
            <a:fld id="{6C7B5109-0551-4AB7-A143-44497B575F5D}"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8" name="页脚占位符 7"/>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lvl1pPr>
              <a:defRPr/>
            </a:lvl1pPr>
          </a:lstStyle>
          <a:p>
            <a:pPr algn="ctr" rtl="0"/>
            <a:fld id="{5D313E73-756D-4166-883B-547473405259}"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lgn="l" rtl="0"/>
            <a:fld id="{73A148E1-9569-48A5-829E-4FC50E8BF70F}"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lvl1pPr>
          </a:lstStyle>
          <a:p>
            <a:pPr algn="ctr" rtl="0"/>
            <a:fld id="{6A145876-57C0-459B-A7D5-2B04FA32E92D}"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lgn="l" rtl="0"/>
            <a:fld id="{615123AF-8EF3-493C-857F-6B0A3DBAE35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a:defRPr/>
            </a:lvl1pPr>
          </a:lstStyle>
          <a:p>
            <a:pPr algn="ctr" rtl="0"/>
            <a:fld id="{BD05D5B2-3A26-4216-BC4A-0047E12672FD}"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lgn="l" rtl="0"/>
            <a:fld id="{22EF5782-16D0-4E8A-94DB-854011B87EBB}"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algn="ctr" rtl="0"/>
            <a:fld id="{1150DF9F-10D6-493D-BD00-8A447727B3ED}"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fld id="{8DB26BD4-4C82-4A5D-A3B9-E4228E2E5DDE}" type="datetime1">
              <a:rPr lang="zh-CN" altLang="en-US" smtClean="0"/>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dirty="0"/>
            </a:lvl1pPr>
          </a:lstStyle>
          <a:p>
            <a:pPr>
              <a:defRPr/>
            </a:pPr>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lgn="l" rtl="0"/>
            <a:fld id="{199208C8-94F7-4863-87D2-2CFCF6845D74}"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algn="ctr" rtl="0"/>
            <a:fld id="{F7DC8EE6-51FF-4865-83AC-6ADDDC30D4AE}"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lgn="l" rtl="0"/>
            <a:fld id="{B9384558-EB5A-43C0-9CC9-09D7C838C8EB}"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algn="ctr" rtl="0"/>
            <a:fld id="{A1C076B8-BE8D-46F5-8509-1AE6A3344D02}"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lgn="l" rtl="0"/>
            <a:fld id="{2926711F-E874-4A91-AEDF-B1FF4AC04D4D}"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algn="ctr" rtl="0"/>
            <a:fld id="{0D1CF67C-F28A-4612-8B3E-DDDC581CD564}"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461125"/>
            <a:ext cx="2819400" cy="320675"/>
          </a:xfrm>
        </p:spPr>
        <p:txBody>
          <a:bodyPr/>
          <a:lstStyle>
            <a:lvl1pPr>
              <a:defRPr/>
            </a:lvl1pPr>
          </a:lstStyle>
          <a:p>
            <a:pPr algn="l" rtl="0"/>
            <a:fld id="{634288E1-478A-43F5-984B-B0E24C3C9116}"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6" name="页脚占位符 5"/>
          <p:cNvSpPr>
            <a:spLocks noGrp="1"/>
          </p:cNvSpPr>
          <p:nvPr>
            <p:ph type="ftr" sz="quarter" idx="11"/>
          </p:nvPr>
        </p:nvSpPr>
        <p:spPr>
          <a:xfrm>
            <a:off x="5867400" y="6477000"/>
            <a:ext cx="2895600" cy="320675"/>
          </a:xfrm>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7" name="灯片编号占位符 6"/>
          <p:cNvSpPr>
            <a:spLocks noGrp="1"/>
          </p:cNvSpPr>
          <p:nvPr>
            <p:ph type="sldNum" sz="quarter" idx="12"/>
          </p:nvPr>
        </p:nvSpPr>
        <p:spPr>
          <a:xfrm>
            <a:off x="3348038" y="6453188"/>
            <a:ext cx="2133600" cy="320675"/>
          </a:xfrm>
        </p:spPr>
        <p:txBody>
          <a:bodyPr/>
          <a:lstStyle>
            <a:lvl1pPr>
              <a:defRPr/>
            </a:lvl1pPr>
          </a:lstStyle>
          <a:p>
            <a:pPr algn="ctr" rtl="0"/>
            <a:fld id="{BD7D02E6-FA8D-4884-A2DF-6C0EF7CE8FA0}"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endParaRPr lang="zh-CN" altLang="en-US"/>
          </a:p>
        </p:txBody>
      </p:sp>
      <p:sp>
        <p:nvSpPr>
          <p:cNvPr id="4" name="日期占位符 3"/>
          <p:cNvSpPr>
            <a:spLocks noGrp="1"/>
          </p:cNvSpPr>
          <p:nvPr>
            <p:ph type="dt" sz="half" idx="10"/>
          </p:nvPr>
        </p:nvSpPr>
        <p:spPr>
          <a:xfrm>
            <a:off x="457200" y="6461125"/>
            <a:ext cx="2819400" cy="320675"/>
          </a:xfrm>
        </p:spPr>
        <p:txBody>
          <a:bodyPr/>
          <a:lstStyle>
            <a:lvl1pPr>
              <a:defRPr/>
            </a:lvl1pPr>
          </a:lstStyle>
          <a:p>
            <a:pPr algn="l" rtl="0"/>
            <a:fld id="{96E5E217-3C2C-4735-A855-00A1458E4B1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5" name="页脚占位符 4"/>
          <p:cNvSpPr>
            <a:spLocks noGrp="1"/>
          </p:cNvSpPr>
          <p:nvPr>
            <p:ph type="ftr" sz="quarter" idx="11"/>
          </p:nvPr>
        </p:nvSpPr>
        <p:spPr>
          <a:xfrm>
            <a:off x="5867400" y="6477000"/>
            <a:ext cx="2895600" cy="320675"/>
          </a:xfrm>
        </p:spPr>
        <p:txBody>
          <a:bodyPr/>
          <a:lstStyle>
            <a:lvl1pPr>
              <a:defRPr/>
            </a:lvl1pPr>
          </a:lstStyle>
          <a:p>
            <a:pPr algn="r" rtl="0"/>
            <a:endParaRPr lang="zh-CN"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6" name="灯片编号占位符 5"/>
          <p:cNvSpPr>
            <a:spLocks noGrp="1"/>
          </p:cNvSpPr>
          <p:nvPr>
            <p:ph type="sldNum" sz="quarter" idx="12"/>
          </p:nvPr>
        </p:nvSpPr>
        <p:spPr>
          <a:xfrm>
            <a:off x="3348038" y="6453188"/>
            <a:ext cx="2133600" cy="320675"/>
          </a:xfrm>
        </p:spPr>
        <p:txBody>
          <a:bodyPr/>
          <a:lstStyle>
            <a:lvl1pPr>
              <a:defRPr/>
            </a:lvl1pPr>
          </a:lstStyle>
          <a:p>
            <a:pPr algn="ctr" rtl="0"/>
            <a:fld id="{0306A530-E725-4629-B000-E5006DF3787A}" type="slidenum">
              <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en-US" altLang="zh-CN"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BB560114-15C6-48A7-9EFE-A89F8E545CEE}" type="datetime1">
              <a:rPr lang="zh-CN" altLang="en-US" smtClean="0"/>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4B6042A-0D74-48BE-BA0C-23E0889B80F8}"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86CD8717-0864-4297-8A3F-2DBD60791597}" type="datetime1">
              <a:rPr lang="zh-CN" altLang="en-US" smtClean="0"/>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A2D5278-A917-4557-B3DD-0A838B1BFFE3}"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D0688DC9-F268-4C63-BB9F-ECB4FA88A341}" type="datetime1">
              <a:rPr lang="zh-CN" altLang="en-US" smtClean="0"/>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BB94B93-60EE-49F2-8C32-90F8145B93E7}"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047C109-4CD9-4BF7-83B6-C68CDFDF49A0}" type="datetime1">
              <a:rPr lang="zh-CN" altLang="en-US" smtClean="0"/>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091568D-60B8-48B7-9BA5-BFDB793BACF7}"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511FD8F7-EED7-4DC2-B651-3D6A944B923E}" type="datetime1">
              <a:rPr lang="zh-CN" altLang="en-US" smtClean="0"/>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7FE757F-D932-41AF-A6FF-9DE55400EC02}"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E84FA3D0-6FA7-400F-8E18-C3D409132DB3}" type="datetime1">
              <a:rPr lang="zh-CN" altLang="en-US" smtClean="0"/>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BA8423-FF7C-4AB9-B0BE-9C5C6B5836F6}"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308A5047-4325-4CAE-9554-BB4D0B57F7ED}" type="datetime1">
              <a:rPr lang="zh-CN" altLang="en-US" smtClean="0"/>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BD66C6C-73F7-4A3E-888A-510609093501}"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hyperlink" Target="http://www.51ppt.com.cn/" TargetMode="External"/><Relationship Id="rId13" Type="http://schemas.openxmlformats.org/officeDocument/2006/relationships/image" Target="../media/image2.png"/><Relationship Id="rId12" Type="http://schemas.openxmlformats.org/officeDocument/2006/relationships/image" Target="../media/image10.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13.png"/><Relationship Id="rId15" Type="http://schemas.openxmlformats.org/officeDocument/2006/relationships/image" Target="../media/image12.jpeg"/><Relationship Id="rId14" Type="http://schemas.openxmlformats.org/officeDocument/2006/relationships/image" Target="../media/image11.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1057" name="Rectangle 33"/>
          <p:cNvSpPr>
            <a:spLocks noChangeArrowheads="1"/>
          </p:cNvSpPr>
          <p:nvPr/>
        </p:nvSpPr>
        <p:spPr bwMode="gray">
          <a:xfrm>
            <a:off x="838200" y="685800"/>
            <a:ext cx="8305800" cy="5562600"/>
          </a:xfrm>
          <a:prstGeom prst="rect">
            <a:avLst/>
          </a:prstGeom>
          <a:gradFill rotWithShape="1">
            <a:gsLst>
              <a:gs pos="0">
                <a:srgbClr val="81CFEB">
                  <a:alpha val="19000"/>
                </a:srgbClr>
              </a:gs>
              <a:gs pos="100000">
                <a:srgbClr val="81CFEB">
                  <a:gamma/>
                  <a:tint val="0"/>
                  <a:invGamma/>
                </a:srgbClr>
              </a:gs>
            </a:gsLst>
            <a:lin ang="5400000" scaled="1"/>
          </a:gradFill>
          <a:ln w="0" algn="ctr">
            <a:noFill/>
            <a:miter lim="800000"/>
          </a:ln>
          <a:effectLst/>
        </p:spPr>
        <p:txBody>
          <a:bodyPr wrap="none" anchor="ctr"/>
          <a:lstStyle/>
          <a:p>
            <a:pPr>
              <a:defRPr/>
            </a:pPr>
            <a:endParaRPr lang="zh-CN" altLang="en-US">
              <a:ea typeface="宋体" panose="02010600030101010101" pitchFamily="2" charset="-122"/>
            </a:endParaRPr>
          </a:p>
        </p:txBody>
      </p:sp>
      <p:pic>
        <p:nvPicPr>
          <p:cNvPr id="1027" name="Picture 9" descr="index_01"/>
          <p:cNvPicPr>
            <a:picLocks noChangeAspect="1" noChangeArrowheads="1"/>
          </p:cNvPicPr>
          <p:nvPr/>
        </p:nvPicPr>
        <p:blipFill>
          <a:blip r:embed="rId12" cstate="print"/>
          <a:srcRect/>
          <a:stretch>
            <a:fillRect/>
          </a:stretch>
        </p:blipFill>
        <p:spPr bwMode="auto">
          <a:xfrm>
            <a:off x="7286625" y="6427788"/>
            <a:ext cx="1857375" cy="430212"/>
          </a:xfrm>
          <a:prstGeom prst="rect">
            <a:avLst/>
          </a:prstGeom>
          <a:noFill/>
          <a:ln w="9525">
            <a:noFill/>
            <a:miter lim="800000"/>
            <a:headEnd/>
            <a:tailEnd/>
          </a:ln>
        </p:spPr>
      </p:pic>
      <p:sp>
        <p:nvSpPr>
          <p:cNvPr id="1028" name="Rectangle 3"/>
          <p:cNvSpPr>
            <a:spLocks noGrp="1" noChangeArrowheads="1"/>
          </p:cNvSpPr>
          <p:nvPr>
            <p:ph type="body" idx="1"/>
          </p:nvPr>
        </p:nvSpPr>
        <p:spPr bwMode="auto">
          <a:xfrm>
            <a:off x="990600" y="838200"/>
            <a:ext cx="8001000" cy="51816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ea typeface="宋体" panose="02010600030101010101" pitchFamily="2" charset="-122"/>
              </a:defRPr>
            </a:lvl1pPr>
          </a:lstStyle>
          <a:p>
            <a:pPr>
              <a:defRPr/>
            </a:pPr>
            <a:fld id="{D71497AA-7FFF-4A53-9D6C-D9F82DCE8A0E}" type="datetime1">
              <a:rPr lang="zh-CN" altLang="en-US" smtClean="0"/>
            </a:fld>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a:defRPr/>
            </a:pPr>
            <a:fld id="{5EC1B00B-521F-4A8E-A678-615C509D573C}" type="slidenum">
              <a:rPr lang="en-US" altLang="zh-CN"/>
            </a:fld>
            <a:endParaRPr lang="en-US" altLang="zh-CN"/>
          </a:p>
        </p:txBody>
      </p:sp>
      <p:pic>
        <p:nvPicPr>
          <p:cNvPr id="1035" name="Picture 11" descr="a_1"/>
          <p:cNvPicPr>
            <a:picLocks noChangeAspect="1" noChangeArrowheads="1"/>
          </p:cNvPicPr>
          <p:nvPr/>
        </p:nvPicPr>
        <p:blipFill>
          <a:blip r:embed="rId13" cstate="print"/>
          <a:srcRect l="2174"/>
          <a:stretch>
            <a:fillRect/>
          </a:stretch>
        </p:blipFill>
        <p:spPr bwMode="auto">
          <a:xfrm>
            <a:off x="685800" y="685800"/>
            <a:ext cx="8458200" cy="5192713"/>
          </a:xfrm>
          <a:prstGeom prst="rect">
            <a:avLst/>
          </a:prstGeom>
          <a:noFill/>
          <a:ln w="9525">
            <a:noFill/>
            <a:miter lim="800000"/>
            <a:headEnd/>
            <a:tailEnd/>
          </a:ln>
        </p:spPr>
      </p:pic>
      <p:sp>
        <p:nvSpPr>
          <p:cNvPr id="1037" name="Rectangle 13"/>
          <p:cNvSpPr>
            <a:spLocks noChangeArrowheads="1"/>
          </p:cNvSpPr>
          <p:nvPr/>
        </p:nvSpPr>
        <p:spPr bwMode="gray">
          <a:xfrm>
            <a:off x="0" y="0"/>
            <a:ext cx="9144000" cy="685800"/>
          </a:xfrm>
          <a:prstGeom prst="rect">
            <a:avLst/>
          </a:prstGeom>
          <a:gradFill rotWithShape="1">
            <a:gsLst>
              <a:gs pos="0">
                <a:srgbClr val="81CFEB"/>
              </a:gs>
              <a:gs pos="100000">
                <a:srgbClr val="81CFEB">
                  <a:gamma/>
                  <a:tint val="0"/>
                  <a:invGamma/>
                </a:srgbClr>
              </a:gs>
            </a:gsLst>
            <a:lin ang="5400000" scaled="1"/>
          </a:gradFill>
          <a:ln w="0" algn="ctr">
            <a:noFill/>
            <a:miter lim="800000"/>
          </a:ln>
          <a:effectLst/>
        </p:spPr>
        <p:txBody>
          <a:bodyPr wrap="none" anchor="ctr"/>
          <a:lstStyle/>
          <a:p>
            <a:pPr>
              <a:defRPr/>
            </a:pPr>
            <a:endParaRPr lang="zh-CN" altLang="en-US">
              <a:ea typeface="宋体" panose="02010600030101010101" pitchFamily="2" charset="-122"/>
            </a:endParaRPr>
          </a:p>
        </p:txBody>
      </p:sp>
      <p:sp>
        <p:nvSpPr>
          <p:cNvPr id="1034" name="Rectangle 2"/>
          <p:cNvSpPr>
            <a:spLocks noGrp="1" noChangeArrowheads="1"/>
          </p:cNvSpPr>
          <p:nvPr>
            <p:ph type="title"/>
          </p:nvPr>
        </p:nvSpPr>
        <p:spPr bwMode="auto">
          <a:xfrm>
            <a:off x="1066800" y="152400"/>
            <a:ext cx="6096000" cy="381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grpSp>
        <p:nvGrpSpPr>
          <p:cNvPr id="3" name="Group 31"/>
          <p:cNvGrpSpPr/>
          <p:nvPr/>
        </p:nvGrpSpPr>
        <p:grpSpPr bwMode="auto">
          <a:xfrm rot="10800000">
            <a:off x="8382000" y="0"/>
            <a:ext cx="762000" cy="685800"/>
            <a:chOff x="5216" y="628"/>
            <a:chExt cx="546" cy="543"/>
          </a:xfrm>
        </p:grpSpPr>
        <p:sp>
          <p:nvSpPr>
            <p:cNvPr id="1038" name="Rectangle 14"/>
            <p:cNvSpPr>
              <a:spLocks noChangeArrowheads="1"/>
            </p:cNvSpPr>
            <p:nvPr userDrawn="1"/>
          </p:nvSpPr>
          <p:spPr bwMode="gray">
            <a:xfrm rot="-5400000">
              <a:off x="5221" y="630"/>
              <a:ext cx="165" cy="166"/>
            </a:xfrm>
            <a:prstGeom prst="rect">
              <a:avLst/>
            </a:prstGeom>
            <a:solidFill>
              <a:srgbClr val="297CDD">
                <a:alpha val="89999"/>
              </a:srgbClr>
            </a:solidFill>
            <a:ln w="19050" algn="ctr">
              <a:solidFill>
                <a:schemeClr val="bg1">
                  <a:alpha val="70000"/>
                </a:schemeClr>
              </a:solidFill>
              <a:miter lim="800000"/>
            </a:ln>
            <a:effectLst/>
          </p:spPr>
          <p:txBody>
            <a:bodyPr wrap="none" anchor="ctr"/>
            <a:lstStyle/>
            <a:p>
              <a:pPr>
                <a:defRPr/>
              </a:pPr>
              <a:endParaRPr lang="zh-CN" altLang="en-US">
                <a:ea typeface="宋体" panose="02010600030101010101" pitchFamily="2" charset="-122"/>
              </a:endParaRPr>
            </a:p>
          </p:txBody>
        </p:sp>
        <p:sp>
          <p:nvSpPr>
            <p:cNvPr id="1039" name="Rectangle 15"/>
            <p:cNvSpPr>
              <a:spLocks noChangeArrowheads="1"/>
            </p:cNvSpPr>
            <p:nvPr userDrawn="1"/>
          </p:nvSpPr>
          <p:spPr bwMode="gray">
            <a:xfrm rot="-5400000">
              <a:off x="5411" y="628"/>
              <a:ext cx="165" cy="167"/>
            </a:xfrm>
            <a:prstGeom prst="rect">
              <a:avLst/>
            </a:prstGeom>
            <a:solidFill>
              <a:srgbClr val="297CDD">
                <a:alpha val="60001"/>
              </a:srgbClr>
            </a:solidFill>
            <a:ln w="19050" algn="ctr">
              <a:solidFill>
                <a:schemeClr val="bg1">
                  <a:alpha val="70000"/>
                </a:schemeClr>
              </a:solidFill>
              <a:miter lim="800000"/>
            </a:ln>
            <a:effectLst/>
          </p:spPr>
          <p:txBody>
            <a:bodyPr wrap="none" anchor="ctr"/>
            <a:lstStyle/>
            <a:p>
              <a:pPr>
                <a:defRPr/>
              </a:pPr>
              <a:endParaRPr lang="zh-CN" altLang="en-US">
                <a:ea typeface="宋体" panose="02010600030101010101" pitchFamily="2" charset="-122"/>
              </a:endParaRPr>
            </a:p>
          </p:txBody>
        </p:sp>
        <p:sp>
          <p:nvSpPr>
            <p:cNvPr id="1040" name="Rectangle 16"/>
            <p:cNvSpPr>
              <a:spLocks noChangeArrowheads="1"/>
            </p:cNvSpPr>
            <p:nvPr userDrawn="1"/>
          </p:nvSpPr>
          <p:spPr bwMode="gray">
            <a:xfrm rot="-5400000">
              <a:off x="5595" y="627"/>
              <a:ext cx="165" cy="168"/>
            </a:xfrm>
            <a:prstGeom prst="rect">
              <a:avLst/>
            </a:prstGeom>
            <a:solidFill>
              <a:srgbClr val="297CDD">
                <a:alpha val="85001"/>
              </a:srgbClr>
            </a:solidFill>
            <a:ln w="19050" algn="ctr">
              <a:solidFill>
                <a:schemeClr val="bg1">
                  <a:alpha val="70000"/>
                </a:schemeClr>
              </a:solidFill>
              <a:miter lim="800000"/>
            </a:ln>
            <a:effectLst/>
          </p:spPr>
          <p:txBody>
            <a:bodyPr wrap="none" anchor="ctr"/>
            <a:lstStyle/>
            <a:p>
              <a:pPr>
                <a:defRPr/>
              </a:pPr>
              <a:endParaRPr lang="zh-CN" altLang="en-US">
                <a:ea typeface="宋体" panose="02010600030101010101" pitchFamily="2" charset="-122"/>
              </a:endParaRPr>
            </a:p>
          </p:txBody>
        </p:sp>
        <p:sp>
          <p:nvSpPr>
            <p:cNvPr id="1041"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000"/>
                </a:schemeClr>
              </a:solidFill>
              <a:miter lim="800000"/>
            </a:ln>
            <a:effectLst/>
          </p:spPr>
          <p:txBody>
            <a:bodyPr wrap="none" anchor="ctr"/>
            <a:lstStyle/>
            <a:p>
              <a:pPr>
                <a:defRPr/>
              </a:pPr>
              <a:endParaRPr lang="zh-CN" altLang="en-US">
                <a:ea typeface="宋体" panose="02010600030101010101" pitchFamily="2" charset="-122"/>
              </a:endParaRPr>
            </a:p>
          </p:txBody>
        </p:sp>
        <p:sp>
          <p:nvSpPr>
            <p:cNvPr id="1042" name="Rectangle 18"/>
            <p:cNvSpPr>
              <a:spLocks noChangeArrowheads="1"/>
            </p:cNvSpPr>
            <p:nvPr userDrawn="1"/>
          </p:nvSpPr>
          <p:spPr bwMode="gray">
            <a:xfrm rot="-5400000">
              <a:off x="5217" y="820"/>
              <a:ext cx="166" cy="168"/>
            </a:xfrm>
            <a:prstGeom prst="rect">
              <a:avLst/>
            </a:prstGeom>
            <a:solidFill>
              <a:srgbClr val="297CDD">
                <a:alpha val="60001"/>
              </a:srgbClr>
            </a:solidFill>
            <a:ln w="19050" algn="ctr">
              <a:solidFill>
                <a:schemeClr val="bg1">
                  <a:alpha val="70000"/>
                </a:schemeClr>
              </a:solidFill>
              <a:miter lim="800000"/>
            </a:ln>
            <a:effectLst/>
          </p:spPr>
          <p:txBody>
            <a:bodyPr wrap="none" anchor="ctr"/>
            <a:lstStyle/>
            <a:p>
              <a:pPr>
                <a:defRPr/>
              </a:pPr>
              <a:endParaRPr lang="zh-CN" altLang="en-US">
                <a:ea typeface="宋体" panose="02010600030101010101" pitchFamily="2" charset="-122"/>
              </a:endParaRPr>
            </a:p>
          </p:txBody>
        </p:sp>
        <p:sp>
          <p:nvSpPr>
            <p:cNvPr id="1043" name="Rectangle 19"/>
            <p:cNvSpPr>
              <a:spLocks noChangeArrowheads="1"/>
            </p:cNvSpPr>
            <p:nvPr userDrawn="1"/>
          </p:nvSpPr>
          <p:spPr bwMode="gray">
            <a:xfrm rot="-5400000">
              <a:off x="5218" y="1010"/>
              <a:ext cx="166" cy="168"/>
            </a:xfrm>
            <a:prstGeom prst="rect">
              <a:avLst/>
            </a:prstGeom>
            <a:solidFill>
              <a:srgbClr val="297CDD">
                <a:alpha val="89999"/>
              </a:srgbClr>
            </a:solidFill>
            <a:ln w="19050" algn="ctr">
              <a:solidFill>
                <a:schemeClr val="bg1">
                  <a:alpha val="70000"/>
                </a:schemeClr>
              </a:solidFill>
              <a:miter lim="800000"/>
            </a:ln>
            <a:effectLst/>
          </p:spPr>
          <p:txBody>
            <a:bodyPr wrap="none" anchor="ctr"/>
            <a:lstStyle/>
            <a:p>
              <a:pPr>
                <a:defRPr/>
              </a:pPr>
              <a:endParaRPr lang="zh-CN" altLang="en-US">
                <a:ea typeface="宋体" panose="02010600030101010101" pitchFamily="2" charset="-122"/>
              </a:endParaRPr>
            </a:p>
          </p:txBody>
        </p:sp>
      </p:grpSp>
      <p:sp>
        <p:nvSpPr>
          <p:cNvPr id="1050" name="Rectangle 26"/>
          <p:cNvSpPr>
            <a:spLocks noChangeArrowheads="1"/>
          </p:cNvSpPr>
          <p:nvPr/>
        </p:nvSpPr>
        <p:spPr bwMode="gray">
          <a:xfrm>
            <a:off x="269875" y="0"/>
            <a:ext cx="284163" cy="6889750"/>
          </a:xfrm>
          <a:prstGeom prst="rect">
            <a:avLst/>
          </a:prstGeom>
          <a:solidFill>
            <a:srgbClr val="4A9ACC">
              <a:alpha val="80000"/>
            </a:srgbClr>
          </a:solidFill>
          <a:ln w="28575" algn="ctr">
            <a:noFill/>
            <a:miter lim="800000"/>
          </a:ln>
          <a:effectLst/>
        </p:spPr>
        <p:txBody>
          <a:bodyPr wrap="none" anchor="ctr"/>
          <a:lstStyle/>
          <a:p>
            <a:pPr>
              <a:defRPr/>
            </a:pPr>
            <a:endParaRPr lang="zh-CN" altLang="en-US">
              <a:ea typeface="宋体" panose="02010600030101010101" pitchFamily="2" charset="-122"/>
            </a:endParaRPr>
          </a:p>
        </p:txBody>
      </p:sp>
      <p:sp>
        <p:nvSpPr>
          <p:cNvPr id="1051" name="Rectangle 27"/>
          <p:cNvSpPr>
            <a:spLocks noChangeArrowheads="1"/>
          </p:cNvSpPr>
          <p:nvPr/>
        </p:nvSpPr>
        <p:spPr bwMode="gray">
          <a:xfrm>
            <a:off x="-12700" y="0"/>
            <a:ext cx="330200" cy="6884988"/>
          </a:xfrm>
          <a:prstGeom prst="rect">
            <a:avLst/>
          </a:prstGeom>
          <a:gradFill rotWithShape="1">
            <a:gsLst>
              <a:gs pos="0">
                <a:srgbClr val="4A9ACC">
                  <a:gamma/>
                  <a:shade val="28627"/>
                  <a:invGamma/>
                </a:srgbClr>
              </a:gs>
              <a:gs pos="100000">
                <a:srgbClr val="4A9ACC"/>
              </a:gs>
            </a:gsLst>
            <a:lin ang="18900000" scaled="1"/>
          </a:gradFill>
          <a:ln w="28575" algn="ctr">
            <a:noFill/>
            <a:miter lim="800000"/>
          </a:ln>
          <a:effectLst/>
        </p:spPr>
        <p:txBody>
          <a:bodyPr wrap="none" anchor="ctr"/>
          <a:lstStyle/>
          <a:p>
            <a:pPr>
              <a:defRPr/>
            </a:pPr>
            <a:endParaRPr lang="zh-CN" altLang="en-US">
              <a:ea typeface="宋体" panose="02010600030101010101" pitchFamily="2" charset="-122"/>
            </a:endParaRPr>
          </a:p>
        </p:txBody>
      </p:sp>
      <p:sp>
        <p:nvSpPr>
          <p:cNvPr id="1052" name="Rectangle 28"/>
          <p:cNvSpPr>
            <a:spLocks noChangeArrowheads="1"/>
          </p:cNvSpPr>
          <p:nvPr/>
        </p:nvSpPr>
        <p:spPr bwMode="gray">
          <a:xfrm>
            <a:off x="749300" y="23813"/>
            <a:ext cx="71438" cy="6872287"/>
          </a:xfrm>
          <a:prstGeom prst="rect">
            <a:avLst/>
          </a:prstGeom>
          <a:solidFill>
            <a:srgbClr val="4A9ACC">
              <a:alpha val="20000"/>
            </a:srgbClr>
          </a:solidFill>
          <a:ln w="28575" algn="ctr">
            <a:noFill/>
            <a:miter lim="800000"/>
          </a:ln>
          <a:effectLst/>
        </p:spPr>
        <p:txBody>
          <a:bodyPr wrap="none" anchor="ctr"/>
          <a:lstStyle/>
          <a:p>
            <a:pPr>
              <a:defRPr/>
            </a:pPr>
            <a:endParaRPr lang="zh-CN" altLang="en-US">
              <a:ea typeface="宋体" panose="02010600030101010101" pitchFamily="2" charset="-122"/>
            </a:endParaRPr>
          </a:p>
        </p:txBody>
      </p:sp>
      <p:sp>
        <p:nvSpPr>
          <p:cNvPr id="1053" name="Rectangle 29"/>
          <p:cNvSpPr>
            <a:spLocks noChangeArrowheads="1"/>
          </p:cNvSpPr>
          <p:nvPr/>
        </p:nvSpPr>
        <p:spPr bwMode="gray">
          <a:xfrm>
            <a:off x="508000" y="0"/>
            <a:ext cx="168275" cy="6865938"/>
          </a:xfrm>
          <a:prstGeom prst="rect">
            <a:avLst/>
          </a:prstGeom>
          <a:solidFill>
            <a:srgbClr val="4A9ACC">
              <a:alpha val="53999"/>
            </a:srgbClr>
          </a:solidFill>
          <a:ln w="28575" algn="ctr">
            <a:noFill/>
            <a:miter lim="800000"/>
          </a:ln>
          <a:effectLst/>
        </p:spPr>
        <p:txBody>
          <a:bodyPr wrap="none" anchor="ctr"/>
          <a:lstStyle/>
          <a:p>
            <a:pPr>
              <a:defRPr/>
            </a:pPr>
            <a:endParaRPr lang="zh-CN" altLang="en-US">
              <a:ea typeface="宋体" panose="02010600030101010101" pitchFamily="2" charset="-122"/>
            </a:endParaRPr>
          </a:p>
        </p:txBody>
      </p:sp>
      <p:sp>
        <p:nvSpPr>
          <p:cNvPr id="1054" name="Rectangle 30"/>
          <p:cNvSpPr>
            <a:spLocks noChangeArrowheads="1"/>
          </p:cNvSpPr>
          <p:nvPr/>
        </p:nvSpPr>
        <p:spPr bwMode="gray">
          <a:xfrm>
            <a:off x="685800" y="0"/>
            <a:ext cx="114300" cy="6872288"/>
          </a:xfrm>
          <a:prstGeom prst="rect">
            <a:avLst/>
          </a:prstGeom>
          <a:solidFill>
            <a:srgbClr val="4A9ACC">
              <a:alpha val="37000"/>
            </a:srgbClr>
          </a:solidFill>
          <a:ln w="28575" algn="ctr">
            <a:noFill/>
            <a:miter lim="800000"/>
          </a:ln>
          <a:effectLst/>
        </p:spPr>
        <p:txBody>
          <a:bodyPr wrap="none" anchor="ctr"/>
          <a:lstStyle/>
          <a:p>
            <a:pPr>
              <a:defRPr/>
            </a:pPr>
            <a:endParaRPr lang="zh-CN" altLang="en-US">
              <a:ea typeface="宋体" panose="02010600030101010101" pitchFamily="2" charset="-122"/>
            </a:endParaRPr>
          </a:p>
        </p:txBody>
      </p:sp>
      <p:sp>
        <p:nvSpPr>
          <p:cNvPr id="23" name="矩形 22"/>
          <p:cNvSpPr/>
          <p:nvPr/>
        </p:nvSpPr>
        <p:spPr>
          <a:xfrm>
            <a:off x="6781800" y="5410200"/>
            <a:ext cx="2028119" cy="369332"/>
          </a:xfrm>
          <a:prstGeom prst="rect">
            <a:avLst/>
          </a:prstGeom>
        </p:spPr>
        <p:txBody>
          <a:bodyPr wrap="none">
            <a:spAutoFit/>
          </a:bodyPr>
          <a:lstStyle/>
          <a:p>
            <a:pPr>
              <a:defRPr/>
            </a:pPr>
            <a:r>
              <a:rPr lang="zh-CN" altLang="en-US" b="1" dirty="0">
                <a:ln w="11430">
                  <a:solidFill>
                    <a:schemeClr val="accent2"/>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hlinkClick r:id="rId14"/>
              </a:rPr>
              <a:t>无忧</a:t>
            </a:r>
            <a:r>
              <a:rPr lang="en-US" altLang="zh-CN" b="1" dirty="0">
                <a:ln w="11430">
                  <a:solidFill>
                    <a:schemeClr val="accent2"/>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hlinkClick r:id="rId14"/>
              </a:rPr>
              <a:t>PPT</a:t>
            </a:r>
            <a:r>
              <a:rPr lang="zh-CN" altLang="en-US" b="1" dirty="0">
                <a:ln w="11430">
                  <a:solidFill>
                    <a:schemeClr val="accent2"/>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hlinkClick r:id="rId14"/>
              </a:rPr>
              <a:t>整理发布</a:t>
            </a:r>
            <a:endParaRPr lang="zh-CN" altLang="en-US" b="1" dirty="0">
              <a:ln w="11430">
                <a:solidFill>
                  <a:schemeClr val="accent2"/>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5pPr>
      <a:lvl6pPr marL="457200" algn="l" rtl="0" fontAlgn="base">
        <a:spcBef>
          <a:spcPct val="0"/>
        </a:spcBef>
        <a:spcAft>
          <a:spcPct val="0"/>
        </a:spcAft>
        <a:defRPr sz="3200" b="1">
          <a:solidFill>
            <a:schemeClr val="tx2"/>
          </a:solidFill>
          <a:latin typeface="Arial" panose="020B0604020202020204" pitchFamily="34" charset="0"/>
          <a:ea typeface="华文中宋" panose="02010600040101010101" pitchFamily="2" charset="-122"/>
        </a:defRPr>
      </a:lvl6pPr>
      <a:lvl7pPr marL="914400" algn="l" rtl="0" fontAlgn="base">
        <a:spcBef>
          <a:spcPct val="0"/>
        </a:spcBef>
        <a:spcAft>
          <a:spcPct val="0"/>
        </a:spcAft>
        <a:defRPr sz="3200" b="1">
          <a:solidFill>
            <a:schemeClr val="tx2"/>
          </a:solidFill>
          <a:latin typeface="Arial" panose="020B0604020202020204" pitchFamily="34" charset="0"/>
          <a:ea typeface="华文中宋" panose="02010600040101010101" pitchFamily="2" charset="-122"/>
        </a:defRPr>
      </a:lvl7pPr>
      <a:lvl8pPr marL="1371600" algn="l" rtl="0" fontAlgn="base">
        <a:spcBef>
          <a:spcPct val="0"/>
        </a:spcBef>
        <a:spcAft>
          <a:spcPct val="0"/>
        </a:spcAft>
        <a:defRPr sz="3200" b="1">
          <a:solidFill>
            <a:schemeClr val="tx2"/>
          </a:solidFill>
          <a:latin typeface="Arial" panose="020B0604020202020204" pitchFamily="34" charset="0"/>
          <a:ea typeface="华文中宋" panose="02010600040101010101" pitchFamily="2" charset="-122"/>
        </a:defRPr>
      </a:lvl8pPr>
      <a:lvl9pPr marL="1828800" algn="l" rtl="0" fontAlgn="base">
        <a:spcBef>
          <a:spcPct val="0"/>
        </a:spcBef>
        <a:spcAft>
          <a:spcPct val="0"/>
        </a:spcAft>
        <a:defRPr sz="3200" b="1">
          <a:solidFill>
            <a:schemeClr val="tx2"/>
          </a:solidFill>
          <a:latin typeface="Arial" panose="020B0604020202020204" pitchFamily="34"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1054" name="Rectangle 30"/>
          <p:cNvSpPr>
            <a:spLocks noChangeArrowheads="1"/>
          </p:cNvSpPr>
          <p:nvPr/>
        </p:nvSpPr>
        <p:spPr bwMode="gray">
          <a:xfrm>
            <a:off x="457200" y="6477000"/>
            <a:ext cx="8686800" cy="381000"/>
          </a:xfrm>
          <a:prstGeom prst="rect">
            <a:avLst/>
          </a:prstGeom>
          <a:solidFill>
            <a:schemeClr val="bg2"/>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1047" name="Rectangle 23" descr="a1"/>
          <p:cNvSpPr>
            <a:spLocks noChangeArrowheads="1"/>
          </p:cNvSpPr>
          <p:nvPr/>
        </p:nvSpPr>
        <p:spPr bwMode="gray">
          <a:xfrm>
            <a:off x="592138" y="0"/>
            <a:ext cx="2066925" cy="838200"/>
          </a:xfrm>
          <a:prstGeom prst="rect">
            <a:avLst/>
          </a:prstGeom>
          <a:blipFill dpi="0" rotWithShape="1">
            <a:blip r:embed="rId14" cstate="print"/>
            <a:srcRect/>
            <a:stretch>
              <a:fillRect/>
            </a:stretch>
          </a:blip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1048" name="Rectangle 24"/>
          <p:cNvSpPr>
            <a:spLocks noChangeArrowheads="1"/>
          </p:cNvSpPr>
          <p:nvPr/>
        </p:nvSpPr>
        <p:spPr bwMode="gray">
          <a:xfrm>
            <a:off x="2730500" y="0"/>
            <a:ext cx="2138363" cy="838200"/>
          </a:xfrm>
          <a:prstGeom prst="rect">
            <a:avLst/>
          </a:prstGeom>
          <a:solidFill>
            <a:schemeClr val="tx2"/>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1049" name="Rectangle 25" descr="a2"/>
          <p:cNvSpPr>
            <a:spLocks noChangeArrowheads="1"/>
          </p:cNvSpPr>
          <p:nvPr/>
        </p:nvSpPr>
        <p:spPr bwMode="gray">
          <a:xfrm>
            <a:off x="4938713" y="0"/>
            <a:ext cx="2066925" cy="838200"/>
          </a:xfrm>
          <a:prstGeom prst="rect">
            <a:avLst/>
          </a:prstGeom>
          <a:blipFill dpi="0" rotWithShape="1">
            <a:blip r:embed="rId15" cstate="print"/>
            <a:srcRect/>
            <a:stretch>
              <a:fillRect/>
            </a:stretch>
          </a:blip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1050" name="Rectangle 26"/>
          <p:cNvSpPr>
            <a:spLocks noChangeArrowheads="1"/>
          </p:cNvSpPr>
          <p:nvPr/>
        </p:nvSpPr>
        <p:spPr bwMode="gray">
          <a:xfrm>
            <a:off x="7077075" y="0"/>
            <a:ext cx="2066925" cy="838200"/>
          </a:xfrm>
          <a:prstGeom prst="rect">
            <a:avLst/>
          </a:prstGeom>
          <a:solidFill>
            <a:schemeClr val="accent1"/>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grpSp>
        <p:nvGrpSpPr>
          <p:cNvPr id="2" name="Group 27"/>
          <p:cNvGrpSpPr/>
          <p:nvPr/>
        </p:nvGrpSpPr>
        <p:grpSpPr bwMode="auto">
          <a:xfrm>
            <a:off x="0" y="685800"/>
            <a:ext cx="9144000" cy="609600"/>
            <a:chOff x="0" y="432"/>
            <a:chExt cx="5760" cy="384"/>
          </a:xfrm>
        </p:grpSpPr>
        <p:sp>
          <p:nvSpPr>
            <p:cNvPr id="1052" name="Rectangle 28"/>
            <p:cNvSpPr>
              <a:spLocks noChangeArrowheads="1"/>
            </p:cNvSpPr>
            <p:nvPr userDrawn="1"/>
          </p:nvSpPr>
          <p:spPr bwMode="gray">
            <a:xfrm>
              <a:off x="0" y="432"/>
              <a:ext cx="5760" cy="96"/>
            </a:xfrm>
            <a:prstGeom prst="rect">
              <a:avLst/>
            </a:prstGeom>
            <a:solidFill>
              <a:schemeClr val="tx1"/>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1053" name="Rectangle 29"/>
            <p:cNvSpPr>
              <a:spLocks noChangeArrowheads="1"/>
            </p:cNvSpPr>
            <p:nvPr userDrawn="1"/>
          </p:nvSpPr>
          <p:spPr bwMode="gray">
            <a:xfrm>
              <a:off x="362" y="432"/>
              <a:ext cx="5398" cy="384"/>
            </a:xfrm>
            <a:prstGeom prst="rect">
              <a:avLst/>
            </a:prstGeom>
            <a:solidFill>
              <a:schemeClr val="tx1"/>
            </a:solidFill>
            <a:ln w="9525">
              <a:noFill/>
              <a:miter lim="800000"/>
            </a:ln>
            <a:effectLst/>
          </p:spPr>
          <p:txBody>
            <a:bodyPr wrap="none" anchor="ctr"/>
            <a:lstStyle/>
            <a:p>
              <a:pPr algn="l" rtl="0"/>
              <a:endParaRPr lang="zh-CN" altLang="en-US" kern="1200">
                <a:solidFill>
                  <a:srgbClr val="17347D"/>
                </a:solidFill>
                <a:latin typeface="Arial" panose="020B0604020202020204"/>
                <a:ea typeface="+mn-ea"/>
                <a:cs typeface="+mn-cs"/>
              </a:endParaRPr>
            </a:p>
          </p:txBody>
        </p:sp>
      </p:grpSp>
      <p:sp>
        <p:nvSpPr>
          <p:cNvPr id="1027" name="Rectangle 3"/>
          <p:cNvSpPr>
            <a:spLocks noGrp="1" noChangeArrowheads="1"/>
          </p:cNvSpPr>
          <p:nvPr>
            <p:ph type="body" idx="1"/>
          </p:nvPr>
        </p:nvSpPr>
        <p:spPr bwMode="auto">
          <a:xfrm>
            <a:off x="457200" y="1419225"/>
            <a:ext cx="8229600" cy="487997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461125"/>
            <a:ext cx="2819400" cy="320675"/>
          </a:xfrm>
          <a:prstGeom prst="rect">
            <a:avLst/>
          </a:prstGeom>
          <a:noFill/>
          <a:ln w="9525">
            <a:noFill/>
            <a:miter lim="800000"/>
          </a:ln>
          <a:effectLst/>
        </p:spPr>
        <p:txBody>
          <a:bodyPr vert="horz" wrap="square" lIns="91440" tIns="45720" rIns="91440" bIns="45720" numCol="1" anchor="t" anchorCtr="0" compatLnSpc="1"/>
          <a:lstStyle>
            <a:lvl1pPr>
              <a:defRPr sz="1600">
                <a:effectLst>
                  <a:outerShdw blurRad="38100" dist="38100" dir="2700000" algn="tl">
                    <a:srgbClr val="C0C0C0"/>
                  </a:outerShdw>
                </a:effectLst>
                <a:latin typeface="+mj-lt"/>
                <a:ea typeface="宋体" panose="02010600030101010101" pitchFamily="2" charset="-122"/>
              </a:defRPr>
            </a:lvl1pPr>
          </a:lstStyle>
          <a:p>
            <a:pPr algn="l" rtl="0"/>
            <a:fld id="{21691441-0F88-4067-879D-5039FC409CAF}" type="datetime1">
              <a:rPr lang="zh-CN" altLang="en-US" kern="1200" smtClean="0">
                <a:solidFill>
                  <a:srgbClr val="17347D"/>
                </a:solidFill>
                <a:latin typeface="Verdana" panose="020B0604030504040204"/>
                <a:cs typeface="+mn-cs"/>
              </a:rPr>
            </a:fld>
            <a:endParaRPr lang="zh-CN" altLang="en-US" kern="1200">
              <a:solidFill>
                <a:srgbClr val="17347D"/>
              </a:solidFill>
              <a:latin typeface="Verdana" panose="020B0604030504040204"/>
              <a:cs typeface="+mn-cs"/>
            </a:endParaRPr>
          </a:p>
        </p:txBody>
      </p:sp>
      <p:sp>
        <p:nvSpPr>
          <p:cNvPr id="1029"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a:defRPr sz="1600">
                <a:effectLst>
                  <a:outerShdw blurRad="38100" dist="38100" dir="2700000" algn="tl">
                    <a:srgbClr val="C0C0C0"/>
                  </a:outerShdw>
                </a:effectLst>
                <a:latin typeface="+mj-lt"/>
                <a:ea typeface="宋体" panose="02010600030101010101" pitchFamily="2" charset="-122"/>
              </a:defRPr>
            </a:lvl1pPr>
          </a:lstStyle>
          <a:p>
            <a:pPr rtl="0"/>
            <a:endParaRPr lang="zh-CN" altLang="zh-CN" kern="1200">
              <a:solidFill>
                <a:srgbClr val="17347D"/>
              </a:solidFill>
              <a:latin typeface="Verdana" panose="020B0604030504040204"/>
              <a:cs typeface="+mn-cs"/>
            </a:endParaRPr>
          </a:p>
        </p:txBody>
      </p:sp>
      <p:sp>
        <p:nvSpPr>
          <p:cNvPr id="1030" name="Rectangle 6"/>
          <p:cNvSpPr>
            <a:spLocks noGrp="1" noChangeArrowheads="1"/>
          </p:cNvSpPr>
          <p:nvPr>
            <p:ph type="sldNum" sz="quarter" idx="4"/>
          </p:nvPr>
        </p:nvSpPr>
        <p:spPr bwMode="auto">
          <a:xfrm>
            <a:off x="3348038" y="6453188"/>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600">
                <a:effectLst>
                  <a:outerShdw blurRad="38100" dist="38100" dir="2700000" algn="tl">
                    <a:srgbClr val="C0C0C0"/>
                  </a:outerShdw>
                </a:effectLst>
                <a:latin typeface="+mj-lt"/>
                <a:ea typeface="宋体" panose="02010600030101010101" pitchFamily="2" charset="-122"/>
              </a:defRPr>
            </a:lvl1pPr>
          </a:lstStyle>
          <a:p>
            <a:pPr rtl="0"/>
            <a:fld id="{5F0E51D3-4F85-4E35-BD60-BED7331A9FFD}" type="slidenum">
              <a:rPr lang="en-US" altLang="zh-CN" kern="1200">
                <a:solidFill>
                  <a:srgbClr val="17347D"/>
                </a:solidFill>
                <a:latin typeface="Verdana" panose="020B0604030504040204"/>
                <a:cs typeface="+mn-cs"/>
              </a:rPr>
            </a:fld>
            <a:endParaRPr lang="en-US" altLang="zh-CN" kern="1200">
              <a:solidFill>
                <a:srgbClr val="17347D"/>
              </a:solidFill>
              <a:latin typeface="Verdana" panose="020B0604030504040204"/>
              <a:cs typeface="+mn-cs"/>
            </a:endParaRPr>
          </a:p>
        </p:txBody>
      </p:sp>
      <p:sp>
        <p:nvSpPr>
          <p:cNvPr id="1026" name="Rectangle 2"/>
          <p:cNvSpPr>
            <a:spLocks noGrp="1" noChangeArrowheads="1"/>
          </p:cNvSpPr>
          <p:nvPr>
            <p:ph type="title"/>
          </p:nvPr>
        </p:nvSpPr>
        <p:spPr bwMode="white">
          <a:xfrm>
            <a:off x="733425" y="731838"/>
            <a:ext cx="7800975" cy="563562"/>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1056" name="Picture 32" descr="校徽－1"/>
          <p:cNvPicPr>
            <a:picLocks noChangeAspect="1" noChangeArrowheads="1"/>
          </p:cNvPicPr>
          <p:nvPr/>
        </p:nvPicPr>
        <p:blipFill>
          <a:blip r:embed="rId16" cstate="print"/>
          <a:srcRect/>
          <a:stretch>
            <a:fillRect/>
          </a:stretch>
        </p:blipFill>
        <p:spPr bwMode="auto">
          <a:xfrm>
            <a:off x="8212138" y="0"/>
            <a:ext cx="931862" cy="98425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Verdana" panose="020B0604030504040204" pitchFamily="34" charset="0"/>
        </a:defRPr>
      </a:lvl2pPr>
      <a:lvl3pPr algn="l" rtl="0" fontAlgn="base">
        <a:spcBef>
          <a:spcPct val="0"/>
        </a:spcBef>
        <a:spcAft>
          <a:spcPct val="0"/>
        </a:spcAft>
        <a:defRPr sz="3200" b="1">
          <a:solidFill>
            <a:schemeClr val="bg1"/>
          </a:solidFill>
          <a:latin typeface="Verdana" panose="020B0604030504040204" pitchFamily="34" charset="0"/>
        </a:defRPr>
      </a:lvl3pPr>
      <a:lvl4pPr algn="l" rtl="0" fontAlgn="base">
        <a:spcBef>
          <a:spcPct val="0"/>
        </a:spcBef>
        <a:spcAft>
          <a:spcPct val="0"/>
        </a:spcAft>
        <a:defRPr sz="3200" b="1">
          <a:solidFill>
            <a:schemeClr val="bg1"/>
          </a:solidFill>
          <a:latin typeface="Verdana" panose="020B0604030504040204" pitchFamily="34" charset="0"/>
        </a:defRPr>
      </a:lvl4pPr>
      <a:lvl5pPr algn="l" rtl="0" fontAlgn="base">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25.GI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25.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8.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528" y="2780928"/>
            <a:ext cx="8640960" cy="613792"/>
          </a:xfrm>
        </p:spPr>
        <p:txBody>
          <a:bodyPr/>
          <a:lstStyle/>
          <a:p>
            <a:pPr eaLnBrk="1" hangingPunct="1"/>
            <a:r>
              <a:rPr lang="zh-CN" altLang="en-US" sz="2800" dirty="0" smtClean="0">
                <a:solidFill>
                  <a:schemeClr val="accent3">
                    <a:lumMod val="95000"/>
                  </a:schemeClr>
                </a:solidFill>
              </a:rPr>
              <a:t>基于异构计算架构的嵌入式交通标志牌识别系统的设计与实现</a:t>
            </a:r>
            <a:endParaRPr lang="zh-CN" altLang="en-US" sz="2800" dirty="0" smtClean="0">
              <a:solidFill>
                <a:schemeClr val="accent3">
                  <a:lumMod val="95000"/>
                </a:schemeClr>
              </a:solidFill>
            </a:endParaRPr>
          </a:p>
        </p:txBody>
      </p:sp>
      <p:sp>
        <p:nvSpPr>
          <p:cNvPr id="4099" name="TextBox 2"/>
          <p:cNvSpPr txBox="1">
            <a:spLocks noChangeArrowheads="1"/>
          </p:cNvSpPr>
          <p:nvPr/>
        </p:nvSpPr>
        <p:spPr bwMode="auto">
          <a:xfrm>
            <a:off x="2514600" y="4343400"/>
            <a:ext cx="2971800" cy="369888"/>
          </a:xfrm>
          <a:prstGeom prst="rect">
            <a:avLst/>
          </a:prstGeom>
          <a:noFill/>
          <a:ln w="9525">
            <a:noFill/>
            <a:miter lim="800000"/>
          </a:ln>
        </p:spPr>
        <p:txBody>
          <a:bodyPr>
            <a:spAutoFit/>
          </a:bodyPr>
          <a:lstStyle/>
          <a:p>
            <a:endParaRPr lang="zh-CN" altLang="en-US"/>
          </a:p>
        </p:txBody>
      </p:sp>
      <p:sp>
        <p:nvSpPr>
          <p:cNvPr id="5" name="矩形 4"/>
          <p:cNvSpPr/>
          <p:nvPr/>
        </p:nvSpPr>
        <p:spPr>
          <a:xfrm>
            <a:off x="0" y="188640"/>
            <a:ext cx="205172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latin typeface="+mn-ea"/>
              </a:rPr>
              <a:t>中期汇报</a:t>
            </a:r>
            <a:endParaRPr lang="zh-CN" altLang="en-US" sz="3200" b="1" dirty="0">
              <a:solidFill>
                <a:schemeClr val="tx1"/>
              </a:solidFill>
              <a:latin typeface="+mn-ea"/>
            </a:endParaRPr>
          </a:p>
        </p:txBody>
      </p:sp>
      <p:sp>
        <p:nvSpPr>
          <p:cNvPr id="2" name="文本框 1"/>
          <p:cNvSpPr txBox="1"/>
          <p:nvPr/>
        </p:nvSpPr>
        <p:spPr>
          <a:xfrm>
            <a:off x="467544" y="4343400"/>
            <a:ext cx="3168352" cy="706755"/>
          </a:xfrm>
          <a:prstGeom prst="rect">
            <a:avLst/>
          </a:prstGeom>
          <a:noFill/>
        </p:spPr>
        <p:txBody>
          <a:bodyPr wrap="square" rtlCol="0">
            <a:spAutoFit/>
          </a:bodyPr>
          <a:lstStyle/>
          <a:p>
            <a:r>
              <a:rPr lang="zh-CN" altLang="en-US" sz="2000" b="1" dirty="0" smtClean="0"/>
              <a:t>导师：      </a:t>
            </a:r>
            <a:endParaRPr lang="zh-CN" altLang="en-US" sz="2000" b="1" dirty="0" smtClean="0"/>
          </a:p>
          <a:p>
            <a:r>
              <a:rPr lang="zh-CN" altLang="en-US" sz="2000" b="1" dirty="0"/>
              <a:t>汇报</a:t>
            </a:r>
            <a:r>
              <a:rPr lang="zh-CN" altLang="en-US" sz="2000" b="1" dirty="0" smtClean="0"/>
              <a:t>人：  宋子恒</a:t>
            </a:r>
            <a:endParaRPr lang="zh-CN" altLang="en-US" sz="2000" b="1" dirty="0" smtClean="0"/>
          </a:p>
        </p:txBody>
      </p:sp>
      <p:sp>
        <p:nvSpPr>
          <p:cNvPr id="4" name="日期占位符 3"/>
          <p:cNvSpPr>
            <a:spLocks noGrp="1"/>
          </p:cNvSpPr>
          <p:nvPr>
            <p:ph type="dt" sz="half" idx="10"/>
          </p:nvPr>
        </p:nvSpPr>
        <p:spPr/>
        <p:txBody>
          <a:bodyPr/>
          <a:lstStyle/>
          <a:p>
            <a:pPr>
              <a:defRPr/>
            </a:pPr>
            <a:r>
              <a:rPr lang="en-US" altLang="zh-CN"/>
              <a:t>2018.11.28</a:t>
            </a:r>
            <a:endParaRPr lang="en-US" altLang="zh-C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en-US" altLang="zh-CN">
                <a:sym typeface="+mn-ea"/>
              </a:rPr>
              <a:t>-</a:t>
            </a:r>
            <a:r>
              <a:rPr lang="zh-CN" altLang="en-US">
                <a:sym typeface="+mn-ea"/>
              </a:rPr>
              <a:t>层结构）</a:t>
            </a:r>
            <a:endParaRPr lang="zh-CN" altLang="en-US"/>
          </a:p>
        </p:txBody>
      </p:sp>
      <p:sp>
        <p:nvSpPr>
          <p:cNvPr id="3" name="内容占位符 2"/>
          <p:cNvSpPr>
            <a:spLocks noGrp="1"/>
          </p:cNvSpPr>
          <p:nvPr>
            <p:ph idx="1"/>
          </p:nvPr>
        </p:nvSpPr>
        <p:spPr/>
        <p:txBody>
          <a:bodyPr/>
          <a:p>
            <a:r>
              <a:rPr lang="en-US" altLang="zh-CN" sz="2000"/>
              <a:t>    </a:t>
            </a:r>
            <a:endParaRPr lang="en-US" altLang="zh-CN" sz="2000"/>
          </a:p>
        </p:txBody>
      </p:sp>
      <p:sp>
        <p:nvSpPr>
          <p:cNvPr id="5" name="文本框 4"/>
          <p:cNvSpPr txBox="1"/>
          <p:nvPr/>
        </p:nvSpPr>
        <p:spPr>
          <a:xfrm>
            <a:off x="1092200" y="1991360"/>
            <a:ext cx="3398520" cy="2861310"/>
          </a:xfrm>
          <a:prstGeom prst="rect">
            <a:avLst/>
          </a:prstGeom>
          <a:noFill/>
        </p:spPr>
        <p:txBody>
          <a:bodyPr wrap="square" rtlCol="0">
            <a:spAutoFit/>
          </a:bodyPr>
          <a:p>
            <a:r>
              <a:rPr lang="en-US" altLang="zh-CN"/>
              <a:t>1.</a:t>
            </a:r>
            <a:r>
              <a:rPr lang="zh-CN" altLang="en-US"/>
              <a:t>每一层内部包含数据缓冲区接受上一层的输入，供当前层使用</a:t>
            </a:r>
            <a:endParaRPr lang="zh-CN" altLang="en-US"/>
          </a:p>
          <a:p>
            <a:endParaRPr lang="en-US" altLang="zh-CN"/>
          </a:p>
          <a:p>
            <a:r>
              <a:rPr lang="en-US" altLang="zh-CN"/>
              <a:t>2.</a:t>
            </a:r>
            <a:r>
              <a:rPr lang="zh-CN" altLang="en-US"/>
              <a:t>每一层都有一个地址生成器 用于在每个时钟周期产生计算部件所需的数据的地址</a:t>
            </a:r>
            <a:endParaRPr lang="zh-CN" altLang="en-US"/>
          </a:p>
          <a:p>
            <a:endParaRPr lang="zh-CN" altLang="en-US"/>
          </a:p>
          <a:p>
            <a:r>
              <a:rPr lang="en-US" altLang="zh-CN"/>
              <a:t>3 </a:t>
            </a:r>
            <a:r>
              <a:rPr lang="zh-CN"/>
              <a:t>卷积运算部件在每个周期接受数据缓冲区输出的数据，进行运算</a:t>
            </a:r>
            <a:endParaRPr lang="zh-CN"/>
          </a:p>
        </p:txBody>
      </p:sp>
      <p:pic>
        <p:nvPicPr>
          <p:cNvPr id="7" name="图片 6"/>
          <p:cNvPicPr>
            <a:picLocks noChangeAspect="1"/>
          </p:cNvPicPr>
          <p:nvPr/>
        </p:nvPicPr>
        <p:blipFill>
          <a:blip r:embed="rId1"/>
          <a:stretch>
            <a:fillRect/>
          </a:stretch>
        </p:blipFill>
        <p:spPr>
          <a:xfrm>
            <a:off x="4490720" y="1991360"/>
            <a:ext cx="4076065" cy="2590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1180" y="748983"/>
            <a:ext cx="7800975" cy="563562"/>
          </a:xfrm>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en-US" altLang="zh-CN">
                <a:sym typeface="+mn-ea"/>
              </a:rPr>
              <a:t>-</a:t>
            </a:r>
            <a:r>
              <a:rPr lang="zh-CN" altLang="en-US">
                <a:sym typeface="+mn-ea"/>
              </a:rPr>
              <a:t>卷积计算）</a:t>
            </a:r>
            <a:endParaRPr lang="zh-CN" altLang="en-US"/>
          </a:p>
        </p:txBody>
      </p:sp>
      <p:pic>
        <p:nvPicPr>
          <p:cNvPr id="7" name="内容占位符 6" descr="gif5新文件 (1)"/>
          <p:cNvPicPr>
            <a:picLocks noChangeAspect="1"/>
          </p:cNvPicPr>
          <p:nvPr>
            <p:ph idx="1"/>
          </p:nvPr>
        </p:nvPicPr>
        <p:blipFill>
          <a:blip r:embed="rId1"/>
          <a:stretch>
            <a:fillRect/>
          </a:stretch>
        </p:blipFill>
        <p:spPr>
          <a:xfrm>
            <a:off x="3968750" y="2360295"/>
            <a:ext cx="4762500" cy="1466850"/>
          </a:xfrm>
          <a:prstGeom prst="rect">
            <a:avLst/>
          </a:prstGeom>
        </p:spPr>
      </p:pic>
      <p:pic>
        <p:nvPicPr>
          <p:cNvPr id="9" name="图片 8"/>
          <p:cNvPicPr>
            <a:picLocks noChangeAspect="1"/>
          </p:cNvPicPr>
          <p:nvPr/>
        </p:nvPicPr>
        <p:blipFill>
          <a:blip r:embed="rId2"/>
          <a:stretch>
            <a:fillRect/>
          </a:stretch>
        </p:blipFill>
        <p:spPr>
          <a:xfrm>
            <a:off x="3968750" y="4384040"/>
            <a:ext cx="4720590" cy="1239520"/>
          </a:xfrm>
          <a:prstGeom prst="rect">
            <a:avLst/>
          </a:prstGeom>
        </p:spPr>
      </p:pic>
      <p:sp>
        <p:nvSpPr>
          <p:cNvPr id="10" name="文本框 9"/>
          <p:cNvSpPr txBox="1"/>
          <p:nvPr/>
        </p:nvSpPr>
        <p:spPr>
          <a:xfrm>
            <a:off x="3968750" y="1958975"/>
            <a:ext cx="2519045" cy="306705"/>
          </a:xfrm>
          <a:prstGeom prst="rect">
            <a:avLst/>
          </a:prstGeom>
          <a:noFill/>
        </p:spPr>
        <p:txBody>
          <a:bodyPr wrap="square" rtlCol="0">
            <a:spAutoFit/>
          </a:bodyPr>
          <a:p>
            <a:r>
              <a:rPr lang="zh-CN" altLang="en-US" sz="1400"/>
              <a:t>卷积计算部件计算过程演示</a:t>
            </a:r>
            <a:endParaRPr lang="zh-CN" altLang="en-US" sz="1400"/>
          </a:p>
        </p:txBody>
      </p:sp>
      <p:sp>
        <p:nvSpPr>
          <p:cNvPr id="11" name="文本框 10"/>
          <p:cNvSpPr txBox="1"/>
          <p:nvPr/>
        </p:nvSpPr>
        <p:spPr>
          <a:xfrm>
            <a:off x="3968750" y="3952240"/>
            <a:ext cx="4138295" cy="306705"/>
          </a:xfrm>
          <a:prstGeom prst="rect">
            <a:avLst/>
          </a:prstGeom>
          <a:noFill/>
        </p:spPr>
        <p:txBody>
          <a:bodyPr wrap="square" rtlCol="0">
            <a:spAutoFit/>
          </a:bodyPr>
          <a:p>
            <a:r>
              <a:rPr lang="zh-CN" altLang="en-US" sz="1400"/>
              <a:t>卷积计算部件流水线设计</a:t>
            </a:r>
            <a:endParaRPr lang="zh-CN" altLang="en-US" sz="1400"/>
          </a:p>
        </p:txBody>
      </p:sp>
      <p:sp>
        <p:nvSpPr>
          <p:cNvPr id="12" name="文本框 11"/>
          <p:cNvSpPr txBox="1"/>
          <p:nvPr/>
        </p:nvSpPr>
        <p:spPr>
          <a:xfrm>
            <a:off x="661035" y="2419985"/>
            <a:ext cx="3131185" cy="4799965"/>
          </a:xfrm>
          <a:prstGeom prst="rect">
            <a:avLst/>
          </a:prstGeom>
          <a:noFill/>
        </p:spPr>
        <p:txBody>
          <a:bodyPr wrap="square" rtlCol="0">
            <a:spAutoFit/>
          </a:bodyPr>
          <a:p>
            <a:pPr marL="285750" indent="-285750">
              <a:buFont typeface="Arial" panose="020B0604020202020204" pitchFamily="34" charset="0"/>
              <a:buChar char="•"/>
            </a:pPr>
            <a:r>
              <a:rPr lang="zh-CN" altLang="en-US"/>
              <a:t>卷积计算部件专门用来计算</a:t>
            </a:r>
            <a:r>
              <a:rPr lang="en-US" altLang="zh-CN"/>
              <a:t>5*5</a:t>
            </a:r>
            <a:r>
              <a:rPr lang="zh-CN" altLang="en-US"/>
              <a:t>的二维卷积 或者两个长度为</a:t>
            </a:r>
            <a:r>
              <a:rPr lang="en-US" altLang="zh-CN"/>
              <a:t>25</a:t>
            </a:r>
            <a:r>
              <a:rPr lang="zh-CN" altLang="en-US"/>
              <a:t>的向量的内积</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从输入算起可以在</a:t>
            </a:r>
            <a:r>
              <a:rPr lang="en-US" altLang="zh-CN"/>
              <a:t>6</a:t>
            </a:r>
            <a:r>
              <a:rPr lang="zh-CN" altLang="en-US"/>
              <a:t>个时钟周期后输出结果</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具有流水线结构设计，每个时钟周期可以输入一组数据， 吞吐量和</a:t>
            </a:r>
            <a:r>
              <a:rPr lang="en-US" altLang="zh-CN"/>
              <a:t>FPGA</a:t>
            </a:r>
            <a:r>
              <a:rPr lang="zh-CN" altLang="en-US"/>
              <a:t>时钟频率一致</a:t>
            </a:r>
            <a:endParaRPr lang="zh-CN" altLang="en-US"/>
          </a:p>
          <a:p>
            <a:pPr marL="285750" indent="-285750"/>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0855" y="723583"/>
            <a:ext cx="7800975" cy="563562"/>
          </a:xfrm>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en-US" altLang="zh-CN">
                <a:sym typeface="+mn-ea"/>
              </a:rPr>
              <a:t>-</a:t>
            </a:r>
            <a:r>
              <a:rPr lang="zh-CN" altLang="en-US">
                <a:sym typeface="+mn-ea"/>
              </a:rPr>
              <a:t>卷积计算）</a:t>
            </a:r>
            <a:endParaRPr lang="zh-CN" altLang="en-US"/>
          </a:p>
        </p:txBody>
      </p:sp>
      <p:pic>
        <p:nvPicPr>
          <p:cNvPr id="7" name="内容占位符 6" descr="gif5新文件 (1)"/>
          <p:cNvPicPr>
            <a:picLocks noChangeAspect="1"/>
          </p:cNvPicPr>
          <p:nvPr>
            <p:ph idx="1"/>
          </p:nvPr>
        </p:nvPicPr>
        <p:blipFill>
          <a:blip r:embed="rId1"/>
          <a:stretch>
            <a:fillRect/>
          </a:stretch>
        </p:blipFill>
        <p:spPr>
          <a:xfrm>
            <a:off x="3968750" y="2360295"/>
            <a:ext cx="4762500" cy="1466850"/>
          </a:xfrm>
          <a:prstGeom prst="rect">
            <a:avLst/>
          </a:prstGeom>
        </p:spPr>
      </p:pic>
      <p:pic>
        <p:nvPicPr>
          <p:cNvPr id="9" name="图片 8"/>
          <p:cNvPicPr>
            <a:picLocks noChangeAspect="1"/>
          </p:cNvPicPr>
          <p:nvPr/>
        </p:nvPicPr>
        <p:blipFill>
          <a:blip r:embed="rId2"/>
          <a:stretch>
            <a:fillRect/>
          </a:stretch>
        </p:blipFill>
        <p:spPr>
          <a:xfrm>
            <a:off x="3968750" y="4384040"/>
            <a:ext cx="4720590" cy="1239520"/>
          </a:xfrm>
          <a:prstGeom prst="rect">
            <a:avLst/>
          </a:prstGeom>
        </p:spPr>
      </p:pic>
      <p:sp>
        <p:nvSpPr>
          <p:cNvPr id="10" name="文本框 9"/>
          <p:cNvSpPr txBox="1"/>
          <p:nvPr/>
        </p:nvSpPr>
        <p:spPr>
          <a:xfrm>
            <a:off x="3968750" y="1958975"/>
            <a:ext cx="2519045" cy="306705"/>
          </a:xfrm>
          <a:prstGeom prst="rect">
            <a:avLst/>
          </a:prstGeom>
          <a:noFill/>
        </p:spPr>
        <p:txBody>
          <a:bodyPr wrap="square" rtlCol="0">
            <a:spAutoFit/>
          </a:bodyPr>
          <a:p>
            <a:r>
              <a:rPr lang="zh-CN" altLang="en-US" sz="1400"/>
              <a:t>卷积计算部件计算过程演示</a:t>
            </a:r>
            <a:endParaRPr lang="zh-CN" altLang="en-US" sz="1400"/>
          </a:p>
        </p:txBody>
      </p:sp>
      <p:sp>
        <p:nvSpPr>
          <p:cNvPr id="11" name="文本框 10"/>
          <p:cNvSpPr txBox="1"/>
          <p:nvPr/>
        </p:nvSpPr>
        <p:spPr>
          <a:xfrm>
            <a:off x="3968750" y="3952240"/>
            <a:ext cx="4138295" cy="306705"/>
          </a:xfrm>
          <a:prstGeom prst="rect">
            <a:avLst/>
          </a:prstGeom>
          <a:noFill/>
        </p:spPr>
        <p:txBody>
          <a:bodyPr wrap="square" rtlCol="0">
            <a:spAutoFit/>
          </a:bodyPr>
          <a:p>
            <a:r>
              <a:rPr lang="zh-CN" altLang="en-US" sz="1400"/>
              <a:t>卷积计算部件流水线设计</a:t>
            </a:r>
            <a:endParaRPr lang="zh-CN" altLang="en-US" sz="1400"/>
          </a:p>
        </p:txBody>
      </p:sp>
      <p:sp>
        <p:nvSpPr>
          <p:cNvPr id="12" name="文本框 11"/>
          <p:cNvSpPr txBox="1"/>
          <p:nvPr/>
        </p:nvSpPr>
        <p:spPr>
          <a:xfrm>
            <a:off x="661035" y="2419985"/>
            <a:ext cx="3131185" cy="4799965"/>
          </a:xfrm>
          <a:prstGeom prst="rect">
            <a:avLst/>
          </a:prstGeom>
          <a:noFill/>
        </p:spPr>
        <p:txBody>
          <a:bodyPr wrap="square" rtlCol="0">
            <a:spAutoFit/>
          </a:bodyPr>
          <a:p>
            <a:pPr marL="285750" indent="-285750">
              <a:buFont typeface="Arial" panose="020B0604020202020204" pitchFamily="34" charset="0"/>
              <a:buChar char="•"/>
            </a:pPr>
            <a:r>
              <a:rPr lang="zh-CN" altLang="en-US"/>
              <a:t>卷积计算部件专门用来计算</a:t>
            </a:r>
            <a:r>
              <a:rPr lang="en-US" altLang="zh-CN"/>
              <a:t>5*5</a:t>
            </a:r>
            <a:r>
              <a:rPr lang="zh-CN" altLang="en-US"/>
              <a:t>的二维卷积 或者两个长度为</a:t>
            </a:r>
            <a:r>
              <a:rPr lang="en-US" altLang="zh-CN"/>
              <a:t>25</a:t>
            </a:r>
            <a:r>
              <a:rPr lang="zh-CN" altLang="en-US"/>
              <a:t>的向量的内积</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从输入算起可以在</a:t>
            </a:r>
            <a:r>
              <a:rPr lang="en-US" altLang="zh-CN"/>
              <a:t>6</a:t>
            </a:r>
            <a:r>
              <a:rPr lang="zh-CN" altLang="en-US"/>
              <a:t>个时钟周期后输出结果</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具有流水线结构设计，每个时钟周期可以输入一组数据， 吞吐量和</a:t>
            </a:r>
            <a:r>
              <a:rPr lang="en-US" altLang="zh-CN"/>
              <a:t>FPGA</a:t>
            </a:r>
            <a:r>
              <a:rPr lang="zh-CN" altLang="en-US"/>
              <a:t>时钟频率一致</a:t>
            </a:r>
            <a:endParaRPr lang="zh-CN" altLang="en-US"/>
          </a:p>
          <a:p>
            <a:pPr marL="285750" indent="-285750"/>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en-US" altLang="zh-CN">
                <a:sym typeface="+mn-ea"/>
              </a:rPr>
              <a:t>-</a:t>
            </a:r>
            <a:r>
              <a:rPr lang="zh-CN" altLang="en-US">
                <a:sym typeface="+mn-ea"/>
              </a:rPr>
              <a:t>卷积计算）</a:t>
            </a:r>
            <a:endParaRPr lang="zh-CN" altLang="en-US"/>
          </a:p>
        </p:txBody>
      </p:sp>
      <p:sp>
        <p:nvSpPr>
          <p:cNvPr id="3" name="内容占位符 2"/>
          <p:cNvSpPr>
            <a:spLocks noGrp="1"/>
          </p:cNvSpPr>
          <p:nvPr>
            <p:ph idx="1"/>
          </p:nvPr>
        </p:nvSpPr>
        <p:spPr/>
        <p:txBody>
          <a:bodyPr/>
          <a:p>
            <a:r>
              <a:rPr lang="en-US" altLang="zh-CN" sz="2000"/>
              <a:t>    </a:t>
            </a:r>
            <a:endParaRPr lang="en-US" altLang="zh-CN" sz="2000"/>
          </a:p>
        </p:txBody>
      </p:sp>
      <p:pic>
        <p:nvPicPr>
          <p:cNvPr id="4" name="图片 3"/>
          <p:cNvPicPr>
            <a:picLocks noChangeAspect="1"/>
          </p:cNvPicPr>
          <p:nvPr/>
        </p:nvPicPr>
        <p:blipFill>
          <a:blip r:embed="rId1"/>
          <a:stretch>
            <a:fillRect/>
          </a:stretch>
        </p:blipFill>
        <p:spPr>
          <a:xfrm>
            <a:off x="5387340" y="1503045"/>
            <a:ext cx="3418840" cy="3094990"/>
          </a:xfrm>
          <a:prstGeom prst="rect">
            <a:avLst/>
          </a:prstGeom>
        </p:spPr>
      </p:pic>
      <p:sp>
        <p:nvSpPr>
          <p:cNvPr id="15" name="图片 11" descr="C:\Users\ADMINI~1\AppData\Local\Temp\ksohtml\wpsAA5C.tmp.jpg"/>
          <p:cNvSpPr/>
          <p:nvPr/>
        </p:nvSpPr>
        <p:spPr>
          <a:xfrm>
            <a:off x="3482340" y="1451610"/>
            <a:ext cx="2179320" cy="3954780"/>
          </a:xfrm>
        </p:spPr>
      </p:sp>
      <p:pic>
        <p:nvPicPr>
          <p:cNvPr id="5" name="图片 4"/>
          <p:cNvPicPr>
            <a:picLocks noChangeAspect="1"/>
          </p:cNvPicPr>
          <p:nvPr/>
        </p:nvPicPr>
        <p:blipFill>
          <a:blip r:embed="rId2"/>
          <a:stretch>
            <a:fillRect/>
          </a:stretch>
        </p:blipFill>
        <p:spPr>
          <a:xfrm>
            <a:off x="1692275" y="1433830"/>
            <a:ext cx="2219325" cy="3990340"/>
          </a:xfrm>
          <a:prstGeom prst="rect">
            <a:avLst/>
          </a:prstGeom>
        </p:spPr>
      </p:pic>
      <p:sp>
        <p:nvSpPr>
          <p:cNvPr id="6" name="文本框 5"/>
          <p:cNvSpPr txBox="1"/>
          <p:nvPr/>
        </p:nvSpPr>
        <p:spPr>
          <a:xfrm>
            <a:off x="5765165" y="4650740"/>
            <a:ext cx="3041015" cy="58356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加法器树 </a:t>
            </a:r>
            <a:endParaRPr lang="zh-CN" altLang="en-US">
              <a:solidFill>
                <a:schemeClr val="tx1"/>
              </a:solidFill>
              <a:effectLst>
                <a:outerShdw blurRad="38100" dist="19050" dir="2700000" algn="tl" rotWithShape="0">
                  <a:schemeClr val="dk1">
                    <a:alpha val="40000"/>
                  </a:schemeClr>
                </a:outerShdw>
              </a:effectLst>
            </a:endParaRPr>
          </a:p>
          <a:p>
            <a:r>
              <a:rPr lang="zh-CN" altLang="en-US" sz="1400">
                <a:solidFill>
                  <a:schemeClr val="tx1"/>
                </a:solidFill>
                <a:effectLst>
                  <a:outerShdw blurRad="38100" dist="19050" dir="2700000" algn="tl" rotWithShape="0">
                    <a:schemeClr val="dk1">
                      <a:alpha val="40000"/>
                    </a:schemeClr>
                  </a:outerShdw>
                </a:effectLst>
              </a:rPr>
              <a:t>只需</a:t>
            </a:r>
            <a:r>
              <a:rPr lang="en-US" altLang="zh-CN" sz="1400">
                <a:solidFill>
                  <a:schemeClr val="tx1"/>
                </a:solidFill>
                <a:effectLst>
                  <a:outerShdw blurRad="38100" dist="19050" dir="2700000" algn="tl" rotWithShape="0">
                    <a:schemeClr val="dk1">
                      <a:alpha val="40000"/>
                    </a:schemeClr>
                  </a:outerShdw>
                </a:effectLst>
              </a:rPr>
              <a:t>log(n)</a:t>
            </a:r>
            <a:r>
              <a:rPr lang="zh-CN" altLang="en-US" sz="1400">
                <a:solidFill>
                  <a:schemeClr val="tx1"/>
                </a:solidFill>
                <a:effectLst>
                  <a:outerShdw blurRad="38100" dist="19050" dir="2700000" algn="tl" rotWithShape="0">
                    <a:schemeClr val="dk1">
                      <a:alpha val="40000"/>
                    </a:schemeClr>
                  </a:outerShdw>
                </a:effectLst>
              </a:rPr>
              <a:t>的时钟周期完成计算</a:t>
            </a:r>
            <a:endParaRPr lang="zh-CN" altLang="en-US" sz="140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692275" y="5597525"/>
            <a:ext cx="2894330" cy="583565"/>
          </a:xfrm>
          <a:prstGeom prst="rect">
            <a:avLst/>
          </a:prstGeom>
          <a:noFill/>
        </p:spPr>
        <p:txBody>
          <a:bodyPr wrap="square" rtlCol="0">
            <a:spAutoFit/>
          </a:bodyPr>
          <a:p>
            <a:r>
              <a:rPr lang="zh-CN" altLang="en-US"/>
              <a:t>并行乘法部件</a:t>
            </a:r>
            <a:endParaRPr lang="zh-CN" altLang="en-US"/>
          </a:p>
          <a:p>
            <a:r>
              <a:rPr lang="zh-CN" altLang="en-US" sz="1400"/>
              <a:t>一个时钟周期完成</a:t>
            </a:r>
            <a:r>
              <a:rPr lang="en-US" altLang="zh-CN" sz="1400"/>
              <a:t>25</a:t>
            </a:r>
            <a:r>
              <a:rPr lang="zh-CN" altLang="en-US" sz="1400"/>
              <a:t>个乘法</a:t>
            </a:r>
            <a:endParaRPr lang="zh-CN"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9430" y="731520"/>
            <a:ext cx="7817485" cy="530860"/>
          </a:xfrm>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en-US" altLang="zh-CN">
                <a:sym typeface="+mn-ea"/>
              </a:rPr>
              <a:t>-</a:t>
            </a:r>
            <a:r>
              <a:rPr lang="zh-CN" altLang="en-US">
                <a:solidFill>
                  <a:schemeClr val="bg1"/>
                </a:solidFill>
                <a:sym typeface="+mn-ea"/>
              </a:rPr>
              <a:t>数据缓冲</a:t>
            </a:r>
            <a:r>
              <a:rPr lang="zh-CN" altLang="en-US">
                <a:sym typeface="+mn-ea"/>
              </a:rPr>
              <a:t>）</a:t>
            </a:r>
            <a:endParaRPr lang="zh-CN" altLang="en-US"/>
          </a:p>
        </p:txBody>
      </p:sp>
      <p:sp>
        <p:nvSpPr>
          <p:cNvPr id="3" name="内容占位符 2"/>
          <p:cNvSpPr>
            <a:spLocks noGrp="1"/>
          </p:cNvSpPr>
          <p:nvPr>
            <p:ph idx="1"/>
          </p:nvPr>
        </p:nvSpPr>
        <p:spPr/>
        <p:txBody>
          <a:bodyPr/>
          <a:p>
            <a:r>
              <a:rPr lang="en-US" altLang="zh-CN" sz="2000"/>
              <a:t>    </a:t>
            </a:r>
            <a:endParaRPr lang="en-US" altLang="zh-CN" sz="2000"/>
          </a:p>
        </p:txBody>
      </p:sp>
      <p:sp>
        <p:nvSpPr>
          <p:cNvPr id="15" name="图片 11" descr="C:\Users\ADMINI~1\AppData\Local\Temp\ksohtml\wpsAA5C.tmp.jpg"/>
          <p:cNvSpPr/>
          <p:nvPr/>
        </p:nvSpPr>
        <p:spPr>
          <a:xfrm>
            <a:off x="3482340" y="1451610"/>
            <a:ext cx="2179320" cy="3954780"/>
          </a:xfrm>
        </p:spPr>
      </p:sp>
      <p:pic>
        <p:nvPicPr>
          <p:cNvPr id="9" name="图片 8"/>
          <p:cNvPicPr>
            <a:picLocks noChangeAspect="1"/>
          </p:cNvPicPr>
          <p:nvPr/>
        </p:nvPicPr>
        <p:blipFill>
          <a:blip r:embed="rId1"/>
          <a:stretch>
            <a:fillRect/>
          </a:stretch>
        </p:blipFill>
        <p:spPr>
          <a:xfrm>
            <a:off x="3171825" y="1630680"/>
            <a:ext cx="5638165" cy="2571115"/>
          </a:xfrm>
          <a:prstGeom prst="rect">
            <a:avLst/>
          </a:prstGeom>
        </p:spPr>
      </p:pic>
      <p:sp>
        <p:nvSpPr>
          <p:cNvPr id="10" name="矩形 9"/>
          <p:cNvSpPr/>
          <p:nvPr/>
        </p:nvSpPr>
        <p:spPr>
          <a:xfrm>
            <a:off x="7236460" y="2708910"/>
            <a:ext cx="431800" cy="864235"/>
          </a:xfrm>
          <a:prstGeom prst="rect">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117715" y="3675380"/>
            <a:ext cx="2012950" cy="368300"/>
          </a:xfrm>
          <a:prstGeom prst="rect">
            <a:avLst/>
          </a:prstGeom>
          <a:noFill/>
          <a:ln>
            <a:noFill/>
          </a:ln>
        </p:spPr>
        <p:txBody>
          <a:bodyPr wrap="square" rtlCol="0">
            <a:spAutoFit/>
          </a:bodyPr>
          <a:p>
            <a:r>
              <a:rPr lang="zh-CN" altLang="en-US">
                <a:solidFill>
                  <a:srgbClr val="FF0000"/>
                </a:solidFill>
              </a:rPr>
              <a:t>两个数据存储部件</a:t>
            </a:r>
            <a:endParaRPr lang="zh-CN" altLang="en-US">
              <a:solidFill>
                <a:srgbClr val="FF0000"/>
              </a:solidFill>
            </a:endParaRPr>
          </a:p>
        </p:txBody>
      </p:sp>
      <p:sp>
        <p:nvSpPr>
          <p:cNvPr id="12" name="矩形 11"/>
          <p:cNvSpPr/>
          <p:nvPr/>
        </p:nvSpPr>
        <p:spPr>
          <a:xfrm>
            <a:off x="6156325" y="2708910"/>
            <a:ext cx="431800" cy="1296670"/>
          </a:xfrm>
          <a:prstGeom prst="rect">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883275" y="4103370"/>
            <a:ext cx="2381885" cy="275590"/>
          </a:xfrm>
          <a:prstGeom prst="rect">
            <a:avLst/>
          </a:prstGeom>
          <a:noFill/>
        </p:spPr>
        <p:txBody>
          <a:bodyPr wrap="square" rtlCol="0">
            <a:spAutoFit/>
          </a:bodyPr>
          <a:p>
            <a:r>
              <a:rPr lang="zh-CN" altLang="en-US" sz="1200">
                <a:solidFill>
                  <a:srgbClr val="FF0000"/>
                </a:solidFill>
              </a:rPr>
              <a:t>数据选择和分配逻辑</a:t>
            </a:r>
            <a:endParaRPr lang="zh-CN" altLang="en-US" sz="1200">
              <a:solidFill>
                <a:srgbClr val="FF0000"/>
              </a:solidFill>
            </a:endParaRPr>
          </a:p>
        </p:txBody>
      </p:sp>
      <p:sp>
        <p:nvSpPr>
          <p:cNvPr id="14" name="文本框 13"/>
          <p:cNvSpPr txBox="1"/>
          <p:nvPr/>
        </p:nvSpPr>
        <p:spPr>
          <a:xfrm>
            <a:off x="177165" y="1894840"/>
            <a:ext cx="2933065" cy="2306955"/>
          </a:xfrm>
          <a:prstGeom prst="rect">
            <a:avLst/>
          </a:prstGeom>
          <a:noFill/>
        </p:spPr>
        <p:txBody>
          <a:bodyPr wrap="square" rtlCol="0">
            <a:spAutoFit/>
          </a:bodyPr>
          <a:p>
            <a:r>
              <a:rPr lang="zh-CN" altLang="en-US"/>
              <a:t>高效流水线设计</a:t>
            </a:r>
            <a:r>
              <a:rPr lang="en-US" altLang="zh-CN"/>
              <a:t>,</a:t>
            </a:r>
            <a:r>
              <a:rPr lang="zh-CN" altLang="en-US"/>
              <a:t>可以实现前一层一边写后一层一边读 </a:t>
            </a:r>
            <a:endParaRPr lang="zh-CN" altLang="en-US"/>
          </a:p>
          <a:p>
            <a:endParaRPr lang="zh-CN" altLang="en-US"/>
          </a:p>
          <a:p>
            <a:pPr marL="285750" indent="-285750">
              <a:buFont typeface="Arial" panose="020B0604020202020204" pitchFamily="34" charset="0"/>
              <a:buChar char="•"/>
            </a:pPr>
            <a:r>
              <a:rPr lang="zh-CN" altLang="en-US">
                <a:solidFill>
                  <a:srgbClr val="000000"/>
                </a:solidFill>
              </a:rPr>
              <a:t>周期1 前一层写入A 当前层读取B</a:t>
            </a:r>
            <a:endParaRPr lang="zh-CN" altLang="en-US">
              <a:solidFill>
                <a:srgbClr val="000000"/>
              </a:solidFill>
            </a:endParaRPr>
          </a:p>
          <a:p>
            <a:pPr marL="285750" indent="-285750">
              <a:buFont typeface="Arial" panose="020B0604020202020204" pitchFamily="34" charset="0"/>
              <a:buChar char="•"/>
            </a:pPr>
            <a:endParaRPr lang="zh-CN" altLang="en-US">
              <a:solidFill>
                <a:srgbClr val="000000"/>
              </a:solidFill>
            </a:endParaRPr>
          </a:p>
          <a:p>
            <a:pPr marL="285750" indent="-285750">
              <a:buFont typeface="Arial" panose="020B0604020202020204" pitchFamily="34" charset="0"/>
              <a:buChar char="•"/>
            </a:pPr>
            <a:r>
              <a:rPr lang="zh-CN" altLang="en-US">
                <a:solidFill>
                  <a:srgbClr val="000000"/>
                </a:solidFill>
              </a:rPr>
              <a:t>周期2 前一层写入B 当前层读取A</a:t>
            </a:r>
            <a:endParaRPr lang="zh-CN" alt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715328"/>
            <a:ext cx="7800975" cy="563562"/>
          </a:xfrm>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en-US" altLang="zh-CN">
                <a:sym typeface="+mn-ea"/>
              </a:rPr>
              <a:t>-</a:t>
            </a:r>
            <a:r>
              <a:rPr lang="zh-CN" altLang="en-US">
                <a:sym typeface="+mn-ea"/>
              </a:rPr>
              <a:t>地址生成）</a:t>
            </a:r>
            <a:endParaRPr lang="zh-CN" altLang="en-US"/>
          </a:p>
        </p:txBody>
      </p:sp>
      <p:sp>
        <p:nvSpPr>
          <p:cNvPr id="3" name="内容占位符 2"/>
          <p:cNvSpPr>
            <a:spLocks noGrp="1"/>
          </p:cNvSpPr>
          <p:nvPr>
            <p:ph idx="1"/>
          </p:nvPr>
        </p:nvSpPr>
        <p:spPr/>
        <p:txBody>
          <a:bodyPr/>
          <a:p>
            <a:r>
              <a:rPr lang="en-US" altLang="zh-CN" sz="2000"/>
              <a:t>    </a:t>
            </a:r>
            <a:endParaRPr lang="en-US" altLang="zh-CN" sz="2000"/>
          </a:p>
        </p:txBody>
      </p:sp>
      <p:sp>
        <p:nvSpPr>
          <p:cNvPr id="15" name="图片 11" descr="C:\Users\ADMINI~1\AppData\Local\Temp\ksohtml\wpsAA5C.tmp.jpg"/>
          <p:cNvSpPr/>
          <p:nvPr/>
        </p:nvSpPr>
        <p:spPr>
          <a:xfrm>
            <a:off x="3482340" y="1451610"/>
            <a:ext cx="2179320" cy="3954780"/>
          </a:xfrm>
        </p:spPr>
      </p:sp>
      <p:pic>
        <p:nvPicPr>
          <p:cNvPr id="8" name="图片 7"/>
          <p:cNvPicPr>
            <a:picLocks noChangeAspect="1"/>
          </p:cNvPicPr>
          <p:nvPr/>
        </p:nvPicPr>
        <p:blipFill>
          <a:blip r:embed="rId1"/>
          <a:stretch>
            <a:fillRect/>
          </a:stretch>
        </p:blipFill>
        <p:spPr>
          <a:xfrm>
            <a:off x="4507230" y="1278890"/>
            <a:ext cx="4019550" cy="2189480"/>
          </a:xfrm>
          <a:prstGeom prst="rect">
            <a:avLst/>
          </a:prstGeom>
        </p:spPr>
      </p:pic>
      <p:sp>
        <p:nvSpPr>
          <p:cNvPr id="9" name="文本框 8"/>
          <p:cNvSpPr txBox="1"/>
          <p:nvPr/>
        </p:nvSpPr>
        <p:spPr>
          <a:xfrm>
            <a:off x="763905" y="1728470"/>
            <a:ext cx="3848100" cy="1476375"/>
          </a:xfrm>
          <a:prstGeom prst="rect">
            <a:avLst/>
          </a:prstGeom>
          <a:noFill/>
        </p:spPr>
        <p:txBody>
          <a:bodyPr wrap="square" rtlCol="0">
            <a:spAutoFit/>
          </a:bodyPr>
          <a:p>
            <a:r>
              <a:rPr lang="en-US" altLang="zh-CN"/>
              <a:t>1.</a:t>
            </a:r>
            <a:r>
              <a:rPr lang="zh-CN" altLang="en-US"/>
              <a:t>生成二维地址顶点</a:t>
            </a:r>
            <a:endParaRPr lang="zh-CN" altLang="en-US"/>
          </a:p>
          <a:p>
            <a:endParaRPr lang="zh-CN" altLang="en-US"/>
          </a:p>
          <a:p>
            <a:r>
              <a:rPr lang="en-US" altLang="zh-CN"/>
              <a:t>2.</a:t>
            </a:r>
            <a:r>
              <a:rPr lang="zh-CN" altLang="en-US"/>
              <a:t>根据顶点生成</a:t>
            </a:r>
            <a:r>
              <a:rPr lang="en-US" altLang="zh-CN"/>
              <a:t>25</a:t>
            </a:r>
            <a:r>
              <a:rPr lang="zh-CN" altLang="en-US"/>
              <a:t>个卷积数据点</a:t>
            </a:r>
            <a:endParaRPr lang="zh-CN" altLang="en-US"/>
          </a:p>
          <a:p>
            <a:endParaRPr lang="zh-CN" altLang="en-US"/>
          </a:p>
          <a:p>
            <a:r>
              <a:rPr lang="en-US" altLang="zh-CN"/>
              <a:t>3.</a:t>
            </a:r>
            <a:r>
              <a:rPr lang="zh-CN" altLang="en-US"/>
              <a:t>将二维地址映射为一维</a:t>
            </a:r>
            <a:endParaRPr lang="zh-CN" altLang="en-US"/>
          </a:p>
        </p:txBody>
      </p:sp>
      <p:sp>
        <p:nvSpPr>
          <p:cNvPr id="11" name="文本框 10"/>
          <p:cNvSpPr txBox="1"/>
          <p:nvPr/>
        </p:nvSpPr>
        <p:spPr>
          <a:xfrm>
            <a:off x="5481955" y="3468370"/>
            <a:ext cx="2828925" cy="583565"/>
          </a:xfrm>
          <a:prstGeom prst="rect">
            <a:avLst/>
          </a:prstGeom>
          <a:noFill/>
        </p:spPr>
        <p:txBody>
          <a:bodyPr wrap="square" rtlCol="0">
            <a:spAutoFit/>
          </a:bodyPr>
          <a:p>
            <a:r>
              <a:rPr lang="zh-CN" altLang="en-US"/>
              <a:t>地址生成逻辑 </a:t>
            </a:r>
            <a:endParaRPr lang="zh-CN" altLang="en-US"/>
          </a:p>
          <a:p>
            <a:r>
              <a:rPr lang="zh-CN" altLang="en-US" sz="1400"/>
              <a:t>每个时钟周期产生</a:t>
            </a:r>
            <a:r>
              <a:rPr lang="en-US" altLang="zh-CN" sz="1400"/>
              <a:t>25</a:t>
            </a:r>
            <a:r>
              <a:rPr lang="zh-CN" altLang="en-US" sz="1400"/>
              <a:t>个新地址</a:t>
            </a:r>
            <a:endParaRPr lang="zh-CN" altLang="en-US" sz="1400"/>
          </a:p>
        </p:txBody>
      </p:sp>
      <p:pic>
        <p:nvPicPr>
          <p:cNvPr id="12" name="图片 11"/>
          <p:cNvPicPr>
            <a:picLocks noChangeAspect="1"/>
          </p:cNvPicPr>
          <p:nvPr/>
        </p:nvPicPr>
        <p:blipFill>
          <a:blip r:embed="rId2"/>
          <a:stretch>
            <a:fillRect/>
          </a:stretch>
        </p:blipFill>
        <p:spPr>
          <a:xfrm>
            <a:off x="4507230" y="4173855"/>
            <a:ext cx="3329305" cy="1297940"/>
          </a:xfrm>
          <a:prstGeom prst="rect">
            <a:avLst/>
          </a:prstGeom>
        </p:spPr>
      </p:pic>
      <p:sp>
        <p:nvSpPr>
          <p:cNvPr id="13" name="文本框 12"/>
          <p:cNvSpPr txBox="1"/>
          <p:nvPr/>
        </p:nvSpPr>
        <p:spPr>
          <a:xfrm>
            <a:off x="5160010" y="5531485"/>
            <a:ext cx="2484120" cy="583565"/>
          </a:xfrm>
          <a:prstGeom prst="rect">
            <a:avLst/>
          </a:prstGeom>
          <a:noFill/>
        </p:spPr>
        <p:txBody>
          <a:bodyPr wrap="square" rtlCol="0">
            <a:spAutoFit/>
          </a:bodyPr>
          <a:p>
            <a:r>
              <a:rPr lang="zh-CN" altLang="en-US"/>
              <a:t>二维地址映射为一维</a:t>
            </a:r>
            <a:endParaRPr lang="zh-CN" altLang="en-US"/>
          </a:p>
          <a:p>
            <a:r>
              <a:rPr lang="zh-CN" altLang="en-US" sz="1400"/>
              <a:t>使用</a:t>
            </a:r>
            <a:r>
              <a:rPr lang="en-US" altLang="zh-CN" sz="1400"/>
              <a:t>ROM</a:t>
            </a:r>
            <a:r>
              <a:rPr lang="zh-CN" altLang="en-US" sz="1400"/>
              <a:t>实现常系数乘法</a:t>
            </a:r>
            <a:endParaRPr lang="zh-C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375660" y="1485265"/>
            <a:ext cx="5281930" cy="4879975"/>
          </a:xfrm>
          <a:prstGeom prst="rect">
            <a:avLst/>
          </a:prstGeom>
        </p:spPr>
      </p:pic>
      <p:sp>
        <p:nvSpPr>
          <p:cNvPr id="2" name="标题 1"/>
          <p:cNvSpPr>
            <a:spLocks noGrp="1"/>
          </p:cNvSpPr>
          <p:nvPr>
            <p:ph type="title"/>
          </p:nvPr>
        </p:nvSpPr>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en-US" altLang="zh-CN">
                <a:sym typeface="+mn-ea"/>
              </a:rPr>
              <a:t>-</a:t>
            </a:r>
            <a:r>
              <a:rPr lang="zh-CN" altLang="en-US">
                <a:sym typeface="+mn-ea"/>
              </a:rPr>
              <a:t>卷积层）</a:t>
            </a:r>
            <a:endParaRPr lang="zh-CN" altLang="en-US"/>
          </a:p>
        </p:txBody>
      </p:sp>
      <p:sp>
        <p:nvSpPr>
          <p:cNvPr id="5" name="矩形 4"/>
          <p:cNvSpPr/>
          <p:nvPr/>
        </p:nvSpPr>
        <p:spPr>
          <a:xfrm>
            <a:off x="7287895" y="1485265"/>
            <a:ext cx="647700" cy="2520315"/>
          </a:xfrm>
          <a:prstGeom prst="rect">
            <a:avLst/>
          </a:prstGeom>
          <a:noFill/>
          <a:ln>
            <a:solidFill>
              <a:srgbClr val="FF0000"/>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文本框 8"/>
          <p:cNvSpPr txBox="1"/>
          <p:nvPr/>
        </p:nvSpPr>
        <p:spPr>
          <a:xfrm>
            <a:off x="6632575" y="1760855"/>
            <a:ext cx="459740" cy="1596390"/>
          </a:xfrm>
          <a:prstGeom prst="rect">
            <a:avLst/>
          </a:prstGeom>
          <a:noFill/>
        </p:spPr>
        <p:txBody>
          <a:bodyPr vert="eaVert" wrap="square" rtlCol="0">
            <a:spAutoFit/>
          </a:bodyPr>
          <a:p>
            <a:r>
              <a:rPr lang="zh-CN" altLang="en-US">
                <a:solidFill>
                  <a:srgbClr val="FF0000"/>
                </a:solidFill>
              </a:rPr>
              <a:t>卷积核</a:t>
            </a:r>
            <a:endParaRPr lang="zh-CN" altLang="en-US">
              <a:solidFill>
                <a:srgbClr val="FF0000"/>
              </a:solidFill>
            </a:endParaRPr>
          </a:p>
        </p:txBody>
      </p:sp>
      <p:sp>
        <p:nvSpPr>
          <p:cNvPr id="10" name="矩形 9"/>
          <p:cNvSpPr/>
          <p:nvPr/>
        </p:nvSpPr>
        <p:spPr>
          <a:xfrm>
            <a:off x="6156325" y="2637155"/>
            <a:ext cx="575945" cy="935990"/>
          </a:xfrm>
          <a:prstGeom prst="rect">
            <a:avLst/>
          </a:prstGeom>
          <a:noFill/>
          <a:ln>
            <a:solidFill>
              <a:srgbClr val="FF0000"/>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5685790" y="2576195"/>
            <a:ext cx="398145" cy="996950"/>
          </a:xfrm>
          <a:prstGeom prst="rect">
            <a:avLst/>
          </a:prstGeom>
          <a:noFill/>
        </p:spPr>
        <p:txBody>
          <a:bodyPr vert="eaVert" wrap="square" rtlCol="0">
            <a:spAutoFit/>
          </a:bodyPr>
          <a:p>
            <a:r>
              <a:rPr lang="zh-CN" altLang="en-US" sz="1400">
                <a:solidFill>
                  <a:srgbClr val="FF0000"/>
                </a:solidFill>
              </a:rPr>
              <a:t>数据缓冲区</a:t>
            </a:r>
            <a:endParaRPr lang="zh-CN" altLang="en-US" sz="1400">
              <a:solidFill>
                <a:srgbClr val="FF0000"/>
              </a:solidFill>
            </a:endParaRPr>
          </a:p>
        </p:txBody>
      </p:sp>
      <p:sp>
        <p:nvSpPr>
          <p:cNvPr id="12" name="矩形 11"/>
          <p:cNvSpPr/>
          <p:nvPr/>
        </p:nvSpPr>
        <p:spPr>
          <a:xfrm>
            <a:off x="4572000" y="3285490"/>
            <a:ext cx="504190" cy="5759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4250055" y="3284220"/>
            <a:ext cx="249555" cy="1014730"/>
          </a:xfrm>
          <a:prstGeom prst="rect">
            <a:avLst/>
          </a:prstGeom>
          <a:noFill/>
        </p:spPr>
        <p:txBody>
          <a:bodyPr wrap="square" rtlCol="0">
            <a:spAutoFit/>
          </a:bodyPr>
          <a:p>
            <a:r>
              <a:rPr lang="zh-CN" altLang="en-US" sz="1200">
                <a:solidFill>
                  <a:srgbClr val="FF0000"/>
                </a:solidFill>
              </a:rPr>
              <a:t>地址生成器</a:t>
            </a:r>
            <a:endParaRPr lang="zh-CN" altLang="en-US" sz="1200">
              <a:solidFill>
                <a:srgbClr val="FF0000"/>
              </a:solidFill>
            </a:endParaRPr>
          </a:p>
        </p:txBody>
      </p:sp>
      <p:sp>
        <p:nvSpPr>
          <p:cNvPr id="14" name="文本框 13"/>
          <p:cNvSpPr txBox="1"/>
          <p:nvPr/>
        </p:nvSpPr>
        <p:spPr>
          <a:xfrm>
            <a:off x="1162685" y="1892935"/>
            <a:ext cx="1927860" cy="368300"/>
          </a:xfrm>
          <a:prstGeom prst="rect">
            <a:avLst/>
          </a:prstGeom>
          <a:noFill/>
        </p:spPr>
        <p:txBody>
          <a:bodyPr wrap="square" rtlCol="0">
            <a:spAutoFit/>
          </a:bodyPr>
          <a:p>
            <a:r>
              <a:rPr lang="zh-CN" altLang="en-US"/>
              <a:t>卷积层</a:t>
            </a:r>
            <a:r>
              <a:rPr lang="en-US" altLang="zh-CN"/>
              <a:t>1 RTL</a:t>
            </a:r>
            <a:r>
              <a:rPr lang="zh-CN" altLang="en-US"/>
              <a:t>图</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zh-CN" altLang="en-US">
                <a:sym typeface="+mn-ea"/>
              </a:rPr>
              <a:t>）</a:t>
            </a:r>
            <a:endParaRPr lang="zh-CN" altLang="en-US"/>
          </a:p>
        </p:txBody>
      </p:sp>
      <p:sp>
        <p:nvSpPr>
          <p:cNvPr id="4" name="内容占位符 3"/>
          <p:cNvSpPr>
            <a:spLocks noGrp="1"/>
          </p:cNvSpPr>
          <p:nvPr>
            <p:ph idx="1"/>
          </p:nvPr>
        </p:nvSpPr>
        <p:spPr/>
        <p:txBody>
          <a:bodyPr/>
          <a:p>
            <a:r>
              <a:rPr lang="en-US" altLang="zh-CN">
                <a:sym typeface="+mn-ea"/>
              </a:rPr>
              <a:t>	</a:t>
            </a:r>
            <a:endParaRPr lang="zh-CN" altLang="en-US" sz="2000"/>
          </a:p>
        </p:txBody>
      </p:sp>
      <p:sp>
        <p:nvSpPr>
          <p:cNvPr id="2" name="日期占位符 1"/>
          <p:cNvSpPr>
            <a:spLocks noGrp="1"/>
          </p:cNvSpPr>
          <p:nvPr>
            <p:ph type="dt" sz="half" idx="4294967295"/>
          </p:nvPr>
        </p:nvSpPr>
        <p:spPr>
          <a:xfrm>
            <a:off x="0" y="6461125"/>
            <a:ext cx="2819400" cy="320675"/>
          </a:xfrm>
        </p:spPr>
        <p:txBody>
          <a:bodyPr/>
          <a:p>
            <a:pPr algn="l" rtl="0"/>
            <a:fld id="{615123AF-8EF3-493C-857F-6B0A3DBAE35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12" name="图片 16" descr="C:\Users\ADMINI~1\AppData\Local\Temp\ksohtml\wpsAA71.tmp.jpg"/>
          <p:cNvSpPr/>
          <p:nvPr/>
        </p:nvSpPr>
        <p:spPr>
          <a:xfrm>
            <a:off x="1891665" y="2143635"/>
            <a:ext cx="5360670" cy="2570730"/>
          </a:xfrm>
        </p:spPr>
      </p:sp>
      <p:sp>
        <p:nvSpPr>
          <p:cNvPr id="6" name="文本框 5"/>
          <p:cNvSpPr txBox="1"/>
          <p:nvPr/>
        </p:nvSpPr>
        <p:spPr>
          <a:xfrm>
            <a:off x="3728085" y="5128260"/>
            <a:ext cx="2364740" cy="368300"/>
          </a:xfrm>
          <a:prstGeom prst="rect">
            <a:avLst/>
          </a:prstGeom>
          <a:noFill/>
        </p:spPr>
        <p:txBody>
          <a:bodyPr wrap="square" rtlCol="0">
            <a:spAutoFit/>
          </a:bodyPr>
          <a:p>
            <a:r>
              <a:rPr lang="zh-CN" altLang="en-US"/>
              <a:t>部分仿真结果</a:t>
            </a:r>
            <a:endParaRPr lang="zh-CN" altLang="en-US"/>
          </a:p>
        </p:txBody>
      </p:sp>
      <p:pic>
        <p:nvPicPr>
          <p:cNvPr id="7" name="图片 6" descr="截图"/>
          <p:cNvPicPr>
            <a:picLocks noChangeAspect="1"/>
          </p:cNvPicPr>
          <p:nvPr/>
        </p:nvPicPr>
        <p:blipFill>
          <a:blip r:embed="rId1"/>
          <a:stretch>
            <a:fillRect/>
          </a:stretch>
        </p:blipFill>
        <p:spPr>
          <a:xfrm>
            <a:off x="1289050" y="1557020"/>
            <a:ext cx="6934200" cy="33254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3.</a:t>
            </a:r>
            <a:r>
              <a:rPr lang="zh-CN" altLang="en-US">
                <a:sym typeface="+mn-ea"/>
              </a:rPr>
              <a:t>工作进展（性能测试）</a:t>
            </a:r>
            <a:endParaRPr lang="zh-CN" altLang="en-US"/>
          </a:p>
        </p:txBody>
      </p:sp>
      <p:sp>
        <p:nvSpPr>
          <p:cNvPr id="2" name="日期占位符 1"/>
          <p:cNvSpPr>
            <a:spLocks noGrp="1"/>
          </p:cNvSpPr>
          <p:nvPr>
            <p:ph type="dt" sz="half" idx="2"/>
          </p:nvPr>
        </p:nvSpPr>
        <p:spPr>
          <a:xfrm>
            <a:off x="0" y="6461125"/>
            <a:ext cx="2819400" cy="320675"/>
          </a:xfrm>
        </p:spPr>
        <p:txBody>
          <a:bodyPr/>
          <a:p>
            <a:pPr algn="l" rtl="0"/>
            <a:fld id="{615123AF-8EF3-493C-857F-6B0A3DBAE35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graphicFrame>
        <p:nvGraphicFramePr>
          <p:cNvPr id="4" name="表格 3"/>
          <p:cNvGraphicFramePr/>
          <p:nvPr/>
        </p:nvGraphicFramePr>
        <p:xfrm>
          <a:off x="1733550" y="2519045"/>
          <a:ext cx="6862445" cy="2460625"/>
        </p:xfrm>
        <a:graphic>
          <a:graphicData uri="http://schemas.openxmlformats.org/drawingml/2006/table">
            <a:tbl>
              <a:tblPr firstRow="1" bandRow="1">
                <a:tableStyleId>{5940675A-B579-460E-94D1-54222C63F5DA}</a:tableStyleId>
              </a:tblPr>
              <a:tblGrid>
                <a:gridCol w="1336040"/>
                <a:gridCol w="1674495"/>
                <a:gridCol w="1673860"/>
                <a:gridCol w="2178050"/>
              </a:tblGrid>
              <a:tr h="702945">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层名称</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乘法次数</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分配卷积计算单元数</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分配资源后的计算时间（时钟周期）</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790">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卷积层1</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144150</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968</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卷积层2</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290400</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16</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733</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790">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全连接层1</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48000</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487</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全连接层2</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10080</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175</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790">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全连接层3</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3612</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179</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733550" y="2059940"/>
            <a:ext cx="4457065" cy="368300"/>
          </a:xfrm>
          <a:prstGeom prst="rect">
            <a:avLst/>
          </a:prstGeom>
          <a:noFill/>
        </p:spPr>
        <p:txBody>
          <a:bodyPr wrap="square" rtlCol="0">
            <a:spAutoFit/>
          </a:bodyPr>
          <a:p>
            <a:r>
              <a:rPr lang="zh-CN" altLang="en-US"/>
              <a:t>计算负载均衡分配后的各层计算耗时</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3.</a:t>
            </a:r>
            <a:r>
              <a:rPr lang="zh-CN" altLang="en-US">
                <a:sym typeface="+mn-ea"/>
              </a:rPr>
              <a:t>工作进展（性能测试）</a:t>
            </a:r>
            <a:endParaRPr lang="zh-CN" altLang="en-US"/>
          </a:p>
        </p:txBody>
      </p:sp>
      <p:sp>
        <p:nvSpPr>
          <p:cNvPr id="2" name="日期占位符 1"/>
          <p:cNvSpPr>
            <a:spLocks noGrp="1"/>
          </p:cNvSpPr>
          <p:nvPr>
            <p:ph type="dt" sz="half" idx="2"/>
          </p:nvPr>
        </p:nvSpPr>
        <p:spPr>
          <a:xfrm>
            <a:off x="0" y="6461125"/>
            <a:ext cx="2819400" cy="320675"/>
          </a:xfrm>
        </p:spPr>
        <p:txBody>
          <a:bodyPr/>
          <a:p>
            <a:pPr algn="l" rtl="0"/>
            <a:fld id="{615123AF-8EF3-493C-857F-6B0A3DBAE35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5" name="文本框 4"/>
          <p:cNvSpPr txBox="1"/>
          <p:nvPr/>
        </p:nvSpPr>
        <p:spPr>
          <a:xfrm>
            <a:off x="1733550" y="2059940"/>
            <a:ext cx="4457065" cy="368300"/>
          </a:xfrm>
          <a:prstGeom prst="rect">
            <a:avLst/>
          </a:prstGeom>
          <a:noFill/>
        </p:spPr>
        <p:txBody>
          <a:bodyPr wrap="square" rtlCol="0">
            <a:spAutoFit/>
          </a:bodyPr>
          <a:p>
            <a:r>
              <a:rPr lang="zh-CN" altLang="en-US"/>
              <a:t>最终各层计算耗时</a:t>
            </a:r>
            <a:endParaRPr lang="zh-CN" altLang="en-US"/>
          </a:p>
        </p:txBody>
      </p:sp>
      <p:graphicFrame>
        <p:nvGraphicFramePr>
          <p:cNvPr id="6" name="表格 5"/>
          <p:cNvGraphicFramePr/>
          <p:nvPr/>
        </p:nvGraphicFramePr>
        <p:xfrm>
          <a:off x="1791335" y="2626360"/>
          <a:ext cx="6133465" cy="2362200"/>
        </p:xfrm>
        <a:graphic>
          <a:graphicData uri="http://schemas.openxmlformats.org/drawingml/2006/table">
            <a:tbl>
              <a:tblPr firstRow="1" bandRow="1">
                <a:tableStyleId>{5940675A-B579-460E-94D1-54222C63F5DA}</a:tableStyleId>
              </a:tblPr>
              <a:tblGrid>
                <a:gridCol w="2986405"/>
                <a:gridCol w="3147060"/>
              </a:tblGrid>
              <a:tr h="295275">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层次</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处理所需时钟周期数</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卷积层1</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968</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池化层1</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1350</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卷积层2</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733</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池化层2</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400</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全连接层1</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487</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全连接层2</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175</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75">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全连接层3</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179</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contents</a:t>
            </a:r>
            <a:endPar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233"/>
          <p:cNvGrpSpPr/>
          <p:nvPr/>
        </p:nvGrpSpPr>
        <p:grpSpPr bwMode="auto">
          <a:xfrm>
            <a:off x="1905000" y="1479550"/>
            <a:ext cx="5105400" cy="555625"/>
            <a:chOff x="1248" y="2030"/>
            <a:chExt cx="3216" cy="350"/>
          </a:xfrm>
        </p:grpSpPr>
        <p:sp>
          <p:nvSpPr>
            <p:cNvPr id="32" name="Line 234"/>
            <p:cNvSpPr>
              <a:spLocks noChangeShapeType="1"/>
            </p:cNvSpPr>
            <p:nvPr/>
          </p:nvSpPr>
          <p:spPr bwMode="gray">
            <a:xfrm>
              <a:off x="1440" y="2380"/>
              <a:ext cx="3024" cy="0"/>
            </a:xfrm>
            <a:prstGeom prst="line">
              <a:avLst/>
            </a:prstGeom>
            <a:noFill/>
            <a:ln w="25400">
              <a:solidFill>
                <a:srgbClr val="969696"/>
              </a:solidFill>
              <a:prstDash val="sysDot"/>
              <a:round/>
              <a:tailEnd type="oval" w="med" len="med"/>
            </a:ln>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33"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pPr algn="l" rtl="0"/>
              <a:endParaRPr lang="zh-CN" altLang="en-US" kern="1200">
                <a:solidFill>
                  <a:srgbClr val="17347D"/>
                </a:solidFill>
                <a:latin typeface="Arial" panose="020B0604020202020204"/>
                <a:ea typeface="+mn-ea"/>
                <a:cs typeface="+mn-cs"/>
              </a:endParaRPr>
            </a:p>
          </p:txBody>
        </p:sp>
        <p:sp>
          <p:nvSpPr>
            <p:cNvPr id="34" name="Text Box 236"/>
            <p:cNvSpPr txBox="1">
              <a:spLocks noChangeArrowheads="1"/>
            </p:cNvSpPr>
            <p:nvPr/>
          </p:nvSpPr>
          <p:spPr bwMode="gray">
            <a:xfrm>
              <a:off x="2256" y="2072"/>
              <a:ext cx="1091" cy="291"/>
            </a:xfrm>
            <a:prstGeom prst="rect">
              <a:avLst/>
            </a:prstGeom>
            <a:noFill/>
            <a:ln w="9525" algn="ctr">
              <a:noFill/>
              <a:miter lim="800000"/>
            </a:ln>
          </p:spPr>
          <p:txBody>
            <a:bodyPr wrap="none">
              <a:spAutoFit/>
            </a:bodyPr>
            <a:lstStyle/>
            <a:p>
              <a:pPr algn="l" rtl="0" eaLnBrk="0" hangingPunct="0"/>
              <a:r>
                <a:rPr lang="zh-CN" altLang="en-US" sz="2400" b="1" dirty="0" smtClean="0">
                  <a:solidFill>
                    <a:srgbClr val="000000"/>
                  </a:solidFill>
                  <a:latin typeface="Arial" panose="020B0604020202020204"/>
                </a:rPr>
                <a:t>背景和意义</a:t>
              </a:r>
              <a:endParaRPr lang="en-US" altLang="zh-CN" sz="2400" b="1" kern="1200" dirty="0">
                <a:solidFill>
                  <a:srgbClr val="000000"/>
                </a:solidFill>
                <a:latin typeface="Arial" panose="020B0604020202020204"/>
                <a:ea typeface="+mn-ea"/>
                <a:cs typeface="+mn-cs"/>
              </a:endParaRPr>
            </a:p>
          </p:txBody>
        </p:sp>
        <p:sp>
          <p:nvSpPr>
            <p:cNvPr id="35" name="Text Box 237"/>
            <p:cNvSpPr txBox="1">
              <a:spLocks noChangeArrowheads="1"/>
            </p:cNvSpPr>
            <p:nvPr/>
          </p:nvSpPr>
          <p:spPr bwMode="gray">
            <a:xfrm>
              <a:off x="1296" y="2044"/>
              <a:ext cx="223" cy="288"/>
            </a:xfrm>
            <a:prstGeom prst="rect">
              <a:avLst/>
            </a:prstGeom>
            <a:noFill/>
            <a:ln w="9525" algn="ctr">
              <a:noFill/>
              <a:miter lim="800000"/>
            </a:ln>
          </p:spPr>
          <p:txBody>
            <a:bodyPr wrap="none">
              <a:spAutoFit/>
            </a:bodyPr>
            <a:lstStyle/>
            <a:p>
              <a:pPr algn="ctr" rtl="0" eaLnBrk="0" hangingPunct="0"/>
              <a:r>
                <a:rPr lang="en-US" altLang="zh-CN" sz="2400" b="1" kern="1200">
                  <a:solidFill>
                    <a:srgbClr val="FFFFFF"/>
                  </a:solidFill>
                  <a:latin typeface="Arial" panose="020B0604020202020204"/>
                  <a:ea typeface="+mn-ea"/>
                  <a:cs typeface="+mn-cs"/>
                </a:rPr>
                <a:t>1</a:t>
              </a:r>
              <a:endParaRPr lang="en-US" altLang="zh-CN" sz="2400" b="1" kern="1200">
                <a:solidFill>
                  <a:srgbClr val="FFFFFF"/>
                </a:solidFill>
                <a:latin typeface="Arial" panose="020B0604020202020204"/>
                <a:ea typeface="+mn-ea"/>
                <a:cs typeface="+mn-cs"/>
              </a:endParaRPr>
            </a:p>
          </p:txBody>
        </p:sp>
      </p:grpSp>
      <p:grpSp>
        <p:nvGrpSpPr>
          <p:cNvPr id="3" name="Group 238"/>
          <p:cNvGrpSpPr/>
          <p:nvPr/>
        </p:nvGrpSpPr>
        <p:grpSpPr bwMode="auto">
          <a:xfrm>
            <a:off x="1905000" y="2317750"/>
            <a:ext cx="5105400" cy="555625"/>
            <a:chOff x="1248" y="2640"/>
            <a:chExt cx="3216" cy="350"/>
          </a:xfrm>
        </p:grpSpPr>
        <p:sp>
          <p:nvSpPr>
            <p:cNvPr id="37" name="Line 239"/>
            <p:cNvSpPr>
              <a:spLocks noChangeShapeType="1"/>
            </p:cNvSpPr>
            <p:nvPr/>
          </p:nvSpPr>
          <p:spPr bwMode="gray">
            <a:xfrm>
              <a:off x="1440" y="2990"/>
              <a:ext cx="3024" cy="0"/>
            </a:xfrm>
            <a:prstGeom prst="line">
              <a:avLst/>
            </a:prstGeom>
            <a:noFill/>
            <a:ln w="25400">
              <a:solidFill>
                <a:srgbClr val="969696"/>
              </a:solidFill>
              <a:prstDash val="sysDot"/>
              <a:round/>
              <a:tailEnd type="oval" w="med" len="med"/>
            </a:ln>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3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pPr algn="l" rtl="0"/>
              <a:endParaRPr lang="zh-CN" altLang="en-US" kern="1200">
                <a:solidFill>
                  <a:srgbClr val="17347D"/>
                </a:solidFill>
                <a:latin typeface="Arial" panose="020B0604020202020204"/>
                <a:ea typeface="+mn-ea"/>
                <a:cs typeface="+mn-cs"/>
              </a:endParaRPr>
            </a:p>
          </p:txBody>
        </p:sp>
        <p:sp>
          <p:nvSpPr>
            <p:cNvPr id="39" name="Text Box 241"/>
            <p:cNvSpPr txBox="1">
              <a:spLocks noChangeArrowheads="1"/>
            </p:cNvSpPr>
            <p:nvPr/>
          </p:nvSpPr>
          <p:spPr bwMode="gray">
            <a:xfrm>
              <a:off x="2256" y="2682"/>
              <a:ext cx="885" cy="290"/>
            </a:xfrm>
            <a:prstGeom prst="rect">
              <a:avLst/>
            </a:prstGeom>
            <a:noFill/>
            <a:ln w="9525" algn="ctr">
              <a:noFill/>
              <a:miter lim="800000"/>
            </a:ln>
          </p:spPr>
          <p:txBody>
            <a:bodyPr wrap="none">
              <a:spAutoFit/>
            </a:bodyPr>
            <a:lstStyle/>
            <a:p>
              <a:pPr algn="l" eaLnBrk="0" hangingPunct="0"/>
              <a:r>
                <a:rPr lang="zh-CN" altLang="en-US" sz="2400" b="1" dirty="0" smtClean="0">
                  <a:solidFill>
                    <a:srgbClr val="000000"/>
                  </a:solidFill>
                  <a:sym typeface="+mn-ea"/>
                </a:rPr>
                <a:t>研究内容</a:t>
              </a:r>
              <a:endParaRPr lang="en-US" altLang="zh-CN" sz="2400" b="1" kern="1200" dirty="0">
                <a:solidFill>
                  <a:srgbClr val="000000"/>
                </a:solidFill>
                <a:latin typeface="Arial" panose="020B0604020202020204"/>
                <a:ea typeface="+mn-ea"/>
                <a:cs typeface="+mn-cs"/>
              </a:endParaRPr>
            </a:p>
          </p:txBody>
        </p:sp>
        <p:sp>
          <p:nvSpPr>
            <p:cNvPr id="40" name="Text Box 242"/>
            <p:cNvSpPr txBox="1">
              <a:spLocks noChangeArrowheads="1"/>
            </p:cNvSpPr>
            <p:nvPr/>
          </p:nvSpPr>
          <p:spPr bwMode="gray">
            <a:xfrm>
              <a:off x="1296" y="2654"/>
              <a:ext cx="223" cy="288"/>
            </a:xfrm>
            <a:prstGeom prst="rect">
              <a:avLst/>
            </a:prstGeom>
            <a:noFill/>
            <a:ln w="9525" algn="ctr">
              <a:noFill/>
              <a:miter lim="800000"/>
            </a:ln>
          </p:spPr>
          <p:txBody>
            <a:bodyPr wrap="none">
              <a:spAutoFit/>
            </a:bodyPr>
            <a:lstStyle/>
            <a:p>
              <a:pPr algn="ctr" rtl="0" eaLnBrk="0" hangingPunct="0"/>
              <a:r>
                <a:rPr lang="en-US" altLang="zh-CN" sz="2400" b="1" kern="1200" dirty="0">
                  <a:solidFill>
                    <a:srgbClr val="FFFFFF"/>
                  </a:solidFill>
                  <a:latin typeface="Arial" panose="020B0604020202020204"/>
                  <a:ea typeface="+mn-ea"/>
                  <a:cs typeface="+mn-cs"/>
                </a:rPr>
                <a:t>2</a:t>
              </a:r>
              <a:endParaRPr lang="en-US" altLang="zh-CN" sz="2400" b="1" kern="1200" dirty="0">
                <a:solidFill>
                  <a:srgbClr val="FFFFFF"/>
                </a:solidFill>
                <a:latin typeface="Arial" panose="020B0604020202020204"/>
                <a:ea typeface="+mn-ea"/>
                <a:cs typeface="+mn-cs"/>
              </a:endParaRPr>
            </a:p>
          </p:txBody>
        </p:sp>
      </p:grpSp>
      <p:grpSp>
        <p:nvGrpSpPr>
          <p:cNvPr id="4" name="Group 243"/>
          <p:cNvGrpSpPr/>
          <p:nvPr/>
        </p:nvGrpSpPr>
        <p:grpSpPr bwMode="auto">
          <a:xfrm>
            <a:off x="1905000" y="3155950"/>
            <a:ext cx="5105400" cy="923925"/>
            <a:chOff x="1248" y="3230"/>
            <a:chExt cx="3216" cy="582"/>
          </a:xfrm>
        </p:grpSpPr>
        <p:sp>
          <p:nvSpPr>
            <p:cNvPr id="42" name="Line 244"/>
            <p:cNvSpPr>
              <a:spLocks noChangeShapeType="1"/>
            </p:cNvSpPr>
            <p:nvPr/>
          </p:nvSpPr>
          <p:spPr bwMode="gray">
            <a:xfrm>
              <a:off x="1441" y="3579"/>
              <a:ext cx="3023" cy="1"/>
            </a:xfrm>
            <a:prstGeom prst="line">
              <a:avLst/>
            </a:prstGeom>
            <a:noFill/>
            <a:ln w="25400">
              <a:solidFill>
                <a:srgbClr val="969696"/>
              </a:solidFill>
              <a:prstDash val="sysDot"/>
              <a:round/>
              <a:tailEnd type="oval" w="med" len="med"/>
            </a:ln>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43" name="Rectangle 245"/>
            <p:cNvSpPr>
              <a:spLocks noChangeArrowheads="1"/>
            </p:cNvSpPr>
            <p:nvPr/>
          </p:nvSpPr>
          <p:spPr bwMode="gray">
            <a:xfrm rot="3419336">
              <a:off x="1261" y="3217"/>
              <a:ext cx="302" cy="328"/>
            </a:xfrm>
            <a:prstGeom prst="rect">
              <a:avLst/>
            </a:prstGeom>
            <a:gradFill rotWithShape="1">
              <a:gsLst>
                <a:gs pos="0">
                  <a:srgbClr val="FF9933"/>
                </a:gs>
                <a:gs pos="100000">
                  <a:srgbClr val="764718"/>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pPr algn="l" rtl="0"/>
              <a:endParaRPr lang="zh-CN" altLang="en-US" kern="1200">
                <a:solidFill>
                  <a:srgbClr val="17347D"/>
                </a:solidFill>
                <a:latin typeface="Arial" panose="020B0604020202020204"/>
                <a:ea typeface="+mn-ea"/>
                <a:cs typeface="+mn-cs"/>
              </a:endParaRPr>
            </a:p>
          </p:txBody>
        </p:sp>
        <p:sp>
          <p:nvSpPr>
            <p:cNvPr id="44" name="Text Box 246"/>
            <p:cNvSpPr txBox="1">
              <a:spLocks noChangeArrowheads="1"/>
            </p:cNvSpPr>
            <p:nvPr/>
          </p:nvSpPr>
          <p:spPr bwMode="gray">
            <a:xfrm>
              <a:off x="2248" y="3289"/>
              <a:ext cx="885" cy="523"/>
            </a:xfrm>
            <a:prstGeom prst="rect">
              <a:avLst/>
            </a:prstGeom>
            <a:noFill/>
            <a:ln w="9525" algn="ctr">
              <a:noFill/>
              <a:miter lim="800000"/>
            </a:ln>
          </p:spPr>
          <p:txBody>
            <a:bodyPr wrap="none">
              <a:spAutoFit/>
            </a:bodyPr>
            <a:lstStyle/>
            <a:p>
              <a:pPr algn="l" eaLnBrk="0" hangingPunct="0"/>
              <a:r>
                <a:rPr lang="zh-CN" altLang="en-US" sz="2400" b="1" dirty="0" smtClean="0">
                  <a:solidFill>
                    <a:srgbClr val="000000"/>
                  </a:solidFill>
                  <a:sym typeface="+mn-ea"/>
                </a:rPr>
                <a:t>工作进展</a:t>
              </a:r>
              <a:endParaRPr lang="zh-CN" altLang="en-US" sz="2400" b="1" dirty="0" smtClean="0">
                <a:solidFill>
                  <a:srgbClr val="000000"/>
                </a:solidFill>
              </a:endParaRPr>
            </a:p>
            <a:p>
              <a:pPr algn="l" eaLnBrk="0" hangingPunct="0"/>
              <a:endParaRPr lang="en-US" altLang="zh-CN" sz="2400" b="1" kern="1200" dirty="0">
                <a:solidFill>
                  <a:srgbClr val="000000"/>
                </a:solidFill>
                <a:latin typeface="Arial" panose="020B0604020202020204"/>
                <a:ea typeface="+mn-ea"/>
                <a:cs typeface="+mn-cs"/>
              </a:endParaRPr>
            </a:p>
          </p:txBody>
        </p:sp>
        <p:sp>
          <p:nvSpPr>
            <p:cNvPr id="45" name="Text Box 247"/>
            <p:cNvSpPr txBox="1">
              <a:spLocks noChangeArrowheads="1"/>
            </p:cNvSpPr>
            <p:nvPr/>
          </p:nvSpPr>
          <p:spPr bwMode="gray">
            <a:xfrm>
              <a:off x="1296" y="3244"/>
              <a:ext cx="223" cy="288"/>
            </a:xfrm>
            <a:prstGeom prst="rect">
              <a:avLst/>
            </a:prstGeom>
            <a:noFill/>
            <a:ln w="9525" algn="ctr">
              <a:noFill/>
              <a:miter lim="800000"/>
            </a:ln>
          </p:spPr>
          <p:txBody>
            <a:bodyPr wrap="none">
              <a:spAutoFit/>
            </a:bodyPr>
            <a:lstStyle/>
            <a:p>
              <a:pPr algn="ctr" rtl="0" eaLnBrk="0" hangingPunct="0"/>
              <a:r>
                <a:rPr lang="en-US" altLang="zh-CN" sz="2400" b="1" kern="1200" dirty="0">
                  <a:solidFill>
                    <a:srgbClr val="FFFFFF"/>
                  </a:solidFill>
                  <a:latin typeface="Arial" panose="020B0604020202020204"/>
                  <a:ea typeface="+mn-ea"/>
                  <a:cs typeface="+mn-cs"/>
                </a:rPr>
                <a:t>3</a:t>
              </a:r>
              <a:endParaRPr lang="en-US" altLang="zh-CN" sz="2400" b="1" kern="1200" dirty="0">
                <a:solidFill>
                  <a:srgbClr val="FFFFFF"/>
                </a:solidFill>
                <a:latin typeface="Arial" panose="020B0604020202020204"/>
                <a:ea typeface="+mn-ea"/>
                <a:cs typeface="+mn-cs"/>
              </a:endParaRPr>
            </a:p>
          </p:txBody>
        </p:sp>
      </p:grpSp>
      <p:grpSp>
        <p:nvGrpSpPr>
          <p:cNvPr id="5" name="Group 228"/>
          <p:cNvGrpSpPr/>
          <p:nvPr/>
        </p:nvGrpSpPr>
        <p:grpSpPr bwMode="auto">
          <a:xfrm>
            <a:off x="1905000" y="3994150"/>
            <a:ext cx="5105400" cy="555625"/>
            <a:chOff x="1248" y="1440"/>
            <a:chExt cx="3216" cy="350"/>
          </a:xfrm>
        </p:grpSpPr>
        <p:sp>
          <p:nvSpPr>
            <p:cNvPr id="47" name="Line 229"/>
            <p:cNvSpPr>
              <a:spLocks noChangeShapeType="1"/>
            </p:cNvSpPr>
            <p:nvPr/>
          </p:nvSpPr>
          <p:spPr bwMode="gray">
            <a:xfrm>
              <a:off x="1440" y="1790"/>
              <a:ext cx="3024" cy="0"/>
            </a:xfrm>
            <a:prstGeom prst="line">
              <a:avLst/>
            </a:prstGeom>
            <a:noFill/>
            <a:ln w="25400">
              <a:solidFill>
                <a:srgbClr val="969696"/>
              </a:solidFill>
              <a:prstDash val="sysDot"/>
              <a:round/>
              <a:tailEnd type="oval" w="med" len="med"/>
            </a:ln>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48" name="Rectangle 230"/>
            <p:cNvSpPr>
              <a:spLocks noChangeArrowheads="1"/>
            </p:cNvSpPr>
            <p:nvPr/>
          </p:nvSpPr>
          <p:spPr bwMode="gray">
            <a:xfrm rot="3419336">
              <a:off x="1261" y="1427"/>
              <a:ext cx="302" cy="328"/>
            </a:xfrm>
            <a:prstGeom prst="rect">
              <a:avLst/>
            </a:prstGeom>
            <a:gradFill rotWithShape="1">
              <a:gsLst>
                <a:gs pos="0">
                  <a:srgbClr val="FF7C80"/>
                </a:gs>
                <a:gs pos="100000">
                  <a:srgbClr val="76393B"/>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pPr algn="l" rtl="0"/>
              <a:endParaRPr lang="zh-CN" altLang="en-US" kern="1200">
                <a:solidFill>
                  <a:srgbClr val="17347D"/>
                </a:solidFill>
                <a:latin typeface="Arial" panose="020B0604020202020204"/>
                <a:ea typeface="+mn-ea"/>
                <a:cs typeface="+mn-cs"/>
              </a:endParaRPr>
            </a:p>
          </p:txBody>
        </p:sp>
        <p:sp>
          <p:nvSpPr>
            <p:cNvPr id="49" name="Text Box 231"/>
            <p:cNvSpPr txBox="1">
              <a:spLocks noChangeArrowheads="1"/>
            </p:cNvSpPr>
            <p:nvPr/>
          </p:nvSpPr>
          <p:spPr bwMode="gray">
            <a:xfrm>
              <a:off x="2256" y="1482"/>
              <a:ext cx="195" cy="290"/>
            </a:xfrm>
            <a:prstGeom prst="rect">
              <a:avLst/>
            </a:prstGeom>
            <a:noFill/>
            <a:ln w="9525" algn="ctr">
              <a:noFill/>
              <a:miter lim="800000"/>
            </a:ln>
          </p:spPr>
          <p:txBody>
            <a:bodyPr wrap="none">
              <a:spAutoFit/>
            </a:bodyPr>
            <a:lstStyle/>
            <a:p>
              <a:pPr eaLnBrk="0" hangingPunct="0"/>
              <a:endParaRPr lang="zh-CN" altLang="en-US" sz="2400" b="1" dirty="0" smtClean="0">
                <a:solidFill>
                  <a:srgbClr val="000000"/>
                </a:solidFill>
              </a:endParaRPr>
            </a:p>
          </p:txBody>
        </p:sp>
        <p:sp>
          <p:nvSpPr>
            <p:cNvPr id="50" name="Text Box 232"/>
            <p:cNvSpPr txBox="1">
              <a:spLocks noChangeArrowheads="1"/>
            </p:cNvSpPr>
            <p:nvPr/>
          </p:nvSpPr>
          <p:spPr bwMode="gray">
            <a:xfrm>
              <a:off x="1296" y="1454"/>
              <a:ext cx="223" cy="288"/>
            </a:xfrm>
            <a:prstGeom prst="rect">
              <a:avLst/>
            </a:prstGeom>
            <a:noFill/>
            <a:ln w="9525" algn="ctr">
              <a:noFill/>
              <a:miter lim="800000"/>
            </a:ln>
          </p:spPr>
          <p:txBody>
            <a:bodyPr wrap="none">
              <a:spAutoFit/>
            </a:bodyPr>
            <a:lstStyle/>
            <a:p>
              <a:pPr algn="ctr" rtl="0" eaLnBrk="0" hangingPunct="0"/>
              <a:r>
                <a:rPr lang="en-US" altLang="zh-CN" sz="2400" b="1" kern="1200" dirty="0">
                  <a:solidFill>
                    <a:srgbClr val="FFFFFF"/>
                  </a:solidFill>
                  <a:latin typeface="Arial" panose="020B0604020202020204"/>
                  <a:ea typeface="+mn-ea"/>
                  <a:cs typeface="+mn-cs"/>
                </a:rPr>
                <a:t>4</a:t>
              </a:r>
              <a:endParaRPr lang="en-US" altLang="zh-CN" sz="2400" b="1" kern="1200" dirty="0">
                <a:solidFill>
                  <a:srgbClr val="FFFFFF"/>
                </a:solidFill>
                <a:latin typeface="Arial" panose="020B0604020202020204"/>
                <a:ea typeface="+mn-ea"/>
                <a:cs typeface="+mn-cs"/>
              </a:endParaRPr>
            </a:p>
          </p:txBody>
        </p:sp>
      </p:grpSp>
      <p:grpSp>
        <p:nvGrpSpPr>
          <p:cNvPr id="6" name="Group 248"/>
          <p:cNvGrpSpPr/>
          <p:nvPr/>
        </p:nvGrpSpPr>
        <p:grpSpPr bwMode="auto">
          <a:xfrm>
            <a:off x="1905000" y="4854575"/>
            <a:ext cx="5105400" cy="555625"/>
            <a:chOff x="1248" y="3230"/>
            <a:chExt cx="3216" cy="350"/>
          </a:xfrm>
        </p:grpSpPr>
        <p:sp>
          <p:nvSpPr>
            <p:cNvPr id="52" name="Line 249"/>
            <p:cNvSpPr>
              <a:spLocks noChangeShapeType="1"/>
            </p:cNvSpPr>
            <p:nvPr/>
          </p:nvSpPr>
          <p:spPr bwMode="gray">
            <a:xfrm>
              <a:off x="1440" y="3580"/>
              <a:ext cx="3024" cy="0"/>
            </a:xfrm>
            <a:prstGeom prst="line">
              <a:avLst/>
            </a:prstGeom>
            <a:noFill/>
            <a:ln w="25400">
              <a:solidFill>
                <a:srgbClr val="969696"/>
              </a:solidFill>
              <a:prstDash val="sysDot"/>
              <a:round/>
              <a:tailEnd type="oval" w="med" len="med"/>
            </a:ln>
          </p:spPr>
          <p:txBody>
            <a:bodyPr wrap="none" anchor="ctr"/>
            <a:lstStyle/>
            <a:p>
              <a:pPr algn="l" rtl="0"/>
              <a:endParaRPr lang="zh-CN" altLang="en-US" kern="1200">
                <a:solidFill>
                  <a:srgbClr val="17347D"/>
                </a:solidFill>
                <a:latin typeface="Arial" panose="020B0604020202020204"/>
                <a:ea typeface="+mn-ea"/>
                <a:cs typeface="+mn-cs"/>
              </a:endParaRPr>
            </a:p>
          </p:txBody>
        </p:sp>
        <p:sp>
          <p:nvSpPr>
            <p:cNvPr id="53" name="Rectangle 250"/>
            <p:cNvSpPr>
              <a:spLocks noChangeArrowheads="1"/>
            </p:cNvSpPr>
            <p:nvPr/>
          </p:nvSpPr>
          <p:spPr bwMode="gray">
            <a:xfrm rot="3419336">
              <a:off x="1261" y="3217"/>
              <a:ext cx="302" cy="328"/>
            </a:xfrm>
            <a:prstGeom prst="rect">
              <a:avLst/>
            </a:prstGeom>
            <a:gradFill rotWithShape="1">
              <a:gsLst>
                <a:gs pos="0">
                  <a:srgbClr val="990099"/>
                </a:gs>
                <a:gs pos="100000">
                  <a:srgbClr val="470047"/>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990099"/>
              </a:extrusionClr>
            </a:sp3d>
          </p:spPr>
          <p:txBody>
            <a:bodyPr wrap="none" anchor="ctr">
              <a:flatTx/>
            </a:bodyPr>
            <a:lstStyle/>
            <a:p>
              <a:pPr algn="l" rtl="0"/>
              <a:endParaRPr lang="zh-CN" altLang="en-US" kern="1200">
                <a:solidFill>
                  <a:srgbClr val="17347D"/>
                </a:solidFill>
                <a:latin typeface="Arial" panose="020B0604020202020204"/>
                <a:ea typeface="+mn-ea"/>
                <a:cs typeface="+mn-cs"/>
              </a:endParaRPr>
            </a:p>
          </p:txBody>
        </p:sp>
        <p:sp>
          <p:nvSpPr>
            <p:cNvPr id="54" name="Text Box 251"/>
            <p:cNvSpPr txBox="1">
              <a:spLocks noChangeArrowheads="1"/>
            </p:cNvSpPr>
            <p:nvPr/>
          </p:nvSpPr>
          <p:spPr bwMode="gray">
            <a:xfrm>
              <a:off x="2211" y="3272"/>
              <a:ext cx="500" cy="290"/>
            </a:xfrm>
            <a:prstGeom prst="rect">
              <a:avLst/>
            </a:prstGeom>
            <a:noFill/>
            <a:ln w="9525" algn="ctr">
              <a:noFill/>
              <a:miter lim="800000"/>
            </a:ln>
          </p:spPr>
          <p:txBody>
            <a:bodyPr wrap="none">
              <a:spAutoFit/>
            </a:bodyPr>
            <a:lstStyle/>
            <a:p>
              <a:pPr eaLnBrk="0" hangingPunct="0"/>
              <a:r>
                <a:rPr lang="zh-CN" altLang="en-US" sz="2400" b="1" kern="1200" dirty="0">
                  <a:solidFill>
                    <a:srgbClr val="000000"/>
                  </a:solidFill>
                  <a:latin typeface="Arial" panose="020B0604020202020204"/>
                  <a:ea typeface="+mn-ea"/>
                  <a:cs typeface="+mn-cs"/>
                </a:rPr>
                <a:t>总结</a:t>
              </a:r>
              <a:endParaRPr lang="zh-CN" altLang="en-US" sz="2400" b="1" kern="1200" dirty="0">
                <a:solidFill>
                  <a:srgbClr val="000000"/>
                </a:solidFill>
                <a:latin typeface="Arial" panose="020B0604020202020204"/>
                <a:ea typeface="+mn-ea"/>
                <a:cs typeface="+mn-cs"/>
              </a:endParaRPr>
            </a:p>
          </p:txBody>
        </p:sp>
        <p:sp>
          <p:nvSpPr>
            <p:cNvPr id="55" name="Text Box 252"/>
            <p:cNvSpPr txBox="1">
              <a:spLocks noChangeArrowheads="1"/>
            </p:cNvSpPr>
            <p:nvPr/>
          </p:nvSpPr>
          <p:spPr bwMode="gray">
            <a:xfrm>
              <a:off x="1296" y="3244"/>
              <a:ext cx="223" cy="288"/>
            </a:xfrm>
            <a:prstGeom prst="rect">
              <a:avLst/>
            </a:prstGeom>
            <a:noFill/>
            <a:ln w="9525" algn="ctr">
              <a:noFill/>
              <a:miter lim="800000"/>
            </a:ln>
          </p:spPr>
          <p:txBody>
            <a:bodyPr wrap="none">
              <a:spAutoFit/>
            </a:bodyPr>
            <a:lstStyle/>
            <a:p>
              <a:pPr algn="ctr" rtl="0" eaLnBrk="0" hangingPunct="0"/>
              <a:r>
                <a:rPr lang="en-US" altLang="zh-CN" sz="2400" b="1" kern="1200" dirty="0">
                  <a:solidFill>
                    <a:srgbClr val="FFFFFF"/>
                  </a:solidFill>
                  <a:latin typeface="Arial" panose="020B0604020202020204"/>
                  <a:ea typeface="+mn-ea"/>
                  <a:cs typeface="+mn-cs"/>
                </a:rPr>
                <a:t>5</a:t>
              </a:r>
              <a:endParaRPr lang="en-US" altLang="zh-CN" sz="2400" b="1" kern="1200" dirty="0">
                <a:solidFill>
                  <a:srgbClr val="FFFFFF"/>
                </a:solidFill>
                <a:latin typeface="Arial" panose="020B0604020202020204"/>
                <a:ea typeface="+mn-ea"/>
                <a:cs typeface="+mn-cs"/>
              </a:endParaRPr>
            </a:p>
          </p:txBody>
        </p:sp>
      </p:grpSp>
      <p:sp>
        <p:nvSpPr>
          <p:cNvPr id="7" name="文本框 6"/>
          <p:cNvSpPr txBox="1"/>
          <p:nvPr/>
        </p:nvSpPr>
        <p:spPr>
          <a:xfrm>
            <a:off x="3455670" y="4003675"/>
            <a:ext cx="2015490" cy="460375"/>
          </a:xfrm>
          <a:prstGeom prst="rect">
            <a:avLst/>
          </a:prstGeom>
          <a:noFill/>
        </p:spPr>
        <p:txBody>
          <a:bodyPr wrap="none" rtlCol="0" anchor="t">
            <a:spAutoFit/>
          </a:bodyPr>
          <a:p>
            <a:r>
              <a:rPr lang="zh-CN" altLang="en-US" sz="2400" b="1" dirty="0" smtClean="0">
                <a:solidFill>
                  <a:srgbClr val="000000"/>
                </a:solidFill>
                <a:sym typeface="+mn-ea"/>
              </a:rPr>
              <a:t>后期工作安排</a:t>
            </a:r>
            <a:endParaRPr lang="zh-CN" altLang="en-US" sz="2400" b="1" dirty="0" smtClean="0">
              <a:solidFill>
                <a:srgbClr val="000000"/>
              </a:solidFill>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3.</a:t>
            </a:r>
            <a:r>
              <a:rPr lang="zh-CN" altLang="en-US">
                <a:sym typeface="+mn-ea"/>
              </a:rPr>
              <a:t>工作进展（性能测试）</a:t>
            </a:r>
            <a:endParaRPr lang="zh-CN" altLang="en-US"/>
          </a:p>
        </p:txBody>
      </p:sp>
      <p:sp>
        <p:nvSpPr>
          <p:cNvPr id="2" name="日期占位符 1"/>
          <p:cNvSpPr>
            <a:spLocks noGrp="1"/>
          </p:cNvSpPr>
          <p:nvPr>
            <p:ph type="dt" sz="half" idx="2"/>
          </p:nvPr>
        </p:nvSpPr>
        <p:spPr>
          <a:xfrm>
            <a:off x="0" y="6461125"/>
            <a:ext cx="2819400" cy="320675"/>
          </a:xfrm>
        </p:spPr>
        <p:txBody>
          <a:bodyPr/>
          <a:p>
            <a:pPr algn="l" rtl="0"/>
            <a:fld id="{615123AF-8EF3-493C-857F-6B0A3DBAE35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100" name="文本框 99"/>
          <p:cNvSpPr txBox="1"/>
          <p:nvPr/>
        </p:nvSpPr>
        <p:spPr>
          <a:xfrm>
            <a:off x="814070" y="2560955"/>
            <a:ext cx="7417435" cy="645160"/>
          </a:xfrm>
          <a:prstGeom prst="rect">
            <a:avLst/>
          </a:prstGeom>
          <a:noFill/>
          <a:ln w="9525">
            <a:noFill/>
          </a:ln>
        </p:spPr>
        <p:txBody>
          <a:bodyPr wrap="square">
            <a:spAutoFit/>
          </a:bodyPr>
          <a:p>
            <a:pPr indent="266700"/>
            <a:r>
              <a:rPr lang="zh-CN" b="1">
                <a:solidFill>
                  <a:schemeClr val="tx1"/>
                </a:solidFill>
                <a:ea typeface="宋体" panose="02010600030101010101" pitchFamily="2" charset="-122"/>
              </a:rPr>
              <a:t>池化层</a:t>
            </a:r>
            <a:r>
              <a:rPr lang="zh-CN" b="1">
                <a:solidFill>
                  <a:schemeClr val="tx1"/>
                </a:solidFill>
                <a:ea typeface="宋体" panose="02010600030101010101" pitchFamily="2" charset="-122"/>
                <a:cs typeface="Times New Roman" panose="02020603050405020304" pitchFamily="18" charset="0"/>
              </a:rPr>
              <a:t>1 用时 1350个时钟周期耗时最长，就整个流水线而言，每隔1350 个时钟周期就可以处理一张图片。吞吐量：</a:t>
            </a:r>
            <a:r>
              <a:rPr lang="en-US" altLang="zh-CN" b="1">
                <a:solidFill>
                  <a:schemeClr val="tx1"/>
                </a:solidFill>
                <a:ea typeface="宋体" panose="02010600030101010101" pitchFamily="2" charset="-122"/>
                <a:cs typeface="Times New Roman" panose="02020603050405020304" pitchFamily="18" charset="0"/>
              </a:rPr>
              <a:t>74074</a:t>
            </a:r>
            <a:r>
              <a:rPr lang="zh-CN" altLang="en-US" b="1">
                <a:solidFill>
                  <a:schemeClr val="tx1"/>
                </a:solidFill>
                <a:ea typeface="宋体" panose="02010600030101010101" pitchFamily="2" charset="-122"/>
                <a:cs typeface="Times New Roman" panose="02020603050405020304" pitchFamily="18" charset="0"/>
              </a:rPr>
              <a:t>张</a:t>
            </a:r>
            <a:r>
              <a:rPr lang="en-US" altLang="zh-CN" b="1">
                <a:solidFill>
                  <a:schemeClr val="tx1"/>
                </a:solidFill>
                <a:ea typeface="宋体" panose="02010600030101010101" pitchFamily="2" charset="-122"/>
                <a:cs typeface="Times New Roman" panose="02020603050405020304" pitchFamily="18" charset="0"/>
              </a:rPr>
              <a:t>/</a:t>
            </a:r>
            <a:r>
              <a:rPr lang="zh-CN" altLang="en-US" b="1">
                <a:solidFill>
                  <a:schemeClr val="tx1"/>
                </a:solidFill>
                <a:ea typeface="宋体" panose="02010600030101010101" pitchFamily="2" charset="-122"/>
                <a:cs typeface="Times New Roman" panose="02020603050405020304" pitchFamily="18" charset="0"/>
              </a:rPr>
              <a:t>秒</a:t>
            </a:r>
            <a:endParaRPr lang="zh-CN" altLang="en-US" b="1">
              <a:solidFill>
                <a:schemeClr val="tx1"/>
              </a:solidFill>
              <a:ea typeface="宋体" panose="02010600030101010101" pitchFamily="2" charset="-122"/>
              <a:cs typeface="Times New Roman" panose="02020603050405020304" pitchFamily="18" charset="0"/>
            </a:endParaRPr>
          </a:p>
        </p:txBody>
      </p:sp>
      <p:sp>
        <p:nvSpPr>
          <p:cNvPr id="7" name="文本框 6"/>
          <p:cNvSpPr txBox="1"/>
          <p:nvPr/>
        </p:nvSpPr>
        <p:spPr>
          <a:xfrm>
            <a:off x="814070" y="1999615"/>
            <a:ext cx="7417435" cy="645160"/>
          </a:xfrm>
          <a:prstGeom prst="rect">
            <a:avLst/>
          </a:prstGeom>
          <a:noFill/>
        </p:spPr>
        <p:txBody>
          <a:bodyPr wrap="square" rtlCol="0">
            <a:spAutoFit/>
          </a:bodyPr>
          <a:p>
            <a:r>
              <a:rPr lang="zh-CN" b="1">
                <a:solidFill>
                  <a:schemeClr val="tx1"/>
                </a:solidFill>
                <a:ea typeface="宋体" panose="02010600030101010101" pitchFamily="2" charset="-122"/>
                <a:sym typeface="+mn-ea"/>
              </a:rPr>
              <a:t>一张图片预测耗时总计</a:t>
            </a:r>
            <a:r>
              <a:rPr lang="zh-CN" altLang="en-US">
                <a:solidFill>
                  <a:schemeClr val="tx1"/>
                </a:solidFill>
              </a:rPr>
              <a:t>7332个时钟周期</a:t>
            </a:r>
            <a:r>
              <a:rPr lang="en-US" altLang="zh-CN">
                <a:solidFill>
                  <a:schemeClr val="tx1"/>
                </a:solidFill>
              </a:rPr>
              <a:t>(</a:t>
            </a:r>
            <a:r>
              <a:rPr lang="zh-CN" altLang="en-US">
                <a:solidFill>
                  <a:schemeClr val="tx1"/>
                </a:solidFill>
              </a:rPr>
              <a:t>包括数据读写</a:t>
            </a:r>
            <a:r>
              <a:rPr lang="en-US" altLang="zh-CN">
                <a:solidFill>
                  <a:schemeClr val="tx1"/>
                </a:solidFill>
              </a:rPr>
              <a:t>)</a:t>
            </a:r>
            <a:r>
              <a:rPr lang="zh-CN" altLang="en-US">
                <a:solidFill>
                  <a:schemeClr val="tx1"/>
                </a:solidFill>
              </a:rPr>
              <a:t> 时钟频率</a:t>
            </a:r>
            <a:r>
              <a:rPr lang="en-US" altLang="zh-CN">
                <a:solidFill>
                  <a:schemeClr val="tx1"/>
                </a:solidFill>
              </a:rPr>
              <a:t>100MHz </a:t>
            </a:r>
            <a:r>
              <a:rPr lang="zh-CN" altLang="en-US">
                <a:solidFill>
                  <a:schemeClr val="tx1"/>
                </a:solidFill>
              </a:rPr>
              <a:t>耗时 </a:t>
            </a:r>
            <a:r>
              <a:rPr lang="en-US" altLang="zh-CN">
                <a:solidFill>
                  <a:schemeClr val="tx1"/>
                </a:solidFill>
              </a:rPr>
              <a:t>73.32 us</a:t>
            </a:r>
            <a:endParaRPr lang="en-US" altLang="zh-CN">
              <a:solidFill>
                <a:schemeClr val="tx1"/>
              </a:solidFill>
            </a:endParaRPr>
          </a:p>
        </p:txBody>
      </p:sp>
      <p:graphicFrame>
        <p:nvGraphicFramePr>
          <p:cNvPr id="8" name="表格 7"/>
          <p:cNvGraphicFramePr/>
          <p:nvPr/>
        </p:nvGraphicFramePr>
        <p:xfrm>
          <a:off x="946150" y="4051935"/>
          <a:ext cx="5986780" cy="1562735"/>
        </p:xfrm>
        <a:graphic>
          <a:graphicData uri="http://schemas.openxmlformats.org/drawingml/2006/table">
            <a:tbl>
              <a:tblPr firstRow="1" bandRow="1">
                <a:tableStyleId>{5940675A-B579-460E-94D1-54222C63F5DA}</a:tableStyleId>
              </a:tblPr>
              <a:tblGrid>
                <a:gridCol w="1994535"/>
                <a:gridCol w="2464435"/>
                <a:gridCol w="1527810"/>
              </a:tblGrid>
              <a:tr h="508000">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测试平台</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运行时间(不考虑</a:t>
                      </a: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从内存读取</a:t>
                      </a: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功耗 </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330">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树莓派3B</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43s</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&lt;5W</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825">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台式机 酷睿i5CPU</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6s</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&lt;85W</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2580">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FPGA </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约0.15s</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&lt;5W</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946150" y="3601085"/>
            <a:ext cx="3371215" cy="368300"/>
          </a:xfrm>
          <a:prstGeom prst="rect">
            <a:avLst/>
          </a:prstGeom>
          <a:noFill/>
        </p:spPr>
        <p:txBody>
          <a:bodyPr wrap="square" rtlCol="0">
            <a:spAutoFit/>
          </a:bodyPr>
          <a:p>
            <a:r>
              <a:rPr lang="zh-CN" altLang="en-US">
                <a:solidFill>
                  <a:schemeClr val="tx1"/>
                </a:solidFill>
              </a:rPr>
              <a:t>在不同平台下的测试结果</a:t>
            </a:r>
            <a:endParaRPr lang="zh-CN" altLang="en-US">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4.</a:t>
            </a:r>
            <a:r>
              <a:rPr lang="zh-CN" altLang="en-US"/>
              <a:t>论文后期工作安排</a:t>
            </a:r>
            <a:endParaRPr lang="zh-CN" altLang="en-US"/>
          </a:p>
        </p:txBody>
      </p:sp>
      <p:sp>
        <p:nvSpPr>
          <p:cNvPr id="2" name="日期占位符 1"/>
          <p:cNvSpPr>
            <a:spLocks noGrp="1"/>
          </p:cNvSpPr>
          <p:nvPr>
            <p:ph type="dt" sz="half" idx="2"/>
          </p:nvPr>
        </p:nvSpPr>
        <p:spPr>
          <a:xfrm>
            <a:off x="0" y="6461125"/>
            <a:ext cx="2819400" cy="320675"/>
          </a:xfrm>
        </p:spPr>
        <p:txBody>
          <a:bodyPr/>
          <a:p>
            <a:pPr algn="l" rtl="0"/>
            <a:fld id="{615123AF-8EF3-493C-857F-6B0A3DBAE35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graphicFrame>
        <p:nvGraphicFramePr>
          <p:cNvPr id="6" name="内容占位符 5"/>
          <p:cNvGraphicFramePr>
            <a:graphicFrameLocks noGrp="1"/>
          </p:cNvGraphicFramePr>
          <p:nvPr>
            <p:ph idx="1"/>
          </p:nvPr>
        </p:nvGraphicFramePr>
        <p:xfrm>
          <a:off x="457200" y="2339975"/>
          <a:ext cx="8229600" cy="2385060"/>
        </p:xfrm>
        <a:graphic>
          <a:graphicData uri="http://schemas.openxmlformats.org/drawingml/2006/table">
            <a:tbl>
              <a:tblPr firstRow="1" firstCol="1" bandRow="1">
                <a:tableStyleId>{69012ECD-51FC-41F1-AA8D-1B2483CD663E}</a:tableStyleId>
              </a:tblPr>
              <a:tblGrid>
                <a:gridCol w="2058670"/>
                <a:gridCol w="3267075"/>
                <a:gridCol w="2903855"/>
              </a:tblGrid>
              <a:tr h="528955">
                <a:tc>
                  <a:txBody>
                    <a:bodyPr/>
                    <a:p>
                      <a:pPr algn="ctr">
                        <a:spcAft>
                          <a:spcPts val="0"/>
                        </a:spcAft>
                      </a:pPr>
                      <a:r>
                        <a:rPr lang="zh-CN" sz="1800" kern="100" dirty="0">
                          <a:effectLst/>
                        </a:rPr>
                        <a:t>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1800" kern="100" dirty="0">
                          <a:effectLst/>
                        </a:rPr>
                        <a:t>研究内容</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1800" kern="100">
                          <a:effectLst/>
                        </a:rPr>
                        <a:t>预期效果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62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完成预处理部分在FPGA上的全部工作</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2018.12-2019.1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实现预处理部分的加速以及</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FPGA</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CPU</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的交互</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6497">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系统集成测试联调与论文初稿撰写</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2019.2-2019.3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系统整体达到预期</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178">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论文终稿</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2019.4-2019.6</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完成论文撰写</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5.</a:t>
            </a:r>
            <a:r>
              <a:rPr lang="zh-CN" altLang="en-US">
                <a:sym typeface="+mn-ea"/>
              </a:rPr>
              <a:t>阶段总结</a:t>
            </a:r>
            <a:endParaRPr lang="zh-CN" altLang="en-US">
              <a:sym typeface="+mn-ea"/>
            </a:endParaRPr>
          </a:p>
        </p:txBody>
      </p:sp>
      <p:sp>
        <p:nvSpPr>
          <p:cNvPr id="4" name="内容占位符 3"/>
          <p:cNvSpPr>
            <a:spLocks noGrp="1"/>
          </p:cNvSpPr>
          <p:nvPr>
            <p:ph idx="1"/>
          </p:nvPr>
        </p:nvSpPr>
        <p:spPr/>
        <p:txBody>
          <a:bodyPr/>
          <a:p>
            <a:endParaRPr lang="zh-CN" altLang="en-US" sz="2000"/>
          </a:p>
          <a:p>
            <a:r>
              <a:rPr lang="zh-CN" altLang="en-US" sz="2000"/>
              <a:t>在老师的悉心指导和同学的热心帮助以及自身的不懈努力下</a:t>
            </a:r>
            <a:endParaRPr lang="zh-CN" altLang="en-US" sz="2000"/>
          </a:p>
          <a:p>
            <a:r>
              <a:rPr lang="zh-CN" altLang="en-US" sz="2000"/>
              <a:t>论文进度符合预期，阶段成果斐然</a:t>
            </a:r>
            <a:endParaRPr lang="zh-CN" altLang="en-US" sz="2000"/>
          </a:p>
          <a:p>
            <a:r>
              <a:rPr lang="zh-CN" altLang="en-US" sz="2000"/>
              <a:t>先目前的成果包括：</a:t>
            </a:r>
            <a:endParaRPr lang="zh-CN" altLang="en-US" sz="2000"/>
          </a:p>
          <a:p>
            <a:r>
              <a:rPr lang="zh-CN" altLang="en-US" sz="2000"/>
              <a:t>（</a:t>
            </a:r>
            <a:r>
              <a:rPr lang="en-US" altLang="zh-CN" sz="2000"/>
              <a:t>1</a:t>
            </a:r>
            <a:r>
              <a:rPr lang="zh-CN" altLang="en-US" sz="2000"/>
              <a:t>）软件上实现和验证了算法的正确性和有效性</a:t>
            </a:r>
            <a:endParaRPr lang="zh-CN" altLang="en-US" sz="2000"/>
          </a:p>
          <a:p>
            <a:r>
              <a:rPr lang="zh-CN" altLang="en-US" sz="2000"/>
              <a:t>（</a:t>
            </a:r>
            <a:r>
              <a:rPr lang="en-US" altLang="zh-CN" sz="2000"/>
              <a:t>2</a:t>
            </a:r>
            <a:r>
              <a:rPr lang="zh-CN" altLang="en-US" sz="2000"/>
              <a:t>）</a:t>
            </a:r>
            <a:r>
              <a:rPr lang="en-US" altLang="zh-CN" sz="2000"/>
              <a:t>Lenet-5 </a:t>
            </a:r>
            <a:r>
              <a:rPr lang="zh-CN" altLang="en-US" sz="2000"/>
              <a:t>卷积神经网络的</a:t>
            </a:r>
            <a:r>
              <a:rPr lang="en-US" altLang="zh-CN" sz="2000"/>
              <a:t>FPGA</a:t>
            </a:r>
            <a:r>
              <a:rPr lang="zh-CN" altLang="en-US" sz="2000"/>
              <a:t>加速硬件的设计和实现</a:t>
            </a:r>
            <a:endParaRPr lang="en-US" altLang="zh-CN" sz="2000"/>
          </a:p>
          <a:p>
            <a:r>
              <a:rPr lang="zh-CN" altLang="en-US" sz="2000"/>
              <a:t>（</a:t>
            </a:r>
            <a:r>
              <a:rPr lang="en-US" altLang="zh-CN" sz="2000"/>
              <a:t>3</a:t>
            </a:r>
            <a:r>
              <a:rPr lang="zh-CN" altLang="en-US" sz="2000"/>
              <a:t>）部分预处理算法的</a:t>
            </a:r>
            <a:r>
              <a:rPr lang="en-US" altLang="zh-CN" sz="2000"/>
              <a:t>FPGA</a:t>
            </a:r>
            <a:r>
              <a:rPr lang="zh-CN" altLang="en-US" sz="2000"/>
              <a:t>实现</a:t>
            </a:r>
            <a:endParaRPr lang="zh-CN" altLang="en-US" sz="2000"/>
          </a:p>
          <a:p>
            <a:endParaRPr lang="zh-CN" altLang="en-US" sz="2000"/>
          </a:p>
        </p:txBody>
      </p:sp>
      <p:sp>
        <p:nvSpPr>
          <p:cNvPr id="2" name="日期占位符 1"/>
          <p:cNvSpPr>
            <a:spLocks noGrp="1"/>
          </p:cNvSpPr>
          <p:nvPr>
            <p:ph type="dt" sz="half" idx="4294967295"/>
          </p:nvPr>
        </p:nvSpPr>
        <p:spPr>
          <a:xfrm>
            <a:off x="0" y="6461125"/>
            <a:ext cx="2819400" cy="320675"/>
          </a:xfrm>
        </p:spPr>
        <p:txBody>
          <a:bodyPr/>
          <a:p>
            <a:pPr algn="l" rtl="0"/>
            <a:fld id="{615123AF-8EF3-493C-857F-6B0A3DBAE35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a:rPr>
              <a:t>1. </a:t>
            </a:r>
            <a:r>
              <a:rPr lang="zh-CN" altLang="en-US" dirty="0">
                <a:latin typeface="Arial" panose="020B0604020202020204"/>
              </a:rPr>
              <a:t>背景和意义</a:t>
            </a:r>
            <a:endParaRPr lang="zh-CN" altLang="en-US" dirty="0"/>
          </a:p>
        </p:txBody>
      </p:sp>
      <p:sp>
        <p:nvSpPr>
          <p:cNvPr id="80" name="标题 1"/>
          <p:cNvSpPr>
            <a:spLocks noGrp="1"/>
          </p:cNvSpPr>
          <p:nvPr/>
        </p:nvSpPr>
        <p:spPr>
          <a:xfrm>
            <a:off x="750570" y="731838"/>
            <a:ext cx="7800975" cy="563562"/>
          </a:xfrm>
          <a:prstGeom prst="rect">
            <a:avLst/>
          </a:prstGeom>
          <a:no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Verdana" panose="020B0604030504040204" pitchFamily="34" charset="0"/>
              </a:defRPr>
            </a:lvl2pPr>
            <a:lvl3pPr algn="l" rtl="0" fontAlgn="base">
              <a:spcBef>
                <a:spcPct val="0"/>
              </a:spcBef>
              <a:spcAft>
                <a:spcPct val="0"/>
              </a:spcAft>
              <a:defRPr sz="3200" b="1">
                <a:solidFill>
                  <a:schemeClr val="bg1"/>
                </a:solidFill>
                <a:latin typeface="Verdana" panose="020B0604030504040204" pitchFamily="34" charset="0"/>
              </a:defRPr>
            </a:lvl3pPr>
            <a:lvl4pPr algn="l" rtl="0" fontAlgn="base">
              <a:spcBef>
                <a:spcPct val="0"/>
              </a:spcBef>
              <a:spcAft>
                <a:spcPct val="0"/>
              </a:spcAft>
              <a:defRPr sz="3200" b="1">
                <a:solidFill>
                  <a:schemeClr val="bg1"/>
                </a:solidFill>
                <a:latin typeface="Verdana" panose="020B0604030504040204" pitchFamily="34" charset="0"/>
              </a:defRPr>
            </a:lvl4pPr>
            <a:lvl5pPr algn="l" rtl="0" fontAlgn="base">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a:lstStyle>
          <a:p>
            <a:r>
              <a:rPr lang="en-US" altLang="zh-CN" dirty="0">
                <a:latin typeface="Arial" panose="020B0604020202020204"/>
              </a:rPr>
              <a:t>1. </a:t>
            </a:r>
            <a:r>
              <a:rPr lang="zh-CN" altLang="en-US" dirty="0">
                <a:latin typeface="Arial" panose="020B0604020202020204"/>
              </a:rPr>
              <a:t>背景和意义</a:t>
            </a:r>
            <a:endParaRPr lang="zh-CN" altLang="en-US" dirty="0"/>
          </a:p>
        </p:txBody>
      </p:sp>
      <p:sp>
        <p:nvSpPr>
          <p:cNvPr id="100" name="文本框 99"/>
          <p:cNvSpPr txBox="1"/>
          <p:nvPr/>
        </p:nvSpPr>
        <p:spPr>
          <a:xfrm>
            <a:off x="824230" y="1831340"/>
            <a:ext cx="4281805" cy="1137285"/>
          </a:xfrm>
          <a:prstGeom prst="rect">
            <a:avLst/>
          </a:prstGeom>
          <a:noFill/>
          <a:ln w="9525">
            <a:noFill/>
          </a:ln>
        </p:spPr>
        <p:txBody>
          <a:bodyPr wrap="square">
            <a:spAutoFit/>
          </a:bodyPr>
          <a:p>
            <a:pPr indent="266700"/>
            <a:r>
              <a:rPr lang="zh-CN" sz="1400" b="0">
                <a:effectLst>
                  <a:outerShdw blurRad="38100" dist="19050" dir="2700000" algn="tl" rotWithShape="0">
                    <a:schemeClr val="dk1">
                      <a:alpha val="40000"/>
                    </a:schemeClr>
                  </a:outerShdw>
                </a:effectLst>
                <a:ea typeface="宋体" panose="02010600030101010101" pitchFamily="2" charset="-122"/>
                <a:cs typeface="Times New Roman" panose="02020603050405020304" pitchFamily="18" charset="0"/>
              </a:rPr>
              <a:t>人工智能概念提出已经60余年随着物联网大数据的发展，越来越多的人工智能应用逐步实现，无人驾驶技术是目前最引人注目的人工智能技术集成应用之一</a:t>
            </a:r>
            <a:r>
              <a:rPr lang="zh-CN" sz="1200" b="0">
                <a:effectLst>
                  <a:outerShdw blurRad="38100" dist="19050" dir="2700000" algn="tl" rotWithShape="0">
                    <a:schemeClr val="dk1">
                      <a:alpha val="40000"/>
                    </a:schemeClr>
                  </a:outerShdw>
                </a:effectLst>
                <a:ea typeface="宋体" panose="02010600030101010101" pitchFamily="2" charset="-122"/>
                <a:cs typeface="Times New Roman" panose="02020603050405020304" pitchFamily="18" charset="0"/>
              </a:rPr>
              <a:t>。</a:t>
            </a:r>
            <a:endParaRPr lang="zh-CN" sz="1200" b="0">
              <a:effectLst>
                <a:outerShdw blurRad="38100" dist="19050" dir="2700000" algn="tl" rotWithShape="0">
                  <a:schemeClr val="dk1">
                    <a:alpha val="40000"/>
                  </a:schemeClr>
                </a:outerShdw>
              </a:effectLst>
              <a:ea typeface="宋体" panose="02010600030101010101" pitchFamily="2" charset="-122"/>
              <a:cs typeface="Times New Roman" panose="02020603050405020304" pitchFamily="18" charset="0"/>
            </a:endParaRPr>
          </a:p>
          <a:p>
            <a:pPr indent="266700"/>
            <a:endParaRPr lang="zh-CN" sz="1200" b="0">
              <a:effectLst>
                <a:outerShdw blurRad="38100" dist="19050" dir="2700000" algn="tl" rotWithShape="0">
                  <a:schemeClr val="dk1">
                    <a:alpha val="40000"/>
                  </a:schemeClr>
                </a:outerShdw>
              </a:effectLst>
              <a:ea typeface="宋体"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5530850" y="1610360"/>
            <a:ext cx="2630805" cy="1972945"/>
          </a:xfrm>
          <a:prstGeom prst="rect">
            <a:avLst/>
          </a:prstGeom>
        </p:spPr>
      </p:pic>
      <p:sp>
        <p:nvSpPr>
          <p:cNvPr id="12" name="文本框 11"/>
          <p:cNvSpPr txBox="1"/>
          <p:nvPr/>
        </p:nvSpPr>
        <p:spPr>
          <a:xfrm>
            <a:off x="824230" y="3263900"/>
            <a:ext cx="5080000" cy="2368550"/>
          </a:xfrm>
          <a:prstGeom prst="rect">
            <a:avLst/>
          </a:prstGeom>
          <a:noFill/>
          <a:ln w="9525">
            <a:noFill/>
          </a:ln>
        </p:spPr>
        <p:txBody>
          <a:bodyPr wrap="square">
            <a:spAutoFit/>
          </a:bodyPr>
          <a:p>
            <a:pPr indent="0">
              <a:buFont typeface="Arial" panose="020B0604020202020204" pitchFamily="34" charset="0"/>
              <a:buNone/>
            </a:pPr>
            <a:r>
              <a:rPr lang="zh-CN" altLang="en-US" sz="1600">
                <a:sym typeface="+mn-ea"/>
              </a:rPr>
              <a:t>无人驾驶，路标识别系统要求：</a:t>
            </a:r>
            <a:endParaRPr lang="zh-CN" altLang="en-US" sz="1600">
              <a:sym typeface="+mn-ea"/>
            </a:endParaRPr>
          </a:p>
          <a:p>
            <a:pPr indent="0">
              <a:buFont typeface="Arial" panose="020B0604020202020204" pitchFamily="34" charset="0"/>
              <a:buNone/>
            </a:pPr>
            <a:endParaRPr lang="zh-CN" altLang="en-US" sz="1600">
              <a:sym typeface="+mn-ea"/>
            </a:endParaRPr>
          </a:p>
          <a:p>
            <a:pPr marL="285750" indent="-285750">
              <a:buFont typeface="Arial" panose="020B0604020202020204" pitchFamily="34" charset="0"/>
              <a:buChar char="•"/>
            </a:pPr>
            <a:r>
              <a:rPr lang="zh-CN" altLang="en-US" sz="1600">
                <a:sym typeface="+mn-ea"/>
              </a:rPr>
              <a:t>实时性</a:t>
            </a:r>
            <a:endParaRPr lang="zh-CN" altLang="en-US" sz="1600">
              <a:sym typeface="+mn-ea"/>
            </a:endParaRPr>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sym typeface="+mn-ea"/>
              </a:rPr>
              <a:t>准确性</a:t>
            </a:r>
            <a:endParaRPr lang="zh-CN" altLang="en-US" sz="1600">
              <a:sym typeface="+mn-ea"/>
            </a:endParaRPr>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低功耗</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14" name="文本框 13"/>
          <p:cNvSpPr txBox="1"/>
          <p:nvPr/>
        </p:nvSpPr>
        <p:spPr>
          <a:xfrm>
            <a:off x="5598160" y="3675380"/>
            <a:ext cx="2077720" cy="27559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1200">
                <a:solidFill>
                  <a:schemeClr val="accent4"/>
                </a:solidFill>
                <a:effectLst/>
              </a:rPr>
              <a:t>京东无人配送车</a:t>
            </a:r>
            <a:endParaRPr lang="zh-CN" altLang="en-US" sz="1200">
              <a:solidFill>
                <a:schemeClr val="accent4"/>
              </a:solidFill>
              <a:effectLst/>
            </a:endParaRPr>
          </a:p>
        </p:txBody>
      </p:sp>
      <p:pic>
        <p:nvPicPr>
          <p:cNvPr id="15" name="图片 14"/>
          <p:cNvPicPr>
            <a:picLocks noChangeAspect="1"/>
          </p:cNvPicPr>
          <p:nvPr/>
        </p:nvPicPr>
        <p:blipFill>
          <a:blip r:embed="rId2"/>
          <a:stretch>
            <a:fillRect/>
          </a:stretch>
        </p:blipFill>
        <p:spPr>
          <a:xfrm>
            <a:off x="5462905" y="4122420"/>
            <a:ext cx="2767330" cy="1845310"/>
          </a:xfrm>
          <a:prstGeom prst="rect">
            <a:avLst/>
          </a:prstGeom>
        </p:spPr>
      </p:pic>
      <p:sp>
        <p:nvSpPr>
          <p:cNvPr id="16" name="文本框 15"/>
          <p:cNvSpPr txBox="1"/>
          <p:nvPr/>
        </p:nvSpPr>
        <p:spPr>
          <a:xfrm>
            <a:off x="5598160" y="5967730"/>
            <a:ext cx="2077720" cy="27559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1200">
                <a:solidFill>
                  <a:schemeClr val="accent4"/>
                </a:solidFill>
                <a:effectLst/>
              </a:rPr>
              <a:t>百度无人巴士</a:t>
            </a:r>
            <a:endParaRPr lang="zh-CN" altLang="en-US" sz="1200">
              <a:solidFill>
                <a:schemeClr val="accent4"/>
              </a:soli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latin typeface="Arial" panose="020B0604020202020204"/>
                <a:sym typeface="+mn-ea"/>
              </a:rPr>
              <a:t>1. </a:t>
            </a:r>
            <a:r>
              <a:rPr lang="zh-CN" altLang="en-US" dirty="0">
                <a:latin typeface="Arial" panose="020B0604020202020204"/>
                <a:sym typeface="+mn-ea"/>
              </a:rPr>
              <a:t>背景和意义</a:t>
            </a:r>
            <a:endParaRPr lang="zh-CN" altLang="en-US"/>
          </a:p>
        </p:txBody>
      </p:sp>
      <p:sp>
        <p:nvSpPr>
          <p:cNvPr id="4" name="内容占位符 3"/>
          <p:cNvSpPr>
            <a:spLocks noGrp="1"/>
          </p:cNvSpPr>
          <p:nvPr>
            <p:ph sz="half" idx="1"/>
          </p:nvPr>
        </p:nvSpPr>
        <p:spPr>
          <a:xfrm>
            <a:off x="628015" y="3268980"/>
            <a:ext cx="3879850" cy="426720"/>
          </a:xfrm>
        </p:spPr>
        <p:txBody>
          <a:bodyPr/>
          <a:p>
            <a:pPr marL="0" indent="0">
              <a:buNone/>
            </a:pPr>
            <a:r>
              <a:rPr lang="zh-CN" altLang="en-US" sz="1600">
                <a:solidFill>
                  <a:schemeClr val="tx1"/>
                </a:solidFill>
              </a:rPr>
              <a:t>      </a:t>
            </a:r>
            <a:endParaRPr lang="zh-CN" altLang="en-US" sz="1600">
              <a:solidFill>
                <a:schemeClr val="tx1"/>
              </a:solidFill>
            </a:endParaRPr>
          </a:p>
          <a:p>
            <a:pPr marL="0" indent="0">
              <a:buNone/>
            </a:pPr>
            <a:r>
              <a:rPr lang="zh-CN" altLang="en-US" sz="1600">
                <a:solidFill>
                  <a:schemeClr val="tx1"/>
                </a:solidFill>
              </a:rPr>
              <a:t>      不同计算平台的计算功耗对比</a:t>
            </a:r>
            <a:endParaRPr lang="zh-CN" altLang="en-US" sz="1600">
              <a:solidFill>
                <a:schemeClr val="tx1"/>
              </a:solidFill>
            </a:endParaRPr>
          </a:p>
        </p:txBody>
      </p:sp>
      <p:graphicFrame>
        <p:nvGraphicFramePr>
          <p:cNvPr id="7" name="表格 6"/>
          <p:cNvGraphicFramePr/>
          <p:nvPr/>
        </p:nvGraphicFramePr>
        <p:xfrm>
          <a:off x="1267460" y="3937635"/>
          <a:ext cx="6398260" cy="1463040"/>
        </p:xfrm>
        <a:graphic>
          <a:graphicData uri="http://schemas.openxmlformats.org/drawingml/2006/table">
            <a:tbl>
              <a:tblPr firstRow="1" bandRow="1">
                <a:tableStyleId>{5C22544A-7EE6-4342-B048-85BDC9FD1C3A}</a:tableStyleId>
              </a:tblPr>
              <a:tblGrid>
                <a:gridCol w="1599565"/>
                <a:gridCol w="1599565"/>
                <a:gridCol w="1599565"/>
                <a:gridCol w="1599565"/>
              </a:tblGrid>
              <a:tr h="365760">
                <a:tc>
                  <a:txBody>
                    <a:bodyPr/>
                    <a:p>
                      <a:pPr>
                        <a:buNone/>
                      </a:pPr>
                      <a:r>
                        <a:rPr lang="zh-CN" altLang="en-US"/>
                        <a:t>平台</a:t>
                      </a:r>
                      <a:endParaRPr lang="zh-CN" altLang="en-US"/>
                    </a:p>
                  </a:txBody>
                  <a:tcPr/>
                </a:tc>
                <a:tc>
                  <a:txBody>
                    <a:bodyPr/>
                    <a:p>
                      <a:pPr>
                        <a:buNone/>
                      </a:pPr>
                      <a:r>
                        <a:rPr lang="zh-CN" altLang="en-US"/>
                        <a:t>最高性能器件</a:t>
                      </a:r>
                      <a:endParaRPr lang="zh-CN" altLang="en-US"/>
                    </a:p>
                  </a:txBody>
                  <a:tcPr/>
                </a:tc>
                <a:tc>
                  <a:txBody>
                    <a:bodyPr/>
                    <a:p>
                      <a:pPr>
                        <a:buNone/>
                      </a:pPr>
                      <a:r>
                        <a:rPr lang="zh-CN" altLang="en-US"/>
                        <a:t>功耗</a:t>
                      </a:r>
                      <a:endParaRPr lang="zh-CN" altLang="en-US"/>
                    </a:p>
                  </a:txBody>
                  <a:tcPr/>
                </a:tc>
                <a:tc>
                  <a:txBody>
                    <a:bodyPr/>
                    <a:p>
                      <a:pPr>
                        <a:buNone/>
                      </a:pPr>
                      <a:r>
                        <a:rPr lang="zh-CN" altLang="en-US"/>
                        <a:t>功耗比</a:t>
                      </a:r>
                      <a:endParaRPr lang="zh-CN" altLang="en-US"/>
                    </a:p>
                  </a:txBody>
                  <a:tcPr/>
                </a:tc>
              </a:tr>
              <a:tr h="365760">
                <a:tc>
                  <a:txBody>
                    <a:bodyPr/>
                    <a:p>
                      <a:pPr>
                        <a:buNone/>
                      </a:pPr>
                      <a:r>
                        <a:rPr lang="en-US" altLang="zh-CN"/>
                        <a:t>CPU</a:t>
                      </a:r>
                      <a:endParaRPr lang="en-US" altLang="zh-CN"/>
                    </a:p>
                  </a:txBody>
                  <a:tcPr/>
                </a:tc>
                <a:tc>
                  <a:txBody>
                    <a:bodyPr/>
                    <a:p>
                      <a:pPr>
                        <a:buNone/>
                      </a:pPr>
                      <a:r>
                        <a:rPr lang="zh-CN" altLang="en-US"/>
                        <a:t>E5-2699 V3</a:t>
                      </a:r>
                      <a:endParaRPr lang="zh-CN" altLang="en-US"/>
                    </a:p>
                  </a:txBody>
                  <a:tcPr/>
                </a:tc>
                <a:tc>
                  <a:txBody>
                    <a:bodyPr/>
                    <a:p>
                      <a:pPr>
                        <a:buNone/>
                      </a:pPr>
                      <a:r>
                        <a:rPr lang="en-US" altLang="zh-CN"/>
                        <a:t>145W</a:t>
                      </a:r>
                      <a:endParaRPr lang="en-US" altLang="zh-CN"/>
                    </a:p>
                  </a:txBody>
                  <a:tcPr/>
                </a:tc>
                <a:tc>
                  <a:txBody>
                    <a:bodyPr/>
                    <a:p>
                      <a:pPr>
                        <a:buNone/>
                      </a:pPr>
                      <a:r>
                        <a:rPr lang="zh-CN" altLang="en-US"/>
                        <a:t>9GFLOPS/W</a:t>
                      </a:r>
                      <a:endParaRPr lang="zh-CN" altLang="en-US"/>
                    </a:p>
                  </a:txBody>
                  <a:tcPr/>
                </a:tc>
              </a:tr>
              <a:tr h="365760">
                <a:tc>
                  <a:txBody>
                    <a:bodyPr/>
                    <a:p>
                      <a:pPr>
                        <a:buNone/>
                      </a:pPr>
                      <a:r>
                        <a:rPr lang="en-US" altLang="zh-CN"/>
                        <a:t>GPU</a:t>
                      </a:r>
                      <a:endParaRPr lang="en-US" altLang="zh-CN"/>
                    </a:p>
                  </a:txBody>
                  <a:tcPr/>
                </a:tc>
                <a:tc>
                  <a:txBody>
                    <a:bodyPr/>
                    <a:p>
                      <a:pPr>
                        <a:buNone/>
                      </a:pPr>
                      <a:r>
                        <a:rPr lang="zh-CN" altLang="en-US" sz="1800">
                          <a:sym typeface="+mn-ea"/>
                        </a:rPr>
                        <a:t>Tesla K80</a:t>
                      </a:r>
                      <a:endParaRPr lang="zh-CN" altLang="en-US"/>
                    </a:p>
                  </a:txBody>
                  <a:tcPr/>
                </a:tc>
                <a:tc>
                  <a:txBody>
                    <a:bodyPr/>
                    <a:p>
                      <a:pPr>
                        <a:buNone/>
                      </a:pPr>
                      <a:r>
                        <a:rPr lang="en-US" altLang="zh-CN"/>
                        <a:t>300W</a:t>
                      </a:r>
                      <a:endParaRPr lang="en-US" altLang="zh-CN"/>
                    </a:p>
                  </a:txBody>
                  <a:tcPr/>
                </a:tc>
                <a:tc>
                  <a:txBody>
                    <a:bodyPr/>
                    <a:p>
                      <a:pPr>
                        <a:buNone/>
                      </a:pPr>
                      <a:r>
                        <a:rPr lang="zh-CN" altLang="en-US"/>
                        <a:t>29GFLOPS/W</a:t>
                      </a:r>
                      <a:endParaRPr lang="zh-CN" altLang="en-US"/>
                    </a:p>
                  </a:txBody>
                  <a:tcPr/>
                </a:tc>
              </a:tr>
              <a:tr h="365760">
                <a:tc>
                  <a:txBody>
                    <a:bodyPr/>
                    <a:p>
                      <a:pPr>
                        <a:buNone/>
                      </a:pPr>
                      <a:r>
                        <a:rPr lang="en-US" altLang="zh-CN"/>
                        <a:t>FPGA</a:t>
                      </a:r>
                      <a:endParaRPr lang="en-US" altLang="zh-CN"/>
                    </a:p>
                  </a:txBody>
                  <a:tcPr/>
                </a:tc>
                <a:tc>
                  <a:txBody>
                    <a:bodyPr/>
                    <a:p>
                      <a:pPr>
                        <a:buNone/>
                      </a:pPr>
                      <a:r>
                        <a:rPr lang="zh-CN" altLang="en-US" sz="1800">
                          <a:sym typeface="+mn-ea"/>
                        </a:rPr>
                        <a:t>Virtex7-960T</a:t>
                      </a:r>
                      <a:endParaRPr lang="zh-CN" altLang="en-US"/>
                    </a:p>
                  </a:txBody>
                  <a:tcPr/>
                </a:tc>
                <a:tc>
                  <a:txBody>
                    <a:bodyPr/>
                    <a:p>
                      <a:pPr>
                        <a:buNone/>
                      </a:pPr>
                      <a:r>
                        <a:rPr lang="en-US" altLang="zh-CN"/>
                        <a:t>30W</a:t>
                      </a:r>
                      <a:endParaRPr lang="en-US" altLang="zh-CN"/>
                    </a:p>
                  </a:txBody>
                  <a:tcPr/>
                </a:tc>
                <a:tc>
                  <a:txBody>
                    <a:bodyPr/>
                    <a:p>
                      <a:pPr>
                        <a:buNone/>
                      </a:pPr>
                      <a:r>
                        <a:rPr lang="zh-CN" altLang="en-US"/>
                        <a:t>60GFLOPS/W</a:t>
                      </a:r>
                      <a:endParaRPr lang="zh-CN" altLang="en-US"/>
                    </a:p>
                  </a:txBody>
                  <a:tcPr/>
                </a:tc>
              </a:tr>
            </a:tbl>
          </a:graphicData>
        </a:graphic>
      </p:graphicFrame>
      <p:sp>
        <p:nvSpPr>
          <p:cNvPr id="10" name="文本框 9"/>
          <p:cNvSpPr txBox="1"/>
          <p:nvPr/>
        </p:nvSpPr>
        <p:spPr>
          <a:xfrm>
            <a:off x="1267460" y="2115820"/>
            <a:ext cx="7579360" cy="1198880"/>
          </a:xfrm>
          <a:prstGeom prst="rect">
            <a:avLst/>
          </a:prstGeom>
          <a:noFill/>
        </p:spPr>
        <p:txBody>
          <a:bodyPr wrap="square" rtlCol="0">
            <a:spAutoFit/>
          </a:bodyPr>
          <a:p>
            <a:r>
              <a:rPr lang="zh-CN" altLang="en-US"/>
              <a:t>异构计算的优势</a:t>
            </a:r>
            <a:endParaRPr lang="zh-CN" altLang="en-US"/>
          </a:p>
          <a:p>
            <a:r>
              <a:rPr lang="en-US" altLang="zh-CN"/>
              <a:t>1 </a:t>
            </a:r>
            <a:r>
              <a:rPr lang="zh-CN" altLang="en-US"/>
              <a:t>速度快：</a:t>
            </a:r>
            <a:r>
              <a:rPr lang="en-US" altLang="zh-CN"/>
              <a:t>FPGA</a:t>
            </a:r>
            <a:r>
              <a:rPr lang="zh-CN" altLang="en-US"/>
              <a:t>可将计算密集型任务并行化，流水线化，为计算加速</a:t>
            </a:r>
            <a:endParaRPr lang="zh-CN" altLang="en-US"/>
          </a:p>
          <a:p>
            <a:r>
              <a:rPr lang="en-US" altLang="zh-CN"/>
              <a:t>2 </a:t>
            </a:r>
            <a:r>
              <a:rPr lang="zh-CN" altLang="en-US"/>
              <a:t>功耗低</a:t>
            </a:r>
            <a:r>
              <a:rPr lang="en-US" altLang="zh-CN"/>
              <a:t>: FPGA </a:t>
            </a:r>
            <a:r>
              <a:rPr lang="zh-CN" altLang="en-US"/>
              <a:t>的功耗</a:t>
            </a:r>
            <a:r>
              <a:rPr lang="zh-CN"/>
              <a:t>相对</a:t>
            </a:r>
            <a:r>
              <a:rPr lang="en-US" altLang="zh-CN"/>
              <a:t>CPU</a:t>
            </a:r>
            <a:r>
              <a:rPr lang="zh-CN" altLang="en-US"/>
              <a:t>和</a:t>
            </a:r>
            <a:r>
              <a:rPr lang="en-US" altLang="zh-CN"/>
              <a:t>GPU</a:t>
            </a:r>
            <a:r>
              <a:rPr lang="zh-CN" altLang="en-US"/>
              <a:t>低很多</a:t>
            </a:r>
            <a:endParaRPr lang="zh-CN" altLang="en-US"/>
          </a:p>
          <a:p>
            <a:r>
              <a:rPr lang="en-US" altLang="zh-CN"/>
              <a:t>3 </a:t>
            </a:r>
            <a:r>
              <a:rPr lang="zh-CN" altLang="en-US"/>
              <a:t>设计灵活：可以针对具体算法的特性设计更高效的硬件结构</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3.</a:t>
            </a:r>
            <a:r>
              <a:rPr lang="zh-CN" altLang="en-US"/>
              <a:t>工作进展（系统整体结构）</a:t>
            </a:r>
            <a:endParaRPr lang="zh-CN" altLang="en-US"/>
          </a:p>
        </p:txBody>
      </p:sp>
      <p:pic>
        <p:nvPicPr>
          <p:cNvPr id="15" name="图片 14"/>
          <p:cNvPicPr>
            <a:picLocks noChangeAspect="1"/>
          </p:cNvPicPr>
          <p:nvPr/>
        </p:nvPicPr>
        <p:blipFill>
          <a:blip r:embed="rId1"/>
          <a:stretch>
            <a:fillRect/>
          </a:stretch>
        </p:blipFill>
        <p:spPr>
          <a:xfrm>
            <a:off x="5100320" y="2057400"/>
            <a:ext cx="3533140" cy="3390265"/>
          </a:xfrm>
          <a:prstGeom prst="rect">
            <a:avLst/>
          </a:prstGeom>
        </p:spPr>
      </p:pic>
      <p:sp>
        <p:nvSpPr>
          <p:cNvPr id="16" name="文本框 15"/>
          <p:cNvSpPr txBox="1"/>
          <p:nvPr/>
        </p:nvSpPr>
        <p:spPr>
          <a:xfrm>
            <a:off x="953135" y="2057400"/>
            <a:ext cx="3804920" cy="922020"/>
          </a:xfrm>
          <a:prstGeom prst="rect">
            <a:avLst/>
          </a:prstGeom>
          <a:noFill/>
        </p:spPr>
        <p:txBody>
          <a:bodyPr wrap="square" rtlCol="0">
            <a:spAutoFit/>
          </a:bodyPr>
          <a:p>
            <a:r>
              <a:rPr lang="en-US" altLang="zh-CN"/>
              <a:t>1 </a:t>
            </a:r>
            <a:r>
              <a:rPr lang="zh-CN" altLang="en-US"/>
              <a:t>图像预处理用于定位路标在图片中的位置，对区域进行裁剪，减少后面神经网络处理的数据量。</a:t>
            </a:r>
            <a:endParaRPr lang="zh-CN" altLang="en-US"/>
          </a:p>
        </p:txBody>
      </p:sp>
      <p:sp>
        <p:nvSpPr>
          <p:cNvPr id="17" name="文本框 16"/>
          <p:cNvSpPr txBox="1"/>
          <p:nvPr/>
        </p:nvSpPr>
        <p:spPr>
          <a:xfrm>
            <a:off x="953135" y="3317240"/>
            <a:ext cx="3252470" cy="645160"/>
          </a:xfrm>
          <a:prstGeom prst="rect">
            <a:avLst/>
          </a:prstGeom>
          <a:noFill/>
        </p:spPr>
        <p:txBody>
          <a:bodyPr wrap="square" rtlCol="0">
            <a:spAutoFit/>
          </a:bodyPr>
          <a:p>
            <a:r>
              <a:rPr lang="en-US" altLang="zh-CN"/>
              <a:t>2 </a:t>
            </a:r>
            <a:r>
              <a:rPr lang="zh-CN" altLang="en-US"/>
              <a:t>卷积神经网络可以进行更准确的路标具体内容的识别</a:t>
            </a:r>
            <a:endParaRPr lang="zh-CN" altLang="en-US"/>
          </a:p>
        </p:txBody>
      </p:sp>
      <p:sp>
        <p:nvSpPr>
          <p:cNvPr id="18" name="文本框 17"/>
          <p:cNvSpPr txBox="1"/>
          <p:nvPr/>
        </p:nvSpPr>
        <p:spPr>
          <a:xfrm>
            <a:off x="953135" y="4168775"/>
            <a:ext cx="3326765" cy="922020"/>
          </a:xfrm>
          <a:prstGeom prst="rect">
            <a:avLst/>
          </a:prstGeom>
          <a:noFill/>
        </p:spPr>
        <p:txBody>
          <a:bodyPr wrap="square" rtlCol="0">
            <a:spAutoFit/>
          </a:bodyPr>
          <a:p>
            <a:r>
              <a:rPr lang="en-US" altLang="zh-CN"/>
              <a:t>3 CPU</a:t>
            </a:r>
            <a:r>
              <a:rPr lang="zh-CN" altLang="en-US"/>
              <a:t>用来协调控制整个系统的工作流程，管理摄像头以及反馈信息给用户等功能</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3.</a:t>
            </a:r>
            <a:r>
              <a:rPr lang="zh-CN" altLang="en-US"/>
              <a:t>工作进展（预处理算法实现）</a:t>
            </a:r>
            <a:endParaRPr lang="zh-CN" altLang="en-US"/>
          </a:p>
        </p:txBody>
      </p:sp>
      <p:graphicFrame>
        <p:nvGraphicFramePr>
          <p:cNvPr id="6" name="内容占位符 5"/>
          <p:cNvGraphicFramePr>
            <a:graphicFrameLocks noChangeAspect="1"/>
          </p:cNvGraphicFramePr>
          <p:nvPr>
            <p:ph sz="half" idx="2"/>
          </p:nvPr>
        </p:nvGraphicFramePr>
        <p:xfrm>
          <a:off x="2058670" y="1438275"/>
          <a:ext cx="1757045" cy="4879975"/>
        </p:xfrm>
        <a:graphic>
          <a:graphicData uri="http://schemas.openxmlformats.org/presentationml/2006/ole">
            <mc:AlternateContent xmlns:mc="http://schemas.openxmlformats.org/markup-compatibility/2006">
              <mc:Choice xmlns:v="urn:schemas-microsoft-com:vml" Requires="v">
                <p:oleObj spid="_x0000_s8" name="" r:id="rId1" imgW="1877695" imgH="5213985" progId="Visio.Drawing.15">
                  <p:embed/>
                </p:oleObj>
              </mc:Choice>
              <mc:Fallback>
                <p:oleObj name="" r:id="rId1" imgW="1877695" imgH="5213985" progId="Visio.Drawing.15">
                  <p:embed/>
                  <p:pic>
                    <p:nvPicPr>
                      <p:cNvPr id="0" name="图片 7"/>
                      <p:cNvPicPr/>
                      <p:nvPr/>
                    </p:nvPicPr>
                    <p:blipFill>
                      <a:blip r:embed="rId2"/>
                      <a:stretch>
                        <a:fillRect/>
                      </a:stretch>
                    </p:blipFill>
                    <p:spPr>
                      <a:xfrm>
                        <a:off x="2058670" y="1438275"/>
                        <a:ext cx="1757045" cy="4879975"/>
                      </a:xfrm>
                      <a:prstGeom prst="rect">
                        <a:avLst/>
                      </a:prstGeom>
                    </p:spPr>
                  </p:pic>
                </p:oleObj>
              </mc:Fallback>
            </mc:AlternateContent>
          </a:graphicData>
        </a:graphic>
      </p:graphicFrame>
      <p:pic>
        <p:nvPicPr>
          <p:cNvPr id="10" name="图片 9"/>
          <p:cNvPicPr>
            <a:picLocks noChangeAspect="1"/>
          </p:cNvPicPr>
          <p:nvPr/>
        </p:nvPicPr>
        <p:blipFill>
          <a:blip r:embed="rId3"/>
          <a:stretch>
            <a:fillRect/>
          </a:stretch>
        </p:blipFill>
        <p:spPr>
          <a:xfrm>
            <a:off x="5045710" y="1346200"/>
            <a:ext cx="1506855" cy="2650490"/>
          </a:xfrm>
          <a:prstGeom prst="rect">
            <a:avLst/>
          </a:prstGeom>
        </p:spPr>
      </p:pic>
      <p:pic>
        <p:nvPicPr>
          <p:cNvPr id="11" name="图片 10"/>
          <p:cNvPicPr>
            <a:picLocks noChangeAspect="1"/>
          </p:cNvPicPr>
          <p:nvPr/>
        </p:nvPicPr>
        <p:blipFill>
          <a:blip r:embed="rId4"/>
          <a:stretch>
            <a:fillRect/>
          </a:stretch>
        </p:blipFill>
        <p:spPr>
          <a:xfrm>
            <a:off x="6552565" y="1346200"/>
            <a:ext cx="1502410" cy="2650490"/>
          </a:xfrm>
          <a:prstGeom prst="rect">
            <a:avLst/>
          </a:prstGeom>
        </p:spPr>
      </p:pic>
      <p:pic>
        <p:nvPicPr>
          <p:cNvPr id="12" name="图片 11"/>
          <p:cNvPicPr>
            <a:picLocks noChangeAspect="1"/>
          </p:cNvPicPr>
          <p:nvPr/>
        </p:nvPicPr>
        <p:blipFill>
          <a:blip r:embed="rId5"/>
          <a:stretch>
            <a:fillRect/>
          </a:stretch>
        </p:blipFill>
        <p:spPr>
          <a:xfrm>
            <a:off x="5045710" y="3996690"/>
            <a:ext cx="1506855" cy="2653030"/>
          </a:xfrm>
          <a:prstGeom prst="rect">
            <a:avLst/>
          </a:prstGeom>
        </p:spPr>
      </p:pic>
      <p:pic>
        <p:nvPicPr>
          <p:cNvPr id="13" name="图片 12"/>
          <p:cNvPicPr>
            <a:picLocks noChangeAspect="1"/>
          </p:cNvPicPr>
          <p:nvPr/>
        </p:nvPicPr>
        <p:blipFill>
          <a:blip r:embed="rId6"/>
          <a:stretch>
            <a:fillRect/>
          </a:stretch>
        </p:blipFill>
        <p:spPr>
          <a:xfrm>
            <a:off x="6552565" y="3996690"/>
            <a:ext cx="1506855" cy="2653030"/>
          </a:xfrm>
          <a:prstGeom prst="rect">
            <a:avLst/>
          </a:prstGeom>
        </p:spPr>
      </p:pic>
      <p:sp>
        <p:nvSpPr>
          <p:cNvPr id="2" name="文本框 1"/>
          <p:cNvSpPr txBox="1"/>
          <p:nvPr/>
        </p:nvSpPr>
        <p:spPr>
          <a:xfrm>
            <a:off x="8059420" y="1757045"/>
            <a:ext cx="459740" cy="2536190"/>
          </a:xfrm>
          <a:prstGeom prst="rect">
            <a:avLst/>
          </a:prstGeom>
          <a:noFill/>
        </p:spPr>
        <p:txBody>
          <a:bodyPr vert="eaVert" wrap="square" rtlCol="0">
            <a:spAutoFit/>
          </a:bodyPr>
          <a:p>
            <a:r>
              <a:rPr lang="zh-CN" altLang="en-US"/>
              <a:t>以红色通道过滤为例</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3.</a:t>
            </a:r>
            <a:r>
              <a:rPr lang="zh-CN" altLang="en-US">
                <a:sym typeface="+mn-ea"/>
              </a:rPr>
              <a:t>工作进展（交通标志识别卷积神经网络）</a:t>
            </a:r>
            <a:endParaRPr lang="zh-CN" altLang="en-US">
              <a:sym typeface="+mn-ea"/>
            </a:endParaRPr>
          </a:p>
        </p:txBody>
      </p:sp>
      <p:sp>
        <p:nvSpPr>
          <p:cNvPr id="2" name="日期占位符 1"/>
          <p:cNvSpPr>
            <a:spLocks noGrp="1"/>
          </p:cNvSpPr>
          <p:nvPr>
            <p:ph type="dt" sz="half" idx="4294967295"/>
          </p:nvPr>
        </p:nvSpPr>
        <p:spPr>
          <a:xfrm>
            <a:off x="0" y="6461125"/>
            <a:ext cx="2819400" cy="320675"/>
          </a:xfrm>
        </p:spPr>
        <p:txBody>
          <a:bodyPr/>
          <a:p>
            <a:pPr algn="l" rtl="0"/>
            <a:fld id="{615123AF-8EF3-493C-857F-6B0A3DBAE35A}" type="datetime1">
              <a:rPr lang="zh-CN" altLang="en-US" sz="1600" kern="1200" smtClean="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rPr>
            </a:fld>
            <a:endParaRPr lang="zh-CN" altLang="en-US" sz="1600" kern="1200">
              <a:solidFill>
                <a:srgbClr val="17347D"/>
              </a:solidFill>
              <a:effectLst>
                <a:outerShdw blurRad="38100" dist="38100" dir="2700000" algn="tl">
                  <a:srgbClr val="C0C0C0"/>
                </a:outerShdw>
              </a:effectLst>
              <a:latin typeface="Verdana" panose="020B0604030504040204"/>
              <a:ea typeface="宋体" panose="02010600030101010101" pitchFamily="2" charset="-122"/>
              <a:cs typeface="+mn-cs"/>
            </a:endParaRPr>
          </a:p>
        </p:txBody>
      </p:sp>
      <p:sp>
        <p:nvSpPr>
          <p:cNvPr id="10" name="图片 7" descr="C:\Users\ADMINI~1\AppData\Local\Temp\ksohtml\wpsAA58.tmp.png"/>
          <p:cNvSpPr/>
          <p:nvPr/>
        </p:nvSpPr>
        <p:spPr>
          <a:xfrm>
            <a:off x="1939290" y="2667000"/>
            <a:ext cx="5265420" cy="1524000"/>
          </a:xfrm>
        </p:spPr>
      </p:sp>
      <p:pic>
        <p:nvPicPr>
          <p:cNvPr id="11" name="图片 10"/>
          <p:cNvPicPr>
            <a:picLocks noChangeAspect="1"/>
          </p:cNvPicPr>
          <p:nvPr/>
        </p:nvPicPr>
        <p:blipFill>
          <a:blip r:embed="rId1"/>
          <a:stretch>
            <a:fillRect/>
          </a:stretch>
        </p:blipFill>
        <p:spPr>
          <a:xfrm>
            <a:off x="1024890" y="3317875"/>
            <a:ext cx="5304790" cy="1562100"/>
          </a:xfrm>
          <a:prstGeom prst="rect">
            <a:avLst/>
          </a:prstGeom>
        </p:spPr>
      </p:pic>
      <p:sp>
        <p:nvSpPr>
          <p:cNvPr id="12" name="文本框 11"/>
          <p:cNvSpPr txBox="1"/>
          <p:nvPr/>
        </p:nvSpPr>
        <p:spPr>
          <a:xfrm>
            <a:off x="878840" y="1892935"/>
            <a:ext cx="4356100" cy="922020"/>
          </a:xfrm>
          <a:prstGeom prst="rect">
            <a:avLst/>
          </a:prstGeom>
          <a:noFill/>
        </p:spPr>
        <p:txBody>
          <a:bodyPr wrap="square" rtlCol="0">
            <a:spAutoFit/>
          </a:bodyPr>
          <a:p>
            <a:r>
              <a:rPr lang="en-US" altLang="zh-CN"/>
              <a:t>lenet-5 </a:t>
            </a:r>
            <a:r>
              <a:rPr lang="zh-CN" altLang="en-US"/>
              <a:t>优点：</a:t>
            </a:r>
            <a:endParaRPr lang="zh-CN" altLang="en-US"/>
          </a:p>
          <a:p>
            <a:r>
              <a:rPr lang="en-US" altLang="zh-CN"/>
              <a:t>1.</a:t>
            </a:r>
            <a:r>
              <a:rPr lang="zh-CN" altLang="en-US"/>
              <a:t>准确度较高</a:t>
            </a:r>
            <a:r>
              <a:rPr lang="en-US" altLang="zh-CN"/>
              <a:t>(97.5%)</a:t>
            </a:r>
            <a:endParaRPr lang="zh-CN" altLang="en-US"/>
          </a:p>
          <a:p>
            <a:pPr marL="215900" indent="-457200" fontAlgn="auto"/>
            <a:r>
              <a:rPr lang="en-US" altLang="zh-CN"/>
              <a:t>2</a:t>
            </a:r>
            <a:r>
              <a:rPr lang="zh-CN" altLang="en-US"/>
              <a:t> 结构简单参数较少，方便用硬件实现</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a:t>
            </a:r>
            <a:r>
              <a:rPr lang="zh-CN" altLang="en-US">
                <a:sym typeface="+mn-ea"/>
              </a:rPr>
              <a:t>工作进展（定点数误差模拟）</a:t>
            </a:r>
            <a:endParaRPr lang="zh-CN" altLang="en-US"/>
          </a:p>
        </p:txBody>
      </p:sp>
      <p:graphicFrame>
        <p:nvGraphicFramePr>
          <p:cNvPr id="5" name="内容占位符 4"/>
          <p:cNvGraphicFramePr/>
          <p:nvPr>
            <p:ph idx="1"/>
          </p:nvPr>
        </p:nvGraphicFramePr>
        <p:xfrm>
          <a:off x="1391920" y="2628900"/>
          <a:ext cx="5892800" cy="3629660"/>
        </p:xfrm>
        <a:graphic>
          <a:graphicData uri="http://schemas.openxmlformats.org/drawingml/2006/table">
            <a:tbl>
              <a:tblPr firstRow="1" bandRow="1">
                <a:tableStyleId>{5C22544A-7EE6-4342-B048-85BDC9FD1C3A}</a:tableStyleId>
              </a:tblPr>
              <a:tblGrid>
                <a:gridCol w="2085975"/>
                <a:gridCol w="1952625"/>
                <a:gridCol w="1854200"/>
              </a:tblGrid>
              <a:tr h="381000">
                <a:tc>
                  <a:txBody>
                    <a:bodyPr/>
                    <a:p>
                      <a:pPr>
                        <a:buNone/>
                      </a:pPr>
                      <a:r>
                        <a:rPr lang="zh-CN" altLang="en-US"/>
                        <a:t>不同位宽定点数</a:t>
                      </a:r>
                      <a:endParaRPr lang="zh-CN" altLang="en-US"/>
                    </a:p>
                  </a:txBody>
                  <a:tcPr/>
                </a:tc>
                <a:tc>
                  <a:txBody>
                    <a:bodyPr/>
                    <a:p>
                      <a:pPr>
                        <a:buNone/>
                      </a:pPr>
                      <a:r>
                        <a:rPr lang="zh-CN" altLang="en-US"/>
                        <a:t>模型结果准确度</a:t>
                      </a:r>
                      <a:endParaRPr lang="zh-CN" altLang="en-US"/>
                    </a:p>
                  </a:txBody>
                  <a:tcPr/>
                </a:tc>
                <a:tc>
                  <a:txBody>
                    <a:bodyPr/>
                    <a:p>
                      <a:pPr>
                        <a:buNone/>
                      </a:pPr>
                      <a:r>
                        <a:rPr lang="zh-CN" altLang="en-US"/>
                        <a:t>乘法消耗DSP硬核数量</a:t>
                      </a:r>
                      <a:endParaRPr lang="zh-CN" altLang="en-US"/>
                    </a:p>
                  </a:txBody>
                  <a:tcPr/>
                </a:tc>
              </a:tr>
              <a:tr h="640080">
                <a:tc>
                  <a:txBody>
                    <a:bodyPr/>
                    <a:p>
                      <a:pPr>
                        <a:buNone/>
                      </a:pPr>
                      <a:r>
                        <a:rPr lang="zh-CN" altLang="en-US"/>
                        <a:t>keras模型基准(float32)</a:t>
                      </a:r>
                      <a:endParaRPr lang="zh-CN" altLang="en-US"/>
                    </a:p>
                  </a:txBody>
                  <a:tcPr/>
                </a:tc>
                <a:tc>
                  <a:txBody>
                    <a:bodyPr/>
                    <a:p>
                      <a:pPr>
                        <a:buNone/>
                      </a:pPr>
                      <a:r>
                        <a:rPr lang="zh-CN" altLang="en-US"/>
                        <a:t>97.5%</a:t>
                      </a:r>
                      <a:endParaRPr lang="zh-CN" altLang="en-US"/>
                    </a:p>
                  </a:txBody>
                  <a:tcPr/>
                </a:tc>
                <a:tc>
                  <a:txBody>
                    <a:bodyPr/>
                    <a:p>
                      <a:pPr>
                        <a:buNone/>
                      </a:pPr>
                      <a:r>
                        <a:rPr lang="zh-CN" altLang="en-US"/>
                        <a:t>NA</a:t>
                      </a:r>
                      <a:endParaRPr lang="zh-CN" altLang="en-US"/>
                    </a:p>
                  </a:txBody>
                  <a:tcPr/>
                </a:tc>
              </a:tr>
              <a:tr h="381000">
                <a:tc>
                  <a:txBody>
                    <a:bodyPr/>
                    <a:p>
                      <a:pPr>
                        <a:buNone/>
                      </a:pPr>
                      <a:r>
                        <a:rPr lang="zh-CN" altLang="en-US"/>
                        <a:t>16位整数16位小数</a:t>
                      </a:r>
                      <a:endParaRPr lang="zh-CN" altLang="en-US"/>
                    </a:p>
                  </a:txBody>
                  <a:tcPr/>
                </a:tc>
                <a:tc>
                  <a:txBody>
                    <a:bodyPr/>
                    <a:p>
                      <a:pPr>
                        <a:buNone/>
                      </a:pPr>
                      <a:r>
                        <a:rPr lang="zh-CN" altLang="en-US"/>
                        <a:t>97.0%</a:t>
                      </a:r>
                      <a:endParaRPr lang="zh-CN" altLang="en-US"/>
                    </a:p>
                  </a:txBody>
                  <a:tcPr/>
                </a:tc>
                <a:tc>
                  <a:txBody>
                    <a:bodyPr/>
                    <a:p>
                      <a:pPr>
                        <a:buNone/>
                      </a:pPr>
                      <a:r>
                        <a:rPr lang="zh-CN" altLang="en-US"/>
                        <a:t>4</a:t>
                      </a:r>
                      <a:endParaRPr lang="zh-CN" altLang="en-US"/>
                    </a:p>
                  </a:txBody>
                  <a:tcPr/>
                </a:tc>
              </a:tr>
              <a:tr h="381000">
                <a:tc>
                  <a:txBody>
                    <a:bodyPr/>
                    <a:p>
                      <a:pPr>
                        <a:buNone/>
                      </a:pPr>
                      <a:r>
                        <a:rPr lang="zh-CN" altLang="en-US"/>
                        <a:t>8位整数16位小数</a:t>
                      </a:r>
                      <a:endParaRPr lang="zh-CN" altLang="en-US"/>
                    </a:p>
                  </a:txBody>
                  <a:tcPr/>
                </a:tc>
                <a:tc>
                  <a:txBody>
                    <a:bodyPr/>
                    <a:p>
                      <a:pPr>
                        <a:buNone/>
                      </a:pPr>
                      <a:r>
                        <a:rPr lang="zh-CN" altLang="en-US"/>
                        <a:t>96.4%</a:t>
                      </a:r>
                      <a:endParaRPr lang="zh-CN" altLang="en-US"/>
                    </a:p>
                  </a:txBody>
                  <a:tcPr/>
                </a:tc>
                <a:tc>
                  <a:txBody>
                    <a:bodyPr/>
                    <a:p>
                      <a:pPr>
                        <a:buNone/>
                      </a:pPr>
                      <a:r>
                        <a:rPr lang="zh-CN" altLang="en-US"/>
                        <a:t>2</a:t>
                      </a:r>
                      <a:endParaRPr lang="zh-CN" altLang="en-US"/>
                    </a:p>
                  </a:txBody>
                  <a:tcPr/>
                </a:tc>
              </a:tr>
              <a:tr h="381000">
                <a:tc>
                  <a:txBody>
                    <a:bodyPr/>
                    <a:p>
                      <a:pPr>
                        <a:buNone/>
                      </a:pPr>
                      <a:r>
                        <a:rPr lang="zh-CN" altLang="en-US"/>
                        <a:t>8位整数8位小数</a:t>
                      </a:r>
                      <a:endParaRPr lang="zh-CN" altLang="en-US"/>
                    </a:p>
                  </a:txBody>
                  <a:tcPr/>
                </a:tc>
                <a:tc>
                  <a:txBody>
                    <a:bodyPr/>
                    <a:p>
                      <a:pPr>
                        <a:buNone/>
                      </a:pPr>
                      <a:r>
                        <a:rPr lang="zh-CN" altLang="en-US"/>
                        <a:t>96.0%</a:t>
                      </a:r>
                      <a:endParaRPr lang="zh-CN" altLang="en-US"/>
                    </a:p>
                  </a:txBody>
                  <a:tcPr/>
                </a:tc>
                <a:tc>
                  <a:txBody>
                    <a:bodyPr/>
                    <a:p>
                      <a:pPr>
                        <a:buNone/>
                      </a:pPr>
                      <a:r>
                        <a:rPr lang="zh-CN" altLang="en-US"/>
                        <a:t>1</a:t>
                      </a:r>
                      <a:endParaRPr lang="zh-CN" altLang="en-US"/>
                    </a:p>
                  </a:txBody>
                  <a:tcPr/>
                </a:tc>
              </a:tr>
            </a:tbl>
          </a:graphicData>
        </a:graphic>
      </p:graphicFrame>
      <p:sp>
        <p:nvSpPr>
          <p:cNvPr id="6" name="文本框 5"/>
          <p:cNvSpPr txBox="1"/>
          <p:nvPr/>
        </p:nvSpPr>
        <p:spPr>
          <a:xfrm>
            <a:off x="1257935" y="1703705"/>
            <a:ext cx="6365240" cy="645160"/>
          </a:xfrm>
          <a:prstGeom prst="rect">
            <a:avLst/>
          </a:prstGeom>
          <a:noFill/>
        </p:spPr>
        <p:txBody>
          <a:bodyPr wrap="square" rtlCol="0">
            <a:spAutoFit/>
          </a:bodyPr>
          <a:p>
            <a:r>
              <a:rPr lang="zh-CN" altLang="en-US"/>
              <a:t>使用定点数原因：浮点数运算消耗逻辑资源较多</a:t>
            </a:r>
            <a:r>
              <a:rPr lang="en-US" altLang="zh-CN"/>
              <a:t>,</a:t>
            </a:r>
            <a:r>
              <a:rPr lang="zh-CN" altLang="en-US"/>
              <a:t>不适合</a:t>
            </a:r>
            <a:r>
              <a:rPr lang="en-US" altLang="zh-CN"/>
              <a:t>FPGA </a:t>
            </a:r>
            <a:r>
              <a:rPr lang="zh-CN" altLang="en-US"/>
              <a:t>资源有限的场景</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1180" y="731838"/>
            <a:ext cx="7800975" cy="563562"/>
          </a:xfrm>
        </p:spPr>
        <p:txBody>
          <a:bodyPr/>
          <a:p>
            <a:r>
              <a:rPr lang="en-US" altLang="zh-CN">
                <a:sym typeface="+mn-ea"/>
              </a:rPr>
              <a:t>3.</a:t>
            </a:r>
            <a:r>
              <a:rPr lang="zh-CN" altLang="en-US">
                <a:sym typeface="+mn-ea"/>
              </a:rPr>
              <a:t>工作进展（</a:t>
            </a:r>
            <a:r>
              <a:rPr lang="en-US" altLang="zh-CN">
                <a:sym typeface="+mn-ea"/>
              </a:rPr>
              <a:t>FPGA</a:t>
            </a:r>
            <a:r>
              <a:rPr lang="zh-CN" altLang="en-US">
                <a:sym typeface="+mn-ea"/>
              </a:rPr>
              <a:t>加速神经网络</a:t>
            </a:r>
            <a:r>
              <a:rPr lang="en-US" altLang="zh-CN">
                <a:sym typeface="+mn-ea"/>
              </a:rPr>
              <a:t>-</a:t>
            </a:r>
            <a:r>
              <a:rPr lang="zh-CN" altLang="en-US">
                <a:sym typeface="+mn-ea"/>
              </a:rPr>
              <a:t>基本结构）</a:t>
            </a:r>
            <a:endParaRPr lang="zh-CN" altLang="en-US"/>
          </a:p>
        </p:txBody>
      </p:sp>
      <p:sp>
        <p:nvSpPr>
          <p:cNvPr id="3" name="内容占位符 2"/>
          <p:cNvSpPr>
            <a:spLocks noGrp="1"/>
          </p:cNvSpPr>
          <p:nvPr>
            <p:ph idx="1"/>
          </p:nvPr>
        </p:nvSpPr>
        <p:spPr/>
        <p:txBody>
          <a:bodyPr/>
          <a:p>
            <a:r>
              <a:rPr lang="en-US" altLang="zh-CN" sz="2000"/>
              <a:t>    </a:t>
            </a:r>
            <a:endParaRPr lang="en-US" altLang="zh-CN" sz="2000"/>
          </a:p>
        </p:txBody>
      </p:sp>
      <p:pic>
        <p:nvPicPr>
          <p:cNvPr id="4" name="图片 3"/>
          <p:cNvPicPr>
            <a:picLocks noChangeAspect="1"/>
          </p:cNvPicPr>
          <p:nvPr/>
        </p:nvPicPr>
        <p:blipFill>
          <a:blip r:embed="rId1"/>
          <a:stretch>
            <a:fillRect/>
          </a:stretch>
        </p:blipFill>
        <p:spPr>
          <a:xfrm>
            <a:off x="4439920" y="2092960"/>
            <a:ext cx="4390390" cy="2786380"/>
          </a:xfrm>
          <a:prstGeom prst="rect">
            <a:avLst/>
          </a:prstGeom>
        </p:spPr>
      </p:pic>
      <p:sp>
        <p:nvSpPr>
          <p:cNvPr id="5" name="文本框 4"/>
          <p:cNvSpPr txBox="1"/>
          <p:nvPr/>
        </p:nvSpPr>
        <p:spPr>
          <a:xfrm>
            <a:off x="1092200" y="1991360"/>
            <a:ext cx="3398520" cy="3415030"/>
          </a:xfrm>
          <a:prstGeom prst="rect">
            <a:avLst/>
          </a:prstGeom>
          <a:noFill/>
        </p:spPr>
        <p:txBody>
          <a:bodyPr wrap="square" rtlCol="0">
            <a:spAutoFit/>
          </a:bodyPr>
          <a:p>
            <a:r>
              <a:rPr lang="en-US" altLang="zh-CN"/>
              <a:t>1.</a:t>
            </a:r>
            <a:r>
              <a:rPr lang="zh-CN" altLang="en-US"/>
              <a:t>积神经网络层和层之间由数据缓冲区连接</a:t>
            </a:r>
            <a:endParaRPr lang="zh-CN" altLang="en-US"/>
          </a:p>
          <a:p>
            <a:endParaRPr lang="zh-CN" altLang="en-US"/>
          </a:p>
          <a:p>
            <a:r>
              <a:rPr lang="en-US" altLang="zh-CN"/>
              <a:t>2.</a:t>
            </a:r>
            <a:r>
              <a:rPr lang="zh-CN" altLang="en-US"/>
              <a:t>数据缓冲区可以在后一层写入的情况下同时读取</a:t>
            </a:r>
            <a:endParaRPr lang="zh-CN" altLang="en-US"/>
          </a:p>
          <a:p>
            <a:endParaRPr lang="zh-CN" altLang="en-US"/>
          </a:p>
          <a:p>
            <a:r>
              <a:rPr lang="en-US" altLang="zh-CN"/>
              <a:t>3 </a:t>
            </a:r>
            <a:r>
              <a:rPr lang="zh-CN" altLang="en-US"/>
              <a:t>数据缓冲区使用</a:t>
            </a:r>
            <a:r>
              <a:rPr lang="en-US" altLang="zh-CN"/>
              <a:t>FPGA</a:t>
            </a:r>
            <a:r>
              <a:rPr lang="zh-CN" altLang="en-US"/>
              <a:t>的   </a:t>
            </a:r>
            <a:r>
              <a:rPr lang="en-US" altLang="zh-CN"/>
              <a:t>Block RAM </a:t>
            </a:r>
            <a:r>
              <a:rPr lang="zh-CN" altLang="en-US"/>
              <a:t>实现</a:t>
            </a:r>
            <a:endParaRPr lang="zh-CN" altLang="en-US"/>
          </a:p>
          <a:p>
            <a:endParaRPr lang="zh-CN" altLang="en-US"/>
          </a:p>
          <a:p>
            <a:r>
              <a:rPr lang="en-US" altLang="zh-CN"/>
              <a:t>4 </a:t>
            </a:r>
            <a:r>
              <a:rPr lang="zh-CN" altLang="en-US"/>
              <a:t>层与层直接的工作协调同步采用每层的使能信号与一个全局状态机实现</a:t>
            </a:r>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博士答辩">
  <a:themeElements>
    <a:clrScheme name="博士答辩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博士答辩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博士答辩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博士答辩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2361</Words>
  <Application>WPS 演示</Application>
  <PresentationFormat>全屏显示(4:3)</PresentationFormat>
  <Paragraphs>431</Paragraphs>
  <Slides>22</Slides>
  <Notes>15</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8" baseType="lpstr">
      <vt:lpstr>Arial</vt:lpstr>
      <vt:lpstr>宋体</vt:lpstr>
      <vt:lpstr>Wingdings</vt:lpstr>
      <vt:lpstr>华文中宋</vt:lpstr>
      <vt:lpstr>Arial</vt:lpstr>
      <vt:lpstr>Verdana</vt:lpstr>
      <vt:lpstr>Verdana</vt:lpstr>
      <vt:lpstr>Times New Roman</vt:lpstr>
      <vt:lpstr>Calibri</vt:lpstr>
      <vt:lpstr>Gill Sans MT</vt:lpstr>
      <vt:lpstr>微软雅黑</vt:lpstr>
      <vt:lpstr>Arial Unicode MS</vt:lpstr>
      <vt:lpstr>Calibri</vt:lpstr>
      <vt:lpstr>默认设计模板</vt:lpstr>
      <vt:lpstr>1_博士答辩</vt:lpstr>
      <vt:lpstr>Visio.Drawing.15</vt:lpstr>
      <vt:lpstr>基于异构计算架构的嵌入式交通标志牌识别系统的设计与实现</vt:lpstr>
      <vt:lpstr>contents</vt:lpstr>
      <vt:lpstr>1. 背景和意义</vt:lpstr>
      <vt:lpstr>1. 背景和意义</vt:lpstr>
      <vt:lpstr>3.工作进展（系统整体结构）</vt:lpstr>
      <vt:lpstr>3.工作进展（预处理算法实现）</vt:lpstr>
      <vt:lpstr>3.工作进展（交通标志识别卷积神经网络）</vt:lpstr>
      <vt:lpstr>3.工作进展（定点数误差模拟）</vt:lpstr>
      <vt:lpstr>3.工作进展（FPGA加速神经网络-基本结构）</vt:lpstr>
      <vt:lpstr>3.工作进展（FPGA加速神经网络-层结构）</vt:lpstr>
      <vt:lpstr>3.工作进展（FPGA加速神经网络-卷积计算）</vt:lpstr>
      <vt:lpstr>3.工作进展（FPGA加速神经网络-卷积计算）</vt:lpstr>
      <vt:lpstr>3.工作进展（FPGA加速神经网络-卷积计算）</vt:lpstr>
      <vt:lpstr>3.工作进展（FPGA加速神经网络-数据缓冲）</vt:lpstr>
      <vt:lpstr>3.工作进展（FPGA加速神经网络-地址生成）</vt:lpstr>
      <vt:lpstr>3.工作进展（FPGA加速神经网络-卷积层）</vt:lpstr>
      <vt:lpstr>3.工作进展（）</vt:lpstr>
      <vt:lpstr>3.工作进展（性能测试）</vt:lpstr>
      <vt:lpstr>3.工作进展（性能测试）</vt:lpstr>
      <vt:lpstr>3.工作进展（性能测试）</vt:lpstr>
      <vt:lpstr>4.论文后期工作安排</vt:lpstr>
      <vt:lpstr>5.阶段总结</vt:lpstr>
    </vt:vector>
  </TitlesOfParts>
  <Company>番茄花园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番茄花园</dc:creator>
  <cp:lastModifiedBy>Administrator</cp:lastModifiedBy>
  <cp:revision>1314</cp:revision>
  <dcterms:created xsi:type="dcterms:W3CDTF">2010-04-28T07:10:00Z</dcterms:created>
  <dcterms:modified xsi:type="dcterms:W3CDTF">2018-11-27T16:34:19Z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2052-10.1.0.7565</vt:lpwstr>
  </property>
  <property fmtid="{D5CDD505-2E9C-101B-9397-08002B2CF9AE}" pid="3" name="KSORubyTemplateID">
    <vt:lpwstr>8</vt:lpwstr>
  </property>
</Properties>
</file>