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3" r:id="rId5"/>
    <p:sldId id="264" r:id="rId6"/>
    <p:sldId id="265" r:id="rId7"/>
    <p:sldId id="267" r:id="rId8"/>
    <p:sldId id="266" r:id="rId9"/>
    <p:sldId id="269" r:id="rId10"/>
    <p:sldId id="258"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6"/>
  </p:normalViewPr>
  <p:slideViewPr>
    <p:cSldViewPr snapToGrid="0" snapToObjects="1">
      <p:cViewPr varScale="1">
        <p:scale>
          <a:sx n="88" d="100"/>
          <a:sy n="88" d="100"/>
        </p:scale>
        <p:origin x="30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B6988-B979-7E4A-9131-193604D9D76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07EC4D3-F2F2-0E4B-B92A-CDE947D7D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91C2675-F8AF-3F49-8416-2551C189DDA4}"/>
              </a:ext>
            </a:extLst>
          </p:cNvPr>
          <p:cNvSpPr>
            <a:spLocks noGrp="1"/>
          </p:cNvSpPr>
          <p:nvPr>
            <p:ph type="dt" sz="half" idx="10"/>
          </p:nvPr>
        </p:nvSpPr>
        <p:spPr/>
        <p:txBody>
          <a:bodyPr/>
          <a:lstStyle/>
          <a:p>
            <a:fld id="{CB42C638-FBDA-EE44-A5E8-2196897AEEDE}" type="datetimeFigureOut">
              <a:rPr lang="fr-FR" smtClean="0"/>
              <a:t>30/11/2021</a:t>
            </a:fld>
            <a:endParaRPr lang="fr-FR"/>
          </a:p>
        </p:txBody>
      </p:sp>
      <p:sp>
        <p:nvSpPr>
          <p:cNvPr id="5" name="Espace réservé du pied de page 4">
            <a:extLst>
              <a:ext uri="{FF2B5EF4-FFF2-40B4-BE49-F238E27FC236}">
                <a16:creationId xmlns:a16="http://schemas.microsoft.com/office/drawing/2014/main" id="{0CEDFE8E-CD51-8444-9003-9944482DFB0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5B6010-1083-DA4A-923B-A8525E0D0B5A}"/>
              </a:ext>
            </a:extLst>
          </p:cNvPr>
          <p:cNvSpPr>
            <a:spLocks noGrp="1"/>
          </p:cNvSpPr>
          <p:nvPr>
            <p:ph type="sldNum" sz="quarter" idx="12"/>
          </p:nvPr>
        </p:nvSpPr>
        <p:spPr/>
        <p:txBody>
          <a:bodyPr/>
          <a:lstStyle/>
          <a:p>
            <a:fld id="{5D88EE95-1C5B-E545-8E5D-16A7C67CE541}" type="slidenum">
              <a:rPr lang="fr-FR" smtClean="0"/>
              <a:t>‹N°›</a:t>
            </a:fld>
            <a:endParaRPr lang="fr-FR"/>
          </a:p>
        </p:txBody>
      </p:sp>
    </p:spTree>
    <p:extLst>
      <p:ext uri="{BB962C8B-B14F-4D97-AF65-F5344CB8AC3E}">
        <p14:creationId xmlns:p14="http://schemas.microsoft.com/office/powerpoint/2010/main" val="1857539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881592-7E39-1544-88CF-ACE29C5EA4B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0DF3B22-0311-0644-A584-72BC1E1A7B0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843E3AF-3A2F-9849-8E26-9211F23258CF}"/>
              </a:ext>
            </a:extLst>
          </p:cNvPr>
          <p:cNvSpPr>
            <a:spLocks noGrp="1"/>
          </p:cNvSpPr>
          <p:nvPr>
            <p:ph type="dt" sz="half" idx="10"/>
          </p:nvPr>
        </p:nvSpPr>
        <p:spPr/>
        <p:txBody>
          <a:bodyPr/>
          <a:lstStyle/>
          <a:p>
            <a:fld id="{CB42C638-FBDA-EE44-A5E8-2196897AEEDE}" type="datetimeFigureOut">
              <a:rPr lang="fr-FR" smtClean="0"/>
              <a:t>30/11/2021</a:t>
            </a:fld>
            <a:endParaRPr lang="fr-FR"/>
          </a:p>
        </p:txBody>
      </p:sp>
      <p:sp>
        <p:nvSpPr>
          <p:cNvPr id="5" name="Espace réservé du pied de page 4">
            <a:extLst>
              <a:ext uri="{FF2B5EF4-FFF2-40B4-BE49-F238E27FC236}">
                <a16:creationId xmlns:a16="http://schemas.microsoft.com/office/drawing/2014/main" id="{A534D301-14CB-3742-A08F-5F0A99142D6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59C1CA6-8853-414D-BEC6-F2C18997817B}"/>
              </a:ext>
            </a:extLst>
          </p:cNvPr>
          <p:cNvSpPr>
            <a:spLocks noGrp="1"/>
          </p:cNvSpPr>
          <p:nvPr>
            <p:ph type="sldNum" sz="quarter" idx="12"/>
          </p:nvPr>
        </p:nvSpPr>
        <p:spPr/>
        <p:txBody>
          <a:bodyPr/>
          <a:lstStyle/>
          <a:p>
            <a:fld id="{5D88EE95-1C5B-E545-8E5D-16A7C67CE541}" type="slidenum">
              <a:rPr lang="fr-FR" smtClean="0"/>
              <a:t>‹N°›</a:t>
            </a:fld>
            <a:endParaRPr lang="fr-FR"/>
          </a:p>
        </p:txBody>
      </p:sp>
    </p:spTree>
    <p:extLst>
      <p:ext uri="{BB962C8B-B14F-4D97-AF65-F5344CB8AC3E}">
        <p14:creationId xmlns:p14="http://schemas.microsoft.com/office/powerpoint/2010/main" val="151319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6A8E924-F2B7-D94F-8FFD-46C50927922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26733A6-9E1F-EA46-8686-A60E94E01EB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F357B22-BD50-8141-BE41-5DF673402235}"/>
              </a:ext>
            </a:extLst>
          </p:cNvPr>
          <p:cNvSpPr>
            <a:spLocks noGrp="1"/>
          </p:cNvSpPr>
          <p:nvPr>
            <p:ph type="dt" sz="half" idx="10"/>
          </p:nvPr>
        </p:nvSpPr>
        <p:spPr/>
        <p:txBody>
          <a:bodyPr/>
          <a:lstStyle/>
          <a:p>
            <a:fld id="{CB42C638-FBDA-EE44-A5E8-2196897AEEDE}" type="datetimeFigureOut">
              <a:rPr lang="fr-FR" smtClean="0"/>
              <a:t>30/11/2021</a:t>
            </a:fld>
            <a:endParaRPr lang="fr-FR"/>
          </a:p>
        </p:txBody>
      </p:sp>
      <p:sp>
        <p:nvSpPr>
          <p:cNvPr id="5" name="Espace réservé du pied de page 4">
            <a:extLst>
              <a:ext uri="{FF2B5EF4-FFF2-40B4-BE49-F238E27FC236}">
                <a16:creationId xmlns:a16="http://schemas.microsoft.com/office/drawing/2014/main" id="{D2778B55-78A6-CA4D-87A2-CD7DCE536F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416EF72-025E-D949-B58D-9881F6A5E2CA}"/>
              </a:ext>
            </a:extLst>
          </p:cNvPr>
          <p:cNvSpPr>
            <a:spLocks noGrp="1"/>
          </p:cNvSpPr>
          <p:nvPr>
            <p:ph type="sldNum" sz="quarter" idx="12"/>
          </p:nvPr>
        </p:nvSpPr>
        <p:spPr/>
        <p:txBody>
          <a:bodyPr/>
          <a:lstStyle/>
          <a:p>
            <a:fld id="{5D88EE95-1C5B-E545-8E5D-16A7C67CE541}" type="slidenum">
              <a:rPr lang="fr-FR" smtClean="0"/>
              <a:t>‹N°›</a:t>
            </a:fld>
            <a:endParaRPr lang="fr-FR"/>
          </a:p>
        </p:txBody>
      </p:sp>
    </p:spTree>
    <p:extLst>
      <p:ext uri="{BB962C8B-B14F-4D97-AF65-F5344CB8AC3E}">
        <p14:creationId xmlns:p14="http://schemas.microsoft.com/office/powerpoint/2010/main" val="328141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7127D-31C8-2144-B9DA-65DACDBDB2B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AF5954A-5CE3-3649-BF54-D0E09A4E1DB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03F740-BA97-DC46-A283-F6539C149AD1}"/>
              </a:ext>
            </a:extLst>
          </p:cNvPr>
          <p:cNvSpPr>
            <a:spLocks noGrp="1"/>
          </p:cNvSpPr>
          <p:nvPr>
            <p:ph type="dt" sz="half" idx="10"/>
          </p:nvPr>
        </p:nvSpPr>
        <p:spPr/>
        <p:txBody>
          <a:bodyPr/>
          <a:lstStyle/>
          <a:p>
            <a:fld id="{CB42C638-FBDA-EE44-A5E8-2196897AEEDE}" type="datetimeFigureOut">
              <a:rPr lang="fr-FR" smtClean="0"/>
              <a:t>30/11/2021</a:t>
            </a:fld>
            <a:endParaRPr lang="fr-FR"/>
          </a:p>
        </p:txBody>
      </p:sp>
      <p:sp>
        <p:nvSpPr>
          <p:cNvPr id="5" name="Espace réservé du pied de page 4">
            <a:extLst>
              <a:ext uri="{FF2B5EF4-FFF2-40B4-BE49-F238E27FC236}">
                <a16:creationId xmlns:a16="http://schemas.microsoft.com/office/drawing/2014/main" id="{C8D5D2FD-FB5B-C94A-808A-2F835914AC4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97F2D14-8C7B-D04B-BD06-7A04A88AA9E6}"/>
              </a:ext>
            </a:extLst>
          </p:cNvPr>
          <p:cNvSpPr>
            <a:spLocks noGrp="1"/>
          </p:cNvSpPr>
          <p:nvPr>
            <p:ph type="sldNum" sz="quarter" idx="12"/>
          </p:nvPr>
        </p:nvSpPr>
        <p:spPr/>
        <p:txBody>
          <a:bodyPr/>
          <a:lstStyle/>
          <a:p>
            <a:fld id="{5D88EE95-1C5B-E545-8E5D-16A7C67CE541}" type="slidenum">
              <a:rPr lang="fr-FR" smtClean="0"/>
              <a:t>‹N°›</a:t>
            </a:fld>
            <a:endParaRPr lang="fr-FR"/>
          </a:p>
        </p:txBody>
      </p:sp>
    </p:spTree>
    <p:extLst>
      <p:ext uri="{BB962C8B-B14F-4D97-AF65-F5344CB8AC3E}">
        <p14:creationId xmlns:p14="http://schemas.microsoft.com/office/powerpoint/2010/main" val="2327250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4C1462-B4AD-6B40-91C2-BD10A328848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E16C36E-B493-B849-AC18-BB2B6CF4D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EEF017F-9D9E-EC4F-BD22-9BFAD423D263}"/>
              </a:ext>
            </a:extLst>
          </p:cNvPr>
          <p:cNvSpPr>
            <a:spLocks noGrp="1"/>
          </p:cNvSpPr>
          <p:nvPr>
            <p:ph type="dt" sz="half" idx="10"/>
          </p:nvPr>
        </p:nvSpPr>
        <p:spPr/>
        <p:txBody>
          <a:bodyPr/>
          <a:lstStyle/>
          <a:p>
            <a:fld id="{CB42C638-FBDA-EE44-A5E8-2196897AEEDE}" type="datetimeFigureOut">
              <a:rPr lang="fr-FR" smtClean="0"/>
              <a:t>30/11/2021</a:t>
            </a:fld>
            <a:endParaRPr lang="fr-FR"/>
          </a:p>
        </p:txBody>
      </p:sp>
      <p:sp>
        <p:nvSpPr>
          <p:cNvPr id="5" name="Espace réservé du pied de page 4">
            <a:extLst>
              <a:ext uri="{FF2B5EF4-FFF2-40B4-BE49-F238E27FC236}">
                <a16:creationId xmlns:a16="http://schemas.microsoft.com/office/drawing/2014/main" id="{BC1087C4-A6B4-C940-8440-DF05DFE1330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CF6864A-4114-3C4D-ADA6-6619290599BC}"/>
              </a:ext>
            </a:extLst>
          </p:cNvPr>
          <p:cNvSpPr>
            <a:spLocks noGrp="1"/>
          </p:cNvSpPr>
          <p:nvPr>
            <p:ph type="sldNum" sz="quarter" idx="12"/>
          </p:nvPr>
        </p:nvSpPr>
        <p:spPr/>
        <p:txBody>
          <a:bodyPr/>
          <a:lstStyle/>
          <a:p>
            <a:fld id="{5D88EE95-1C5B-E545-8E5D-16A7C67CE541}" type="slidenum">
              <a:rPr lang="fr-FR" smtClean="0"/>
              <a:t>‹N°›</a:t>
            </a:fld>
            <a:endParaRPr lang="fr-FR"/>
          </a:p>
        </p:txBody>
      </p:sp>
    </p:spTree>
    <p:extLst>
      <p:ext uri="{BB962C8B-B14F-4D97-AF65-F5344CB8AC3E}">
        <p14:creationId xmlns:p14="http://schemas.microsoft.com/office/powerpoint/2010/main" val="127687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0AAB9F-10D9-EF47-A260-C01B503C745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6F1E2E7-36A5-3B49-B223-1D0A0ECA74F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B28E82C-BC4B-8A4F-B0F4-6F839859B26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DF570E6-082D-FF47-A722-18241CB32496}"/>
              </a:ext>
            </a:extLst>
          </p:cNvPr>
          <p:cNvSpPr>
            <a:spLocks noGrp="1"/>
          </p:cNvSpPr>
          <p:nvPr>
            <p:ph type="dt" sz="half" idx="10"/>
          </p:nvPr>
        </p:nvSpPr>
        <p:spPr/>
        <p:txBody>
          <a:bodyPr/>
          <a:lstStyle/>
          <a:p>
            <a:fld id="{CB42C638-FBDA-EE44-A5E8-2196897AEEDE}" type="datetimeFigureOut">
              <a:rPr lang="fr-FR" smtClean="0"/>
              <a:t>30/11/2021</a:t>
            </a:fld>
            <a:endParaRPr lang="fr-FR"/>
          </a:p>
        </p:txBody>
      </p:sp>
      <p:sp>
        <p:nvSpPr>
          <p:cNvPr id="6" name="Espace réservé du pied de page 5">
            <a:extLst>
              <a:ext uri="{FF2B5EF4-FFF2-40B4-BE49-F238E27FC236}">
                <a16:creationId xmlns:a16="http://schemas.microsoft.com/office/drawing/2014/main" id="{74BAB826-BA1B-1B49-8215-0EBBF7FA123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71B5382-317E-8B4E-A9E5-51BEB3DF84B9}"/>
              </a:ext>
            </a:extLst>
          </p:cNvPr>
          <p:cNvSpPr>
            <a:spLocks noGrp="1"/>
          </p:cNvSpPr>
          <p:nvPr>
            <p:ph type="sldNum" sz="quarter" idx="12"/>
          </p:nvPr>
        </p:nvSpPr>
        <p:spPr/>
        <p:txBody>
          <a:bodyPr/>
          <a:lstStyle/>
          <a:p>
            <a:fld id="{5D88EE95-1C5B-E545-8E5D-16A7C67CE541}" type="slidenum">
              <a:rPr lang="fr-FR" smtClean="0"/>
              <a:t>‹N°›</a:t>
            </a:fld>
            <a:endParaRPr lang="fr-FR"/>
          </a:p>
        </p:txBody>
      </p:sp>
    </p:spTree>
    <p:extLst>
      <p:ext uri="{BB962C8B-B14F-4D97-AF65-F5344CB8AC3E}">
        <p14:creationId xmlns:p14="http://schemas.microsoft.com/office/powerpoint/2010/main" val="351620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DFB4ED-9CC6-4B47-ADF6-3CBD5B57316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1C3C6FC-6724-F548-923F-BEA3842F7C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1FF1589-B3D4-A842-8998-F6C1E8E0830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E785055-DBD0-1C48-986F-4485396BB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BAB138E-CF86-2341-843F-A27CB384828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5F5AEEC-B4E8-C049-9754-5E6C08A786B3}"/>
              </a:ext>
            </a:extLst>
          </p:cNvPr>
          <p:cNvSpPr>
            <a:spLocks noGrp="1"/>
          </p:cNvSpPr>
          <p:nvPr>
            <p:ph type="dt" sz="half" idx="10"/>
          </p:nvPr>
        </p:nvSpPr>
        <p:spPr/>
        <p:txBody>
          <a:bodyPr/>
          <a:lstStyle/>
          <a:p>
            <a:fld id="{CB42C638-FBDA-EE44-A5E8-2196897AEEDE}" type="datetimeFigureOut">
              <a:rPr lang="fr-FR" smtClean="0"/>
              <a:t>30/11/2021</a:t>
            </a:fld>
            <a:endParaRPr lang="fr-FR"/>
          </a:p>
        </p:txBody>
      </p:sp>
      <p:sp>
        <p:nvSpPr>
          <p:cNvPr id="8" name="Espace réservé du pied de page 7">
            <a:extLst>
              <a:ext uri="{FF2B5EF4-FFF2-40B4-BE49-F238E27FC236}">
                <a16:creationId xmlns:a16="http://schemas.microsoft.com/office/drawing/2014/main" id="{B481DF79-63FF-C743-8D93-571D52EB81B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ADDC537-4838-3C42-B5AD-D2117873F176}"/>
              </a:ext>
            </a:extLst>
          </p:cNvPr>
          <p:cNvSpPr>
            <a:spLocks noGrp="1"/>
          </p:cNvSpPr>
          <p:nvPr>
            <p:ph type="sldNum" sz="quarter" idx="12"/>
          </p:nvPr>
        </p:nvSpPr>
        <p:spPr/>
        <p:txBody>
          <a:bodyPr/>
          <a:lstStyle/>
          <a:p>
            <a:fld id="{5D88EE95-1C5B-E545-8E5D-16A7C67CE541}" type="slidenum">
              <a:rPr lang="fr-FR" smtClean="0"/>
              <a:t>‹N°›</a:t>
            </a:fld>
            <a:endParaRPr lang="fr-FR"/>
          </a:p>
        </p:txBody>
      </p:sp>
    </p:spTree>
    <p:extLst>
      <p:ext uri="{BB962C8B-B14F-4D97-AF65-F5344CB8AC3E}">
        <p14:creationId xmlns:p14="http://schemas.microsoft.com/office/powerpoint/2010/main" val="13637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C6D65A-A4B7-C747-A74C-24CC82D14D0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079075A-9837-6441-BFBB-72EA665797BD}"/>
              </a:ext>
            </a:extLst>
          </p:cNvPr>
          <p:cNvSpPr>
            <a:spLocks noGrp="1"/>
          </p:cNvSpPr>
          <p:nvPr>
            <p:ph type="dt" sz="half" idx="10"/>
          </p:nvPr>
        </p:nvSpPr>
        <p:spPr/>
        <p:txBody>
          <a:bodyPr/>
          <a:lstStyle/>
          <a:p>
            <a:fld id="{CB42C638-FBDA-EE44-A5E8-2196897AEEDE}" type="datetimeFigureOut">
              <a:rPr lang="fr-FR" smtClean="0"/>
              <a:t>30/11/2021</a:t>
            </a:fld>
            <a:endParaRPr lang="fr-FR"/>
          </a:p>
        </p:txBody>
      </p:sp>
      <p:sp>
        <p:nvSpPr>
          <p:cNvPr id="4" name="Espace réservé du pied de page 3">
            <a:extLst>
              <a:ext uri="{FF2B5EF4-FFF2-40B4-BE49-F238E27FC236}">
                <a16:creationId xmlns:a16="http://schemas.microsoft.com/office/drawing/2014/main" id="{A48190C9-84D5-C747-A019-BF88D0F72F2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D66E3F3-812B-FD40-97B0-B93847C80A1B}"/>
              </a:ext>
            </a:extLst>
          </p:cNvPr>
          <p:cNvSpPr>
            <a:spLocks noGrp="1"/>
          </p:cNvSpPr>
          <p:nvPr>
            <p:ph type="sldNum" sz="quarter" idx="12"/>
          </p:nvPr>
        </p:nvSpPr>
        <p:spPr/>
        <p:txBody>
          <a:bodyPr/>
          <a:lstStyle/>
          <a:p>
            <a:fld id="{5D88EE95-1C5B-E545-8E5D-16A7C67CE541}" type="slidenum">
              <a:rPr lang="fr-FR" smtClean="0"/>
              <a:t>‹N°›</a:t>
            </a:fld>
            <a:endParaRPr lang="fr-FR"/>
          </a:p>
        </p:txBody>
      </p:sp>
    </p:spTree>
    <p:extLst>
      <p:ext uri="{BB962C8B-B14F-4D97-AF65-F5344CB8AC3E}">
        <p14:creationId xmlns:p14="http://schemas.microsoft.com/office/powerpoint/2010/main" val="169963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ACCB600-EDE7-3B4C-92F7-49F6E89EC7B1}"/>
              </a:ext>
            </a:extLst>
          </p:cNvPr>
          <p:cNvSpPr>
            <a:spLocks noGrp="1"/>
          </p:cNvSpPr>
          <p:nvPr>
            <p:ph type="dt" sz="half" idx="10"/>
          </p:nvPr>
        </p:nvSpPr>
        <p:spPr/>
        <p:txBody>
          <a:bodyPr/>
          <a:lstStyle/>
          <a:p>
            <a:fld id="{CB42C638-FBDA-EE44-A5E8-2196897AEEDE}" type="datetimeFigureOut">
              <a:rPr lang="fr-FR" smtClean="0"/>
              <a:t>30/11/2021</a:t>
            </a:fld>
            <a:endParaRPr lang="fr-FR"/>
          </a:p>
        </p:txBody>
      </p:sp>
      <p:sp>
        <p:nvSpPr>
          <p:cNvPr id="3" name="Espace réservé du pied de page 2">
            <a:extLst>
              <a:ext uri="{FF2B5EF4-FFF2-40B4-BE49-F238E27FC236}">
                <a16:creationId xmlns:a16="http://schemas.microsoft.com/office/drawing/2014/main" id="{C8AF8FA1-5876-C54C-81BC-380985E7609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2EE73D2-0634-B446-A67F-3E07F6B6768F}"/>
              </a:ext>
            </a:extLst>
          </p:cNvPr>
          <p:cNvSpPr>
            <a:spLocks noGrp="1"/>
          </p:cNvSpPr>
          <p:nvPr>
            <p:ph type="sldNum" sz="quarter" idx="12"/>
          </p:nvPr>
        </p:nvSpPr>
        <p:spPr/>
        <p:txBody>
          <a:bodyPr/>
          <a:lstStyle/>
          <a:p>
            <a:fld id="{5D88EE95-1C5B-E545-8E5D-16A7C67CE541}" type="slidenum">
              <a:rPr lang="fr-FR" smtClean="0"/>
              <a:t>‹N°›</a:t>
            </a:fld>
            <a:endParaRPr lang="fr-FR"/>
          </a:p>
        </p:txBody>
      </p:sp>
    </p:spTree>
    <p:extLst>
      <p:ext uri="{BB962C8B-B14F-4D97-AF65-F5344CB8AC3E}">
        <p14:creationId xmlns:p14="http://schemas.microsoft.com/office/powerpoint/2010/main" val="156129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5F62C6-894D-9C46-A953-6EC1DFB598F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5D8318D-2587-5946-B8F0-23F52A33B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40BB13A-560D-9445-A3AA-C4D7BE5B5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0A114DC-5034-3749-A8F3-12FA5FF1C672}"/>
              </a:ext>
            </a:extLst>
          </p:cNvPr>
          <p:cNvSpPr>
            <a:spLocks noGrp="1"/>
          </p:cNvSpPr>
          <p:nvPr>
            <p:ph type="dt" sz="half" idx="10"/>
          </p:nvPr>
        </p:nvSpPr>
        <p:spPr/>
        <p:txBody>
          <a:bodyPr/>
          <a:lstStyle/>
          <a:p>
            <a:fld id="{CB42C638-FBDA-EE44-A5E8-2196897AEEDE}" type="datetimeFigureOut">
              <a:rPr lang="fr-FR" smtClean="0"/>
              <a:t>30/11/2021</a:t>
            </a:fld>
            <a:endParaRPr lang="fr-FR"/>
          </a:p>
        </p:txBody>
      </p:sp>
      <p:sp>
        <p:nvSpPr>
          <p:cNvPr id="6" name="Espace réservé du pied de page 5">
            <a:extLst>
              <a:ext uri="{FF2B5EF4-FFF2-40B4-BE49-F238E27FC236}">
                <a16:creationId xmlns:a16="http://schemas.microsoft.com/office/drawing/2014/main" id="{0BDBB07E-B899-1F40-9F74-34A14EA42FB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0936BF-BD40-4547-8FC5-5834B4280C84}"/>
              </a:ext>
            </a:extLst>
          </p:cNvPr>
          <p:cNvSpPr>
            <a:spLocks noGrp="1"/>
          </p:cNvSpPr>
          <p:nvPr>
            <p:ph type="sldNum" sz="quarter" idx="12"/>
          </p:nvPr>
        </p:nvSpPr>
        <p:spPr/>
        <p:txBody>
          <a:bodyPr/>
          <a:lstStyle/>
          <a:p>
            <a:fld id="{5D88EE95-1C5B-E545-8E5D-16A7C67CE541}" type="slidenum">
              <a:rPr lang="fr-FR" smtClean="0"/>
              <a:t>‹N°›</a:t>
            </a:fld>
            <a:endParaRPr lang="fr-FR"/>
          </a:p>
        </p:txBody>
      </p:sp>
    </p:spTree>
    <p:extLst>
      <p:ext uri="{BB962C8B-B14F-4D97-AF65-F5344CB8AC3E}">
        <p14:creationId xmlns:p14="http://schemas.microsoft.com/office/powerpoint/2010/main" val="34249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96DFCC-6B6C-054B-BA3F-C38864B325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8EC640B-0852-7F4D-B6CD-8E6798E26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8E2F9BC-C565-004E-ADA6-829958727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0718993-234A-2A48-9E57-894A68A524BD}"/>
              </a:ext>
            </a:extLst>
          </p:cNvPr>
          <p:cNvSpPr>
            <a:spLocks noGrp="1"/>
          </p:cNvSpPr>
          <p:nvPr>
            <p:ph type="dt" sz="half" idx="10"/>
          </p:nvPr>
        </p:nvSpPr>
        <p:spPr/>
        <p:txBody>
          <a:bodyPr/>
          <a:lstStyle/>
          <a:p>
            <a:fld id="{CB42C638-FBDA-EE44-A5E8-2196897AEEDE}" type="datetimeFigureOut">
              <a:rPr lang="fr-FR" smtClean="0"/>
              <a:t>30/11/2021</a:t>
            </a:fld>
            <a:endParaRPr lang="fr-FR"/>
          </a:p>
        </p:txBody>
      </p:sp>
      <p:sp>
        <p:nvSpPr>
          <p:cNvPr id="6" name="Espace réservé du pied de page 5">
            <a:extLst>
              <a:ext uri="{FF2B5EF4-FFF2-40B4-BE49-F238E27FC236}">
                <a16:creationId xmlns:a16="http://schemas.microsoft.com/office/drawing/2014/main" id="{CCF042DB-DE16-1042-AD5D-9214F574733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EC84110-B0C6-A34B-A5BF-75C7905E3CCA}"/>
              </a:ext>
            </a:extLst>
          </p:cNvPr>
          <p:cNvSpPr>
            <a:spLocks noGrp="1"/>
          </p:cNvSpPr>
          <p:nvPr>
            <p:ph type="sldNum" sz="quarter" idx="12"/>
          </p:nvPr>
        </p:nvSpPr>
        <p:spPr/>
        <p:txBody>
          <a:bodyPr/>
          <a:lstStyle/>
          <a:p>
            <a:fld id="{5D88EE95-1C5B-E545-8E5D-16A7C67CE541}" type="slidenum">
              <a:rPr lang="fr-FR" smtClean="0"/>
              <a:t>‹N°›</a:t>
            </a:fld>
            <a:endParaRPr lang="fr-FR"/>
          </a:p>
        </p:txBody>
      </p:sp>
    </p:spTree>
    <p:extLst>
      <p:ext uri="{BB962C8B-B14F-4D97-AF65-F5344CB8AC3E}">
        <p14:creationId xmlns:p14="http://schemas.microsoft.com/office/powerpoint/2010/main" val="369803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02E9668-6293-D04C-ADC3-CC26E53D37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B4244F5-3D6B-B240-889E-290F8964A4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E4BF4C-4DFB-534B-B484-BE77BAA300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2C638-FBDA-EE44-A5E8-2196897AEEDE}" type="datetimeFigureOut">
              <a:rPr lang="fr-FR" smtClean="0"/>
              <a:t>30/11/2021</a:t>
            </a:fld>
            <a:endParaRPr lang="fr-FR"/>
          </a:p>
        </p:txBody>
      </p:sp>
      <p:sp>
        <p:nvSpPr>
          <p:cNvPr id="5" name="Espace réservé du pied de page 4">
            <a:extLst>
              <a:ext uri="{FF2B5EF4-FFF2-40B4-BE49-F238E27FC236}">
                <a16:creationId xmlns:a16="http://schemas.microsoft.com/office/drawing/2014/main" id="{63852C0F-431B-C347-B478-B83274DCC0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636AB3E-E8BD-924E-81E8-05FCBE71D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8EE95-1C5B-E545-8E5D-16A7C67CE541}" type="slidenum">
              <a:rPr lang="fr-FR" smtClean="0"/>
              <a:t>‹N°›</a:t>
            </a:fld>
            <a:endParaRPr lang="fr-FR"/>
          </a:p>
        </p:txBody>
      </p:sp>
    </p:spTree>
    <p:extLst>
      <p:ext uri="{BB962C8B-B14F-4D97-AF65-F5344CB8AC3E}">
        <p14:creationId xmlns:p14="http://schemas.microsoft.com/office/powerpoint/2010/main" val="153140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25CA15-1365-CA45-A7BB-9674FB498EDC}"/>
              </a:ext>
            </a:extLst>
          </p:cNvPr>
          <p:cNvSpPr>
            <a:spLocks noGrp="1"/>
          </p:cNvSpPr>
          <p:nvPr>
            <p:ph type="ctrTitle"/>
          </p:nvPr>
        </p:nvSpPr>
        <p:spPr>
          <a:xfrm>
            <a:off x="1524000" y="2521991"/>
            <a:ext cx="8926286" cy="2087089"/>
          </a:xfrm>
        </p:spPr>
        <p:txBody>
          <a:bodyPr>
            <a:normAutofit fontScale="90000"/>
          </a:bodyPr>
          <a:lstStyle/>
          <a:p>
            <a:r>
              <a:rPr lang="fr-FR" dirty="0">
                <a:solidFill>
                  <a:schemeClr val="accent1">
                    <a:lumMod val="50000"/>
                  </a:schemeClr>
                </a:solidFill>
              </a:rPr>
              <a:t>Support </a:t>
            </a:r>
            <a:r>
              <a:rPr lang="fr-FR" dirty="0" err="1">
                <a:solidFill>
                  <a:schemeClr val="accent1">
                    <a:lumMod val="50000"/>
                  </a:schemeClr>
                </a:solidFill>
              </a:rPr>
              <a:t>Vector</a:t>
            </a:r>
            <a:r>
              <a:rPr lang="fr-FR" dirty="0">
                <a:solidFill>
                  <a:schemeClr val="accent1">
                    <a:lumMod val="50000"/>
                  </a:schemeClr>
                </a:solidFill>
              </a:rPr>
              <a:t> Machines</a:t>
            </a:r>
            <a:br>
              <a:rPr lang="fr-FR" dirty="0">
                <a:solidFill>
                  <a:schemeClr val="accent1">
                    <a:lumMod val="50000"/>
                  </a:schemeClr>
                </a:solidFill>
              </a:rPr>
            </a:br>
            <a:r>
              <a:rPr lang="fr-FR" dirty="0" err="1">
                <a:solidFill>
                  <a:schemeClr val="accent1">
                    <a:lumMod val="50000"/>
                  </a:schemeClr>
                </a:solidFill>
              </a:rPr>
              <a:t>Kernel</a:t>
            </a:r>
            <a:r>
              <a:rPr lang="fr-FR" dirty="0">
                <a:solidFill>
                  <a:schemeClr val="accent1">
                    <a:lumMod val="50000"/>
                  </a:schemeClr>
                </a:solidFill>
              </a:rPr>
              <a:t> Principal Component </a:t>
            </a:r>
            <a:r>
              <a:rPr lang="fr-FR" dirty="0" err="1">
                <a:solidFill>
                  <a:schemeClr val="accent1">
                    <a:lumMod val="50000"/>
                  </a:schemeClr>
                </a:solidFill>
              </a:rPr>
              <a:t>Analysis</a:t>
            </a:r>
            <a:endParaRPr lang="fr-FR" dirty="0">
              <a:solidFill>
                <a:schemeClr val="accent1">
                  <a:lumMod val="50000"/>
                </a:schemeClr>
              </a:solidFill>
            </a:endParaRPr>
          </a:p>
        </p:txBody>
      </p:sp>
      <p:sp>
        <p:nvSpPr>
          <p:cNvPr id="3" name="Sous-titre 2">
            <a:extLst>
              <a:ext uri="{FF2B5EF4-FFF2-40B4-BE49-F238E27FC236}">
                <a16:creationId xmlns:a16="http://schemas.microsoft.com/office/drawing/2014/main" id="{A4A8A040-2045-4546-8E8F-191D123A7A79}"/>
              </a:ext>
            </a:extLst>
          </p:cNvPr>
          <p:cNvSpPr>
            <a:spLocks noGrp="1"/>
          </p:cNvSpPr>
          <p:nvPr>
            <p:ph type="subTitle" idx="1"/>
          </p:nvPr>
        </p:nvSpPr>
        <p:spPr>
          <a:xfrm>
            <a:off x="1524000" y="5145794"/>
            <a:ext cx="9211294" cy="910162"/>
          </a:xfrm>
        </p:spPr>
        <p:txBody>
          <a:bodyPr/>
          <a:lstStyle/>
          <a:p>
            <a:r>
              <a:rPr lang="fr-FR" dirty="0">
                <a:solidFill>
                  <a:srgbClr val="C00000"/>
                </a:solidFill>
              </a:rPr>
              <a:t>Réalisé par:                                                                                       Encadré par:</a:t>
            </a:r>
          </a:p>
          <a:p>
            <a:r>
              <a:rPr lang="fr-FR" dirty="0">
                <a:solidFill>
                  <a:schemeClr val="accent1">
                    <a:lumMod val="50000"/>
                  </a:schemeClr>
                </a:solidFill>
              </a:rPr>
              <a:t>Souad </a:t>
            </a:r>
            <a:r>
              <a:rPr lang="fr-FR" dirty="0" err="1">
                <a:solidFill>
                  <a:schemeClr val="accent1">
                    <a:lumMod val="50000"/>
                  </a:schemeClr>
                </a:solidFill>
              </a:rPr>
              <a:t>Atigi</a:t>
            </a:r>
            <a:r>
              <a:rPr lang="fr-FR" dirty="0">
                <a:solidFill>
                  <a:schemeClr val="accent1">
                    <a:lumMod val="50000"/>
                  </a:schemeClr>
                </a:solidFill>
              </a:rPr>
              <a:t>                                                                    </a:t>
            </a:r>
            <a:r>
              <a:rPr lang="fr-FR" dirty="0" err="1">
                <a:solidFill>
                  <a:schemeClr val="accent1">
                    <a:lumMod val="50000"/>
                  </a:schemeClr>
                </a:solidFill>
              </a:rPr>
              <a:t>Pr.Abdelhak</a:t>
            </a:r>
            <a:r>
              <a:rPr lang="fr-FR" dirty="0">
                <a:solidFill>
                  <a:schemeClr val="accent1">
                    <a:lumMod val="50000"/>
                  </a:schemeClr>
                </a:solidFill>
              </a:rPr>
              <a:t> </a:t>
            </a:r>
            <a:r>
              <a:rPr lang="fr-FR" dirty="0" err="1">
                <a:solidFill>
                  <a:schemeClr val="accent1">
                    <a:lumMod val="50000"/>
                  </a:schemeClr>
                </a:solidFill>
              </a:rPr>
              <a:t>Mahmoudi</a:t>
            </a:r>
            <a:endParaRPr lang="fr-FR" dirty="0">
              <a:solidFill>
                <a:schemeClr val="accent1">
                  <a:lumMod val="50000"/>
                </a:schemeClr>
              </a:solidFill>
            </a:endParaRPr>
          </a:p>
        </p:txBody>
      </p:sp>
      <p:pic>
        <p:nvPicPr>
          <p:cNvPr id="5" name="Image 4">
            <a:extLst>
              <a:ext uri="{FF2B5EF4-FFF2-40B4-BE49-F238E27FC236}">
                <a16:creationId xmlns:a16="http://schemas.microsoft.com/office/drawing/2014/main" id="{E14A5B44-1C98-9640-B05C-210D1DFC408B}"/>
              </a:ext>
            </a:extLst>
          </p:cNvPr>
          <p:cNvPicPr>
            <a:picLocks noChangeAspect="1"/>
          </p:cNvPicPr>
          <p:nvPr/>
        </p:nvPicPr>
        <p:blipFill>
          <a:blip r:embed="rId2"/>
          <a:stretch>
            <a:fillRect/>
          </a:stretch>
        </p:blipFill>
        <p:spPr>
          <a:xfrm>
            <a:off x="262060" y="191020"/>
            <a:ext cx="1672972" cy="1420880"/>
          </a:xfrm>
          <a:prstGeom prst="rect">
            <a:avLst/>
          </a:prstGeom>
        </p:spPr>
      </p:pic>
      <p:pic>
        <p:nvPicPr>
          <p:cNvPr id="7" name="Image 6">
            <a:extLst>
              <a:ext uri="{FF2B5EF4-FFF2-40B4-BE49-F238E27FC236}">
                <a16:creationId xmlns:a16="http://schemas.microsoft.com/office/drawing/2014/main" id="{FE018DFF-6AB5-354E-8CDA-B9973DF86F97}"/>
              </a:ext>
            </a:extLst>
          </p:cNvPr>
          <p:cNvPicPr>
            <a:picLocks noChangeAspect="1"/>
          </p:cNvPicPr>
          <p:nvPr/>
        </p:nvPicPr>
        <p:blipFill>
          <a:blip r:embed="rId3"/>
          <a:stretch>
            <a:fillRect/>
          </a:stretch>
        </p:blipFill>
        <p:spPr>
          <a:xfrm>
            <a:off x="10509060" y="191020"/>
            <a:ext cx="1420880" cy="1420880"/>
          </a:xfrm>
          <a:prstGeom prst="rect">
            <a:avLst/>
          </a:prstGeom>
        </p:spPr>
      </p:pic>
      <p:sp>
        <p:nvSpPr>
          <p:cNvPr id="8" name="ZoneTexte 7">
            <a:extLst>
              <a:ext uri="{FF2B5EF4-FFF2-40B4-BE49-F238E27FC236}">
                <a16:creationId xmlns:a16="http://schemas.microsoft.com/office/drawing/2014/main" id="{E41BB5DF-1BA9-BC44-A7F6-3B0FCD52BBA5}"/>
              </a:ext>
            </a:extLst>
          </p:cNvPr>
          <p:cNvSpPr txBox="1"/>
          <p:nvPr/>
        </p:nvSpPr>
        <p:spPr>
          <a:xfrm>
            <a:off x="2765953" y="420602"/>
            <a:ext cx="6660093" cy="369332"/>
          </a:xfrm>
          <a:prstGeom prst="rect">
            <a:avLst/>
          </a:prstGeom>
          <a:noFill/>
        </p:spPr>
        <p:txBody>
          <a:bodyPr wrap="none" rtlCol="0">
            <a:spAutoFit/>
          </a:bodyPr>
          <a:lstStyle/>
          <a:p>
            <a:r>
              <a:rPr lang="fr-MA" dirty="0">
                <a:solidFill>
                  <a:srgbClr val="C00000"/>
                </a:solidFill>
              </a:rPr>
              <a:t>Ecole Nationale Supérieure d’Informatique et d’Analyse des Systèmes</a:t>
            </a:r>
            <a:endParaRPr lang="fr-FR" dirty="0">
              <a:solidFill>
                <a:srgbClr val="C00000"/>
              </a:solidFill>
            </a:endParaRPr>
          </a:p>
        </p:txBody>
      </p:sp>
      <p:sp>
        <p:nvSpPr>
          <p:cNvPr id="10" name="ZoneTexte 9">
            <a:extLst>
              <a:ext uri="{FF2B5EF4-FFF2-40B4-BE49-F238E27FC236}">
                <a16:creationId xmlns:a16="http://schemas.microsoft.com/office/drawing/2014/main" id="{9070F4D4-043C-E64A-8209-2B53E33F4C5A}"/>
              </a:ext>
            </a:extLst>
          </p:cNvPr>
          <p:cNvSpPr txBox="1"/>
          <p:nvPr/>
        </p:nvSpPr>
        <p:spPr>
          <a:xfrm>
            <a:off x="2048083" y="802044"/>
            <a:ext cx="8347926" cy="369332"/>
          </a:xfrm>
          <a:prstGeom prst="rect">
            <a:avLst/>
          </a:prstGeom>
          <a:noFill/>
        </p:spPr>
        <p:txBody>
          <a:bodyPr wrap="none" rtlCol="0">
            <a:spAutoFit/>
          </a:bodyPr>
          <a:lstStyle/>
          <a:p>
            <a:r>
              <a:rPr lang="fr-FR" dirty="0">
                <a:solidFill>
                  <a:srgbClr val="C00000"/>
                </a:solidFill>
              </a:rPr>
              <a:t>Master </a:t>
            </a:r>
            <a:r>
              <a:rPr lang="fr-FR" dirty="0" err="1">
                <a:solidFill>
                  <a:srgbClr val="C00000"/>
                </a:solidFill>
              </a:rPr>
              <a:t>Bioinformatique</a:t>
            </a:r>
            <a:r>
              <a:rPr lang="fr-FR" dirty="0">
                <a:solidFill>
                  <a:srgbClr val="C00000"/>
                </a:solidFill>
              </a:rPr>
              <a:t> et Modélisation des Systèmes Complexes appliquées à la santé</a:t>
            </a:r>
          </a:p>
        </p:txBody>
      </p:sp>
    </p:spTree>
    <p:extLst>
      <p:ext uri="{BB962C8B-B14F-4D97-AF65-F5344CB8AC3E}">
        <p14:creationId xmlns:p14="http://schemas.microsoft.com/office/powerpoint/2010/main" val="120855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0D3BAD-7B36-F348-A435-FC5C5E5C0A0D}"/>
              </a:ext>
            </a:extLst>
          </p:cNvPr>
          <p:cNvSpPr>
            <a:spLocks noGrp="1"/>
          </p:cNvSpPr>
          <p:nvPr>
            <p:ph type="title"/>
          </p:nvPr>
        </p:nvSpPr>
        <p:spPr>
          <a:xfrm>
            <a:off x="986636" y="135585"/>
            <a:ext cx="10515600" cy="1325563"/>
          </a:xfrm>
        </p:spPr>
        <p:txBody>
          <a:bodyPr/>
          <a:lstStyle/>
          <a:p>
            <a:r>
              <a:rPr lang="fr-FR" dirty="0">
                <a:solidFill>
                  <a:schemeClr val="accent1">
                    <a:lumMod val="50000"/>
                  </a:schemeClr>
                </a:solidFill>
              </a:rPr>
              <a:t>Références</a:t>
            </a:r>
          </a:p>
        </p:txBody>
      </p:sp>
      <p:sp>
        <p:nvSpPr>
          <p:cNvPr id="3" name="Espace réservé du contenu 2">
            <a:extLst>
              <a:ext uri="{FF2B5EF4-FFF2-40B4-BE49-F238E27FC236}">
                <a16:creationId xmlns:a16="http://schemas.microsoft.com/office/drawing/2014/main" id="{AC25D173-18EE-2E41-9855-AF9008ED61FD}"/>
              </a:ext>
            </a:extLst>
          </p:cNvPr>
          <p:cNvSpPr>
            <a:spLocks noGrp="1"/>
          </p:cNvSpPr>
          <p:nvPr>
            <p:ph idx="1"/>
          </p:nvPr>
        </p:nvSpPr>
        <p:spPr>
          <a:xfrm>
            <a:off x="838200" y="1461148"/>
            <a:ext cx="10515600" cy="4351338"/>
          </a:xfrm>
        </p:spPr>
        <p:txBody>
          <a:bodyPr>
            <a:normAutofit/>
          </a:bodyPr>
          <a:lstStyle/>
          <a:p>
            <a:r>
              <a:rPr lang="fr-MA" dirty="0"/>
              <a:t>[1] Wang, J., Chen, Q., &amp; Chen, Y. (2004, August). RBF </a:t>
            </a:r>
            <a:r>
              <a:rPr lang="fr-MA" dirty="0" err="1"/>
              <a:t>kernel</a:t>
            </a:r>
            <a:r>
              <a:rPr lang="fr-MA" dirty="0"/>
              <a:t> </a:t>
            </a:r>
            <a:r>
              <a:rPr lang="fr-MA" dirty="0" err="1"/>
              <a:t>based</a:t>
            </a:r>
            <a:r>
              <a:rPr lang="fr-MA" dirty="0"/>
              <a:t> support </a:t>
            </a:r>
            <a:r>
              <a:rPr lang="fr-MA" dirty="0" err="1"/>
              <a:t>vector</a:t>
            </a:r>
            <a:r>
              <a:rPr lang="fr-MA" dirty="0"/>
              <a:t> machine </a:t>
            </a:r>
            <a:r>
              <a:rPr lang="fr-MA" dirty="0" err="1"/>
              <a:t>with</a:t>
            </a:r>
            <a:r>
              <a:rPr lang="fr-MA" dirty="0"/>
              <a:t> </a:t>
            </a:r>
            <a:r>
              <a:rPr lang="fr-MA" dirty="0" err="1"/>
              <a:t>universal</a:t>
            </a:r>
            <a:r>
              <a:rPr lang="fr-MA" dirty="0"/>
              <a:t> approximation and </a:t>
            </a:r>
            <a:r>
              <a:rPr lang="fr-MA" dirty="0" err="1"/>
              <a:t>its</a:t>
            </a:r>
            <a:r>
              <a:rPr lang="fr-MA" dirty="0"/>
              <a:t> application. In </a:t>
            </a:r>
            <a:r>
              <a:rPr lang="fr-MA" i="1" dirty="0"/>
              <a:t>International Symposium on Neural Networks </a:t>
            </a:r>
            <a:r>
              <a:rPr lang="fr-MA" dirty="0"/>
              <a:t>(pp. 512-517). Springer, Berlin, Heidelberg.</a:t>
            </a:r>
          </a:p>
          <a:p>
            <a:r>
              <a:rPr lang="fr-MA" dirty="0"/>
              <a:t>[2]https://</a:t>
            </a:r>
            <a:r>
              <a:rPr lang="fr-MA" dirty="0" smtClean="0"/>
              <a:t>www.researchgate.net/publication/337933124_KERNEL_METHODS_FOR_PRINCIPAL_COMPONENT_ANALYSIS_PCA_A_comparative_study_of_classical_and_kernel_PCA</a:t>
            </a:r>
          </a:p>
          <a:p>
            <a:r>
              <a:rPr lang="en-US" dirty="0" smtClean="0"/>
              <a:t>[</a:t>
            </a:r>
            <a:r>
              <a:rPr lang="fr-MA" dirty="0" smtClean="0"/>
              <a:t>3] </a:t>
            </a:r>
            <a:r>
              <a:rPr lang="en-US" dirty="0" smtClean="0"/>
              <a:t>Hands-on </a:t>
            </a:r>
            <a:r>
              <a:rPr lang="en-US" dirty="0"/>
              <a:t>Machine Learning with </a:t>
            </a:r>
            <a:r>
              <a:rPr lang="en-US" dirty="0" err="1"/>
              <a:t>ScikitLearn</a:t>
            </a:r>
            <a:r>
              <a:rPr lang="en-US" dirty="0"/>
              <a:t>, </a:t>
            </a:r>
            <a:r>
              <a:rPr lang="en-US" dirty="0" err="1"/>
              <a:t>Keras</a:t>
            </a:r>
            <a:r>
              <a:rPr lang="en-US" dirty="0"/>
              <a:t>, and </a:t>
            </a:r>
            <a:r>
              <a:rPr lang="en-US" dirty="0" err="1"/>
              <a:t>TensorFlow</a:t>
            </a:r>
            <a:r>
              <a:rPr lang="en-US" dirty="0"/>
              <a:t> by </a:t>
            </a:r>
            <a:r>
              <a:rPr lang="en-US" dirty="0" err="1"/>
              <a:t>Aurélien</a:t>
            </a:r>
            <a:r>
              <a:rPr lang="en-US" dirty="0"/>
              <a:t> </a:t>
            </a:r>
            <a:r>
              <a:rPr lang="en-US" dirty="0" err="1"/>
              <a:t>Géron</a:t>
            </a:r>
            <a:endParaRPr lang="fr-MA" dirty="0"/>
          </a:p>
          <a:p>
            <a:endParaRPr lang="fr-MA" dirty="0"/>
          </a:p>
          <a:p>
            <a:endParaRPr lang="fr-FR" dirty="0"/>
          </a:p>
        </p:txBody>
      </p:sp>
    </p:spTree>
    <p:extLst>
      <p:ext uri="{BB962C8B-B14F-4D97-AF65-F5344CB8AC3E}">
        <p14:creationId xmlns:p14="http://schemas.microsoft.com/office/powerpoint/2010/main" val="64861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5DF7E9-81B8-9048-B94B-AA3FCF036B96}"/>
              </a:ext>
            </a:extLst>
          </p:cNvPr>
          <p:cNvSpPr>
            <a:spLocks noGrp="1"/>
          </p:cNvSpPr>
          <p:nvPr>
            <p:ph type="title"/>
          </p:nvPr>
        </p:nvSpPr>
        <p:spPr/>
        <p:txBody>
          <a:bodyPr/>
          <a:lstStyle/>
          <a:p>
            <a:r>
              <a:rPr lang="fr-FR" dirty="0">
                <a:solidFill>
                  <a:schemeClr val="accent1">
                    <a:lumMod val="50000"/>
                  </a:schemeClr>
                </a:solidFill>
              </a:rPr>
              <a:t>Support </a:t>
            </a:r>
            <a:r>
              <a:rPr lang="fr-FR" dirty="0" err="1">
                <a:solidFill>
                  <a:schemeClr val="accent1">
                    <a:lumMod val="50000"/>
                  </a:schemeClr>
                </a:solidFill>
              </a:rPr>
              <a:t>Vector</a:t>
            </a:r>
            <a:r>
              <a:rPr lang="fr-FR" dirty="0">
                <a:solidFill>
                  <a:schemeClr val="accent1">
                    <a:lumMod val="50000"/>
                  </a:schemeClr>
                </a:solidFill>
              </a:rPr>
              <a:t> Machines</a:t>
            </a:r>
            <a:endParaRPr lang="fr-FR" dirty="0"/>
          </a:p>
        </p:txBody>
      </p:sp>
      <p:sp>
        <p:nvSpPr>
          <p:cNvPr id="3" name="Espace réservé du contenu 2">
            <a:extLst>
              <a:ext uri="{FF2B5EF4-FFF2-40B4-BE49-F238E27FC236}">
                <a16:creationId xmlns:a16="http://schemas.microsoft.com/office/drawing/2014/main" id="{4E0EF615-47A2-B744-BC01-CB9E1EFF11A9}"/>
              </a:ext>
            </a:extLst>
          </p:cNvPr>
          <p:cNvSpPr>
            <a:spLocks noGrp="1"/>
          </p:cNvSpPr>
          <p:nvPr>
            <p:ph idx="1"/>
          </p:nvPr>
        </p:nvSpPr>
        <p:spPr/>
        <p:txBody>
          <a:bodyPr/>
          <a:lstStyle/>
          <a:p>
            <a:r>
              <a:rPr lang="fr-MA" dirty="0"/>
              <a:t>SVM est un algorithme d'apprentissage automatique supervisé qui peut être utilisé à des fins de classification et de régression. </a:t>
            </a:r>
          </a:p>
          <a:p>
            <a:r>
              <a:rPr lang="fr-MA" dirty="0"/>
              <a:t>Les </a:t>
            </a:r>
            <a:r>
              <a:rPr lang="fr-MA" dirty="0" err="1"/>
              <a:t>SVMs</a:t>
            </a:r>
            <a:r>
              <a:rPr lang="fr-MA" dirty="0"/>
              <a:t> sont basées sur l'idée de trouver un hyperplan qui divise au mieux un ensemble de données en deux classes.</a:t>
            </a:r>
            <a:endParaRPr lang="fr-FR" dirty="0"/>
          </a:p>
        </p:txBody>
      </p:sp>
      <p:pic>
        <p:nvPicPr>
          <p:cNvPr id="6" name="Image 5">
            <a:extLst>
              <a:ext uri="{FF2B5EF4-FFF2-40B4-BE49-F238E27FC236}">
                <a16:creationId xmlns:a16="http://schemas.microsoft.com/office/drawing/2014/main" id="{B5F5C885-6D08-2A4E-B3C0-A9DACB1ACAB1}"/>
              </a:ext>
            </a:extLst>
          </p:cNvPr>
          <p:cNvPicPr>
            <a:picLocks noChangeAspect="1"/>
          </p:cNvPicPr>
          <p:nvPr/>
        </p:nvPicPr>
        <p:blipFill>
          <a:blip r:embed="rId2"/>
          <a:stretch>
            <a:fillRect/>
          </a:stretch>
        </p:blipFill>
        <p:spPr>
          <a:xfrm>
            <a:off x="3859306" y="3913093"/>
            <a:ext cx="4571999" cy="2579781"/>
          </a:xfrm>
          <a:prstGeom prst="rect">
            <a:avLst/>
          </a:prstGeom>
        </p:spPr>
      </p:pic>
    </p:spTree>
    <p:extLst>
      <p:ext uri="{BB962C8B-B14F-4D97-AF65-F5344CB8AC3E}">
        <p14:creationId xmlns:p14="http://schemas.microsoft.com/office/powerpoint/2010/main" val="1483214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979427-EFC6-C448-84A2-679905B6D682}"/>
              </a:ext>
            </a:extLst>
          </p:cNvPr>
          <p:cNvSpPr>
            <a:spLocks noGrp="1"/>
          </p:cNvSpPr>
          <p:nvPr>
            <p:ph type="title"/>
          </p:nvPr>
        </p:nvSpPr>
        <p:spPr/>
        <p:txBody>
          <a:bodyPr/>
          <a:lstStyle/>
          <a:p>
            <a:r>
              <a:rPr lang="fr-FR" dirty="0">
                <a:solidFill>
                  <a:schemeClr val="accent1">
                    <a:lumMod val="50000"/>
                  </a:schemeClr>
                </a:solidFill>
              </a:rPr>
              <a:t>Trouver le bon hyperplan</a:t>
            </a:r>
          </a:p>
        </p:txBody>
      </p:sp>
      <p:sp>
        <p:nvSpPr>
          <p:cNvPr id="3" name="Espace réservé du contenu 2">
            <a:extLst>
              <a:ext uri="{FF2B5EF4-FFF2-40B4-BE49-F238E27FC236}">
                <a16:creationId xmlns:a16="http://schemas.microsoft.com/office/drawing/2014/main" id="{F55BBC59-8E48-A64E-93A5-9B6498626E5C}"/>
              </a:ext>
            </a:extLst>
          </p:cNvPr>
          <p:cNvSpPr>
            <a:spLocks noGrp="1"/>
          </p:cNvSpPr>
          <p:nvPr>
            <p:ph idx="1"/>
          </p:nvPr>
        </p:nvSpPr>
        <p:spPr/>
        <p:txBody>
          <a:bodyPr/>
          <a:lstStyle/>
          <a:p>
            <a:r>
              <a:rPr lang="fr-MA" dirty="0"/>
              <a:t>La distance entre l'hyperplan et le point de données le plus proche de l'un ou l'autre ensemble est appelée marge.</a:t>
            </a:r>
          </a:p>
          <a:p>
            <a:r>
              <a:rPr lang="fr-MA" dirty="0"/>
              <a:t>L'objectif est de choisir un hyperplan avec la plus grande marge possible entre l'hyperplan et n'importe quel point de l'ensemble d'apprentissage.</a:t>
            </a:r>
          </a:p>
          <a:p>
            <a:endParaRPr lang="fr-MA" dirty="0"/>
          </a:p>
          <a:p>
            <a:endParaRPr lang="fr-FR" dirty="0"/>
          </a:p>
        </p:txBody>
      </p:sp>
      <p:pic>
        <p:nvPicPr>
          <p:cNvPr id="5" name="Image 4">
            <a:extLst>
              <a:ext uri="{FF2B5EF4-FFF2-40B4-BE49-F238E27FC236}">
                <a16:creationId xmlns:a16="http://schemas.microsoft.com/office/drawing/2014/main" id="{4DEB80D1-2B96-4643-A644-F4F4865A05C5}"/>
              </a:ext>
            </a:extLst>
          </p:cNvPr>
          <p:cNvPicPr>
            <a:picLocks noChangeAspect="1"/>
          </p:cNvPicPr>
          <p:nvPr/>
        </p:nvPicPr>
        <p:blipFill>
          <a:blip r:embed="rId2"/>
          <a:stretch>
            <a:fillRect/>
          </a:stretch>
        </p:blipFill>
        <p:spPr>
          <a:xfrm>
            <a:off x="3130923" y="4001294"/>
            <a:ext cx="5930153" cy="2345018"/>
          </a:xfrm>
          <a:prstGeom prst="rect">
            <a:avLst/>
          </a:prstGeom>
        </p:spPr>
      </p:pic>
    </p:spTree>
    <p:extLst>
      <p:ext uri="{BB962C8B-B14F-4D97-AF65-F5344CB8AC3E}">
        <p14:creationId xmlns:p14="http://schemas.microsoft.com/office/powerpoint/2010/main" val="407510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F5C9DD-D0D3-4949-A3DB-8AFA7005612D}"/>
              </a:ext>
            </a:extLst>
          </p:cNvPr>
          <p:cNvSpPr>
            <a:spLocks noGrp="1"/>
          </p:cNvSpPr>
          <p:nvPr>
            <p:ph type="title"/>
          </p:nvPr>
        </p:nvSpPr>
        <p:spPr/>
        <p:txBody>
          <a:bodyPr/>
          <a:lstStyle/>
          <a:p>
            <a:r>
              <a:rPr lang="fr-FR" dirty="0">
                <a:solidFill>
                  <a:schemeClr val="accent1">
                    <a:lumMod val="50000"/>
                  </a:schemeClr>
                </a:solidFill>
              </a:rPr>
              <a:t>Hard </a:t>
            </a:r>
            <a:r>
              <a:rPr lang="fr-FR" dirty="0" err="1">
                <a:solidFill>
                  <a:schemeClr val="accent1">
                    <a:lumMod val="50000"/>
                  </a:schemeClr>
                </a:solidFill>
              </a:rPr>
              <a:t>Margin</a:t>
            </a:r>
            <a:r>
              <a:rPr lang="fr-FR" dirty="0">
                <a:solidFill>
                  <a:schemeClr val="accent1">
                    <a:lumMod val="50000"/>
                  </a:schemeClr>
                </a:solidFill>
              </a:rPr>
              <a:t> vs Soft </a:t>
            </a:r>
            <a:r>
              <a:rPr lang="fr-FR" dirty="0" err="1">
                <a:solidFill>
                  <a:schemeClr val="accent1">
                    <a:lumMod val="50000"/>
                  </a:schemeClr>
                </a:solidFill>
              </a:rPr>
              <a:t>Margin</a:t>
            </a:r>
            <a:endParaRPr lang="fr-FR" dirty="0"/>
          </a:p>
        </p:txBody>
      </p:sp>
      <p:sp>
        <p:nvSpPr>
          <p:cNvPr id="3" name="Espace réservé du contenu 2">
            <a:extLst>
              <a:ext uri="{FF2B5EF4-FFF2-40B4-BE49-F238E27FC236}">
                <a16:creationId xmlns:a16="http://schemas.microsoft.com/office/drawing/2014/main" id="{F6C57DB3-C6F6-B240-9200-2DA03DAE6B0A}"/>
              </a:ext>
            </a:extLst>
          </p:cNvPr>
          <p:cNvSpPr>
            <a:spLocks noGrp="1"/>
          </p:cNvSpPr>
          <p:nvPr>
            <p:ph idx="1"/>
          </p:nvPr>
        </p:nvSpPr>
        <p:spPr/>
        <p:txBody>
          <a:bodyPr/>
          <a:lstStyle/>
          <a:p>
            <a:r>
              <a:rPr lang="fr-MA" dirty="0">
                <a:solidFill>
                  <a:schemeClr val="accent1">
                    <a:lumMod val="50000"/>
                  </a:schemeClr>
                </a:solidFill>
              </a:rPr>
              <a:t>SVM avec Hard </a:t>
            </a:r>
            <a:r>
              <a:rPr lang="fr-MA" dirty="0" err="1">
                <a:solidFill>
                  <a:schemeClr val="accent1">
                    <a:lumMod val="50000"/>
                  </a:schemeClr>
                </a:solidFill>
              </a:rPr>
              <a:t>Margin</a:t>
            </a:r>
            <a:endParaRPr lang="fr-MA" dirty="0">
              <a:solidFill>
                <a:schemeClr val="accent1">
                  <a:lumMod val="50000"/>
                </a:schemeClr>
              </a:solidFill>
            </a:endParaRPr>
          </a:p>
          <a:p>
            <a:r>
              <a:rPr lang="fr-MA" dirty="0">
                <a:solidFill>
                  <a:schemeClr val="accent1">
                    <a:lumMod val="50000"/>
                  </a:schemeClr>
                </a:solidFill>
              </a:rPr>
              <a:t>  </a:t>
            </a:r>
            <a:r>
              <a:rPr lang="fr-MA" dirty="0"/>
              <a:t>Le problème d'optimisation est : </a:t>
            </a:r>
          </a:p>
          <a:p>
            <a:endParaRPr lang="fr-MA" dirty="0"/>
          </a:p>
          <a:p>
            <a:endParaRPr lang="fr-MA" dirty="0"/>
          </a:p>
          <a:p>
            <a:r>
              <a:rPr lang="fr-MA" dirty="0">
                <a:solidFill>
                  <a:schemeClr val="accent1">
                    <a:lumMod val="50000"/>
                  </a:schemeClr>
                </a:solidFill>
              </a:rPr>
              <a:t>SVM avec Soft </a:t>
            </a:r>
            <a:r>
              <a:rPr lang="fr-MA" dirty="0" err="1">
                <a:solidFill>
                  <a:schemeClr val="accent1">
                    <a:lumMod val="50000"/>
                  </a:schemeClr>
                </a:solidFill>
              </a:rPr>
              <a:t>Margin</a:t>
            </a:r>
            <a:endParaRPr lang="fr-MA" dirty="0">
              <a:solidFill>
                <a:schemeClr val="accent1">
                  <a:lumMod val="50000"/>
                </a:schemeClr>
              </a:solidFill>
            </a:endParaRPr>
          </a:p>
          <a:p>
            <a:r>
              <a:rPr lang="fr-MA" dirty="0"/>
              <a:t>Le problème d'optimisation est : </a:t>
            </a:r>
          </a:p>
          <a:p>
            <a:pPr marL="0" indent="0">
              <a:buNone/>
            </a:pPr>
            <a:endParaRPr lang="fr-MA" dirty="0">
              <a:solidFill>
                <a:schemeClr val="accent1">
                  <a:lumMod val="50000"/>
                </a:schemeClr>
              </a:solidFill>
            </a:endParaRPr>
          </a:p>
        </p:txBody>
      </p:sp>
      <p:pic>
        <p:nvPicPr>
          <p:cNvPr id="5" name="Image 4">
            <a:extLst>
              <a:ext uri="{FF2B5EF4-FFF2-40B4-BE49-F238E27FC236}">
                <a16:creationId xmlns:a16="http://schemas.microsoft.com/office/drawing/2014/main" id="{D409AE05-D5EB-4848-99E8-58BA6E635194}"/>
              </a:ext>
            </a:extLst>
          </p:cNvPr>
          <p:cNvPicPr>
            <a:picLocks noChangeAspect="1"/>
          </p:cNvPicPr>
          <p:nvPr/>
        </p:nvPicPr>
        <p:blipFill>
          <a:blip r:embed="rId2"/>
          <a:stretch>
            <a:fillRect/>
          </a:stretch>
        </p:blipFill>
        <p:spPr>
          <a:xfrm>
            <a:off x="1938723" y="2776212"/>
            <a:ext cx="1739900" cy="812800"/>
          </a:xfrm>
          <a:prstGeom prst="rect">
            <a:avLst/>
          </a:prstGeom>
        </p:spPr>
      </p:pic>
      <p:pic>
        <p:nvPicPr>
          <p:cNvPr id="7" name="Image 6">
            <a:extLst>
              <a:ext uri="{FF2B5EF4-FFF2-40B4-BE49-F238E27FC236}">
                <a16:creationId xmlns:a16="http://schemas.microsoft.com/office/drawing/2014/main" id="{59F5438B-9852-4C47-BC07-405277F89441}"/>
              </a:ext>
            </a:extLst>
          </p:cNvPr>
          <p:cNvPicPr>
            <a:picLocks noChangeAspect="1"/>
          </p:cNvPicPr>
          <p:nvPr/>
        </p:nvPicPr>
        <p:blipFill>
          <a:blip r:embed="rId3"/>
          <a:stretch>
            <a:fillRect/>
          </a:stretch>
        </p:blipFill>
        <p:spPr>
          <a:xfrm>
            <a:off x="4602628" y="3063688"/>
            <a:ext cx="2489200" cy="419100"/>
          </a:xfrm>
          <a:prstGeom prst="rect">
            <a:avLst/>
          </a:prstGeom>
        </p:spPr>
      </p:pic>
      <p:pic>
        <p:nvPicPr>
          <p:cNvPr id="9" name="Image 8">
            <a:extLst>
              <a:ext uri="{FF2B5EF4-FFF2-40B4-BE49-F238E27FC236}">
                <a16:creationId xmlns:a16="http://schemas.microsoft.com/office/drawing/2014/main" id="{A101AFB3-107B-4748-B94F-62D9B7BFF44F}"/>
              </a:ext>
            </a:extLst>
          </p:cNvPr>
          <p:cNvPicPr>
            <a:picLocks noChangeAspect="1"/>
          </p:cNvPicPr>
          <p:nvPr/>
        </p:nvPicPr>
        <p:blipFill>
          <a:blip r:embed="rId4"/>
          <a:stretch>
            <a:fillRect/>
          </a:stretch>
        </p:blipFill>
        <p:spPr>
          <a:xfrm>
            <a:off x="2138080" y="5001559"/>
            <a:ext cx="5168900" cy="1244600"/>
          </a:xfrm>
          <a:prstGeom prst="rect">
            <a:avLst/>
          </a:prstGeom>
        </p:spPr>
      </p:pic>
      <p:pic>
        <p:nvPicPr>
          <p:cNvPr id="10" name="Espace réservé du contenu 4">
            <a:extLst>
              <a:ext uri="{FF2B5EF4-FFF2-40B4-BE49-F238E27FC236}">
                <a16:creationId xmlns:a16="http://schemas.microsoft.com/office/drawing/2014/main" id="{B8D3BE9F-CEFD-8944-B64C-F9C92EC449E4}"/>
              </a:ext>
            </a:extLst>
          </p:cNvPr>
          <p:cNvPicPr>
            <a:picLocks noChangeAspect="1"/>
          </p:cNvPicPr>
          <p:nvPr/>
        </p:nvPicPr>
        <p:blipFill>
          <a:blip r:embed="rId5"/>
          <a:stretch>
            <a:fillRect/>
          </a:stretch>
        </p:blipFill>
        <p:spPr>
          <a:xfrm>
            <a:off x="8015833" y="2176462"/>
            <a:ext cx="3581726" cy="2505076"/>
          </a:xfrm>
          <a:prstGeom prst="rect">
            <a:avLst/>
          </a:prstGeom>
        </p:spPr>
      </p:pic>
    </p:spTree>
    <p:extLst>
      <p:ext uri="{BB962C8B-B14F-4D97-AF65-F5344CB8AC3E}">
        <p14:creationId xmlns:p14="http://schemas.microsoft.com/office/powerpoint/2010/main" val="331792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98335E-B462-894E-89BE-0CA219A8F6AF}"/>
              </a:ext>
            </a:extLst>
          </p:cNvPr>
          <p:cNvSpPr>
            <a:spLocks noGrp="1"/>
          </p:cNvSpPr>
          <p:nvPr>
            <p:ph type="title"/>
          </p:nvPr>
        </p:nvSpPr>
        <p:spPr/>
        <p:txBody>
          <a:bodyPr/>
          <a:lstStyle/>
          <a:p>
            <a:r>
              <a:rPr lang="fr-FR" dirty="0">
                <a:solidFill>
                  <a:schemeClr val="accent1">
                    <a:lumMod val="50000"/>
                  </a:schemeClr>
                </a:solidFill>
              </a:rPr>
              <a:t>Fonctions de </a:t>
            </a:r>
            <a:r>
              <a:rPr lang="fr-FR" dirty="0" err="1">
                <a:solidFill>
                  <a:schemeClr val="accent1">
                    <a:lumMod val="50000"/>
                  </a:schemeClr>
                </a:solidFill>
              </a:rPr>
              <a:t>Kernel</a:t>
            </a:r>
            <a:r>
              <a:rPr lang="fr-FR" dirty="0">
                <a:solidFill>
                  <a:schemeClr val="accent1">
                    <a:lumMod val="50000"/>
                  </a:schemeClr>
                </a:solidFill>
              </a:rPr>
              <a:t> (Noyau)</a:t>
            </a:r>
          </a:p>
        </p:txBody>
      </p:sp>
      <p:sp>
        <p:nvSpPr>
          <p:cNvPr id="3" name="Espace réservé du contenu 2">
            <a:extLst>
              <a:ext uri="{FF2B5EF4-FFF2-40B4-BE49-F238E27FC236}">
                <a16:creationId xmlns:a16="http://schemas.microsoft.com/office/drawing/2014/main" id="{4C7E2505-F2DF-D848-811B-45F73120FE08}"/>
              </a:ext>
            </a:extLst>
          </p:cNvPr>
          <p:cNvSpPr>
            <a:spLocks noGrp="1"/>
          </p:cNvSpPr>
          <p:nvPr>
            <p:ph idx="1"/>
          </p:nvPr>
        </p:nvSpPr>
        <p:spPr/>
        <p:txBody>
          <a:bodyPr/>
          <a:lstStyle/>
          <a:p>
            <a:r>
              <a:rPr lang="fr-MA" dirty="0"/>
              <a:t>La fonction du noyau peut être l'une des suivantes :</a:t>
            </a:r>
          </a:p>
          <a:p>
            <a:endParaRPr lang="fr-FR" dirty="0"/>
          </a:p>
        </p:txBody>
      </p:sp>
      <p:pic>
        <p:nvPicPr>
          <p:cNvPr id="7" name="Image 6">
            <a:extLst>
              <a:ext uri="{FF2B5EF4-FFF2-40B4-BE49-F238E27FC236}">
                <a16:creationId xmlns:a16="http://schemas.microsoft.com/office/drawing/2014/main" id="{B563A79C-957B-854D-8C26-D464E611AEB3}"/>
              </a:ext>
            </a:extLst>
          </p:cNvPr>
          <p:cNvPicPr>
            <a:picLocks noChangeAspect="1"/>
          </p:cNvPicPr>
          <p:nvPr/>
        </p:nvPicPr>
        <p:blipFill>
          <a:blip r:embed="rId2"/>
          <a:stretch>
            <a:fillRect/>
          </a:stretch>
        </p:blipFill>
        <p:spPr>
          <a:xfrm>
            <a:off x="516399" y="2942010"/>
            <a:ext cx="10837401" cy="1739526"/>
          </a:xfrm>
          <a:prstGeom prst="rect">
            <a:avLst/>
          </a:prstGeom>
        </p:spPr>
      </p:pic>
    </p:spTree>
    <p:extLst>
      <p:ext uri="{BB962C8B-B14F-4D97-AF65-F5344CB8AC3E}">
        <p14:creationId xmlns:p14="http://schemas.microsoft.com/office/powerpoint/2010/main" val="424036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A59E91-1B6B-BF4D-9377-18A6306967FE}"/>
              </a:ext>
            </a:extLst>
          </p:cNvPr>
          <p:cNvSpPr>
            <a:spLocks noGrp="1"/>
          </p:cNvSpPr>
          <p:nvPr>
            <p:ph type="title"/>
          </p:nvPr>
        </p:nvSpPr>
        <p:spPr/>
        <p:txBody>
          <a:bodyPr/>
          <a:lstStyle/>
          <a:p>
            <a:r>
              <a:rPr lang="fr-FR" dirty="0" err="1">
                <a:solidFill>
                  <a:schemeClr val="accent1">
                    <a:lumMod val="50000"/>
                  </a:schemeClr>
                </a:solidFill>
              </a:rPr>
              <a:t>Kernel</a:t>
            </a:r>
            <a:r>
              <a:rPr lang="fr-FR" dirty="0">
                <a:solidFill>
                  <a:schemeClr val="accent1">
                    <a:lumMod val="50000"/>
                  </a:schemeClr>
                </a:solidFill>
              </a:rPr>
              <a:t> Principal Component </a:t>
            </a:r>
            <a:r>
              <a:rPr lang="fr-FR" dirty="0" err="1">
                <a:solidFill>
                  <a:schemeClr val="accent1">
                    <a:lumMod val="50000"/>
                  </a:schemeClr>
                </a:solidFill>
              </a:rPr>
              <a:t>Analysis</a:t>
            </a:r>
            <a:endParaRPr lang="fr-FR" dirty="0"/>
          </a:p>
        </p:txBody>
      </p:sp>
      <p:sp>
        <p:nvSpPr>
          <p:cNvPr id="3" name="Espace réservé du contenu 2">
            <a:extLst>
              <a:ext uri="{FF2B5EF4-FFF2-40B4-BE49-F238E27FC236}">
                <a16:creationId xmlns:a16="http://schemas.microsoft.com/office/drawing/2014/main" id="{A3F23132-35E4-1A49-B775-588359BBCA07}"/>
              </a:ext>
            </a:extLst>
          </p:cNvPr>
          <p:cNvSpPr>
            <a:spLocks noGrp="1"/>
          </p:cNvSpPr>
          <p:nvPr>
            <p:ph idx="1"/>
          </p:nvPr>
        </p:nvSpPr>
        <p:spPr/>
        <p:txBody>
          <a:bodyPr/>
          <a:lstStyle/>
          <a:p>
            <a:r>
              <a:rPr lang="fr-MA" dirty="0"/>
              <a:t>L'ACP est un algorithme linéaire. Afin de faire face à la présence de non-linéarité dans les données, la technique du </a:t>
            </a:r>
            <a:r>
              <a:rPr lang="fr-MA" dirty="0" err="1"/>
              <a:t>Kernel</a:t>
            </a:r>
            <a:r>
              <a:rPr lang="fr-MA" dirty="0"/>
              <a:t> PCA a été développée. </a:t>
            </a:r>
          </a:p>
          <a:p>
            <a:endParaRPr lang="fr-MA" dirty="0"/>
          </a:p>
          <a:p>
            <a:r>
              <a:rPr lang="fr-MA" dirty="0"/>
              <a:t>KPCA repose sur l'intuition que de nombreux ensembles de données, qui ne sont pas linéairement séparables dans leur espace, peuvent être rendus linéairement séparables en les projetant dans un espace de dimension supérieure. </a:t>
            </a:r>
          </a:p>
        </p:txBody>
      </p:sp>
    </p:spTree>
    <p:extLst>
      <p:ext uri="{BB962C8B-B14F-4D97-AF65-F5344CB8AC3E}">
        <p14:creationId xmlns:p14="http://schemas.microsoft.com/office/powerpoint/2010/main" val="1812139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F58FF5-0B4F-E444-BA69-BD9C5E6385C3}"/>
              </a:ext>
            </a:extLst>
          </p:cNvPr>
          <p:cNvSpPr>
            <a:spLocks noGrp="1"/>
          </p:cNvSpPr>
          <p:nvPr>
            <p:ph type="title"/>
          </p:nvPr>
        </p:nvSpPr>
        <p:spPr/>
        <p:txBody>
          <a:bodyPr/>
          <a:lstStyle/>
          <a:p>
            <a:r>
              <a:rPr lang="fr-FR" dirty="0" err="1">
                <a:solidFill>
                  <a:schemeClr val="accent1">
                    <a:lumMod val="50000"/>
                  </a:schemeClr>
                </a:solidFill>
              </a:rPr>
              <a:t>Kernel</a:t>
            </a:r>
            <a:r>
              <a:rPr lang="fr-FR" dirty="0">
                <a:solidFill>
                  <a:schemeClr val="accent1">
                    <a:lumMod val="50000"/>
                  </a:schemeClr>
                </a:solidFill>
              </a:rPr>
              <a:t> Principal Component </a:t>
            </a:r>
            <a:r>
              <a:rPr lang="fr-FR" dirty="0" err="1">
                <a:solidFill>
                  <a:schemeClr val="accent1">
                    <a:lumMod val="50000"/>
                  </a:schemeClr>
                </a:solidFill>
              </a:rPr>
              <a:t>Analysis</a:t>
            </a:r>
            <a:endParaRPr lang="fr-FR" dirty="0"/>
          </a:p>
        </p:txBody>
      </p:sp>
      <p:pic>
        <p:nvPicPr>
          <p:cNvPr id="4" name="Espace réservé du contenu 3">
            <a:extLst>
              <a:ext uri="{FF2B5EF4-FFF2-40B4-BE49-F238E27FC236}">
                <a16:creationId xmlns:a16="http://schemas.microsoft.com/office/drawing/2014/main" id="{B22BCD90-B170-EF4C-A3CE-A7BC81CFE937}"/>
              </a:ext>
            </a:extLst>
          </p:cNvPr>
          <p:cNvPicPr>
            <a:picLocks noGrp="1" noChangeAspect="1"/>
          </p:cNvPicPr>
          <p:nvPr>
            <p:ph idx="1"/>
          </p:nvPr>
        </p:nvPicPr>
        <p:blipFill>
          <a:blip r:embed="rId2"/>
          <a:stretch>
            <a:fillRect/>
          </a:stretch>
        </p:blipFill>
        <p:spPr>
          <a:xfrm>
            <a:off x="1038132" y="1690688"/>
            <a:ext cx="4467971" cy="4351338"/>
          </a:xfrm>
          <a:prstGeom prst="rect">
            <a:avLst/>
          </a:prstGeom>
        </p:spPr>
      </p:pic>
      <p:pic>
        <p:nvPicPr>
          <p:cNvPr id="5" name="Image 4">
            <a:extLst>
              <a:ext uri="{FF2B5EF4-FFF2-40B4-BE49-F238E27FC236}">
                <a16:creationId xmlns:a16="http://schemas.microsoft.com/office/drawing/2014/main" id="{01F3BA7A-0994-6840-AEFB-5E3D501D3A98}"/>
              </a:ext>
            </a:extLst>
          </p:cNvPr>
          <p:cNvPicPr>
            <a:picLocks noChangeAspect="1"/>
          </p:cNvPicPr>
          <p:nvPr/>
        </p:nvPicPr>
        <p:blipFill>
          <a:blip r:embed="rId3"/>
          <a:stretch>
            <a:fillRect/>
          </a:stretch>
        </p:blipFill>
        <p:spPr>
          <a:xfrm>
            <a:off x="5706035" y="1815352"/>
            <a:ext cx="4685833" cy="4226674"/>
          </a:xfrm>
          <a:prstGeom prst="rect">
            <a:avLst/>
          </a:prstGeom>
        </p:spPr>
      </p:pic>
    </p:spTree>
    <p:extLst>
      <p:ext uri="{BB962C8B-B14F-4D97-AF65-F5344CB8AC3E}">
        <p14:creationId xmlns:p14="http://schemas.microsoft.com/office/powerpoint/2010/main" val="42124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104324-08D0-8F48-B97D-EEBFD836294A}"/>
              </a:ext>
            </a:extLst>
          </p:cNvPr>
          <p:cNvSpPr>
            <a:spLocks noGrp="1"/>
          </p:cNvSpPr>
          <p:nvPr>
            <p:ph type="title"/>
          </p:nvPr>
        </p:nvSpPr>
        <p:spPr/>
        <p:txBody>
          <a:bodyPr/>
          <a:lstStyle/>
          <a:p>
            <a:r>
              <a:rPr lang="fr-FR" dirty="0">
                <a:solidFill>
                  <a:schemeClr val="accent1">
                    <a:lumMod val="50000"/>
                  </a:schemeClr>
                </a:solidFill>
              </a:rPr>
              <a:t>Méthodes de </a:t>
            </a:r>
            <a:r>
              <a:rPr lang="fr-FR" dirty="0" err="1">
                <a:solidFill>
                  <a:schemeClr val="accent1">
                    <a:lumMod val="50000"/>
                  </a:schemeClr>
                </a:solidFill>
              </a:rPr>
              <a:t>Kernel</a:t>
            </a:r>
            <a:endParaRPr lang="fr-FR" dirty="0">
              <a:solidFill>
                <a:schemeClr val="accent1">
                  <a:lumMod val="50000"/>
                </a:schemeClr>
              </a:solidFill>
            </a:endParaRPr>
          </a:p>
        </p:txBody>
      </p:sp>
      <p:sp>
        <p:nvSpPr>
          <p:cNvPr id="3" name="Espace réservé du contenu 2">
            <a:extLst>
              <a:ext uri="{FF2B5EF4-FFF2-40B4-BE49-F238E27FC236}">
                <a16:creationId xmlns:a16="http://schemas.microsoft.com/office/drawing/2014/main" id="{0CB49D86-133C-D34D-BC61-41348BD0653A}"/>
              </a:ext>
            </a:extLst>
          </p:cNvPr>
          <p:cNvSpPr>
            <a:spLocks noGrp="1"/>
          </p:cNvSpPr>
          <p:nvPr>
            <p:ph idx="1"/>
          </p:nvPr>
        </p:nvSpPr>
        <p:spPr/>
        <p:txBody>
          <a:bodyPr>
            <a:normAutofit lnSpcReduction="10000"/>
          </a:bodyPr>
          <a:lstStyle/>
          <a:p>
            <a:r>
              <a:rPr lang="fr-FR" dirty="0" err="1">
                <a:solidFill>
                  <a:schemeClr val="tx1">
                    <a:lumMod val="95000"/>
                    <a:lumOff val="5000"/>
                  </a:schemeClr>
                </a:solidFill>
              </a:rPr>
              <a:t>Linear</a:t>
            </a:r>
            <a:r>
              <a:rPr lang="fr-FR" dirty="0">
                <a:solidFill>
                  <a:schemeClr val="tx1">
                    <a:lumMod val="95000"/>
                    <a:lumOff val="5000"/>
                  </a:schemeClr>
                </a:solidFill>
              </a:rPr>
              <a:t> </a:t>
            </a:r>
            <a:r>
              <a:rPr lang="fr-FR" dirty="0" err="1">
                <a:solidFill>
                  <a:schemeClr val="tx1">
                    <a:lumMod val="95000"/>
                    <a:lumOff val="5000"/>
                  </a:schemeClr>
                </a:solidFill>
              </a:rPr>
              <a:t>Kernel</a:t>
            </a:r>
            <a:endParaRPr lang="fr-FR" dirty="0">
              <a:solidFill>
                <a:schemeClr val="tx1">
                  <a:lumMod val="95000"/>
                  <a:lumOff val="5000"/>
                </a:schemeClr>
              </a:solidFill>
            </a:endParaRPr>
          </a:p>
          <a:p>
            <a:endParaRPr lang="fr-FR" dirty="0">
              <a:solidFill>
                <a:schemeClr val="accent1">
                  <a:lumMod val="50000"/>
                </a:schemeClr>
              </a:solidFill>
            </a:endParaRPr>
          </a:p>
          <a:p>
            <a:r>
              <a:rPr lang="fr-FR" dirty="0">
                <a:solidFill>
                  <a:schemeClr val="tx1">
                    <a:lumMod val="95000"/>
                    <a:lumOff val="5000"/>
                  </a:schemeClr>
                </a:solidFill>
              </a:rPr>
              <a:t>Polynomial </a:t>
            </a:r>
            <a:r>
              <a:rPr lang="fr-FR" dirty="0" err="1">
                <a:solidFill>
                  <a:schemeClr val="tx1">
                    <a:lumMod val="95000"/>
                    <a:lumOff val="5000"/>
                  </a:schemeClr>
                </a:solidFill>
              </a:rPr>
              <a:t>Kernel</a:t>
            </a:r>
            <a:r>
              <a:rPr lang="fr-FR" dirty="0">
                <a:solidFill>
                  <a:schemeClr val="tx1">
                    <a:lumMod val="95000"/>
                    <a:lumOff val="5000"/>
                  </a:schemeClr>
                </a:solidFill>
              </a:rPr>
              <a:t> </a:t>
            </a:r>
          </a:p>
          <a:p>
            <a:endParaRPr lang="fr-FR" dirty="0">
              <a:solidFill>
                <a:schemeClr val="accent1">
                  <a:lumMod val="50000"/>
                </a:schemeClr>
              </a:solidFill>
            </a:endParaRPr>
          </a:p>
          <a:p>
            <a:r>
              <a:rPr lang="fr-MA" dirty="0">
                <a:solidFill>
                  <a:schemeClr val="tx1">
                    <a:lumMod val="95000"/>
                    <a:lumOff val="5000"/>
                  </a:schemeClr>
                </a:solidFill>
              </a:rPr>
              <a:t>RBF(Radial Basis </a:t>
            </a:r>
            <a:r>
              <a:rPr lang="fr-MA" dirty="0" err="1">
                <a:solidFill>
                  <a:schemeClr val="tx1">
                    <a:lumMod val="95000"/>
                    <a:lumOff val="5000"/>
                  </a:schemeClr>
                </a:solidFill>
              </a:rPr>
              <a:t>Function</a:t>
            </a:r>
            <a:r>
              <a:rPr lang="fr-MA" dirty="0">
                <a:solidFill>
                  <a:schemeClr val="tx1">
                    <a:lumMod val="95000"/>
                    <a:lumOff val="5000"/>
                  </a:schemeClr>
                </a:solidFill>
              </a:rPr>
              <a:t>) </a:t>
            </a:r>
            <a:r>
              <a:rPr lang="fr-MA" dirty="0" err="1">
                <a:solidFill>
                  <a:schemeClr val="tx1">
                    <a:lumMod val="95000"/>
                    <a:lumOff val="5000"/>
                  </a:schemeClr>
                </a:solidFill>
              </a:rPr>
              <a:t>kernel</a:t>
            </a:r>
            <a:endParaRPr lang="fr-MA" dirty="0">
              <a:solidFill>
                <a:schemeClr val="tx1">
                  <a:lumMod val="95000"/>
                  <a:lumOff val="5000"/>
                </a:schemeClr>
              </a:solidFill>
            </a:endParaRPr>
          </a:p>
          <a:p>
            <a:endParaRPr lang="fr-MA" dirty="0">
              <a:solidFill>
                <a:schemeClr val="accent1">
                  <a:lumMod val="50000"/>
                </a:schemeClr>
              </a:solidFill>
            </a:endParaRPr>
          </a:p>
          <a:p>
            <a:r>
              <a:rPr lang="fr-MA" dirty="0" err="1">
                <a:solidFill>
                  <a:schemeClr val="tx1">
                    <a:lumMod val="95000"/>
                    <a:lumOff val="5000"/>
                  </a:schemeClr>
                </a:solidFill>
              </a:rPr>
              <a:t>Sigmoid</a:t>
            </a:r>
            <a:r>
              <a:rPr lang="fr-MA" dirty="0">
                <a:solidFill>
                  <a:schemeClr val="tx1">
                    <a:lumMod val="95000"/>
                    <a:lumOff val="5000"/>
                  </a:schemeClr>
                </a:solidFill>
              </a:rPr>
              <a:t> </a:t>
            </a:r>
            <a:r>
              <a:rPr lang="fr-MA" dirty="0" err="1">
                <a:solidFill>
                  <a:schemeClr val="tx1">
                    <a:lumMod val="95000"/>
                    <a:lumOff val="5000"/>
                  </a:schemeClr>
                </a:solidFill>
              </a:rPr>
              <a:t>Kernel</a:t>
            </a:r>
            <a:r>
              <a:rPr lang="fr-MA" dirty="0">
                <a:solidFill>
                  <a:schemeClr val="tx1">
                    <a:lumMod val="95000"/>
                    <a:lumOff val="5000"/>
                  </a:schemeClr>
                </a:solidFill>
              </a:rPr>
              <a:t> </a:t>
            </a:r>
          </a:p>
          <a:p>
            <a:endParaRPr lang="fr-MA" dirty="0">
              <a:solidFill>
                <a:schemeClr val="accent1">
                  <a:lumMod val="50000"/>
                </a:schemeClr>
              </a:solidFill>
            </a:endParaRPr>
          </a:p>
          <a:p>
            <a:r>
              <a:rPr lang="fr-MA" dirty="0" err="1">
                <a:solidFill>
                  <a:schemeClr val="tx1">
                    <a:lumMod val="95000"/>
                    <a:lumOff val="5000"/>
                  </a:schemeClr>
                </a:solidFill>
              </a:rPr>
              <a:t>Cosine</a:t>
            </a:r>
            <a:r>
              <a:rPr lang="fr-MA" dirty="0">
                <a:solidFill>
                  <a:schemeClr val="tx1">
                    <a:lumMod val="95000"/>
                    <a:lumOff val="5000"/>
                  </a:schemeClr>
                </a:solidFill>
              </a:rPr>
              <a:t> </a:t>
            </a:r>
            <a:r>
              <a:rPr lang="fr-MA" dirty="0" err="1">
                <a:solidFill>
                  <a:schemeClr val="tx1">
                    <a:lumMod val="95000"/>
                    <a:lumOff val="5000"/>
                  </a:schemeClr>
                </a:solidFill>
              </a:rPr>
              <a:t>Kernel</a:t>
            </a:r>
            <a:r>
              <a:rPr lang="fr-MA" dirty="0">
                <a:solidFill>
                  <a:schemeClr val="tx1">
                    <a:lumMod val="95000"/>
                    <a:lumOff val="5000"/>
                  </a:schemeClr>
                </a:solidFill>
              </a:rPr>
              <a:t> </a:t>
            </a:r>
          </a:p>
          <a:p>
            <a:endParaRPr lang="fr-MA" dirty="0"/>
          </a:p>
          <a:p>
            <a:endParaRPr lang="fr-FR" dirty="0"/>
          </a:p>
        </p:txBody>
      </p:sp>
      <p:pic>
        <p:nvPicPr>
          <p:cNvPr id="5" name="Image 4">
            <a:extLst>
              <a:ext uri="{FF2B5EF4-FFF2-40B4-BE49-F238E27FC236}">
                <a16:creationId xmlns:a16="http://schemas.microsoft.com/office/drawing/2014/main" id="{1577F021-3C23-1A4A-9B91-EF8EE48C7386}"/>
              </a:ext>
            </a:extLst>
          </p:cNvPr>
          <p:cNvPicPr>
            <a:picLocks noChangeAspect="1"/>
          </p:cNvPicPr>
          <p:nvPr/>
        </p:nvPicPr>
        <p:blipFill>
          <a:blip r:embed="rId2"/>
          <a:stretch>
            <a:fillRect/>
          </a:stretch>
        </p:blipFill>
        <p:spPr>
          <a:xfrm>
            <a:off x="4153274" y="1690688"/>
            <a:ext cx="2664385" cy="741220"/>
          </a:xfrm>
          <a:prstGeom prst="rect">
            <a:avLst/>
          </a:prstGeom>
        </p:spPr>
      </p:pic>
      <p:pic>
        <p:nvPicPr>
          <p:cNvPr id="7" name="Image 6">
            <a:extLst>
              <a:ext uri="{FF2B5EF4-FFF2-40B4-BE49-F238E27FC236}">
                <a16:creationId xmlns:a16="http://schemas.microsoft.com/office/drawing/2014/main" id="{C4319F5A-16F6-2045-97E3-DFEEAED8CDC4}"/>
              </a:ext>
            </a:extLst>
          </p:cNvPr>
          <p:cNvPicPr>
            <a:picLocks noChangeAspect="1"/>
          </p:cNvPicPr>
          <p:nvPr/>
        </p:nvPicPr>
        <p:blipFill>
          <a:blip r:embed="rId3"/>
          <a:stretch>
            <a:fillRect/>
          </a:stretch>
        </p:blipFill>
        <p:spPr>
          <a:xfrm>
            <a:off x="4153274" y="2497461"/>
            <a:ext cx="3177598" cy="741220"/>
          </a:xfrm>
          <a:prstGeom prst="rect">
            <a:avLst/>
          </a:prstGeom>
        </p:spPr>
      </p:pic>
      <p:pic>
        <p:nvPicPr>
          <p:cNvPr id="11" name="Image 10">
            <a:extLst>
              <a:ext uri="{FF2B5EF4-FFF2-40B4-BE49-F238E27FC236}">
                <a16:creationId xmlns:a16="http://schemas.microsoft.com/office/drawing/2014/main" id="{631A90B0-99FB-0849-A354-21CF35A9DDF0}"/>
              </a:ext>
            </a:extLst>
          </p:cNvPr>
          <p:cNvPicPr>
            <a:picLocks noChangeAspect="1"/>
          </p:cNvPicPr>
          <p:nvPr/>
        </p:nvPicPr>
        <p:blipFill>
          <a:blip r:embed="rId4"/>
          <a:stretch>
            <a:fillRect/>
          </a:stretch>
        </p:blipFill>
        <p:spPr>
          <a:xfrm>
            <a:off x="6195732" y="3530439"/>
            <a:ext cx="3774484" cy="741219"/>
          </a:xfrm>
          <a:prstGeom prst="rect">
            <a:avLst/>
          </a:prstGeom>
        </p:spPr>
      </p:pic>
      <p:pic>
        <p:nvPicPr>
          <p:cNvPr id="13" name="Image 12">
            <a:extLst>
              <a:ext uri="{FF2B5EF4-FFF2-40B4-BE49-F238E27FC236}">
                <a16:creationId xmlns:a16="http://schemas.microsoft.com/office/drawing/2014/main" id="{C585E18D-AA07-274A-BF7C-E3670F2DF370}"/>
              </a:ext>
            </a:extLst>
          </p:cNvPr>
          <p:cNvPicPr>
            <a:picLocks noChangeAspect="1"/>
          </p:cNvPicPr>
          <p:nvPr/>
        </p:nvPicPr>
        <p:blipFill>
          <a:blip r:embed="rId5"/>
          <a:stretch>
            <a:fillRect/>
          </a:stretch>
        </p:blipFill>
        <p:spPr>
          <a:xfrm>
            <a:off x="9970216" y="3628722"/>
            <a:ext cx="1815507" cy="544652"/>
          </a:xfrm>
          <a:prstGeom prst="rect">
            <a:avLst/>
          </a:prstGeom>
        </p:spPr>
      </p:pic>
      <p:pic>
        <p:nvPicPr>
          <p:cNvPr id="15" name="Image 14">
            <a:extLst>
              <a:ext uri="{FF2B5EF4-FFF2-40B4-BE49-F238E27FC236}">
                <a16:creationId xmlns:a16="http://schemas.microsoft.com/office/drawing/2014/main" id="{DCACB240-FE8C-124D-A9F3-75BEDC3904C2}"/>
              </a:ext>
            </a:extLst>
          </p:cNvPr>
          <p:cNvPicPr>
            <a:picLocks noChangeAspect="1"/>
          </p:cNvPicPr>
          <p:nvPr/>
        </p:nvPicPr>
        <p:blipFill>
          <a:blip r:embed="rId6"/>
          <a:stretch>
            <a:fillRect/>
          </a:stretch>
        </p:blipFill>
        <p:spPr>
          <a:xfrm>
            <a:off x="3706531" y="4563416"/>
            <a:ext cx="3824676" cy="603896"/>
          </a:xfrm>
          <a:prstGeom prst="rect">
            <a:avLst/>
          </a:prstGeom>
        </p:spPr>
      </p:pic>
      <p:pic>
        <p:nvPicPr>
          <p:cNvPr id="17" name="Image 16">
            <a:extLst>
              <a:ext uri="{FF2B5EF4-FFF2-40B4-BE49-F238E27FC236}">
                <a16:creationId xmlns:a16="http://schemas.microsoft.com/office/drawing/2014/main" id="{5130376D-40A3-3147-9AF8-9AC0F3DC1B75}"/>
              </a:ext>
            </a:extLst>
          </p:cNvPr>
          <p:cNvPicPr>
            <a:picLocks noChangeAspect="1"/>
          </p:cNvPicPr>
          <p:nvPr/>
        </p:nvPicPr>
        <p:blipFill>
          <a:blip r:embed="rId7"/>
          <a:stretch>
            <a:fillRect/>
          </a:stretch>
        </p:blipFill>
        <p:spPr>
          <a:xfrm>
            <a:off x="8056079" y="4595595"/>
            <a:ext cx="3039509" cy="544652"/>
          </a:xfrm>
          <a:prstGeom prst="rect">
            <a:avLst/>
          </a:prstGeom>
        </p:spPr>
      </p:pic>
      <p:pic>
        <p:nvPicPr>
          <p:cNvPr id="19" name="Image 18">
            <a:extLst>
              <a:ext uri="{FF2B5EF4-FFF2-40B4-BE49-F238E27FC236}">
                <a16:creationId xmlns:a16="http://schemas.microsoft.com/office/drawing/2014/main" id="{BFDA84B5-4527-554A-A807-042291E7346E}"/>
              </a:ext>
            </a:extLst>
          </p:cNvPr>
          <p:cNvPicPr>
            <a:picLocks noChangeAspect="1"/>
          </p:cNvPicPr>
          <p:nvPr/>
        </p:nvPicPr>
        <p:blipFill>
          <a:blip r:embed="rId8"/>
          <a:stretch>
            <a:fillRect/>
          </a:stretch>
        </p:blipFill>
        <p:spPr>
          <a:xfrm>
            <a:off x="4605990" y="5350756"/>
            <a:ext cx="2724882" cy="845058"/>
          </a:xfrm>
          <a:prstGeom prst="rect">
            <a:avLst/>
          </a:prstGeom>
        </p:spPr>
      </p:pic>
    </p:spTree>
    <p:extLst>
      <p:ext uri="{BB962C8B-B14F-4D97-AF65-F5344CB8AC3E}">
        <p14:creationId xmlns:p14="http://schemas.microsoft.com/office/powerpoint/2010/main" val="238078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1">
                    <a:lumMod val="50000"/>
                  </a:schemeClr>
                </a:solidFill>
              </a:rPr>
              <a:t>				</a:t>
            </a:r>
            <a:r>
              <a:rPr lang="fr-FR" b="1" dirty="0" smtClean="0">
                <a:solidFill>
                  <a:schemeClr val="accent1">
                    <a:lumMod val="50000"/>
                  </a:schemeClr>
                </a:solidFill>
              </a:rPr>
              <a:t>PCA vs KPCA</a:t>
            </a:r>
            <a:endParaRPr lang="en-US" b="1" dirty="0">
              <a:solidFill>
                <a:schemeClr val="accent1">
                  <a:lumMod val="50000"/>
                </a:schemeClr>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428" y="2146778"/>
            <a:ext cx="8273143" cy="3696674"/>
          </a:xfrm>
          <a:prstGeom prst="rect">
            <a:avLst/>
          </a:prstGeom>
        </p:spPr>
      </p:pic>
    </p:spTree>
    <p:extLst>
      <p:ext uri="{BB962C8B-B14F-4D97-AF65-F5344CB8AC3E}">
        <p14:creationId xmlns:p14="http://schemas.microsoft.com/office/powerpoint/2010/main" val="28045316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221</Words>
  <Application>Microsoft Office PowerPoint</Application>
  <PresentationFormat>Grand écran</PresentationFormat>
  <Paragraphs>40</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Support Vector Machines Kernel Principal Component Analysis</vt:lpstr>
      <vt:lpstr>Support Vector Machines</vt:lpstr>
      <vt:lpstr>Trouver le bon hyperplan</vt:lpstr>
      <vt:lpstr>Hard Margin vs Soft Margin</vt:lpstr>
      <vt:lpstr>Fonctions de Kernel (Noyau)</vt:lpstr>
      <vt:lpstr>Kernel Principal Component Analysis</vt:lpstr>
      <vt:lpstr>Kernel Principal Component Analysis</vt:lpstr>
      <vt:lpstr>Méthodes de Kernel</vt:lpstr>
      <vt:lpstr>    PCA vs KPCA</vt:lpstr>
      <vt:lpstr>Références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 Kernel Principal Component Analysis</dc:title>
  <dc:creator>Microsoft Office User</dc:creator>
  <cp:lastModifiedBy>hp</cp:lastModifiedBy>
  <cp:revision>3</cp:revision>
  <dcterms:created xsi:type="dcterms:W3CDTF">2021-11-30T17:37:04Z</dcterms:created>
  <dcterms:modified xsi:type="dcterms:W3CDTF">2021-11-30T22:47:00Z</dcterms:modified>
</cp:coreProperties>
</file>