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34"/>
  </p:notesMasterIdLst>
  <p:handoutMasterIdLst>
    <p:handoutMasterId r:id="rId35"/>
  </p:handoutMasterIdLst>
  <p:sldIdLst>
    <p:sldId id="256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BFE0B-5DF9-4379-92DA-E3D8104F959E}" v="10" dt="2024-05-10T22:04:22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105BFE0B-5DF9-4379-92DA-E3D8104F959E}"/>
    <pc:docChg chg="undo custSel addSld delSld modSld">
      <pc:chgData name="Ifeanyi Nzegwu Edochie" userId="2f6cef23-e091-4b3f-a787-5c831fbb4361" providerId="ADAL" clId="{105BFE0B-5DF9-4379-92DA-E3D8104F959E}" dt="2024-05-10T22:05:27.908" v="1299" actId="20577"/>
      <pc:docMkLst>
        <pc:docMk/>
      </pc:docMkLst>
      <pc:sldChg chg="modSp mod">
        <pc:chgData name="Ifeanyi Nzegwu Edochie" userId="2f6cef23-e091-4b3f-a787-5c831fbb4361" providerId="ADAL" clId="{105BFE0B-5DF9-4379-92DA-E3D8104F959E}" dt="2024-05-10T21:37:16.461" v="60" actId="20577"/>
        <pc:sldMkLst>
          <pc:docMk/>
          <pc:sldMk cId="0" sldId="256"/>
        </pc:sldMkLst>
        <pc:spChg chg="mod">
          <ac:chgData name="Ifeanyi Nzegwu Edochie" userId="2f6cef23-e091-4b3f-a787-5c831fbb4361" providerId="ADAL" clId="{105BFE0B-5DF9-4379-92DA-E3D8104F959E}" dt="2024-05-10T21:37:16.461" v="60" actId="20577"/>
          <ac:spMkLst>
            <pc:docMk/>
            <pc:sldMk cId="0" sldId="256"/>
            <ac:spMk id="3" creationId="{45B8246D-6768-48B2-8A39-D98149A1A288}"/>
          </ac:spMkLst>
        </pc:spChg>
      </pc:sldChg>
      <pc:sldChg chg="modSp mod">
        <pc:chgData name="Ifeanyi Nzegwu Edochie" userId="2f6cef23-e091-4b3f-a787-5c831fbb4361" providerId="ADAL" clId="{105BFE0B-5DF9-4379-92DA-E3D8104F959E}" dt="2024-05-10T22:05:27.908" v="1299" actId="20577"/>
        <pc:sldMkLst>
          <pc:docMk/>
          <pc:sldMk cId="2131005009" sldId="270"/>
        </pc:sldMkLst>
        <pc:spChg chg="mod">
          <ac:chgData name="Ifeanyi Nzegwu Edochie" userId="2f6cef23-e091-4b3f-a787-5c831fbb4361" providerId="ADAL" clId="{105BFE0B-5DF9-4379-92DA-E3D8104F959E}" dt="2024-05-10T22:04:56.416" v="1259" actId="20577"/>
          <ac:spMkLst>
            <pc:docMk/>
            <pc:sldMk cId="2131005009" sldId="270"/>
            <ac:spMk id="2" creationId="{5F984C64-A676-25EF-8893-517FABCD5439}"/>
          </ac:spMkLst>
        </pc:spChg>
        <pc:spChg chg="mod">
          <ac:chgData name="Ifeanyi Nzegwu Edochie" userId="2f6cef23-e091-4b3f-a787-5c831fbb4361" providerId="ADAL" clId="{105BFE0B-5DF9-4379-92DA-E3D8104F959E}" dt="2024-05-10T22:05:27.908" v="1299" actId="20577"/>
          <ac:spMkLst>
            <pc:docMk/>
            <pc:sldMk cId="2131005009" sldId="270"/>
            <ac:spMk id="3" creationId="{8F89AB64-A36B-EFA1-D7A7-94825F8C5422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1008878284" sldId="271"/>
        </pc:sldMkLst>
      </pc:sldChg>
      <pc:sldChg chg="addSp delSp modSp new del mod">
        <pc:chgData name="Ifeanyi Nzegwu Edochie" userId="2f6cef23-e091-4b3f-a787-5c831fbb4361" providerId="ADAL" clId="{105BFE0B-5DF9-4379-92DA-E3D8104F959E}" dt="2024-05-10T22:04:45.162" v="1247" actId="47"/>
        <pc:sldMkLst>
          <pc:docMk/>
          <pc:sldMk cId="2892566189" sldId="271"/>
        </pc:sldMkLst>
        <pc:spChg chg="mod">
          <ac:chgData name="Ifeanyi Nzegwu Edochie" userId="2f6cef23-e091-4b3f-a787-5c831fbb4361" providerId="ADAL" clId="{105BFE0B-5DF9-4379-92DA-E3D8104F959E}" dt="2024-05-10T21:58:18.668" v="1148" actId="255"/>
          <ac:spMkLst>
            <pc:docMk/>
            <pc:sldMk cId="2892566189" sldId="271"/>
            <ac:spMk id="2" creationId="{F1375928-3DA2-EBB1-1EDD-72F437B68D8E}"/>
          </ac:spMkLst>
        </pc:spChg>
        <pc:spChg chg="add del mod">
          <ac:chgData name="Ifeanyi Nzegwu Edochie" userId="2f6cef23-e091-4b3f-a787-5c831fbb4361" providerId="ADAL" clId="{105BFE0B-5DF9-4379-92DA-E3D8104F959E}" dt="2024-05-10T22:04:41.400" v="1246" actId="20577"/>
          <ac:spMkLst>
            <pc:docMk/>
            <pc:sldMk cId="2892566189" sldId="271"/>
            <ac:spMk id="3" creationId="{4EB94E4F-5678-9741-9EC8-2CEAECB1B10C}"/>
          </ac:spMkLst>
        </pc:spChg>
        <pc:spChg chg="add del">
          <ac:chgData name="Ifeanyi Nzegwu Edochie" userId="2f6cef23-e091-4b3f-a787-5c831fbb4361" providerId="ADAL" clId="{105BFE0B-5DF9-4379-92DA-E3D8104F959E}" dt="2024-05-10T22:02:53.923" v="1191"/>
          <ac:spMkLst>
            <pc:docMk/>
            <pc:sldMk cId="2892566189" sldId="271"/>
            <ac:spMk id="5" creationId="{E6565078-B54C-B773-62FA-52855B0F92FA}"/>
          </ac:spMkLst>
        </pc:spChg>
        <pc:spChg chg="add del mod">
          <ac:chgData name="Ifeanyi Nzegwu Edochie" userId="2f6cef23-e091-4b3f-a787-5c831fbb4361" providerId="ADAL" clId="{105BFE0B-5DF9-4379-92DA-E3D8104F959E}" dt="2024-05-10T22:04:22.127" v="1235"/>
          <ac:spMkLst>
            <pc:docMk/>
            <pc:sldMk cId="2892566189" sldId="271"/>
            <ac:spMk id="6" creationId="{731D2C0C-7FC4-6B88-58C8-AACE1095749C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481507903" sldId="272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811809455" sldId="273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612750428" sldId="274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4089976861" sldId="275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218595689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10/20/2024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some built in help (use ? Followed by a function to get help OR help() function for the documentation)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have a dataset prepared for this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7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20,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20,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20,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20, 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6609"/>
            <a:ext cx="6972300" cy="182245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latin typeface="Garamond"/>
              </a:rPr>
              <a:t>Fundamentals of data analytics in R</a:t>
            </a:r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Ifeanyi Edochie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(iedochie@worldbank.org)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20, 2024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3CB-BE52-E737-DC29-03CD5126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9EB8-0DC0-998C-BE5D-92ECB62BA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Lists: Collection of elements that could be of the same or different types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data type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function called list()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 RStudio!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create a list of length 4. Each element of the list is a different data type each of length 4. 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823B2-2354-97BD-EAB0-CC28C4B121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853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FB08-3A83-1759-7CDA-A082637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9E8F-BE4D-9387-4D97-CE9C18E83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(2-dimensional array):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data structure (surveys and censuses are read into R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(columns and rows) where each column is a different data type.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</a:t>
            </a:r>
          </a:p>
          <a:p>
            <a:pPr lvl="2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(Another 2-dimensional array):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matrices must have ONLY one datatype. 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 </a:t>
            </a:r>
            <a:b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F04FB-C7D5-DC5C-D3EF-62344A6F09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9976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4BD-FEBF-0A7A-277D-561EEA0F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7C98-FD7A-E601-06BE-73B2BCE00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for vectors and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and $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show examples using what we have already done!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exercise fun!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BD83-968D-F2BC-8A7E-31D2808002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4645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680-A8A7-FCBE-528C-9D6D66F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1149F-79DD-D011-B428-897DB1A19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Create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object using the appropriate function, call it,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by the instructor on the 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Let’s perform some operations to the numeric columns: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scores are too low, so lets add 10 to each score in a new column called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adj_score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Create another column for gender i.e. each person has to be categorized as male or female. Extra points, if the %in% function is used.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Make column created in (b) a factor variable i.e. the gender column should be converted to class ‘factor’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another column called ‘indicator’, if the values are greater than 60, indicator should be 1 otherwise, indicator is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BF69-8A15-8E9B-DE43-1461F250C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352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0FB0-5722-2559-2A37-F63ED48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D356-32A7-2558-B954-E45F981EA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Now let’s play around with a matrix we create: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create 15 by 15 matrix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code will look something like this: </a:t>
            </a:r>
          </a:p>
          <a:p>
            <a:pPr lvl="4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matrix(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write a short code that outputs the elements in: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column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 of the first column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create another matrix like in (a) call it sample_mat2. Multiple both. What do you get?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 numeric vector of length 15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take only the first 10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Try multiplying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do you get? Why do you think so? What if you only used the first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Does it work? Why?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94C-58E8-A977-A90B-28B30E1788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10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2703-6FEC-FCA6-F8FE-622F96F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86E2-6FB4-47A5-4336-5258BB517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already learned about operators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pre-defined set of code that combine operations and objects to perform tasks broadly speaking. Example: c().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examples are sum(), mean(), length()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built-in help features to learn about other functions.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functions make up a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 between Base R and User-defined libraries and packages.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is the original set of libraries (containing functions) such as sum(), mean(), length()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has a large user base that allows for creating packages/libraries all stored on CRAN.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D6A5F-F89E-1491-25AD-E16E46C0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1452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9C2-FE33-B573-7CCE-1927857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03F6-4918-842D-9C36-76D15FE99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 function in R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function(){</a:t>
            </a:r>
          </a:p>
          <a:p>
            <a:pPr marL="546100" lvl="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habits: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the return() function to explicit define what the output of your function unless you are writing to file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generalized functions make for easy adaptability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functions instead writing for loops are more efficient in R (more on apply functions later)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56B35-C2C3-6724-9F01-97298D4B82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870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8D7-113E-28EB-7405-96C17A3A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59CD-F05F-C3B1-B05E-CD96EE715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functions for each of the following: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this function will take value(s) and compute the nth power, call the function, power.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computes weighted standard deviation i.e. if a user passes in a vector of values and another of weight. Call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Hint: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function(x, weights){}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Convert the exercise we did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function of your choosing i.e. a function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prep_dt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the instructor as an argument and performs all the tasks in that exercise.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D6CA-5F37-50A0-39AD-55D4CF5E3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0011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6FF5-1359-F2DE-25D3-8169B69A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CLEANING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3063-3572-9C63-3D69-377840BBD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topics covered thus far provide a solid foundation for data manipulation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time consuming and important part of poverty mapping. The actual poverty map creation is the easy part since R packages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 for creating the poverty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for table style data is best done in R because there are several packages for handling tabular data in a fast and efficient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major methods for handling survey/census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way (which you have just started learning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quite slow for larger datasets like census data!)</a:t>
            </a:r>
          </a:p>
          <a:p>
            <a:pPr lvl="3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(now the go to method, easy and intuitive and very fast)</a:t>
            </a:r>
          </a:p>
          <a:p>
            <a:pPr lvl="3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(used by more advanced R users but the fastest method)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64FFF-9B71-277B-8498-DCC645DA6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4249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939D-C32D-5241-2EAF-A1BCE20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7C85-4CDD-975F-B093-2DDB2A680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can handle all types of tabular data formats especially from all the major statistical languages (I recommend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packages)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D956-0F03-3FB3-7F33-5F7D4BE569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4361F-5F2E-D3D2-6C8F-5E7AD404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048"/>
              </p:ext>
            </p:extLst>
          </p:nvPr>
        </p:nvGraphicFramePr>
        <p:xfrm>
          <a:off x="98423" y="2492375"/>
          <a:ext cx="8940803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273">
                  <a:extLst>
                    <a:ext uri="{9D8B030D-6E8A-4147-A177-3AD203B41FA5}">
                      <a16:colId xmlns:a16="http://schemas.microsoft.com/office/drawing/2014/main" val="3705336184"/>
                    </a:ext>
                  </a:extLst>
                </a:gridCol>
                <a:gridCol w="1979457">
                  <a:extLst>
                    <a:ext uri="{9D8B030D-6E8A-4147-A177-3AD203B41FA5}">
                      <a16:colId xmlns:a16="http://schemas.microsoft.com/office/drawing/2014/main" val="3080677222"/>
                    </a:ext>
                  </a:extLst>
                </a:gridCol>
                <a:gridCol w="2840671">
                  <a:extLst>
                    <a:ext uri="{9D8B030D-6E8A-4147-A177-3AD203B41FA5}">
                      <a16:colId xmlns:a16="http://schemas.microsoft.com/office/drawing/2014/main" val="4206137120"/>
                    </a:ext>
                  </a:extLst>
                </a:gridCol>
                <a:gridCol w="2238402">
                  <a:extLst>
                    <a:ext uri="{9D8B030D-6E8A-4147-A177-3AD203B41FA5}">
                      <a16:colId xmlns:a16="http://schemas.microsoft.com/office/drawing/2014/main" val="174941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loading/reading the data in 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pkgname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back to other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read.csv(), </a:t>
                      </a:r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write.csv()</a:t>
                      </a:r>
                    </a:p>
                    <a:p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fwrite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3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, 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read_excel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writexl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write_xlsx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99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C64-A676-25EF-8893-517FABC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AB64-A36B-EFA1-D7A7-94825F8C5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want to accomplish, enough understanding of R to develop a poverty map which will also transfer to your other data analytics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cover: 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layout of R and RStudio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 and operators of base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structures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in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Data: manipulation and cleaning (towards poverty mapping)</a:t>
            </a: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FD60-DB8F-93B1-4514-E9EC05937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3100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7873-1B2B-196E-A889-FAFE2C84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B50-F05A-8A52-8C76-1488F72F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some key functions to help with data inspection: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real life data (ZMB HFPS Round 1)!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3DF0-AD96-B2CB-8538-A942EF59A0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957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2B4C-D550-B94E-3977-EAF198C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4B316-375E-E013-3AF6-020338466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methods for cleaning and manipulating data as mentioned including using base R functions,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as well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functions. Each has its advantages.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typically the go-to system because of its easy intuition and its speed.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course, I will show you the traditional base R method i.e.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as well as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emphasize its advantage over the other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the pipe operator (%&gt;%)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42A0E-0F1D-E8E6-F885-289DAF396B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92820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08AE-2C7C-BAA6-3BC6-27F8D7B2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66A3-32C5-F5F7-0813-4B755C571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cover in this section: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columns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variables 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variables (arrange())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calculation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Recoding variables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rows and columns: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Zambia High Frequency Phone Survey (wave 1)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E7C4-04E0-874C-9337-CF33DEB762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95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0237-819E-74C2-67D9-2E0D530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1959-B61E-FF63-2CA0-461C6087A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running code in R: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run line by line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Use # to write comments that are not executed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scripts: Highlight and press (ctrl + Enter) for Windows 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Enter) for Mac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first comments in R on the script we will use for today’s class.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312AD-9DB1-43F5-4CA4-0D93C71EEB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091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B3C6-B9B1-77F5-85D3-FAFBCCC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8C4B-0FBB-CB63-FE55-907351E11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variables using &lt;- (Using the = for assignment will work but it is bad syntax). See google style guide for R programming 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guide for R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(x &lt;- 10)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 is case sensitive (reference a variable exactly as assigned!)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R are intuitive: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Arithmetic: +,  -,  *,  /,  ^ (add, subtract, multiply, divide and power)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Relational: ==, !=, &gt;, &lt;, &gt;=, &lt;= (equal to, not equal to, less than, greater than, less than or equal to, greater than or equal to)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&amp;, |, !  (and, or, not or negate)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E591-7D6C-A920-6C24-570494540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2834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EF47-73A2-7212-7F93-D95735AE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Time!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82E55-2686-78F5-077B-177F7EA61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some quick exercises that will reinforce: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assignment: creating and using variables for different types of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specifically arithmetic and relational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familiar with coding by writing small blocks of code to perform very simple computations and logical checks, this will help you be familiar with coding in R.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Assign the number 42 to a variable called “age”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Assign the string “Zambia” to a variable called country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Assign the logical value TRUE to the variable called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CD19-7CAD-6B4B-8143-EE2DEC5D4C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864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F19-D356-5A37-1194-5D226DF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7EDB7-F665-A2BA-A25C-5E05341D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Create two variables “a” and “b”. Assign the value of 10 to a and the value of 5 to b. 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Using the two variables a and b, calculate the following and assign the results to new variables: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sum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the difference between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the product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a divided by b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Using variables a and b from (2), perform the following comparisons and store the results in new variables (Hint: the result will be TRUE or FALSE values):	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variable a greater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Is a less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Is a equal to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Is a not equal to b?  </a:t>
            </a:r>
          </a:p>
          <a:p>
            <a:pPr lvl="3"/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46D9-2C70-4285-C57D-680FD7D56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547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275-13EC-3B25-36D3-E031B3F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(combining arithmetic and relational operators)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5D57-CE50-230C-131E-4AEA06D31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4a) Create two new variables num1 and num2, and assign them values 15 and 20 respectively.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4b) Using num1 and num2, perform the following: 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Check if the sum of num1 and num2 is greater than 30.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Check if the product of num1 and num2 is less than 300. 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POINTS: 	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following values to variables x and y: x = 100, y = 45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 expressions and assign them to new variables: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when x is divided by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raised to the power of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x an even number?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205A8-2C54-B8D2-D0A7-C227BEFEB3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8123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829-E70E-D4F8-709E-412993D2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BA9A6-A008-D1D8-5E68-D4304687B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608138"/>
            <a:ext cx="8477250" cy="46138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 data types in R: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Numeric: decimal or integer (e.g. 1.5, 4), arithmetic operations can be applied to this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Character: strings or text enclosed by single or double quotes. (e.g. “Zambia”, “4”)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Holds TRUE or FALSE values, used for comparisons or conditional logic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Factor: categorical data (gender: male/female, sanitation type), storing levels of variables that can be ordered or unordered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write some code to explain and show examples of each!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0F02-1EAF-E310-124E-71EEDB54D9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61145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F90-677A-B083-CDAE-C938BC5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0CAA-FEF4-B169-A8FC-2DBAE089F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: a 1-dimensional array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contain one data type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c() function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c(1, 2, 3, 4)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vector for each data type, each of length 4.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following vector: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&lt;- c(“you”, 3, “me”, -9, “everyone”)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class of the vector? Is this strange? Why?  </a:t>
            </a: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A4BC8-7090-F54D-E290-AAC65349D6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86271826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4552</TotalTime>
  <Words>2263</Words>
  <Application>Microsoft Office PowerPoint</Application>
  <PresentationFormat>On-screen Show (4:3)</PresentationFormat>
  <Paragraphs>232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Andes ExtraLight</vt:lpstr>
      <vt:lpstr>Arial</vt:lpstr>
      <vt:lpstr>Arial Bold</vt:lpstr>
      <vt:lpstr>Calibri</vt:lpstr>
      <vt:lpstr>Garamond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Fundamentals of data analytics in R</vt:lpstr>
      <vt:lpstr>Fundamentals of R Programming</vt:lpstr>
      <vt:lpstr> R Basics</vt:lpstr>
      <vt:lpstr>Variables and Operators</vt:lpstr>
      <vt:lpstr>Practice Time!  </vt:lpstr>
      <vt:lpstr>Quick exercises </vt:lpstr>
      <vt:lpstr>Quick Exercises (combining arithmetic and relational operators)</vt:lpstr>
      <vt:lpstr>DATA TYPES </vt:lpstr>
      <vt:lpstr>DATA STRUCTURES</vt:lpstr>
      <vt:lpstr>DATA STRUCTURES </vt:lpstr>
      <vt:lpstr>DATA STRUCTURES</vt:lpstr>
      <vt:lpstr>Accessing Data Elements</vt:lpstr>
      <vt:lpstr>Exercise</vt:lpstr>
      <vt:lpstr>Exercise</vt:lpstr>
      <vt:lpstr>FUNCTIONS IN R</vt:lpstr>
      <vt:lpstr>FUNCTIONS IN R</vt:lpstr>
      <vt:lpstr>Exercise </vt:lpstr>
      <vt:lpstr>DATA MANIPULATION AND CLEANING IN R</vt:lpstr>
      <vt:lpstr>LOADING AND INSPECTING DATA IN R</vt:lpstr>
      <vt:lpstr>LOADING AND INSPECTING DATA IN R</vt:lpstr>
      <vt:lpstr>DATA CLEANING AND MANIPULATION</vt:lpstr>
      <vt:lpstr>DATA CLEANING AND MANIPULATION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Ifeanyi Edochie</cp:lastModifiedBy>
  <cp:revision>8</cp:revision>
  <dcterms:created xsi:type="dcterms:W3CDTF">2019-04-01T18:03:05Z</dcterms:created>
  <dcterms:modified xsi:type="dcterms:W3CDTF">2024-10-21T07:19:06Z</dcterms:modified>
</cp:coreProperties>
</file>